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sldIdLst>
    <p:sldId id="29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5" r:id="rId24"/>
    <p:sldId id="277" r:id="rId25"/>
    <p:sldId id="278" r:id="rId26"/>
    <p:sldId id="279" r:id="rId27"/>
    <p:sldId id="280" r:id="rId28"/>
    <p:sldId id="281" r:id="rId29"/>
    <p:sldId id="287" r:id="rId30"/>
    <p:sldId id="282" r:id="rId31"/>
    <p:sldId id="288" r:id="rId32"/>
    <p:sldId id="283" r:id="rId33"/>
    <p:sldId id="289" r:id="rId34"/>
    <p:sldId id="284" r:id="rId35"/>
    <p:sldId id="290" r:id="rId36"/>
    <p:sldId id="285" r:id="rId37"/>
    <p:sldId id="291"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9123-0AFE-403D-1930-16AC4807C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92242A-2A4B-5606-8BBF-9BEE4FF49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9FC1F-A786-8F0F-4EB9-FCB1BDEF62E8}"/>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a:extLst>
              <a:ext uri="{FF2B5EF4-FFF2-40B4-BE49-F238E27FC236}">
                <a16:creationId xmlns:a16="http://schemas.microsoft.com/office/drawing/2014/main" id="{C41BF2B5-BC47-2B20-22D6-313B31013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DFA7B-022E-57C5-84EC-C14608A36F58}"/>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47425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686E-9580-0964-19EF-0338E6263C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7C4E58-1535-A275-A5B2-351BC87C0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9F720-A6A7-1761-8D42-3FFAE4151D21}"/>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a:extLst>
              <a:ext uri="{FF2B5EF4-FFF2-40B4-BE49-F238E27FC236}">
                <a16:creationId xmlns:a16="http://schemas.microsoft.com/office/drawing/2014/main" id="{B6CDCA59-12A6-BF3C-25F8-C445209FF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99803-1C36-8137-CEF1-F98A40E0298B}"/>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286865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A9AFE-8495-5206-54B0-FED240E00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83D93-9282-AA1F-B29F-91D185CA8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80DAA-4A21-DAEA-C932-2BD151A5BCC9}"/>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a:extLst>
              <a:ext uri="{FF2B5EF4-FFF2-40B4-BE49-F238E27FC236}">
                <a16:creationId xmlns:a16="http://schemas.microsoft.com/office/drawing/2014/main" id="{490114B1-3DAE-20E1-C8BB-E6519E3D0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FBA48-E648-952F-FFE5-CFA140F7B29D}"/>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2764274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674039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4040877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73563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233401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7D9033-CD2C-4B1D-AD7F-FA956709272B}"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834812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D9033-CD2C-4B1D-AD7F-FA956709272B}"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742065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D9033-CD2C-4B1D-AD7F-FA956709272B}"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045747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05404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8F67-676D-07FB-93B5-77AA5A609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A637E-2855-9F29-4713-B126B6C0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713FF-A361-1835-F6A3-D874B31CCF8D}"/>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a:extLst>
              <a:ext uri="{FF2B5EF4-FFF2-40B4-BE49-F238E27FC236}">
                <a16:creationId xmlns:a16="http://schemas.microsoft.com/office/drawing/2014/main" id="{F8B7F662-A211-CB9B-4349-8ECB5FB1E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77E10-376E-4FDA-3F82-7AA779BDD3C4}"/>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837614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99525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605975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2033538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567070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741651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287248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6804125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489565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79708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7D1B-77F8-57CB-2DE9-114C2B076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B12B37-7690-8011-8D76-E0721418A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547B2-243E-0855-55DD-EC972299348C}"/>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5" name="Footer Placeholder 4">
            <a:extLst>
              <a:ext uri="{FF2B5EF4-FFF2-40B4-BE49-F238E27FC236}">
                <a16:creationId xmlns:a16="http://schemas.microsoft.com/office/drawing/2014/main" id="{39BC6BE9-9591-F1FA-DF94-E66CF4ADB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62007-096C-2669-3C10-38CDF97EA2E0}"/>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19785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A351-048E-A236-C812-F84A120FF8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85A91-8596-81F6-8F3B-42F1C1692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96973-D797-12C1-5515-ED31E5EDA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D28A5-2D54-160A-EA8D-10B280EF6AE9}"/>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a:extLst>
              <a:ext uri="{FF2B5EF4-FFF2-40B4-BE49-F238E27FC236}">
                <a16:creationId xmlns:a16="http://schemas.microsoft.com/office/drawing/2014/main" id="{5640D6AB-AB11-68B2-97FB-73753471B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36DAC-07C2-95DD-35FA-AED02DBBA4BF}"/>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34580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93EF-9E65-F9FC-E231-FEB3FB314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5D007-3065-C686-397E-0956543A56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A67AA-40D9-2B93-1122-326248920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50440-0C44-6685-8D35-668774929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15FB3-34A6-D3EB-2D74-DC2AF91C0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99181A-A4D6-33CB-F268-7254742EDF33}"/>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8" name="Footer Placeholder 7">
            <a:extLst>
              <a:ext uri="{FF2B5EF4-FFF2-40B4-BE49-F238E27FC236}">
                <a16:creationId xmlns:a16="http://schemas.microsoft.com/office/drawing/2014/main" id="{5E449A0D-3BDD-EA33-6151-F7E6BCC3B2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626C6A-6697-A768-7938-1F6DE19B0878}"/>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86890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BD30-6C36-4BA1-5703-F2B030B2B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2C801-BA6A-639C-26F2-65D0E797F2CA}"/>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4" name="Footer Placeholder 3">
            <a:extLst>
              <a:ext uri="{FF2B5EF4-FFF2-40B4-BE49-F238E27FC236}">
                <a16:creationId xmlns:a16="http://schemas.microsoft.com/office/drawing/2014/main" id="{FE020B8C-8114-B76F-E372-E340EB882B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D784D1-8A43-1669-C158-13D7DB621EA5}"/>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104763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E13AC-C547-26A3-B3CD-09FDC7087CD8}"/>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3" name="Footer Placeholder 2">
            <a:extLst>
              <a:ext uri="{FF2B5EF4-FFF2-40B4-BE49-F238E27FC236}">
                <a16:creationId xmlns:a16="http://schemas.microsoft.com/office/drawing/2014/main" id="{018957D4-69B5-A356-93CF-ADB8DE8041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DBE805-4F13-0E6D-53C0-A8B4BFF723BF}"/>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292082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AC0-75AD-4D3A-1BB2-4FF2B4B62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6E5155-92BF-F50F-55E6-68BC4B048A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D5F6DA-0EDC-B4DD-12A6-3A9270E77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7E8AB-A2AE-05C3-8120-BD9322C6FE68}"/>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a:extLst>
              <a:ext uri="{FF2B5EF4-FFF2-40B4-BE49-F238E27FC236}">
                <a16:creationId xmlns:a16="http://schemas.microsoft.com/office/drawing/2014/main" id="{F5F38273-27C2-C817-9CBA-68470BE86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25FC7-AEF6-FC43-E161-EDE758311164}"/>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39702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7199-801F-70DF-A91E-27B440AE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B7466F-8FB0-32DB-6D7D-DA6199592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56EB9-47CE-EFDA-4D50-EDEAC02C8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61472-2D96-8DDF-6E86-16F76C691E76}"/>
              </a:ext>
            </a:extLst>
          </p:cNvPr>
          <p:cNvSpPr>
            <a:spLocks noGrp="1"/>
          </p:cNvSpPr>
          <p:nvPr>
            <p:ph type="dt" sz="half" idx="10"/>
          </p:nvPr>
        </p:nvSpPr>
        <p:spPr/>
        <p:txBody>
          <a:bodyPr/>
          <a:lstStyle/>
          <a:p>
            <a:fld id="{E17D9033-CD2C-4B1D-AD7F-FA956709272B}" type="datetimeFigureOut">
              <a:rPr lang="en-US" smtClean="0"/>
              <a:t>2/1/2023</a:t>
            </a:fld>
            <a:endParaRPr lang="en-US"/>
          </a:p>
        </p:txBody>
      </p:sp>
      <p:sp>
        <p:nvSpPr>
          <p:cNvPr id="6" name="Footer Placeholder 5">
            <a:extLst>
              <a:ext uri="{FF2B5EF4-FFF2-40B4-BE49-F238E27FC236}">
                <a16:creationId xmlns:a16="http://schemas.microsoft.com/office/drawing/2014/main" id="{7E5E822D-6B48-F437-3576-D26D78A93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2277E-F212-A906-21FA-074FE595AB40}"/>
              </a:ext>
            </a:extLst>
          </p:cNvPr>
          <p:cNvSpPr>
            <a:spLocks noGrp="1"/>
          </p:cNvSpPr>
          <p:nvPr>
            <p:ph type="sldNum" sz="quarter" idx="12"/>
          </p:nvPr>
        </p:nvSpPr>
        <p:spPr/>
        <p:txBody>
          <a:bodyPr/>
          <a:lstStyle/>
          <a:p>
            <a:fld id="{F8453936-4C83-46C2-B600-D832DFFED836}" type="slidenum">
              <a:rPr lang="en-US" smtClean="0"/>
              <a:t>‹#›</a:t>
            </a:fld>
            <a:endParaRPr lang="en-US"/>
          </a:p>
        </p:txBody>
      </p:sp>
    </p:spTree>
    <p:extLst>
      <p:ext uri="{BB962C8B-B14F-4D97-AF65-F5344CB8AC3E}">
        <p14:creationId xmlns:p14="http://schemas.microsoft.com/office/powerpoint/2010/main" val="333361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03FC9-2CD5-6E5A-1D11-ADECFB444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CB01D1-7983-3022-9C47-4B4B86CB1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D7AB8-5F59-E797-437F-1551DA884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D9033-CD2C-4B1D-AD7F-FA956709272B}" type="datetimeFigureOut">
              <a:rPr lang="en-US" smtClean="0"/>
              <a:t>2/1/2023</a:t>
            </a:fld>
            <a:endParaRPr lang="en-US"/>
          </a:p>
        </p:txBody>
      </p:sp>
      <p:sp>
        <p:nvSpPr>
          <p:cNvPr id="5" name="Footer Placeholder 4">
            <a:extLst>
              <a:ext uri="{FF2B5EF4-FFF2-40B4-BE49-F238E27FC236}">
                <a16:creationId xmlns:a16="http://schemas.microsoft.com/office/drawing/2014/main" id="{843B7B60-F72D-004E-3120-8CB3179B7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4EAA3-34C0-2D22-7B14-3C14047C5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53936-4C83-46C2-B600-D832DFFED836}" type="slidenum">
              <a:rPr lang="en-US" smtClean="0"/>
              <a:t>‹#›</a:t>
            </a:fld>
            <a:endParaRPr lang="en-US"/>
          </a:p>
        </p:txBody>
      </p:sp>
    </p:spTree>
    <p:extLst>
      <p:ext uri="{BB962C8B-B14F-4D97-AF65-F5344CB8AC3E}">
        <p14:creationId xmlns:p14="http://schemas.microsoft.com/office/powerpoint/2010/main" val="1248351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7D9033-CD2C-4B1D-AD7F-FA956709272B}" type="datetimeFigureOut">
              <a:rPr lang="en-US" smtClean="0"/>
              <a:t>2/1/2023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453936-4C83-46C2-B600-D832DFFED836}" type="slidenum">
              <a:rPr lang="en-US" smtClean="0"/>
              <a:t>‹#›</a:t>
            </a:fld>
            <a:endParaRPr lang="en-US"/>
          </a:p>
        </p:txBody>
      </p:sp>
    </p:spTree>
    <p:extLst>
      <p:ext uri="{BB962C8B-B14F-4D97-AF65-F5344CB8AC3E}">
        <p14:creationId xmlns:p14="http://schemas.microsoft.com/office/powerpoint/2010/main" val="31018349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D4DEB-7104-D8D6-81BA-1271AB92876C}"/>
              </a:ext>
            </a:extLst>
          </p:cNvPr>
          <p:cNvSpPr txBox="1"/>
          <p:nvPr/>
        </p:nvSpPr>
        <p:spPr>
          <a:xfrm>
            <a:off x="2197291" y="954416"/>
            <a:ext cx="6810232" cy="1569660"/>
          </a:xfrm>
          <a:prstGeom prst="rect">
            <a:avLst/>
          </a:prstGeom>
          <a:noFill/>
        </p:spPr>
        <p:txBody>
          <a:bodyPr wrap="square" rtlCol="0">
            <a:spAutoFit/>
          </a:bodyPr>
          <a:lstStyle/>
          <a:p>
            <a:pPr algn="ctr"/>
            <a:r>
              <a:rPr lang="en-US" sz="4800" dirty="0">
                <a:latin typeface="+mj-lt"/>
              </a:rPr>
              <a:t>CAPSTONE PROJECT </a:t>
            </a:r>
            <a:endParaRPr lang="en-US" sz="4500" dirty="0">
              <a:latin typeface="+mj-lt"/>
            </a:endParaRPr>
          </a:p>
          <a:p>
            <a:pPr algn="ctr"/>
            <a:endParaRPr lang="en-US" sz="4800" dirty="0">
              <a:latin typeface="+mj-lt"/>
            </a:endParaRPr>
          </a:p>
        </p:txBody>
      </p:sp>
      <p:sp>
        <p:nvSpPr>
          <p:cNvPr id="3" name="TextBox 2">
            <a:extLst>
              <a:ext uri="{FF2B5EF4-FFF2-40B4-BE49-F238E27FC236}">
                <a16:creationId xmlns:a16="http://schemas.microsoft.com/office/drawing/2014/main" id="{82C828CE-4EB6-9E61-0983-30820386B82F}"/>
              </a:ext>
            </a:extLst>
          </p:cNvPr>
          <p:cNvSpPr txBox="1"/>
          <p:nvPr/>
        </p:nvSpPr>
        <p:spPr>
          <a:xfrm>
            <a:off x="1228299" y="2076292"/>
            <a:ext cx="9130352" cy="784830"/>
          </a:xfrm>
          <a:prstGeom prst="rect">
            <a:avLst/>
          </a:prstGeom>
          <a:noFill/>
        </p:spPr>
        <p:txBody>
          <a:bodyPr wrap="square" rtlCol="0">
            <a:spAutoFit/>
          </a:bodyPr>
          <a:lstStyle/>
          <a:p>
            <a:pPr algn="ctr"/>
            <a:r>
              <a:rPr lang="en-US" sz="4500" dirty="0"/>
              <a:t>BIKE SHARING DEMAND PREDICTION</a:t>
            </a:r>
          </a:p>
        </p:txBody>
      </p:sp>
      <p:sp>
        <p:nvSpPr>
          <p:cNvPr id="4" name="TextBox 3">
            <a:extLst>
              <a:ext uri="{FF2B5EF4-FFF2-40B4-BE49-F238E27FC236}">
                <a16:creationId xmlns:a16="http://schemas.microsoft.com/office/drawing/2014/main" id="{23D7AEC5-E712-5E5F-D05D-424B1D4DFD66}"/>
              </a:ext>
            </a:extLst>
          </p:cNvPr>
          <p:cNvSpPr txBox="1"/>
          <p:nvPr/>
        </p:nvSpPr>
        <p:spPr>
          <a:xfrm>
            <a:off x="7440305" y="3779926"/>
            <a:ext cx="3134436" cy="553998"/>
          </a:xfrm>
          <a:prstGeom prst="rect">
            <a:avLst/>
          </a:prstGeom>
          <a:noFill/>
        </p:spPr>
        <p:txBody>
          <a:bodyPr wrap="square" rtlCol="0">
            <a:spAutoFit/>
          </a:bodyPr>
          <a:lstStyle/>
          <a:p>
            <a:r>
              <a:rPr lang="en-US" sz="3000" dirty="0"/>
              <a:t>Team Members:</a:t>
            </a:r>
          </a:p>
        </p:txBody>
      </p:sp>
      <p:sp>
        <p:nvSpPr>
          <p:cNvPr id="5" name="TextBox 4">
            <a:extLst>
              <a:ext uri="{FF2B5EF4-FFF2-40B4-BE49-F238E27FC236}">
                <a16:creationId xmlns:a16="http://schemas.microsoft.com/office/drawing/2014/main" id="{C171AE72-0E66-E53E-8346-FF5534BBE2A2}"/>
              </a:ext>
            </a:extLst>
          </p:cNvPr>
          <p:cNvSpPr txBox="1"/>
          <p:nvPr/>
        </p:nvSpPr>
        <p:spPr>
          <a:xfrm>
            <a:off x="7440305" y="4467898"/>
            <a:ext cx="4312693" cy="1569660"/>
          </a:xfrm>
          <a:prstGeom prst="rect">
            <a:avLst/>
          </a:prstGeom>
          <a:noFill/>
        </p:spPr>
        <p:txBody>
          <a:bodyPr wrap="square" rtlCol="0">
            <a:spAutoFit/>
          </a:bodyPr>
          <a:lstStyle/>
          <a:p>
            <a:r>
              <a:rPr lang="en-US" sz="3100" dirty="0" err="1"/>
              <a:t>Hritik</a:t>
            </a:r>
            <a:r>
              <a:rPr lang="en-US" sz="3100" dirty="0"/>
              <a:t> Saini</a:t>
            </a:r>
          </a:p>
          <a:p>
            <a:r>
              <a:rPr lang="en-US" sz="3100" dirty="0"/>
              <a:t>Abhishek Kumar</a:t>
            </a:r>
          </a:p>
          <a:p>
            <a:r>
              <a:rPr lang="en-US" sz="3100" dirty="0"/>
              <a:t>Arpit Dargan</a:t>
            </a:r>
          </a:p>
        </p:txBody>
      </p:sp>
    </p:spTree>
    <p:extLst>
      <p:ext uri="{BB962C8B-B14F-4D97-AF65-F5344CB8AC3E}">
        <p14:creationId xmlns:p14="http://schemas.microsoft.com/office/powerpoint/2010/main" val="213625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14A5-8928-7022-DEA8-2C29D065A897}"/>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CHECKING OUTLIERS</a:t>
            </a:r>
          </a:p>
        </p:txBody>
      </p:sp>
      <p:pic>
        <p:nvPicPr>
          <p:cNvPr id="5" name="Content Placeholder 4">
            <a:extLst>
              <a:ext uri="{FF2B5EF4-FFF2-40B4-BE49-F238E27FC236}">
                <a16:creationId xmlns:a16="http://schemas.microsoft.com/office/drawing/2014/main" id="{B9C9FBDD-AD3B-4059-4831-5BBA9D633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3" y="1880315"/>
            <a:ext cx="12194009" cy="4237149"/>
          </a:xfrm>
        </p:spPr>
      </p:pic>
    </p:spTree>
    <p:extLst>
      <p:ext uri="{BB962C8B-B14F-4D97-AF65-F5344CB8AC3E}">
        <p14:creationId xmlns:p14="http://schemas.microsoft.com/office/powerpoint/2010/main" val="201716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ED88-8F1C-0E1A-C00C-DBAB24AC092E}"/>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CHECKING OUTLIERS</a:t>
            </a:r>
            <a:endParaRPr lang="en-US" dirty="0"/>
          </a:p>
        </p:txBody>
      </p:sp>
      <p:sp>
        <p:nvSpPr>
          <p:cNvPr id="3" name="Content Placeholder 2">
            <a:extLst>
              <a:ext uri="{FF2B5EF4-FFF2-40B4-BE49-F238E27FC236}">
                <a16:creationId xmlns:a16="http://schemas.microsoft.com/office/drawing/2014/main" id="{EF710589-577A-99C0-D47A-505BA641D9B2}"/>
              </a:ext>
            </a:extLst>
          </p:cNvPr>
          <p:cNvSpPr>
            <a:spLocks noGrp="1"/>
          </p:cNvSpPr>
          <p:nvPr>
            <p:ph idx="1"/>
          </p:nvPr>
        </p:nvSpPr>
        <p:spPr/>
        <p:txBody>
          <a:bodyPr>
            <a:normAutofit/>
          </a:bodyPr>
          <a:lstStyle/>
          <a:p>
            <a:pPr marL="0" indent="0">
              <a:buNone/>
            </a:pPr>
            <a:r>
              <a:rPr lang="en-US" sz="2400" dirty="0">
                <a:effectLst/>
                <a:latin typeface="Arial" panose="020B0604020202020204" pitchFamily="34" charset="0"/>
              </a:rPr>
              <a:t>▪ We see outliers in some columns like Sunlight, Wind, Rain and Snow but lets not treat them because they may not be outliers as snowfall, rainfall etc. themselves are rare event in some countries.</a:t>
            </a:r>
          </a:p>
          <a:p>
            <a:pPr marL="0" indent="0">
              <a:buNone/>
            </a:pPr>
            <a:br>
              <a:rPr lang="en-US" sz="2400" dirty="0"/>
            </a:br>
            <a:r>
              <a:rPr lang="en-US" sz="2400" dirty="0">
                <a:effectLst/>
                <a:latin typeface="Arial" panose="020B0604020202020204" pitchFamily="34" charset="0"/>
              </a:rPr>
              <a:t>▪ We treated the outliers in the target variable by capping with IQR limits.</a:t>
            </a:r>
            <a:endParaRPr lang="en-US" sz="2400" dirty="0"/>
          </a:p>
        </p:txBody>
      </p:sp>
    </p:spTree>
    <p:extLst>
      <p:ext uri="{BB962C8B-B14F-4D97-AF65-F5344CB8AC3E}">
        <p14:creationId xmlns:p14="http://schemas.microsoft.com/office/powerpoint/2010/main" val="37534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6EA6-EFEC-F249-6E7A-D67F4EA5A552}"/>
              </a:ext>
            </a:extLst>
          </p:cNvPr>
          <p:cNvSpPr>
            <a:spLocks noGrp="1"/>
          </p:cNvSpPr>
          <p:nvPr>
            <p:ph type="title"/>
          </p:nvPr>
        </p:nvSpPr>
        <p:spPr/>
        <p:txBody>
          <a:bodyPr/>
          <a:lstStyle/>
          <a:p>
            <a:pPr algn="ctr"/>
            <a:r>
              <a:rPr lang="en-US" dirty="0">
                <a:effectLst/>
                <a:latin typeface="Arial" panose="020B0604020202020204" pitchFamily="34" charset="0"/>
              </a:rPr>
              <a:t>MANIPULATING THE DATASET</a:t>
            </a:r>
            <a:endParaRPr lang="en-US" dirty="0"/>
          </a:p>
        </p:txBody>
      </p:sp>
      <p:sp>
        <p:nvSpPr>
          <p:cNvPr id="3" name="Content Placeholder 2">
            <a:extLst>
              <a:ext uri="{FF2B5EF4-FFF2-40B4-BE49-F238E27FC236}">
                <a16:creationId xmlns:a16="http://schemas.microsoft.com/office/drawing/2014/main" id="{BB846291-621A-4A49-CC19-6810B5610BD5}"/>
              </a:ext>
            </a:extLst>
          </p:cNvPr>
          <p:cNvSpPr>
            <a:spLocks noGrp="1"/>
          </p:cNvSpPr>
          <p:nvPr>
            <p:ph idx="1"/>
          </p:nvPr>
        </p:nvSpPr>
        <p:spPr>
          <a:xfrm>
            <a:off x="838201" y="1825625"/>
            <a:ext cx="10868696" cy="4351338"/>
          </a:xfrm>
        </p:spPr>
        <p:txBody>
          <a:bodyPr>
            <a:noAutofit/>
          </a:bodyPr>
          <a:lstStyle/>
          <a:p>
            <a:pPr marL="0" indent="0">
              <a:buNone/>
            </a:pPr>
            <a:r>
              <a:rPr lang="en-US" sz="2400" dirty="0">
                <a:effectLst/>
                <a:latin typeface="Arial" panose="020B0604020202020204" pitchFamily="34" charset="0"/>
              </a:rPr>
              <a:t>▪ Added new feature named weekend that shows whether it’s a weekend or not. Here Saturdays and Sundays means 1 else 0.</a:t>
            </a:r>
          </a:p>
          <a:p>
            <a:pPr marL="0" indent="0">
              <a:buNone/>
            </a:pPr>
            <a:br>
              <a:rPr lang="en-US" sz="2400" dirty="0"/>
            </a:br>
            <a:r>
              <a:rPr lang="en-US" sz="2400" dirty="0">
                <a:effectLst/>
                <a:latin typeface="Arial" panose="020B0604020202020204" pitchFamily="34" charset="0"/>
              </a:rPr>
              <a:t>▪ Added one more new feature named </a:t>
            </a:r>
            <a:r>
              <a:rPr lang="en-US" sz="2400" dirty="0" err="1">
                <a:effectLst/>
                <a:latin typeface="Arial" panose="020B0604020202020204" pitchFamily="34" charset="0"/>
              </a:rPr>
              <a:t>timeshift</a:t>
            </a:r>
            <a:r>
              <a:rPr lang="en-US" sz="2400" dirty="0">
                <a:effectLst/>
                <a:latin typeface="Arial" panose="020B0604020202020204" pitchFamily="34" charset="0"/>
              </a:rPr>
              <a:t> based on time intervals. It has three values Night, Day and Evening.</a:t>
            </a:r>
          </a:p>
          <a:p>
            <a:pPr marL="0" indent="0">
              <a:buNone/>
            </a:pPr>
            <a:br>
              <a:rPr lang="en-US" sz="2400" dirty="0"/>
            </a:br>
            <a:r>
              <a:rPr lang="en-US" sz="2400" dirty="0">
                <a:effectLst/>
                <a:latin typeface="Arial" panose="020B0604020202020204" pitchFamily="34" charset="0"/>
              </a:rPr>
              <a:t>▪ Dropped the date column because we already extracted some useful features from that column.</a:t>
            </a:r>
            <a:br>
              <a:rPr lang="en-US" sz="2400" dirty="0"/>
            </a:br>
            <a:endParaRPr lang="en-US" sz="2400" dirty="0"/>
          </a:p>
        </p:txBody>
      </p:sp>
    </p:spTree>
    <p:extLst>
      <p:ext uri="{BB962C8B-B14F-4D97-AF65-F5344CB8AC3E}">
        <p14:creationId xmlns:p14="http://schemas.microsoft.com/office/powerpoint/2010/main" val="92239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E0A1-28D2-A734-52E6-9BAEB6E50480}"/>
              </a:ext>
            </a:extLst>
          </p:cNvPr>
          <p:cNvSpPr>
            <a:spLocks noGrp="1"/>
          </p:cNvSpPr>
          <p:nvPr>
            <p:ph type="title"/>
          </p:nvPr>
        </p:nvSpPr>
        <p:spPr/>
        <p:txBody>
          <a:bodyPr/>
          <a:lstStyle/>
          <a:p>
            <a:pPr algn="ctr"/>
            <a:r>
              <a:rPr lang="en-US" dirty="0">
                <a:effectLst/>
                <a:latin typeface="Arial" panose="020B0604020202020204" pitchFamily="34" charset="0"/>
              </a:rPr>
              <a:t>MANIPULATING THE DATASET</a:t>
            </a:r>
            <a:endParaRPr lang="en-US" dirty="0"/>
          </a:p>
        </p:txBody>
      </p:sp>
      <p:pic>
        <p:nvPicPr>
          <p:cNvPr id="5" name="Content Placeholder 4">
            <a:extLst>
              <a:ext uri="{FF2B5EF4-FFF2-40B4-BE49-F238E27FC236}">
                <a16:creationId xmlns:a16="http://schemas.microsoft.com/office/drawing/2014/main" id="{2FEF6CC1-36E3-B03D-2193-4BA7801F0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612" y="2453481"/>
            <a:ext cx="3152775" cy="3095625"/>
          </a:xfrm>
        </p:spPr>
      </p:pic>
      <p:sp>
        <p:nvSpPr>
          <p:cNvPr id="7" name="TextBox 6">
            <a:extLst>
              <a:ext uri="{FF2B5EF4-FFF2-40B4-BE49-F238E27FC236}">
                <a16:creationId xmlns:a16="http://schemas.microsoft.com/office/drawing/2014/main" id="{4A672175-E2CB-5120-7ED3-6EC253235CEF}"/>
              </a:ext>
            </a:extLst>
          </p:cNvPr>
          <p:cNvSpPr txBox="1"/>
          <p:nvPr/>
        </p:nvSpPr>
        <p:spPr>
          <a:xfrm>
            <a:off x="228599" y="2077021"/>
            <a:ext cx="6098146" cy="4216539"/>
          </a:xfrm>
          <a:prstGeom prst="rect">
            <a:avLst/>
          </a:prstGeom>
          <a:noFill/>
        </p:spPr>
        <p:txBody>
          <a:bodyPr wrap="square">
            <a:spAutoFit/>
          </a:bodyPr>
          <a:lstStyle/>
          <a:p>
            <a:pPr marL="0" indent="0">
              <a:buNone/>
            </a:pPr>
            <a:r>
              <a:rPr lang="en-US" sz="2400" dirty="0">
                <a:effectLst/>
                <a:latin typeface="Arial" panose="020B0604020202020204" pitchFamily="34" charset="0"/>
              </a:rPr>
              <a:t>▪ Defined a label encoder to replace the string values in the columns with some numeric values.</a:t>
            </a:r>
          </a:p>
          <a:p>
            <a:pPr marL="0" indent="0">
              <a:buNone/>
            </a:pPr>
            <a:r>
              <a:rPr lang="en-US" sz="2400" dirty="0">
                <a:effectLst/>
                <a:latin typeface="Arial" panose="020B0604020202020204" pitchFamily="34" charset="0"/>
              </a:rPr>
              <a:t>    </a:t>
            </a:r>
            <a:r>
              <a:rPr lang="en-US" sz="2000" dirty="0">
                <a:effectLst/>
                <a:latin typeface="Arial" panose="020B0604020202020204" pitchFamily="34" charset="0"/>
              </a:rPr>
              <a:t>▪ Replaced holiday with 1 and No holiday with 0.</a:t>
            </a:r>
            <a:endParaRPr lang="en-US" sz="2000" dirty="0"/>
          </a:p>
          <a:p>
            <a:pPr marL="0" indent="0">
              <a:buNone/>
            </a:pPr>
            <a:r>
              <a:rPr lang="en-US" sz="2000" dirty="0">
                <a:effectLst/>
                <a:latin typeface="Arial" panose="020B0604020202020204" pitchFamily="34" charset="0"/>
              </a:rPr>
              <a:t>     ▪ Replaced Yes with 1 and No with 0 in                 </a:t>
            </a:r>
          </a:p>
          <a:p>
            <a:pPr marL="0" indent="0">
              <a:buNone/>
            </a:pPr>
            <a:r>
              <a:rPr lang="en-US" sz="2000" dirty="0">
                <a:latin typeface="Arial" panose="020B0604020202020204" pitchFamily="34" charset="0"/>
              </a:rPr>
              <a:t>       </a:t>
            </a:r>
            <a:r>
              <a:rPr lang="en-US" sz="2000" dirty="0" err="1">
                <a:effectLst/>
                <a:latin typeface="Arial" panose="020B0604020202020204" pitchFamily="34" charset="0"/>
              </a:rPr>
              <a:t>functioning_day</a:t>
            </a:r>
            <a:r>
              <a:rPr lang="en-US" sz="2000" dirty="0">
                <a:effectLst/>
                <a:latin typeface="Arial" panose="020B0604020202020204" pitchFamily="34" charset="0"/>
              </a:rPr>
              <a:t> </a:t>
            </a:r>
            <a:r>
              <a:rPr lang="en-US" sz="2000" dirty="0">
                <a:latin typeface="Arial" panose="020B0604020202020204" pitchFamily="34" charset="0"/>
              </a:rPr>
              <a:t>c</a:t>
            </a:r>
            <a:r>
              <a:rPr lang="en-US" sz="2000" dirty="0">
                <a:effectLst/>
                <a:latin typeface="Arial" panose="020B0604020202020204" pitchFamily="34" charset="0"/>
              </a:rPr>
              <a:t>olumn.</a:t>
            </a:r>
            <a:endParaRPr lang="en-US" sz="2000" dirty="0"/>
          </a:p>
          <a:p>
            <a:pPr marL="0" indent="0">
              <a:buNone/>
            </a:pPr>
            <a:r>
              <a:rPr lang="en-US" sz="2000" dirty="0">
                <a:effectLst/>
                <a:latin typeface="Arial" panose="020B0604020202020204" pitchFamily="34" charset="0"/>
              </a:rPr>
              <a:t>     ▪ In the </a:t>
            </a:r>
            <a:r>
              <a:rPr lang="en-US" sz="2000" dirty="0" err="1">
                <a:effectLst/>
                <a:latin typeface="Arial" panose="020B0604020202020204" pitchFamily="34" charset="0"/>
              </a:rPr>
              <a:t>timeshift</a:t>
            </a:r>
            <a:r>
              <a:rPr lang="en-US" sz="2000" dirty="0">
                <a:effectLst/>
                <a:latin typeface="Arial" panose="020B0604020202020204" pitchFamily="34" charset="0"/>
              </a:rPr>
              <a:t> column we replaced night with 0,</a:t>
            </a:r>
          </a:p>
          <a:p>
            <a:pPr marL="0" indent="0">
              <a:buNone/>
            </a:pPr>
            <a:r>
              <a:rPr lang="en-US" sz="2000" dirty="0">
                <a:effectLst/>
                <a:latin typeface="Arial" panose="020B0604020202020204" pitchFamily="34" charset="0"/>
              </a:rPr>
              <a:t>       day with 1 and evening with 2.</a:t>
            </a:r>
            <a:br>
              <a:rPr lang="en-US" sz="2000" dirty="0"/>
            </a:br>
            <a:endParaRPr lang="en-US" sz="2000" dirty="0"/>
          </a:p>
          <a:p>
            <a:pPr marL="0" indent="0">
              <a:buNone/>
            </a:pPr>
            <a:r>
              <a:rPr lang="en-US" sz="2400" dirty="0">
                <a:effectLst/>
                <a:latin typeface="Arial" panose="020B0604020202020204" pitchFamily="34" charset="0"/>
              </a:rPr>
              <a:t>▪ Created dummy features from the season column named summer, autumn, spring and winter with one hot encoding.</a:t>
            </a:r>
            <a:endParaRPr lang="en-US" sz="2400" dirty="0"/>
          </a:p>
        </p:txBody>
      </p:sp>
    </p:spTree>
    <p:extLst>
      <p:ext uri="{BB962C8B-B14F-4D97-AF65-F5344CB8AC3E}">
        <p14:creationId xmlns:p14="http://schemas.microsoft.com/office/powerpoint/2010/main" val="60762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47D9-ADE8-0528-B750-FF71F50A99B4}"/>
              </a:ext>
            </a:extLst>
          </p:cNvPr>
          <p:cNvSpPr>
            <a:spLocks noGrp="1"/>
          </p:cNvSpPr>
          <p:nvPr>
            <p:ph type="title"/>
          </p:nvPr>
        </p:nvSpPr>
        <p:spPr>
          <a:xfrm>
            <a:off x="953037" y="103242"/>
            <a:ext cx="10515600" cy="939948"/>
          </a:xfrm>
        </p:spPr>
        <p:txBody>
          <a:bodyPr/>
          <a:lstStyle/>
          <a:p>
            <a:pPr algn="ctr"/>
            <a:r>
              <a:rPr lang="en-US" dirty="0">
                <a:effectLst/>
                <a:latin typeface="Arial" panose="020B0604020202020204" pitchFamily="34" charset="0"/>
              </a:rPr>
              <a:t>CHECKING LINEARITY IN DATA</a:t>
            </a:r>
            <a:endParaRPr lang="en-US" dirty="0"/>
          </a:p>
        </p:txBody>
      </p:sp>
      <p:pic>
        <p:nvPicPr>
          <p:cNvPr id="5" name="Content Placeholder 4">
            <a:extLst>
              <a:ext uri="{FF2B5EF4-FFF2-40B4-BE49-F238E27FC236}">
                <a16:creationId xmlns:a16="http://schemas.microsoft.com/office/drawing/2014/main" id="{B25162D5-5C44-67B8-19E7-F5D2E0337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71" y="1013608"/>
            <a:ext cx="11780317" cy="5841074"/>
          </a:xfrm>
        </p:spPr>
      </p:pic>
    </p:spTree>
    <p:extLst>
      <p:ext uri="{BB962C8B-B14F-4D97-AF65-F5344CB8AC3E}">
        <p14:creationId xmlns:p14="http://schemas.microsoft.com/office/powerpoint/2010/main" val="59904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47D9-ADE8-0528-B750-FF71F50A99B4}"/>
              </a:ext>
            </a:extLst>
          </p:cNvPr>
          <p:cNvSpPr>
            <a:spLocks noGrp="1"/>
          </p:cNvSpPr>
          <p:nvPr>
            <p:ph type="title"/>
          </p:nvPr>
        </p:nvSpPr>
        <p:spPr>
          <a:xfrm>
            <a:off x="953037" y="103242"/>
            <a:ext cx="10515600" cy="939948"/>
          </a:xfrm>
        </p:spPr>
        <p:txBody>
          <a:bodyPr/>
          <a:lstStyle/>
          <a:p>
            <a:pPr algn="ctr"/>
            <a:r>
              <a:rPr lang="en-US" dirty="0">
                <a:effectLst/>
                <a:latin typeface="Arial" panose="020B0604020202020204" pitchFamily="34" charset="0"/>
              </a:rPr>
              <a:t>CHECKING LINEARITY IN DATA</a:t>
            </a:r>
            <a:endParaRPr lang="en-US" dirty="0"/>
          </a:p>
        </p:txBody>
      </p:sp>
      <p:pic>
        <p:nvPicPr>
          <p:cNvPr id="7" name="Content Placeholder 6">
            <a:extLst>
              <a:ext uri="{FF2B5EF4-FFF2-40B4-BE49-F238E27FC236}">
                <a16:creationId xmlns:a16="http://schemas.microsoft.com/office/drawing/2014/main" id="{A1E7C0A4-2A84-C83D-512A-EA4AB553B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617" y="1030312"/>
            <a:ext cx="9550758" cy="5835550"/>
          </a:xfrm>
        </p:spPr>
      </p:pic>
    </p:spTree>
    <p:extLst>
      <p:ext uri="{BB962C8B-B14F-4D97-AF65-F5344CB8AC3E}">
        <p14:creationId xmlns:p14="http://schemas.microsoft.com/office/powerpoint/2010/main" val="299837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p:txBody>
          <a:bodyPr/>
          <a:lstStyle/>
          <a:p>
            <a:pPr algn="ctr"/>
            <a:r>
              <a:rPr lang="en-US" dirty="0">
                <a:effectLst/>
                <a:latin typeface="Arial" panose="020B0604020202020204" pitchFamily="34" charset="0"/>
              </a:rPr>
              <a:t>CHECKING LINEARITY IN DATA</a:t>
            </a:r>
            <a:endParaRPr lang="en-US" dirty="0"/>
          </a:p>
        </p:txBody>
      </p:sp>
      <p:sp>
        <p:nvSpPr>
          <p:cNvPr id="3" name="Content Placeholder 2">
            <a:extLst>
              <a:ext uri="{FF2B5EF4-FFF2-40B4-BE49-F238E27FC236}">
                <a16:creationId xmlns:a16="http://schemas.microsoft.com/office/drawing/2014/main" id="{C9B18299-95EF-310D-E767-B6A155AD7371}"/>
              </a:ext>
            </a:extLst>
          </p:cNvPr>
          <p:cNvSpPr>
            <a:spLocks noGrp="1"/>
          </p:cNvSpPr>
          <p:nvPr>
            <p:ph idx="1"/>
          </p:nvPr>
        </p:nvSpPr>
        <p:spPr>
          <a:xfrm>
            <a:off x="838200" y="1941535"/>
            <a:ext cx="10515600" cy="4351338"/>
          </a:xfrm>
        </p:spPr>
        <p:txBody>
          <a:bodyPr>
            <a:normAutofit/>
          </a:bodyPr>
          <a:lstStyle/>
          <a:p>
            <a:pPr marL="0" indent="0">
              <a:buNone/>
            </a:pPr>
            <a:r>
              <a:rPr lang="en-US" sz="2400" dirty="0">
                <a:effectLst/>
                <a:latin typeface="Arial" panose="020B0604020202020204" pitchFamily="34" charset="0"/>
              </a:rPr>
              <a:t>• From the visualizations we observed that hour, temp, sunlight , </a:t>
            </a:r>
            <a:r>
              <a:rPr lang="en-US" sz="2400" dirty="0" err="1">
                <a:effectLst/>
                <a:latin typeface="Arial" panose="020B0604020202020204" pitchFamily="34" charset="0"/>
              </a:rPr>
              <a:t>dew_temp</a:t>
            </a:r>
            <a:r>
              <a:rPr lang="en-US" sz="2400" dirty="0">
                <a:effectLst/>
                <a:latin typeface="Arial" panose="020B0604020202020204" pitchFamily="34" charset="0"/>
              </a:rPr>
              <a:t> is positively correlated with the </a:t>
            </a:r>
            <a:r>
              <a:rPr lang="en-US" sz="2400" dirty="0" err="1">
                <a:effectLst/>
                <a:latin typeface="Arial" panose="020B0604020202020204" pitchFamily="34" charset="0"/>
              </a:rPr>
              <a:t>bike_count</a:t>
            </a:r>
            <a:r>
              <a:rPr lang="en-US" sz="2400" dirty="0">
                <a:effectLst/>
                <a:latin typeface="Arial" panose="020B0604020202020204" pitchFamily="34" charset="0"/>
              </a:rPr>
              <a:t>.</a:t>
            </a:r>
            <a:br>
              <a:rPr lang="en-US" sz="2400" dirty="0"/>
            </a:br>
            <a:endParaRPr lang="en-US" sz="2400" dirty="0"/>
          </a:p>
          <a:p>
            <a:pPr marL="0" indent="0">
              <a:buNone/>
            </a:pPr>
            <a:r>
              <a:rPr lang="en-US" sz="2400" dirty="0">
                <a:effectLst/>
                <a:latin typeface="Arial" panose="020B0604020202020204" pitchFamily="34" charset="0"/>
              </a:rPr>
              <a:t>• Humidity , rain, snow, winter features are having a negative correlation with the </a:t>
            </a:r>
            <a:r>
              <a:rPr lang="en-US" sz="2400" dirty="0" err="1">
                <a:effectLst/>
                <a:latin typeface="Arial" panose="020B0604020202020204" pitchFamily="34" charset="0"/>
              </a:rPr>
              <a:t>bike_count</a:t>
            </a:r>
            <a:r>
              <a:rPr lang="en-US" sz="2400" dirty="0">
                <a:effectLst/>
                <a:latin typeface="Arial" panose="020B0604020202020204" pitchFamily="34" charset="0"/>
              </a:rPr>
              <a:t>.</a:t>
            </a:r>
            <a:br>
              <a:rPr lang="en-US" sz="2400" dirty="0"/>
            </a:br>
            <a:endParaRPr lang="en-US" sz="2400" dirty="0"/>
          </a:p>
          <a:p>
            <a:pPr marL="0" indent="0">
              <a:buNone/>
            </a:pPr>
            <a:r>
              <a:rPr lang="en-US" sz="2400" dirty="0">
                <a:effectLst/>
                <a:latin typeface="Arial" panose="020B0604020202020204" pitchFamily="34" charset="0"/>
              </a:rPr>
              <a:t>• Some features are also showing close to zero correlation with the target variable as the regression line is not inclined.</a:t>
            </a:r>
            <a:endParaRPr lang="en-US" sz="2400" dirty="0"/>
          </a:p>
        </p:txBody>
      </p:sp>
    </p:spTree>
    <p:extLst>
      <p:ext uri="{BB962C8B-B14F-4D97-AF65-F5344CB8AC3E}">
        <p14:creationId xmlns:p14="http://schemas.microsoft.com/office/powerpoint/2010/main" val="152086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p:txBody>
          <a:bodyPr/>
          <a:lstStyle/>
          <a:p>
            <a:pPr algn="ctr"/>
            <a:r>
              <a:rPr lang="en-US" dirty="0">
                <a:effectLst/>
                <a:latin typeface="Arial" panose="020B0604020202020204" pitchFamily="34" charset="0"/>
              </a:rPr>
              <a:t>DEPENDENT VARIABLE</a:t>
            </a:r>
            <a:endParaRPr lang="en-US" dirty="0"/>
          </a:p>
        </p:txBody>
      </p:sp>
      <p:sp>
        <p:nvSpPr>
          <p:cNvPr id="3" name="Content Placeholder 2">
            <a:extLst>
              <a:ext uri="{FF2B5EF4-FFF2-40B4-BE49-F238E27FC236}">
                <a16:creationId xmlns:a16="http://schemas.microsoft.com/office/drawing/2014/main" id="{C9B18299-95EF-310D-E767-B6A155AD7371}"/>
              </a:ext>
            </a:extLst>
          </p:cNvPr>
          <p:cNvSpPr>
            <a:spLocks noGrp="1"/>
          </p:cNvSpPr>
          <p:nvPr>
            <p:ph idx="1"/>
          </p:nvPr>
        </p:nvSpPr>
        <p:spPr>
          <a:xfrm>
            <a:off x="838200" y="1941535"/>
            <a:ext cx="10515600" cy="4351338"/>
          </a:xfrm>
        </p:spPr>
        <p:txBody>
          <a:bodyPr>
            <a:normAutofit/>
          </a:bodyPr>
          <a:lstStyle/>
          <a:p>
            <a:pPr marL="0" indent="0">
              <a:buNone/>
            </a:pPr>
            <a:r>
              <a:rPr lang="en-US" sz="2400" dirty="0">
                <a:effectLst/>
                <a:latin typeface="Arial" panose="020B0604020202020204" pitchFamily="34" charset="0"/>
              </a:rPr>
              <a:t>• From the visualizations we observed that hour, temp, sunlight , </a:t>
            </a:r>
            <a:r>
              <a:rPr lang="en-US" sz="2400" dirty="0" err="1">
                <a:effectLst/>
                <a:latin typeface="Arial" panose="020B0604020202020204" pitchFamily="34" charset="0"/>
              </a:rPr>
              <a:t>dew_temp</a:t>
            </a:r>
            <a:r>
              <a:rPr lang="en-US" sz="2400" dirty="0">
                <a:effectLst/>
                <a:latin typeface="Arial" panose="020B0604020202020204" pitchFamily="34" charset="0"/>
              </a:rPr>
              <a:t> is positively correlated with the </a:t>
            </a:r>
            <a:r>
              <a:rPr lang="en-US" sz="2400" dirty="0" err="1">
                <a:effectLst/>
                <a:latin typeface="Arial" panose="020B0604020202020204" pitchFamily="34" charset="0"/>
              </a:rPr>
              <a:t>bike_count</a:t>
            </a:r>
            <a:r>
              <a:rPr lang="en-US" sz="2400" dirty="0">
                <a:effectLst/>
                <a:latin typeface="Arial" panose="020B0604020202020204" pitchFamily="34" charset="0"/>
              </a:rPr>
              <a:t>.</a:t>
            </a:r>
            <a:br>
              <a:rPr lang="en-US" sz="2400" dirty="0"/>
            </a:br>
            <a:endParaRPr lang="en-US" sz="2400" dirty="0"/>
          </a:p>
          <a:p>
            <a:pPr marL="0" indent="0">
              <a:buNone/>
            </a:pPr>
            <a:r>
              <a:rPr lang="en-US" sz="2400" dirty="0">
                <a:effectLst/>
                <a:latin typeface="Arial" panose="020B0604020202020204" pitchFamily="34" charset="0"/>
              </a:rPr>
              <a:t>• Humidity , rain, snow, winter features are having a negative correlation with the </a:t>
            </a:r>
            <a:r>
              <a:rPr lang="en-US" sz="2400" dirty="0" err="1">
                <a:effectLst/>
                <a:latin typeface="Arial" panose="020B0604020202020204" pitchFamily="34" charset="0"/>
              </a:rPr>
              <a:t>bike_count</a:t>
            </a:r>
            <a:r>
              <a:rPr lang="en-US" sz="2400" dirty="0">
                <a:effectLst/>
                <a:latin typeface="Arial" panose="020B0604020202020204" pitchFamily="34" charset="0"/>
              </a:rPr>
              <a:t>.</a:t>
            </a:r>
            <a:br>
              <a:rPr lang="en-US" sz="2400" dirty="0"/>
            </a:br>
            <a:endParaRPr lang="en-US" sz="2400" dirty="0"/>
          </a:p>
          <a:p>
            <a:pPr marL="0" indent="0">
              <a:buNone/>
            </a:pPr>
            <a:r>
              <a:rPr lang="en-US" sz="2400" dirty="0">
                <a:effectLst/>
                <a:latin typeface="Arial" panose="020B0604020202020204" pitchFamily="34" charset="0"/>
              </a:rPr>
              <a:t>• Some features are also showing close to zero correlation with the target variable as the regression line is not inclined.</a:t>
            </a:r>
            <a:endParaRPr lang="en-US" sz="2400" dirty="0"/>
          </a:p>
        </p:txBody>
      </p:sp>
      <p:pic>
        <p:nvPicPr>
          <p:cNvPr id="6" name="Picture 5">
            <a:extLst>
              <a:ext uri="{FF2B5EF4-FFF2-40B4-BE49-F238E27FC236}">
                <a16:creationId xmlns:a16="http://schemas.microsoft.com/office/drawing/2014/main" id="{D043FAB3-E0A0-606F-048E-FD5BFB46772B}"/>
              </a:ext>
            </a:extLst>
          </p:cNvPr>
          <p:cNvPicPr>
            <a:picLocks noChangeAspect="1"/>
          </p:cNvPicPr>
          <p:nvPr/>
        </p:nvPicPr>
        <p:blipFill>
          <a:blip r:embed="rId2"/>
          <a:stretch>
            <a:fillRect/>
          </a:stretch>
        </p:blipFill>
        <p:spPr>
          <a:xfrm>
            <a:off x="273410" y="1575046"/>
            <a:ext cx="11622998" cy="4917829"/>
          </a:xfrm>
          <a:prstGeom prst="rect">
            <a:avLst/>
          </a:prstGeom>
        </p:spPr>
      </p:pic>
    </p:spTree>
    <p:extLst>
      <p:ext uri="{BB962C8B-B14F-4D97-AF65-F5344CB8AC3E}">
        <p14:creationId xmlns:p14="http://schemas.microsoft.com/office/powerpoint/2010/main" val="81920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p:txBody>
          <a:bodyPr/>
          <a:lstStyle/>
          <a:p>
            <a:pPr algn="ctr"/>
            <a:r>
              <a:rPr lang="en-US" dirty="0">
                <a:effectLst/>
                <a:latin typeface="Arial" panose="020B0604020202020204" pitchFamily="34" charset="0"/>
              </a:rPr>
              <a:t>DEPENDENT VARIABLE</a:t>
            </a:r>
            <a:endParaRPr lang="en-US" dirty="0"/>
          </a:p>
        </p:txBody>
      </p:sp>
      <p:sp>
        <p:nvSpPr>
          <p:cNvPr id="3" name="Content Placeholder 2">
            <a:extLst>
              <a:ext uri="{FF2B5EF4-FFF2-40B4-BE49-F238E27FC236}">
                <a16:creationId xmlns:a16="http://schemas.microsoft.com/office/drawing/2014/main" id="{C9B18299-95EF-310D-E767-B6A155AD7371}"/>
              </a:ext>
            </a:extLst>
          </p:cNvPr>
          <p:cNvSpPr>
            <a:spLocks noGrp="1"/>
          </p:cNvSpPr>
          <p:nvPr>
            <p:ph idx="1"/>
          </p:nvPr>
        </p:nvSpPr>
        <p:spPr>
          <a:xfrm>
            <a:off x="838200" y="1941535"/>
            <a:ext cx="10515600" cy="4351338"/>
          </a:xfrm>
        </p:spPr>
        <p:txBody>
          <a:bodyPr>
            <a:normAutofit/>
          </a:bodyPr>
          <a:lstStyle/>
          <a:p>
            <a:pPr marL="0" indent="0">
              <a:buNone/>
            </a:pPr>
            <a:r>
              <a:rPr lang="en-US" sz="2400" dirty="0">
                <a:effectLst/>
                <a:latin typeface="Arial" panose="020B0604020202020204" pitchFamily="34" charset="0"/>
              </a:rPr>
              <a:t>▪ Earlier the distribution of the target variable was positively skewed with a skewness value of 0.983. We tried to make this distribution somewhat close to normal distribution.</a:t>
            </a:r>
            <a:br>
              <a:rPr lang="en-US" sz="2400" dirty="0"/>
            </a:br>
            <a:endParaRPr lang="en-US" sz="2400" dirty="0"/>
          </a:p>
          <a:p>
            <a:pPr marL="0" indent="0">
              <a:buNone/>
            </a:pPr>
            <a:r>
              <a:rPr lang="en-US" sz="2400" dirty="0">
                <a:effectLst/>
                <a:latin typeface="Arial" panose="020B0604020202020204" pitchFamily="34" charset="0"/>
              </a:rPr>
              <a:t>▪ First we applied log transformation, but it did not give the desired results, we finally applied square root transformation. We got the </a:t>
            </a:r>
            <a:r>
              <a:rPr lang="en-US" sz="2400" dirty="0" err="1">
                <a:effectLst/>
                <a:latin typeface="Arial" panose="020B0604020202020204" pitchFamily="34" charset="0"/>
              </a:rPr>
              <a:t>favourable</a:t>
            </a:r>
            <a:r>
              <a:rPr lang="en-US" sz="2400" dirty="0">
                <a:effectLst/>
                <a:latin typeface="Arial" panose="020B0604020202020204" pitchFamily="34" charset="0"/>
              </a:rPr>
              <a:t> results, the skewness value was dropped to 0.153, which is comparatively closer to the normal distribution.</a:t>
            </a:r>
            <a:endParaRPr lang="en-US" sz="3600" dirty="0"/>
          </a:p>
        </p:txBody>
      </p:sp>
    </p:spTree>
    <p:extLst>
      <p:ext uri="{BB962C8B-B14F-4D97-AF65-F5344CB8AC3E}">
        <p14:creationId xmlns:p14="http://schemas.microsoft.com/office/powerpoint/2010/main" val="2903074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a:xfrm>
            <a:off x="838200" y="0"/>
            <a:ext cx="10515600" cy="845489"/>
          </a:xfrm>
        </p:spPr>
        <p:txBody>
          <a:bodyPr/>
          <a:lstStyle/>
          <a:p>
            <a:pPr algn="ctr"/>
            <a:r>
              <a:rPr lang="en-US" dirty="0">
                <a:effectLst/>
                <a:latin typeface="Arial" panose="020B0604020202020204" pitchFamily="34" charset="0"/>
              </a:rPr>
              <a:t>MULTICOLLINEARITY ANALYSIS</a:t>
            </a:r>
            <a:endParaRPr lang="en-US" dirty="0"/>
          </a:p>
        </p:txBody>
      </p:sp>
      <p:pic>
        <p:nvPicPr>
          <p:cNvPr id="5" name="Content Placeholder 4">
            <a:extLst>
              <a:ext uri="{FF2B5EF4-FFF2-40B4-BE49-F238E27FC236}">
                <a16:creationId xmlns:a16="http://schemas.microsoft.com/office/drawing/2014/main" id="{101A58F0-D26F-6A5D-C5BD-2F7211EF1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641" y="845489"/>
            <a:ext cx="9212717" cy="6012510"/>
          </a:xfrm>
        </p:spPr>
      </p:pic>
    </p:spTree>
    <p:extLst>
      <p:ext uri="{BB962C8B-B14F-4D97-AF65-F5344CB8AC3E}">
        <p14:creationId xmlns:p14="http://schemas.microsoft.com/office/powerpoint/2010/main" val="242419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0227BA-9277-1F71-81E2-62DD75536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183395"/>
          </a:xfrm>
          <a:prstGeom prst="rect">
            <a:avLst/>
          </a:prstGeom>
        </p:spPr>
      </p:pic>
      <p:sp>
        <p:nvSpPr>
          <p:cNvPr id="2" name="Title 1">
            <a:extLst>
              <a:ext uri="{FF2B5EF4-FFF2-40B4-BE49-F238E27FC236}">
                <a16:creationId xmlns:a16="http://schemas.microsoft.com/office/drawing/2014/main" id="{4DF8BD73-EE16-3F84-6FA0-534223CBD69E}"/>
              </a:ext>
            </a:extLst>
          </p:cNvPr>
          <p:cNvSpPr>
            <a:spLocks noGrp="1"/>
          </p:cNvSpPr>
          <p:nvPr>
            <p:ph type="ctrTitle"/>
          </p:nvPr>
        </p:nvSpPr>
        <p:spPr>
          <a:xfrm>
            <a:off x="0" y="5036023"/>
            <a:ext cx="12192000" cy="1681163"/>
          </a:xfrm>
          <a:solidFill>
            <a:schemeClr val="bg1"/>
          </a:solidFill>
        </p:spPr>
        <p:txBody>
          <a:bodyPr>
            <a:normAutofit/>
          </a:bodyPr>
          <a:lstStyle/>
          <a:p>
            <a:r>
              <a:rPr lang="en-US" dirty="0"/>
              <a:t>CAPSTONE PROJECT</a:t>
            </a:r>
            <a:br>
              <a:rPr lang="en-US" dirty="0"/>
            </a:br>
            <a:r>
              <a:rPr lang="en-US" sz="5300" dirty="0"/>
              <a:t>SEOUL BIKE SHARING DEMAND PREDICTION</a:t>
            </a:r>
          </a:p>
        </p:txBody>
      </p:sp>
    </p:spTree>
    <p:extLst>
      <p:ext uri="{BB962C8B-B14F-4D97-AF65-F5344CB8AC3E}">
        <p14:creationId xmlns:p14="http://schemas.microsoft.com/office/powerpoint/2010/main" val="55497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p:txBody>
          <a:bodyPr/>
          <a:lstStyle/>
          <a:p>
            <a:pPr algn="ctr"/>
            <a:r>
              <a:rPr lang="en-US" dirty="0">
                <a:effectLst/>
                <a:latin typeface="Arial" panose="020B0604020202020204" pitchFamily="34" charset="0"/>
              </a:rPr>
              <a:t>HANDLING MULTICOLLINEARITY</a:t>
            </a:r>
            <a:endParaRPr lang="en-US" dirty="0"/>
          </a:p>
        </p:txBody>
      </p:sp>
      <p:sp>
        <p:nvSpPr>
          <p:cNvPr id="3" name="Content Placeholder 2">
            <a:extLst>
              <a:ext uri="{FF2B5EF4-FFF2-40B4-BE49-F238E27FC236}">
                <a16:creationId xmlns:a16="http://schemas.microsoft.com/office/drawing/2014/main" id="{C9B18299-95EF-310D-E767-B6A155AD7371}"/>
              </a:ext>
            </a:extLst>
          </p:cNvPr>
          <p:cNvSpPr>
            <a:spLocks noGrp="1"/>
          </p:cNvSpPr>
          <p:nvPr>
            <p:ph idx="1"/>
          </p:nvPr>
        </p:nvSpPr>
        <p:spPr>
          <a:xfrm>
            <a:off x="152600" y="1587656"/>
            <a:ext cx="9503413" cy="5109357"/>
          </a:xfrm>
        </p:spPr>
        <p:txBody>
          <a:bodyPr>
            <a:noAutofit/>
          </a:bodyPr>
          <a:lstStyle/>
          <a:p>
            <a:pPr marL="0" indent="0">
              <a:buNone/>
            </a:pPr>
            <a:r>
              <a:rPr lang="en-US" sz="2000" dirty="0">
                <a:effectLst/>
                <a:latin typeface="Arial" panose="020B0604020202020204" pitchFamily="34" charset="0"/>
              </a:rPr>
              <a:t>▪ Multicollinearity allows us to look at correlations (that is, how one variable changes with respect to another). In words, the statistical technique that examines the relationship and explains whether, and how strongly, pairs of variables are related to one another is known as correlation.</a:t>
            </a:r>
          </a:p>
          <a:p>
            <a:pPr marL="0" indent="0">
              <a:buNone/>
            </a:pPr>
            <a:br>
              <a:rPr lang="en-US" sz="2000" dirty="0"/>
            </a:br>
            <a:r>
              <a:rPr lang="en-US" sz="2000" dirty="0">
                <a:effectLst/>
                <a:latin typeface="Arial" panose="020B0604020202020204" pitchFamily="34" charset="0"/>
              </a:rPr>
              <a:t>▪ </a:t>
            </a:r>
            <a:r>
              <a:rPr lang="en-US" sz="2000" dirty="0" err="1">
                <a:effectLst/>
                <a:latin typeface="Arial" panose="020B0604020202020204" pitchFamily="34" charset="0"/>
              </a:rPr>
              <a:t>Dew_temp</a:t>
            </a:r>
            <a:r>
              <a:rPr lang="en-US" sz="2000" dirty="0">
                <a:effectLst/>
                <a:latin typeface="Arial" panose="020B0604020202020204" pitchFamily="34" charset="0"/>
              </a:rPr>
              <a:t> and temp are highly correlated. Hour and </a:t>
            </a:r>
            <a:r>
              <a:rPr lang="en-US" sz="2000" dirty="0" err="1">
                <a:effectLst/>
                <a:latin typeface="Arial" panose="020B0604020202020204" pitchFamily="34" charset="0"/>
              </a:rPr>
              <a:t>timeshift</a:t>
            </a:r>
            <a:r>
              <a:rPr lang="en-US" sz="2000" dirty="0">
                <a:effectLst/>
                <a:latin typeface="Arial" panose="020B0604020202020204" pitchFamily="34" charset="0"/>
              </a:rPr>
              <a:t> are also highly corelated.</a:t>
            </a:r>
            <a:br>
              <a:rPr lang="en-US" sz="2000" dirty="0"/>
            </a:br>
            <a:endParaRPr lang="en-US" sz="2000" dirty="0"/>
          </a:p>
          <a:p>
            <a:pPr marL="0" indent="0">
              <a:buNone/>
            </a:pPr>
            <a:r>
              <a:rPr lang="en-US" sz="2000" dirty="0">
                <a:effectLst/>
                <a:latin typeface="Arial" panose="020B0604020202020204" pitchFamily="34" charset="0"/>
              </a:rPr>
              <a:t>▪ We can see some highly correlated features. Lets treat them by excluding them from dataset and checking the variance inflation factors.</a:t>
            </a:r>
            <a:br>
              <a:rPr lang="en-US" sz="2000" dirty="0"/>
            </a:br>
            <a:endParaRPr lang="en-US" sz="2000" dirty="0"/>
          </a:p>
          <a:p>
            <a:pPr marL="0" indent="0">
              <a:buNone/>
            </a:pPr>
            <a:r>
              <a:rPr lang="en-US" sz="2000" dirty="0">
                <a:effectLst/>
                <a:latin typeface="Arial" panose="020B0604020202020204" pitchFamily="34" charset="0"/>
              </a:rPr>
              <a:t>▪ VIF determines the strength of the correlation between the independent variables. It is predicted by taking a variable and regressing it against every other variable. VIF score of an independent variable represents how well the variable is explained by other independent variables.</a:t>
            </a:r>
            <a:endParaRPr lang="en-US" sz="2000" dirty="0"/>
          </a:p>
        </p:txBody>
      </p:sp>
      <p:pic>
        <p:nvPicPr>
          <p:cNvPr id="5" name="Picture 4">
            <a:extLst>
              <a:ext uri="{FF2B5EF4-FFF2-40B4-BE49-F238E27FC236}">
                <a16:creationId xmlns:a16="http://schemas.microsoft.com/office/drawing/2014/main" id="{2DBD679C-364E-097C-8B4C-96F1B8308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6013" y="1365161"/>
            <a:ext cx="2535987" cy="5492840"/>
          </a:xfrm>
          <a:prstGeom prst="rect">
            <a:avLst/>
          </a:prstGeom>
        </p:spPr>
      </p:pic>
    </p:spTree>
    <p:extLst>
      <p:ext uri="{BB962C8B-B14F-4D97-AF65-F5344CB8AC3E}">
        <p14:creationId xmlns:p14="http://schemas.microsoft.com/office/powerpoint/2010/main" val="353163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p:txBody>
          <a:bodyPr/>
          <a:lstStyle/>
          <a:p>
            <a:pPr algn="ctr"/>
            <a:r>
              <a:rPr lang="en-US" dirty="0">
                <a:effectLst/>
                <a:latin typeface="Arial" panose="020B0604020202020204" pitchFamily="34" charset="0"/>
              </a:rPr>
              <a:t>HANDLING MULTICOLLINEARITY</a:t>
            </a:r>
            <a:endParaRPr lang="en-US" dirty="0"/>
          </a:p>
        </p:txBody>
      </p:sp>
      <p:sp>
        <p:nvSpPr>
          <p:cNvPr id="3" name="Content Placeholder 2">
            <a:extLst>
              <a:ext uri="{FF2B5EF4-FFF2-40B4-BE49-F238E27FC236}">
                <a16:creationId xmlns:a16="http://schemas.microsoft.com/office/drawing/2014/main" id="{C9B18299-95EF-310D-E767-B6A155AD7371}"/>
              </a:ext>
            </a:extLst>
          </p:cNvPr>
          <p:cNvSpPr>
            <a:spLocks noGrp="1"/>
          </p:cNvSpPr>
          <p:nvPr>
            <p:ph idx="1"/>
          </p:nvPr>
        </p:nvSpPr>
        <p:spPr>
          <a:xfrm>
            <a:off x="152600" y="1587656"/>
            <a:ext cx="8605034" cy="5109357"/>
          </a:xfrm>
        </p:spPr>
        <p:txBody>
          <a:bodyPr>
            <a:noAutofit/>
          </a:bodyPr>
          <a:lstStyle/>
          <a:p>
            <a:pPr marL="0" indent="0">
              <a:buNone/>
            </a:pPr>
            <a:r>
              <a:rPr lang="en-US" sz="2000" dirty="0">
                <a:effectLst/>
                <a:latin typeface="Arial" panose="020B0604020202020204" pitchFamily="34" charset="0"/>
              </a:rPr>
              <a:t>▪ Since Summer and Winter can also be classified on the basis of temperature and we already have that feature present. Even if we drop these features the useful information will not be lost. So we dropped them.</a:t>
            </a:r>
            <a:br>
              <a:rPr lang="en-US" sz="2000" dirty="0"/>
            </a:br>
            <a:endParaRPr lang="en-US" sz="2000" dirty="0"/>
          </a:p>
          <a:p>
            <a:pPr marL="0" indent="0">
              <a:buNone/>
            </a:pPr>
            <a:r>
              <a:rPr lang="en-US" sz="2000" dirty="0">
                <a:effectLst/>
                <a:latin typeface="Arial" panose="020B0604020202020204" pitchFamily="34" charset="0"/>
              </a:rPr>
              <a:t>▪ We continued to exclude the features with VIF &gt; 10 and finally we obtained the following results.</a:t>
            </a:r>
            <a:endParaRPr lang="en-US" sz="3200" dirty="0"/>
          </a:p>
        </p:txBody>
      </p:sp>
      <p:pic>
        <p:nvPicPr>
          <p:cNvPr id="6" name="Picture 5">
            <a:extLst>
              <a:ext uri="{FF2B5EF4-FFF2-40B4-BE49-F238E27FC236}">
                <a16:creationId xmlns:a16="http://schemas.microsoft.com/office/drawing/2014/main" id="{B12C3995-E852-42DA-0ED1-21755F273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2332" y="1336263"/>
            <a:ext cx="3189668" cy="5521737"/>
          </a:xfrm>
          <a:prstGeom prst="rect">
            <a:avLst/>
          </a:prstGeom>
        </p:spPr>
      </p:pic>
    </p:spTree>
    <p:extLst>
      <p:ext uri="{BB962C8B-B14F-4D97-AF65-F5344CB8AC3E}">
        <p14:creationId xmlns:p14="http://schemas.microsoft.com/office/powerpoint/2010/main" val="296576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9B4-4CB0-79EA-2619-4B033BD8FB61}"/>
              </a:ext>
            </a:extLst>
          </p:cNvPr>
          <p:cNvSpPr>
            <a:spLocks noGrp="1"/>
          </p:cNvSpPr>
          <p:nvPr>
            <p:ph type="title"/>
          </p:nvPr>
        </p:nvSpPr>
        <p:spPr>
          <a:xfrm>
            <a:off x="838200" y="18256"/>
            <a:ext cx="10515600" cy="662782"/>
          </a:xfrm>
        </p:spPr>
        <p:txBody>
          <a:bodyPr>
            <a:noAutofit/>
          </a:bodyPr>
          <a:lstStyle/>
          <a:p>
            <a:pPr algn="ctr"/>
            <a:r>
              <a:rPr lang="en-US" dirty="0">
                <a:effectLst/>
                <a:latin typeface="Arial" panose="020B0604020202020204" pitchFamily="34" charset="0"/>
              </a:rPr>
              <a:t>UPDATED HEATMAP</a:t>
            </a:r>
            <a:endParaRPr lang="en-US" dirty="0"/>
          </a:p>
        </p:txBody>
      </p:sp>
      <p:pic>
        <p:nvPicPr>
          <p:cNvPr id="7" name="Content Placeholder 6">
            <a:extLst>
              <a:ext uri="{FF2B5EF4-FFF2-40B4-BE49-F238E27FC236}">
                <a16:creationId xmlns:a16="http://schemas.microsoft.com/office/drawing/2014/main" id="{5C38EAA7-235D-DDED-4163-7CEEE2E2CB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283" y="685249"/>
            <a:ext cx="8847786" cy="6184952"/>
          </a:xfrm>
        </p:spPr>
      </p:pic>
    </p:spTree>
    <p:extLst>
      <p:ext uri="{BB962C8B-B14F-4D97-AF65-F5344CB8AC3E}">
        <p14:creationId xmlns:p14="http://schemas.microsoft.com/office/powerpoint/2010/main" val="1274180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F165-C492-1F58-A3D6-D4A21A14B96F}"/>
              </a:ext>
            </a:extLst>
          </p:cNvPr>
          <p:cNvSpPr>
            <a:spLocks noGrp="1"/>
          </p:cNvSpPr>
          <p:nvPr>
            <p:ph type="title"/>
          </p:nvPr>
        </p:nvSpPr>
        <p:spPr/>
        <p:txBody>
          <a:bodyPr/>
          <a:lstStyle/>
          <a:p>
            <a:pPr algn="ctr"/>
            <a:r>
              <a:rPr lang="en-US" dirty="0">
                <a:effectLst/>
                <a:latin typeface="Arial" panose="020B0604020202020204" pitchFamily="34" charset="0"/>
              </a:rPr>
              <a:t>REGPLOTS (UPDATED DATASET)</a:t>
            </a:r>
            <a:endParaRPr lang="en-US" dirty="0"/>
          </a:p>
        </p:txBody>
      </p:sp>
      <p:pic>
        <p:nvPicPr>
          <p:cNvPr id="5" name="Content Placeholder 4">
            <a:extLst>
              <a:ext uri="{FF2B5EF4-FFF2-40B4-BE49-F238E27FC236}">
                <a16:creationId xmlns:a16="http://schemas.microsoft.com/office/drawing/2014/main" id="{44156D3D-7484-FBEF-2DFB-05971D2A20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9252"/>
          <a:stretch/>
        </p:blipFill>
        <p:spPr>
          <a:xfrm>
            <a:off x="3010" y="1825624"/>
            <a:ext cx="12188990" cy="4021383"/>
          </a:xfrm>
        </p:spPr>
      </p:pic>
    </p:spTree>
    <p:extLst>
      <p:ext uri="{BB962C8B-B14F-4D97-AF65-F5344CB8AC3E}">
        <p14:creationId xmlns:p14="http://schemas.microsoft.com/office/powerpoint/2010/main" val="88805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C44E-F96E-B0AC-78BA-A222BCE555CD}"/>
              </a:ext>
            </a:extLst>
          </p:cNvPr>
          <p:cNvSpPr>
            <a:spLocks noGrp="1"/>
          </p:cNvSpPr>
          <p:nvPr>
            <p:ph type="title"/>
          </p:nvPr>
        </p:nvSpPr>
        <p:spPr>
          <a:xfrm>
            <a:off x="838200" y="94669"/>
            <a:ext cx="10515600" cy="1025793"/>
          </a:xfrm>
        </p:spPr>
        <p:txBody>
          <a:bodyPr/>
          <a:lstStyle/>
          <a:p>
            <a:pPr algn="ctr"/>
            <a:r>
              <a:rPr lang="en-US" dirty="0">
                <a:effectLst/>
                <a:latin typeface="Arial" panose="020B0604020202020204" pitchFamily="34" charset="0"/>
              </a:rPr>
              <a:t>REGPLOTS (UPDATED DATASET)</a:t>
            </a:r>
            <a:endParaRPr lang="en-US" dirty="0"/>
          </a:p>
        </p:txBody>
      </p:sp>
      <p:pic>
        <p:nvPicPr>
          <p:cNvPr id="5" name="Content Placeholder 4">
            <a:extLst>
              <a:ext uri="{FF2B5EF4-FFF2-40B4-BE49-F238E27FC236}">
                <a16:creationId xmlns:a16="http://schemas.microsoft.com/office/drawing/2014/main" id="{EB366DFF-EC83-5C60-BFC2-1CC8037056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838" y="1825625"/>
            <a:ext cx="9746323" cy="4351338"/>
          </a:xfrm>
        </p:spPr>
      </p:pic>
    </p:spTree>
    <p:extLst>
      <p:ext uri="{BB962C8B-B14F-4D97-AF65-F5344CB8AC3E}">
        <p14:creationId xmlns:p14="http://schemas.microsoft.com/office/powerpoint/2010/main" val="423617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ECA9-2C4D-8751-8E48-6674EC0DD37B}"/>
              </a:ext>
            </a:extLst>
          </p:cNvPr>
          <p:cNvSpPr>
            <a:spLocks noGrp="1"/>
          </p:cNvSpPr>
          <p:nvPr>
            <p:ph type="title"/>
          </p:nvPr>
        </p:nvSpPr>
        <p:spPr/>
        <p:txBody>
          <a:bodyPr/>
          <a:lstStyle/>
          <a:p>
            <a:pPr algn="ctr"/>
            <a:r>
              <a:rPr lang="en-US" dirty="0">
                <a:effectLst/>
                <a:latin typeface="Arial" panose="020B0604020202020204" pitchFamily="34" charset="0"/>
              </a:rPr>
              <a:t>MODEL BUILDING PREREQUISITES</a:t>
            </a:r>
            <a:endParaRPr lang="en-US" dirty="0"/>
          </a:p>
        </p:txBody>
      </p:sp>
      <p:sp>
        <p:nvSpPr>
          <p:cNvPr id="3" name="Content Placeholder 2">
            <a:extLst>
              <a:ext uri="{FF2B5EF4-FFF2-40B4-BE49-F238E27FC236}">
                <a16:creationId xmlns:a16="http://schemas.microsoft.com/office/drawing/2014/main" id="{8CBBD32E-33F1-52B6-54B8-DB879F2191F1}"/>
              </a:ext>
            </a:extLst>
          </p:cNvPr>
          <p:cNvSpPr>
            <a:spLocks noGrp="1"/>
          </p:cNvSpPr>
          <p:nvPr>
            <p:ph idx="1"/>
          </p:nvPr>
        </p:nvSpPr>
        <p:spPr>
          <a:xfrm>
            <a:off x="463638" y="1825624"/>
            <a:ext cx="11333409" cy="3274410"/>
          </a:xfrm>
        </p:spPr>
        <p:txBody>
          <a:bodyPr>
            <a:normAutofit/>
          </a:bodyPr>
          <a:lstStyle/>
          <a:p>
            <a:pPr marL="0" indent="0">
              <a:buNone/>
            </a:pPr>
            <a:r>
              <a:rPr lang="en-US" sz="2400" dirty="0">
                <a:effectLst/>
                <a:latin typeface="Arial" panose="020B0604020202020204" pitchFamily="34" charset="0"/>
              </a:rPr>
              <a:t>▪ Feature Scaling or Standardization: It is a step of Data Pre Processing which is applied to independent variables or features of data. It basically helps to normalize the data within a particular range. Sometimes, it also helps in speeding up the calculations in an algorithm.</a:t>
            </a:r>
          </a:p>
          <a:p>
            <a:pPr marL="0" indent="0">
              <a:buNone/>
            </a:pPr>
            <a:br>
              <a:rPr lang="en-US" sz="2400" dirty="0"/>
            </a:br>
            <a:r>
              <a:rPr lang="en-US" sz="2400" dirty="0">
                <a:effectLst/>
                <a:latin typeface="Arial" panose="020B0604020202020204" pitchFamily="34" charset="0"/>
              </a:rPr>
              <a:t>▪ Here we used </a:t>
            </a:r>
            <a:r>
              <a:rPr lang="en-US" sz="2400" dirty="0" err="1">
                <a:effectLst/>
                <a:latin typeface="Arial" panose="020B0604020202020204" pitchFamily="34" charset="0"/>
              </a:rPr>
              <a:t>MinMax</a:t>
            </a:r>
            <a:r>
              <a:rPr lang="en-US" sz="2400" dirty="0">
                <a:effectLst/>
                <a:latin typeface="Arial" panose="020B0604020202020204" pitchFamily="34" charset="0"/>
              </a:rPr>
              <a:t> scaler :</a:t>
            </a:r>
            <a:r>
              <a:rPr lang="en-US" sz="2400" dirty="0" err="1">
                <a:effectLst/>
                <a:latin typeface="Arial" panose="020B0604020202020204" pitchFamily="34" charset="0"/>
              </a:rPr>
              <a:t>Normalisation</a:t>
            </a:r>
            <a:r>
              <a:rPr lang="en-US" sz="2400" dirty="0">
                <a:effectLst/>
                <a:latin typeface="Arial" panose="020B0604020202020204" pitchFamily="34" charset="0"/>
              </a:rPr>
              <a:t> scales our features to a predefined range (normally the 0–1 range), independently of the statistical distribution they follow. It does this using the minimum and maximum values of each feature in the dataset.</a:t>
            </a:r>
            <a:endParaRPr lang="en-US" sz="2400" i="1" dirty="0"/>
          </a:p>
        </p:txBody>
      </p:sp>
      <p:pic>
        <p:nvPicPr>
          <p:cNvPr id="5" name="Picture 4">
            <a:extLst>
              <a:ext uri="{FF2B5EF4-FFF2-40B4-BE49-F238E27FC236}">
                <a16:creationId xmlns:a16="http://schemas.microsoft.com/office/drawing/2014/main" id="{7D7166B6-D0F8-0E71-A252-902469C17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733" y="5100034"/>
            <a:ext cx="4462533" cy="1622739"/>
          </a:xfrm>
          <a:prstGeom prst="rect">
            <a:avLst/>
          </a:prstGeom>
        </p:spPr>
      </p:pic>
    </p:spTree>
    <p:extLst>
      <p:ext uri="{BB962C8B-B14F-4D97-AF65-F5344CB8AC3E}">
        <p14:creationId xmlns:p14="http://schemas.microsoft.com/office/powerpoint/2010/main" val="171762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ECA9-2C4D-8751-8E48-6674EC0DD37B}"/>
              </a:ext>
            </a:extLst>
          </p:cNvPr>
          <p:cNvSpPr>
            <a:spLocks noGrp="1"/>
          </p:cNvSpPr>
          <p:nvPr>
            <p:ph type="title"/>
          </p:nvPr>
        </p:nvSpPr>
        <p:spPr/>
        <p:txBody>
          <a:bodyPr/>
          <a:lstStyle/>
          <a:p>
            <a:pPr algn="ctr"/>
            <a:r>
              <a:rPr lang="en-US" dirty="0">
                <a:effectLst/>
                <a:latin typeface="Arial" panose="020B0604020202020204" pitchFamily="34" charset="0"/>
              </a:rPr>
              <a:t>MODEL BUILDING PREREQUISITES</a:t>
            </a:r>
            <a:endParaRPr lang="en-US" dirty="0"/>
          </a:p>
        </p:txBody>
      </p:sp>
      <p:sp>
        <p:nvSpPr>
          <p:cNvPr id="3" name="Content Placeholder 2">
            <a:extLst>
              <a:ext uri="{FF2B5EF4-FFF2-40B4-BE49-F238E27FC236}">
                <a16:creationId xmlns:a16="http://schemas.microsoft.com/office/drawing/2014/main" id="{8CBBD32E-33F1-52B6-54B8-DB879F2191F1}"/>
              </a:ext>
            </a:extLst>
          </p:cNvPr>
          <p:cNvSpPr>
            <a:spLocks noGrp="1"/>
          </p:cNvSpPr>
          <p:nvPr>
            <p:ph idx="1"/>
          </p:nvPr>
        </p:nvSpPr>
        <p:spPr>
          <a:xfrm>
            <a:off x="463638" y="1825623"/>
            <a:ext cx="11333409" cy="4497903"/>
          </a:xfrm>
        </p:spPr>
        <p:txBody>
          <a:bodyPr>
            <a:normAutofit/>
          </a:bodyPr>
          <a:lstStyle/>
          <a:p>
            <a:pPr marL="0" indent="0">
              <a:buNone/>
            </a:pPr>
            <a:r>
              <a:rPr lang="en-US" sz="2400" dirty="0">
                <a:effectLst/>
                <a:latin typeface="Arial" panose="020B0604020202020204" pitchFamily="34" charset="0"/>
              </a:rPr>
              <a:t>▪ Defining a new function called </a:t>
            </a:r>
            <a:r>
              <a:rPr lang="en-US" sz="2400" dirty="0" err="1">
                <a:effectLst/>
                <a:latin typeface="Arial" panose="020B0604020202020204" pitchFamily="34" charset="0"/>
              </a:rPr>
              <a:t>analyse_model</a:t>
            </a:r>
            <a:r>
              <a:rPr lang="en-US" sz="2400" dirty="0">
                <a:effectLst/>
                <a:latin typeface="Arial" panose="020B0604020202020204" pitchFamily="34" charset="0"/>
              </a:rPr>
              <a:t> which takes model, </a:t>
            </a:r>
            <a:r>
              <a:rPr lang="en-US" sz="2400" dirty="0" err="1">
                <a:effectLst/>
                <a:latin typeface="Arial" panose="020B0604020202020204" pitchFamily="34" charset="0"/>
              </a:rPr>
              <a:t>X_train</a:t>
            </a:r>
            <a:r>
              <a:rPr lang="en-US" sz="2400" dirty="0">
                <a:effectLst/>
                <a:latin typeface="Arial" panose="020B0604020202020204" pitchFamily="34" charset="0"/>
              </a:rPr>
              <a:t>, </a:t>
            </a:r>
            <a:r>
              <a:rPr lang="en-US" sz="2400" dirty="0" err="1">
                <a:effectLst/>
                <a:latin typeface="Arial" panose="020B0604020202020204" pitchFamily="34" charset="0"/>
              </a:rPr>
              <a:t>X_test</a:t>
            </a:r>
            <a:r>
              <a:rPr lang="en-US" sz="2400" dirty="0">
                <a:effectLst/>
                <a:latin typeface="Arial" panose="020B0604020202020204" pitchFamily="34" charset="0"/>
              </a:rPr>
              <a:t>, </a:t>
            </a:r>
            <a:r>
              <a:rPr lang="en-US" sz="2400" dirty="0" err="1">
                <a:effectLst/>
                <a:latin typeface="Arial" panose="020B0604020202020204" pitchFamily="34" charset="0"/>
              </a:rPr>
              <a:t>y_train</a:t>
            </a:r>
            <a:r>
              <a:rPr lang="en-US" sz="2400" dirty="0">
                <a:effectLst/>
                <a:latin typeface="Arial" panose="020B0604020202020204" pitchFamily="34" charset="0"/>
              </a:rPr>
              <a:t>, </a:t>
            </a:r>
            <a:r>
              <a:rPr lang="en-US" sz="2400" dirty="0" err="1">
                <a:effectLst/>
                <a:latin typeface="Arial" panose="020B0604020202020204" pitchFamily="34" charset="0"/>
              </a:rPr>
              <a:t>y_test</a:t>
            </a:r>
            <a:r>
              <a:rPr lang="en-US" sz="2400" dirty="0">
                <a:effectLst/>
                <a:latin typeface="Arial" panose="020B0604020202020204" pitchFamily="34" charset="0"/>
              </a:rPr>
              <a:t> and prints evaluation matrix like MSE, RMSE, MAE, TRAIN R2, TEST R2 , ADJUSTED R2. Also plots the feature importance based on the algorithm used.</a:t>
            </a:r>
          </a:p>
          <a:p>
            <a:pPr marL="0" indent="0">
              <a:buNone/>
            </a:pPr>
            <a:br>
              <a:rPr lang="en-US" sz="2400" dirty="0"/>
            </a:br>
            <a:r>
              <a:rPr lang="en-US" sz="2400" dirty="0">
                <a:effectLst/>
                <a:latin typeface="Arial" panose="020B0604020202020204" pitchFamily="34" charset="0"/>
              </a:rPr>
              <a:t>▪ We also defined some range of values for hyperparameters such as:</a:t>
            </a:r>
            <a:br>
              <a:rPr lang="en-US" sz="2400" dirty="0"/>
            </a:br>
            <a:r>
              <a:rPr lang="en-US" sz="2400" dirty="0"/>
              <a:t>  </a:t>
            </a:r>
            <a:r>
              <a:rPr lang="en-US" sz="2400" dirty="0">
                <a:effectLst/>
                <a:latin typeface="Arial" panose="020B0604020202020204" pitchFamily="34" charset="0"/>
              </a:rPr>
              <a:t>▪ Number of trees: </a:t>
            </a:r>
            <a:r>
              <a:rPr lang="en-US" sz="2400" dirty="0" err="1">
                <a:effectLst/>
                <a:latin typeface="Arial" panose="020B0604020202020204" pitchFamily="34" charset="0"/>
              </a:rPr>
              <a:t>n_estimators</a:t>
            </a:r>
            <a:r>
              <a:rPr lang="en-US" sz="2400" dirty="0">
                <a:effectLst/>
                <a:latin typeface="Arial" panose="020B0604020202020204" pitchFamily="34" charset="0"/>
              </a:rPr>
              <a:t>=[50,100,150]</a:t>
            </a:r>
            <a:br>
              <a:rPr lang="en-US" sz="2400" dirty="0"/>
            </a:br>
            <a:r>
              <a:rPr lang="en-US" sz="2400" dirty="0"/>
              <a:t>  </a:t>
            </a:r>
            <a:r>
              <a:rPr lang="en-US" sz="2400" dirty="0">
                <a:effectLst/>
                <a:latin typeface="Arial" panose="020B0604020202020204" pitchFamily="34" charset="0"/>
              </a:rPr>
              <a:t>▪ Maximum depth of trees: [6,8,10]</a:t>
            </a:r>
            <a:br>
              <a:rPr lang="en-US" sz="2400" dirty="0"/>
            </a:br>
            <a:r>
              <a:rPr lang="en-US" sz="2400" dirty="0"/>
              <a:t>  </a:t>
            </a:r>
            <a:r>
              <a:rPr lang="en-US" sz="2400" dirty="0">
                <a:effectLst/>
                <a:latin typeface="Arial" panose="020B0604020202020204" pitchFamily="34" charset="0"/>
              </a:rPr>
              <a:t>▪ Minimum number of samples required to split a node: [50,100,150]</a:t>
            </a:r>
            <a:br>
              <a:rPr lang="en-US" sz="2400" dirty="0"/>
            </a:br>
            <a:r>
              <a:rPr lang="en-US" sz="2400" dirty="0"/>
              <a:t>  </a:t>
            </a:r>
            <a:r>
              <a:rPr lang="en-US" sz="2400" dirty="0">
                <a:effectLst/>
                <a:latin typeface="Arial" panose="020B0604020202020204" pitchFamily="34" charset="0"/>
              </a:rPr>
              <a:t>▪ Minimum number of samples required at each leaf node: [40,50]</a:t>
            </a:r>
            <a:br>
              <a:rPr lang="en-US" sz="2400" dirty="0"/>
            </a:br>
            <a:r>
              <a:rPr lang="en-US" sz="2400" dirty="0"/>
              <a:t>  </a:t>
            </a:r>
            <a:r>
              <a:rPr lang="en-US" sz="2400" dirty="0">
                <a:effectLst/>
                <a:latin typeface="Arial" panose="020B0604020202020204" pitchFamily="34" charset="0"/>
              </a:rPr>
              <a:t>▪ learning rate : Eta=[0.05, 0.08, 0.1]</a:t>
            </a:r>
            <a:endParaRPr lang="en-US" sz="3600" i="1" dirty="0"/>
          </a:p>
        </p:txBody>
      </p:sp>
    </p:spTree>
    <p:extLst>
      <p:ext uri="{BB962C8B-B14F-4D97-AF65-F5344CB8AC3E}">
        <p14:creationId xmlns:p14="http://schemas.microsoft.com/office/powerpoint/2010/main" val="2620790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LINEAR REGRESSION</a:t>
            </a:r>
            <a:endParaRPr lang="en-US" dirty="0"/>
          </a:p>
        </p:txBody>
      </p:sp>
      <p:pic>
        <p:nvPicPr>
          <p:cNvPr id="5" name="Content Placeholder 4">
            <a:extLst>
              <a:ext uri="{FF2B5EF4-FFF2-40B4-BE49-F238E27FC236}">
                <a16:creationId xmlns:a16="http://schemas.microsoft.com/office/drawing/2014/main" id="{320034B0-24A5-4961-4588-02C0A6C33F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91" y="1442434"/>
            <a:ext cx="12032217" cy="5050441"/>
          </a:xfrm>
        </p:spPr>
      </p:pic>
    </p:spTree>
    <p:extLst>
      <p:ext uri="{BB962C8B-B14F-4D97-AF65-F5344CB8AC3E}">
        <p14:creationId xmlns:p14="http://schemas.microsoft.com/office/powerpoint/2010/main" val="17742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LINEAR REGRESSION</a:t>
            </a:r>
            <a:endParaRPr lang="en-US" dirty="0"/>
          </a:p>
        </p:txBody>
      </p:sp>
      <p:sp>
        <p:nvSpPr>
          <p:cNvPr id="4" name="Content Placeholder 3">
            <a:extLst>
              <a:ext uri="{FF2B5EF4-FFF2-40B4-BE49-F238E27FC236}">
                <a16:creationId xmlns:a16="http://schemas.microsoft.com/office/drawing/2014/main" id="{AA7E596D-107C-B05B-8D99-661107ABD148}"/>
              </a:ext>
            </a:extLst>
          </p:cNvPr>
          <p:cNvSpPr>
            <a:spLocks noGrp="1"/>
          </p:cNvSpPr>
          <p:nvPr>
            <p:ph idx="1"/>
          </p:nvPr>
        </p:nvSpPr>
        <p:spPr/>
        <p:txBody>
          <a:bodyPr/>
          <a:lstStyle/>
          <a:p>
            <a:pPr marL="0" indent="0">
              <a:buNone/>
            </a:pPr>
            <a:r>
              <a:rPr lang="en-US" dirty="0">
                <a:effectLst/>
                <a:latin typeface="Arial" panose="020B0604020202020204" pitchFamily="34" charset="0"/>
              </a:rPr>
              <a:t>▪ We plotted the absolute values of the beta coefficients which can be seen parallel to the feature importance of tree based algorithms.</a:t>
            </a:r>
          </a:p>
          <a:p>
            <a:pPr marL="0" indent="0">
              <a:buNone/>
            </a:pPr>
            <a:br>
              <a:rPr lang="en-US" dirty="0"/>
            </a:br>
            <a:r>
              <a:rPr lang="en-US" dirty="0">
                <a:effectLst/>
                <a:latin typeface="Arial" panose="020B0604020202020204" pitchFamily="34" charset="0"/>
              </a:rPr>
              <a:t>▪ Since the performance of simple linear model is not so good. We experimented with some complex models.</a:t>
            </a:r>
            <a:endParaRPr lang="en-US" dirty="0"/>
          </a:p>
        </p:txBody>
      </p:sp>
    </p:spTree>
    <p:extLst>
      <p:ext uri="{BB962C8B-B14F-4D97-AF65-F5344CB8AC3E}">
        <p14:creationId xmlns:p14="http://schemas.microsoft.com/office/powerpoint/2010/main" val="4157643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DECISION TREE</a:t>
            </a:r>
            <a:endParaRPr lang="en-US" dirty="0"/>
          </a:p>
        </p:txBody>
      </p:sp>
      <p:pic>
        <p:nvPicPr>
          <p:cNvPr id="7" name="Content Placeholder 6">
            <a:extLst>
              <a:ext uri="{FF2B5EF4-FFF2-40B4-BE49-F238E27FC236}">
                <a16:creationId xmlns:a16="http://schemas.microsoft.com/office/drawing/2014/main" id="{9E8CC648-8B90-7058-BC21-8A0280B08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6" y="1468192"/>
            <a:ext cx="12156808" cy="5024683"/>
          </a:xfrm>
        </p:spPr>
      </p:pic>
    </p:spTree>
    <p:extLst>
      <p:ext uri="{BB962C8B-B14F-4D97-AF65-F5344CB8AC3E}">
        <p14:creationId xmlns:p14="http://schemas.microsoft.com/office/powerpoint/2010/main" val="153673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AAF1-53EC-ED10-B1DF-368DBC5EF831}"/>
              </a:ext>
            </a:extLst>
          </p:cNvPr>
          <p:cNvSpPr>
            <a:spLocks noGrp="1"/>
          </p:cNvSpPr>
          <p:nvPr>
            <p:ph type="title"/>
          </p:nvPr>
        </p:nvSpPr>
        <p:spPr/>
        <p:txBody>
          <a:bodyPr/>
          <a:lstStyle/>
          <a:p>
            <a:pPr algn="ctr"/>
            <a:r>
              <a:rPr lang="en-US" dirty="0">
                <a:effectLst/>
                <a:latin typeface="Arial" panose="020B0604020202020204" pitchFamily="34" charset="0"/>
              </a:rPr>
              <a:t>PROBLEM DESCRIPTION</a:t>
            </a:r>
            <a:endParaRPr lang="en-US" dirty="0"/>
          </a:p>
        </p:txBody>
      </p:sp>
      <p:sp>
        <p:nvSpPr>
          <p:cNvPr id="3" name="Content Placeholder 2">
            <a:extLst>
              <a:ext uri="{FF2B5EF4-FFF2-40B4-BE49-F238E27FC236}">
                <a16:creationId xmlns:a16="http://schemas.microsoft.com/office/drawing/2014/main" id="{7B6141C9-500F-4D3F-81A3-FC0F253D43A2}"/>
              </a:ext>
            </a:extLst>
          </p:cNvPr>
          <p:cNvSpPr>
            <a:spLocks noGrp="1"/>
          </p:cNvSpPr>
          <p:nvPr>
            <p:ph idx="1"/>
          </p:nvPr>
        </p:nvSpPr>
        <p:spPr>
          <a:xfrm>
            <a:off x="838200" y="2141537"/>
            <a:ext cx="10515600" cy="4351338"/>
          </a:xfrm>
        </p:spPr>
        <p:txBody>
          <a:bodyPr>
            <a:normAutofit/>
          </a:bodyPr>
          <a:lstStyle/>
          <a:p>
            <a:pPr marL="0" indent="0">
              <a:buNone/>
            </a:pPr>
            <a:r>
              <a:rPr lang="en-US" sz="2400" dirty="0">
                <a:effectLst/>
                <a:latin typeface="Arial" panose="020B0604020202020204" pitchFamily="34"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400" dirty="0"/>
          </a:p>
        </p:txBody>
      </p:sp>
    </p:spTree>
    <p:extLst>
      <p:ext uri="{BB962C8B-B14F-4D97-AF65-F5344CB8AC3E}">
        <p14:creationId xmlns:p14="http://schemas.microsoft.com/office/powerpoint/2010/main" val="4230291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DECISION TREE</a:t>
            </a:r>
            <a:endParaRPr lang="en-US" dirty="0"/>
          </a:p>
        </p:txBody>
      </p:sp>
      <p:sp>
        <p:nvSpPr>
          <p:cNvPr id="4" name="Content Placeholder 3">
            <a:extLst>
              <a:ext uri="{FF2B5EF4-FFF2-40B4-BE49-F238E27FC236}">
                <a16:creationId xmlns:a16="http://schemas.microsoft.com/office/drawing/2014/main" id="{A26B097C-9499-E3E4-8763-0018857AF2C3}"/>
              </a:ext>
            </a:extLst>
          </p:cNvPr>
          <p:cNvSpPr>
            <a:spLocks noGrp="1"/>
          </p:cNvSpPr>
          <p:nvPr>
            <p:ph idx="1"/>
          </p:nvPr>
        </p:nvSpPr>
        <p:spPr/>
        <p:txBody>
          <a:bodyPr/>
          <a:lstStyle/>
          <a:p>
            <a:pPr marL="0" indent="0">
              <a:buNone/>
            </a:pPr>
            <a:r>
              <a:rPr lang="en-US" dirty="0">
                <a:effectLst/>
                <a:latin typeface="Arial" panose="020B0604020202020204" pitchFamily="34" charset="0"/>
              </a:rPr>
              <a:t>▪ </a:t>
            </a:r>
            <a:r>
              <a:rPr lang="en-US" dirty="0" err="1">
                <a:effectLst/>
                <a:latin typeface="Arial" panose="020B0604020202020204" pitchFamily="34" charset="0"/>
              </a:rPr>
              <a:t>DecisionTreeRegressor</a:t>
            </a:r>
            <a:r>
              <a:rPr lang="en-US" dirty="0">
                <a:effectLst/>
                <a:latin typeface="Arial" panose="020B0604020202020204" pitchFamily="34" charset="0"/>
              </a:rPr>
              <a:t>(</a:t>
            </a:r>
            <a:r>
              <a:rPr lang="en-US" dirty="0" err="1">
                <a:effectLst/>
                <a:latin typeface="Arial" panose="020B0604020202020204" pitchFamily="34" charset="0"/>
              </a:rPr>
              <a:t>max_depth</a:t>
            </a:r>
            <a:r>
              <a:rPr lang="en-US" dirty="0">
                <a:effectLst/>
                <a:latin typeface="Arial" panose="020B0604020202020204" pitchFamily="34" charset="0"/>
              </a:rPr>
              <a:t>=10, </a:t>
            </a:r>
            <a:r>
              <a:rPr lang="en-US" dirty="0" err="1">
                <a:effectLst/>
                <a:latin typeface="Arial" panose="020B0604020202020204" pitchFamily="34" charset="0"/>
              </a:rPr>
              <a:t>min_samples_leaf</a:t>
            </a:r>
            <a:r>
              <a:rPr lang="en-US" dirty="0">
                <a:effectLst/>
                <a:latin typeface="Arial" panose="020B0604020202020204" pitchFamily="34" charset="0"/>
              </a:rPr>
              <a:t>=40, </a:t>
            </a:r>
            <a:r>
              <a:rPr lang="en-US" dirty="0" err="1">
                <a:effectLst/>
                <a:latin typeface="Arial" panose="020B0604020202020204" pitchFamily="34" charset="0"/>
              </a:rPr>
              <a:t>min_samples_split</a:t>
            </a:r>
            <a:r>
              <a:rPr lang="en-US" dirty="0">
                <a:effectLst/>
                <a:latin typeface="Arial" panose="020B0604020202020204" pitchFamily="34" charset="0"/>
              </a:rPr>
              <a:t>=50, </a:t>
            </a:r>
            <a:r>
              <a:rPr lang="en-US" dirty="0" err="1">
                <a:effectLst/>
                <a:latin typeface="Arial" panose="020B0604020202020204" pitchFamily="34" charset="0"/>
              </a:rPr>
              <a:t>random_state</a:t>
            </a:r>
            <a:r>
              <a:rPr lang="en-US" dirty="0">
                <a:effectLst/>
                <a:latin typeface="Arial" panose="020B0604020202020204" pitchFamily="34" charset="0"/>
              </a:rPr>
              <a:t>=1)</a:t>
            </a:r>
            <a:br>
              <a:rPr lang="en-US" dirty="0"/>
            </a:br>
            <a:endParaRPr lang="en-US" dirty="0"/>
          </a:p>
          <a:p>
            <a:pPr marL="0" indent="0">
              <a:buNone/>
            </a:pPr>
            <a:r>
              <a:rPr lang="en-US" dirty="0">
                <a:effectLst/>
                <a:latin typeface="Arial" panose="020B0604020202020204" pitchFamily="34" charset="0"/>
              </a:rPr>
              <a:t>▪ Decision tree performs well better than the linear reg with a test r2 score more than 70%.</a:t>
            </a:r>
            <a:endParaRPr lang="en-US" dirty="0"/>
          </a:p>
        </p:txBody>
      </p:sp>
    </p:spTree>
    <p:extLst>
      <p:ext uri="{BB962C8B-B14F-4D97-AF65-F5344CB8AC3E}">
        <p14:creationId xmlns:p14="http://schemas.microsoft.com/office/powerpoint/2010/main" val="2839106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RANDOM FOREST REGRESSOR</a:t>
            </a:r>
            <a:endParaRPr lang="en-US" dirty="0"/>
          </a:p>
        </p:txBody>
      </p:sp>
      <p:pic>
        <p:nvPicPr>
          <p:cNvPr id="7" name="Content Placeholder 6">
            <a:extLst>
              <a:ext uri="{FF2B5EF4-FFF2-40B4-BE49-F238E27FC236}">
                <a16:creationId xmlns:a16="http://schemas.microsoft.com/office/drawing/2014/main" id="{B18B3CBF-DF7B-A1E8-AB2C-83737C832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53" y="1435573"/>
            <a:ext cx="12077294" cy="5057302"/>
          </a:xfrm>
        </p:spPr>
      </p:pic>
    </p:spTree>
    <p:extLst>
      <p:ext uri="{BB962C8B-B14F-4D97-AF65-F5344CB8AC3E}">
        <p14:creationId xmlns:p14="http://schemas.microsoft.com/office/powerpoint/2010/main" val="211970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RANDOM FOREST REGRESSOR</a:t>
            </a:r>
            <a:endParaRPr lang="en-US" dirty="0"/>
          </a:p>
        </p:txBody>
      </p:sp>
      <p:sp>
        <p:nvSpPr>
          <p:cNvPr id="4" name="Content Placeholder 3">
            <a:extLst>
              <a:ext uri="{FF2B5EF4-FFF2-40B4-BE49-F238E27FC236}">
                <a16:creationId xmlns:a16="http://schemas.microsoft.com/office/drawing/2014/main" id="{FAC1C596-55C7-2035-3F5F-7C1AEE8BD4EF}"/>
              </a:ext>
            </a:extLst>
          </p:cNvPr>
          <p:cNvSpPr>
            <a:spLocks noGrp="1"/>
          </p:cNvSpPr>
          <p:nvPr>
            <p:ph idx="1"/>
          </p:nvPr>
        </p:nvSpPr>
        <p:spPr/>
        <p:txBody>
          <a:bodyPr/>
          <a:lstStyle/>
          <a:p>
            <a:pPr marL="0" indent="0">
              <a:buNone/>
            </a:pPr>
            <a:r>
              <a:rPr lang="en-US" dirty="0">
                <a:effectLst/>
                <a:latin typeface="Arial" panose="020B0604020202020204" pitchFamily="34" charset="0"/>
              </a:rPr>
              <a:t>▪ </a:t>
            </a:r>
            <a:r>
              <a:rPr lang="en-US" dirty="0" err="1">
                <a:effectLst/>
                <a:latin typeface="Arial" panose="020B0604020202020204" pitchFamily="34" charset="0"/>
              </a:rPr>
              <a:t>RandomForestRegressor</a:t>
            </a:r>
            <a:r>
              <a:rPr lang="en-US" dirty="0">
                <a:effectLst/>
                <a:latin typeface="Arial" panose="020B0604020202020204" pitchFamily="34" charset="0"/>
              </a:rPr>
              <a:t>(</a:t>
            </a:r>
            <a:r>
              <a:rPr lang="en-US" dirty="0" err="1">
                <a:effectLst/>
                <a:latin typeface="Arial" panose="020B0604020202020204" pitchFamily="34" charset="0"/>
              </a:rPr>
              <a:t>max_depth</a:t>
            </a:r>
            <a:r>
              <a:rPr lang="en-US" dirty="0">
                <a:effectLst/>
                <a:latin typeface="Arial" panose="020B0604020202020204" pitchFamily="34" charset="0"/>
              </a:rPr>
              <a:t>=10, </a:t>
            </a:r>
            <a:r>
              <a:rPr lang="en-US" dirty="0" err="1">
                <a:effectLst/>
                <a:latin typeface="Arial" panose="020B0604020202020204" pitchFamily="34" charset="0"/>
              </a:rPr>
              <a:t>min_samples_leaf</a:t>
            </a:r>
            <a:r>
              <a:rPr lang="en-US" dirty="0">
                <a:effectLst/>
                <a:latin typeface="Arial" panose="020B0604020202020204" pitchFamily="34" charset="0"/>
              </a:rPr>
              <a:t>=40, </a:t>
            </a:r>
            <a:r>
              <a:rPr lang="en-US" dirty="0" err="1">
                <a:effectLst/>
                <a:latin typeface="Arial" panose="020B0604020202020204" pitchFamily="34" charset="0"/>
              </a:rPr>
              <a:t>min_samples_split</a:t>
            </a:r>
            <a:r>
              <a:rPr lang="en-US" dirty="0">
                <a:effectLst/>
                <a:latin typeface="Arial" panose="020B0604020202020204" pitchFamily="34" charset="0"/>
              </a:rPr>
              <a:t>=50, </a:t>
            </a:r>
            <a:r>
              <a:rPr lang="en-US" dirty="0" err="1">
                <a:effectLst/>
                <a:latin typeface="Arial" panose="020B0604020202020204" pitchFamily="34" charset="0"/>
              </a:rPr>
              <a:t>random_state</a:t>
            </a:r>
            <a:r>
              <a:rPr lang="en-US" dirty="0">
                <a:effectLst/>
                <a:latin typeface="Arial" panose="020B0604020202020204" pitchFamily="34" charset="0"/>
              </a:rPr>
              <a:t>=2)</a:t>
            </a:r>
            <a:br>
              <a:rPr lang="en-US" dirty="0"/>
            </a:br>
            <a:endParaRPr lang="en-US" dirty="0"/>
          </a:p>
          <a:p>
            <a:pPr marL="0" indent="0">
              <a:buNone/>
            </a:pPr>
            <a:r>
              <a:rPr lang="en-US" dirty="0">
                <a:effectLst/>
                <a:latin typeface="Arial" panose="020B0604020202020204" pitchFamily="34" charset="0"/>
              </a:rPr>
              <a:t>▪ Random forest also performs well in both test and train data with a r2 score 77% on train data and around 75% on the test data.</a:t>
            </a:r>
            <a:endParaRPr lang="en-US" dirty="0"/>
          </a:p>
        </p:txBody>
      </p:sp>
    </p:spTree>
    <p:extLst>
      <p:ext uri="{BB962C8B-B14F-4D97-AF65-F5344CB8AC3E}">
        <p14:creationId xmlns:p14="http://schemas.microsoft.com/office/powerpoint/2010/main" val="1076675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XGBOOST REGRESSOR</a:t>
            </a:r>
            <a:endParaRPr lang="en-US" dirty="0"/>
          </a:p>
        </p:txBody>
      </p:sp>
      <p:pic>
        <p:nvPicPr>
          <p:cNvPr id="7" name="Content Placeholder 6">
            <a:extLst>
              <a:ext uri="{FF2B5EF4-FFF2-40B4-BE49-F238E27FC236}">
                <a16:creationId xmlns:a16="http://schemas.microsoft.com/office/drawing/2014/main" id="{69A55FB9-6C57-D0E3-376B-3771B7FAD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25" y="1506828"/>
            <a:ext cx="12063350" cy="4986047"/>
          </a:xfrm>
        </p:spPr>
      </p:pic>
    </p:spTree>
    <p:extLst>
      <p:ext uri="{BB962C8B-B14F-4D97-AF65-F5344CB8AC3E}">
        <p14:creationId xmlns:p14="http://schemas.microsoft.com/office/powerpoint/2010/main" val="316037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XGBOOST REGRESSOR</a:t>
            </a:r>
            <a:endParaRPr lang="en-US" dirty="0"/>
          </a:p>
        </p:txBody>
      </p:sp>
      <p:sp>
        <p:nvSpPr>
          <p:cNvPr id="4" name="Content Placeholder 3">
            <a:extLst>
              <a:ext uri="{FF2B5EF4-FFF2-40B4-BE49-F238E27FC236}">
                <a16:creationId xmlns:a16="http://schemas.microsoft.com/office/drawing/2014/main" id="{3A41B31B-6F17-E385-9314-E6051B5B013B}"/>
              </a:ext>
            </a:extLst>
          </p:cNvPr>
          <p:cNvSpPr>
            <a:spLocks noGrp="1"/>
          </p:cNvSpPr>
          <p:nvPr>
            <p:ph idx="1"/>
          </p:nvPr>
        </p:nvSpPr>
        <p:spPr/>
        <p:txBody>
          <a:bodyPr/>
          <a:lstStyle/>
          <a:p>
            <a:pPr marL="0" indent="0">
              <a:buNone/>
            </a:pPr>
            <a:r>
              <a:rPr lang="en-US" dirty="0">
                <a:effectLst/>
                <a:latin typeface="Arial" panose="020B0604020202020204" pitchFamily="34" charset="0"/>
              </a:rPr>
              <a:t>▪ </a:t>
            </a:r>
            <a:r>
              <a:rPr lang="en-US" dirty="0" err="1">
                <a:effectLst/>
                <a:latin typeface="Arial" panose="020B0604020202020204" pitchFamily="34" charset="0"/>
              </a:rPr>
              <a:t>XGBRegressor</a:t>
            </a:r>
            <a:r>
              <a:rPr lang="en-US" dirty="0">
                <a:effectLst/>
                <a:latin typeface="Arial" panose="020B0604020202020204" pitchFamily="34" charset="0"/>
              </a:rPr>
              <a:t>(eta=0.05, </a:t>
            </a:r>
            <a:r>
              <a:rPr lang="en-US" dirty="0" err="1">
                <a:effectLst/>
                <a:latin typeface="Arial" panose="020B0604020202020204" pitchFamily="34" charset="0"/>
              </a:rPr>
              <a:t>max_depth</a:t>
            </a:r>
            <a:r>
              <a:rPr lang="en-US" dirty="0">
                <a:effectLst/>
                <a:latin typeface="Arial" panose="020B0604020202020204" pitchFamily="34" charset="0"/>
              </a:rPr>
              <a:t>=8, </a:t>
            </a:r>
            <a:r>
              <a:rPr lang="en-US" dirty="0" err="1">
                <a:effectLst/>
                <a:latin typeface="Arial" panose="020B0604020202020204" pitchFamily="34" charset="0"/>
              </a:rPr>
              <a:t>min_samples_leaf</a:t>
            </a:r>
            <a:r>
              <a:rPr lang="en-US" dirty="0">
                <a:effectLst/>
                <a:latin typeface="Arial" panose="020B0604020202020204" pitchFamily="34" charset="0"/>
              </a:rPr>
              <a:t>=40, </a:t>
            </a:r>
            <a:r>
              <a:rPr lang="en-US" dirty="0" err="1">
                <a:effectLst/>
                <a:latin typeface="Arial" panose="020B0604020202020204" pitchFamily="34" charset="0"/>
              </a:rPr>
              <a:t>min_samples_split</a:t>
            </a:r>
            <a:r>
              <a:rPr lang="en-US" dirty="0">
                <a:effectLst/>
                <a:latin typeface="Arial" panose="020B0604020202020204" pitchFamily="34" charset="0"/>
              </a:rPr>
              <a:t>=50, </a:t>
            </a:r>
            <a:r>
              <a:rPr lang="en-US" dirty="0" err="1">
                <a:effectLst/>
                <a:latin typeface="Arial" panose="020B0604020202020204" pitchFamily="34" charset="0"/>
              </a:rPr>
              <a:t>n_estimators</a:t>
            </a:r>
            <a:r>
              <a:rPr lang="en-US" dirty="0">
                <a:effectLst/>
                <a:latin typeface="Arial" panose="020B0604020202020204" pitchFamily="34" charset="0"/>
              </a:rPr>
              <a:t>=150, </a:t>
            </a:r>
            <a:r>
              <a:rPr lang="en-US" dirty="0" err="1">
                <a:effectLst/>
                <a:latin typeface="Arial" panose="020B0604020202020204" pitchFamily="34" charset="0"/>
              </a:rPr>
              <a:t>random_state</a:t>
            </a:r>
            <a:r>
              <a:rPr lang="en-US" dirty="0">
                <a:effectLst/>
                <a:latin typeface="Arial" panose="020B0604020202020204" pitchFamily="34" charset="0"/>
              </a:rPr>
              <a:t>=3, silent=True)</a:t>
            </a:r>
            <a:br>
              <a:rPr lang="en-US" dirty="0"/>
            </a:br>
            <a:endParaRPr lang="en-US" dirty="0"/>
          </a:p>
          <a:p>
            <a:pPr marL="0" indent="0">
              <a:buNone/>
            </a:pPr>
            <a:r>
              <a:rPr lang="en-US" dirty="0">
                <a:effectLst/>
                <a:latin typeface="Arial" panose="020B0604020202020204" pitchFamily="34" charset="0"/>
              </a:rPr>
              <a:t>▪ </a:t>
            </a:r>
            <a:r>
              <a:rPr lang="en-US" dirty="0" err="1">
                <a:effectLst/>
                <a:latin typeface="Arial" panose="020B0604020202020204" pitchFamily="34" charset="0"/>
              </a:rPr>
              <a:t>XGBoost</a:t>
            </a:r>
            <a:r>
              <a:rPr lang="en-US" dirty="0">
                <a:effectLst/>
                <a:latin typeface="Arial" panose="020B0604020202020204" pitchFamily="34" charset="0"/>
              </a:rPr>
              <a:t> regressor emerges as the best model according to the evaluation matrix score both in the train and test.</a:t>
            </a:r>
            <a:endParaRPr lang="en-US" dirty="0"/>
          </a:p>
        </p:txBody>
      </p:sp>
    </p:spTree>
    <p:extLst>
      <p:ext uri="{BB962C8B-B14F-4D97-AF65-F5344CB8AC3E}">
        <p14:creationId xmlns:p14="http://schemas.microsoft.com/office/powerpoint/2010/main" val="332639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GRADIENT BOOSTING REGRESSOR</a:t>
            </a:r>
            <a:endParaRPr lang="en-US" dirty="0"/>
          </a:p>
        </p:txBody>
      </p:sp>
      <p:pic>
        <p:nvPicPr>
          <p:cNvPr id="7" name="Content Placeholder 6">
            <a:extLst>
              <a:ext uri="{FF2B5EF4-FFF2-40B4-BE49-F238E27FC236}">
                <a16:creationId xmlns:a16="http://schemas.microsoft.com/office/drawing/2014/main" id="{9A00AC99-0E31-3DCE-0B2E-FF2D21CC5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97" y="1493949"/>
            <a:ext cx="12053195" cy="4998926"/>
          </a:xfrm>
        </p:spPr>
      </p:pic>
    </p:spTree>
    <p:extLst>
      <p:ext uri="{BB962C8B-B14F-4D97-AF65-F5344CB8AC3E}">
        <p14:creationId xmlns:p14="http://schemas.microsoft.com/office/powerpoint/2010/main" val="2452389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7F5-0B15-E7A6-485C-1B7EF907061B}"/>
              </a:ext>
            </a:extLst>
          </p:cNvPr>
          <p:cNvSpPr>
            <a:spLocks noGrp="1"/>
          </p:cNvSpPr>
          <p:nvPr>
            <p:ph type="title"/>
          </p:nvPr>
        </p:nvSpPr>
        <p:spPr/>
        <p:txBody>
          <a:bodyPr/>
          <a:lstStyle/>
          <a:p>
            <a:pPr algn="ctr"/>
            <a:r>
              <a:rPr lang="en-US" dirty="0">
                <a:effectLst/>
                <a:latin typeface="Arial" panose="020B0604020202020204" pitchFamily="34" charset="0"/>
              </a:rPr>
              <a:t>GRADIENT BOOSTING REGRESSOR</a:t>
            </a:r>
            <a:endParaRPr lang="en-US" dirty="0"/>
          </a:p>
        </p:txBody>
      </p:sp>
      <p:sp>
        <p:nvSpPr>
          <p:cNvPr id="4" name="Content Placeholder 3">
            <a:extLst>
              <a:ext uri="{FF2B5EF4-FFF2-40B4-BE49-F238E27FC236}">
                <a16:creationId xmlns:a16="http://schemas.microsoft.com/office/drawing/2014/main" id="{E72D4CD1-25EB-1B6E-1DC1-39521E84009B}"/>
              </a:ext>
            </a:extLst>
          </p:cNvPr>
          <p:cNvSpPr>
            <a:spLocks noGrp="1"/>
          </p:cNvSpPr>
          <p:nvPr>
            <p:ph idx="1"/>
          </p:nvPr>
        </p:nvSpPr>
        <p:spPr/>
        <p:txBody>
          <a:bodyPr/>
          <a:lstStyle/>
          <a:p>
            <a:pPr marL="0" indent="0">
              <a:buNone/>
            </a:pPr>
            <a:r>
              <a:rPr lang="en-US" dirty="0">
                <a:effectLst/>
                <a:latin typeface="Arial" panose="020B0604020202020204" pitchFamily="34" charset="0"/>
              </a:rPr>
              <a:t>▪ </a:t>
            </a:r>
            <a:r>
              <a:rPr lang="en-US" dirty="0" err="1">
                <a:effectLst/>
                <a:latin typeface="Arial" panose="020B0604020202020204" pitchFamily="34" charset="0"/>
              </a:rPr>
              <a:t>GradientBoostingRegressor</a:t>
            </a:r>
            <a:r>
              <a:rPr lang="en-US" dirty="0">
                <a:effectLst/>
                <a:latin typeface="Arial" panose="020B0604020202020204" pitchFamily="34" charset="0"/>
              </a:rPr>
              <a:t>(</a:t>
            </a:r>
            <a:r>
              <a:rPr lang="en-US" dirty="0" err="1">
                <a:effectLst/>
                <a:latin typeface="Arial" panose="020B0604020202020204" pitchFamily="34" charset="0"/>
              </a:rPr>
              <a:t>max_depth</a:t>
            </a:r>
            <a:r>
              <a:rPr lang="en-US" dirty="0">
                <a:effectLst/>
                <a:latin typeface="Arial" panose="020B0604020202020204" pitchFamily="34" charset="0"/>
              </a:rPr>
              <a:t>=10, </a:t>
            </a:r>
            <a:r>
              <a:rPr lang="en-US" dirty="0" err="1">
                <a:effectLst/>
                <a:latin typeface="Arial" panose="020B0604020202020204" pitchFamily="34" charset="0"/>
              </a:rPr>
              <a:t>min_samples_leaf</a:t>
            </a:r>
            <a:r>
              <a:rPr lang="en-US" dirty="0">
                <a:effectLst/>
                <a:latin typeface="Arial" panose="020B0604020202020204" pitchFamily="34" charset="0"/>
              </a:rPr>
              <a:t>=50, </a:t>
            </a:r>
            <a:r>
              <a:rPr lang="en-US" dirty="0" err="1">
                <a:effectLst/>
                <a:latin typeface="Arial" panose="020B0604020202020204" pitchFamily="34" charset="0"/>
              </a:rPr>
              <a:t>min_samples_split</a:t>
            </a:r>
            <a:r>
              <a:rPr lang="en-US" dirty="0">
                <a:effectLst/>
                <a:latin typeface="Arial" panose="020B0604020202020204" pitchFamily="34" charset="0"/>
              </a:rPr>
              <a:t>=50, </a:t>
            </a:r>
            <a:r>
              <a:rPr lang="en-US" dirty="0" err="1">
                <a:effectLst/>
                <a:latin typeface="Arial" panose="020B0604020202020204" pitchFamily="34" charset="0"/>
              </a:rPr>
              <a:t>n_estimators</a:t>
            </a:r>
            <a:r>
              <a:rPr lang="en-US" dirty="0">
                <a:effectLst/>
                <a:latin typeface="Arial" panose="020B0604020202020204" pitchFamily="34" charset="0"/>
              </a:rPr>
              <a:t>=150, </a:t>
            </a:r>
            <a:r>
              <a:rPr lang="en-US" dirty="0" err="1">
                <a:effectLst/>
                <a:latin typeface="Arial" panose="020B0604020202020204" pitchFamily="34" charset="0"/>
              </a:rPr>
              <a:t>random_state</a:t>
            </a:r>
            <a:r>
              <a:rPr lang="en-US" dirty="0">
                <a:effectLst/>
                <a:latin typeface="Arial" panose="020B0604020202020204" pitchFamily="34" charset="0"/>
              </a:rPr>
              <a:t>=4)</a:t>
            </a:r>
          </a:p>
          <a:p>
            <a:pPr marL="0" indent="0">
              <a:buNone/>
            </a:pPr>
            <a:br>
              <a:rPr lang="en-US" dirty="0"/>
            </a:br>
            <a:r>
              <a:rPr lang="en-US" dirty="0">
                <a:effectLst/>
                <a:latin typeface="Arial" panose="020B0604020202020204" pitchFamily="34" charset="0"/>
              </a:rPr>
              <a:t>▪ We experimented this boosting algorithm in order to enhance the performance but we found out that its performance is closely equal to the </a:t>
            </a:r>
            <a:r>
              <a:rPr lang="en-US" dirty="0" err="1">
                <a:effectLst/>
                <a:latin typeface="Arial" panose="020B0604020202020204" pitchFamily="34" charset="0"/>
              </a:rPr>
              <a:t>XGBoost</a:t>
            </a:r>
            <a:r>
              <a:rPr lang="en-US" dirty="0">
                <a:effectLst/>
                <a:latin typeface="Arial" panose="020B0604020202020204" pitchFamily="34" charset="0"/>
              </a:rPr>
              <a:t> model only.</a:t>
            </a:r>
            <a:endParaRPr lang="en-US" dirty="0"/>
          </a:p>
        </p:txBody>
      </p:sp>
    </p:spTree>
    <p:extLst>
      <p:ext uri="{BB962C8B-B14F-4D97-AF65-F5344CB8AC3E}">
        <p14:creationId xmlns:p14="http://schemas.microsoft.com/office/powerpoint/2010/main" val="3701711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22A8-B299-FB65-EACB-BB5F9674D7FB}"/>
              </a:ext>
            </a:extLst>
          </p:cNvPr>
          <p:cNvSpPr>
            <a:spLocks noGrp="1"/>
          </p:cNvSpPr>
          <p:nvPr>
            <p:ph type="title"/>
          </p:nvPr>
        </p:nvSpPr>
        <p:spPr>
          <a:xfrm>
            <a:off x="838200" y="109471"/>
            <a:ext cx="10515600" cy="895081"/>
          </a:xfrm>
        </p:spPr>
        <p:txBody>
          <a:bodyPr/>
          <a:lstStyle/>
          <a:p>
            <a:pPr algn="ctr"/>
            <a:r>
              <a:rPr lang="en-US" dirty="0">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289C1703-4F04-7FFF-D774-5E020E91964F}"/>
              </a:ext>
            </a:extLst>
          </p:cNvPr>
          <p:cNvSpPr>
            <a:spLocks noGrp="1"/>
          </p:cNvSpPr>
          <p:nvPr>
            <p:ph idx="1"/>
          </p:nvPr>
        </p:nvSpPr>
        <p:spPr>
          <a:xfrm>
            <a:off x="218941" y="1236372"/>
            <a:ext cx="11758411" cy="5512157"/>
          </a:xfrm>
        </p:spPr>
        <p:txBody>
          <a:bodyPr>
            <a:normAutofit fontScale="92500" lnSpcReduction="10000"/>
          </a:bodyPr>
          <a:lstStyle/>
          <a:p>
            <a:pPr marL="0" indent="0">
              <a:buNone/>
            </a:pPr>
            <a:r>
              <a:rPr lang="en-US" sz="2000" dirty="0">
                <a:effectLst/>
                <a:latin typeface="Arial" panose="020B0604020202020204" pitchFamily="34" charset="0"/>
              </a:rPr>
              <a:t>▪ The independent variables in data given does not have a good linear relation with the target variable so the simple linear model was not performing good on this data. Tree based Algorithms seem to perform well in this case.</a:t>
            </a:r>
          </a:p>
          <a:p>
            <a:pPr marL="0" indent="0">
              <a:buNone/>
            </a:pPr>
            <a:br>
              <a:rPr lang="en-US" sz="2000" dirty="0"/>
            </a:br>
            <a:r>
              <a:rPr lang="en-US" sz="2000" dirty="0">
                <a:effectLst/>
                <a:latin typeface="Arial" panose="020B0604020202020204" pitchFamily="34" charset="0"/>
              </a:rPr>
              <a:t>▪ Functioning day is the most influencing feature and temperature is at the second place for </a:t>
            </a:r>
            <a:r>
              <a:rPr lang="en-US" sz="2000" dirty="0" err="1">
                <a:effectLst/>
                <a:latin typeface="Arial" panose="020B0604020202020204" pitchFamily="34" charset="0"/>
              </a:rPr>
              <a:t>LinearRegressor</a:t>
            </a:r>
            <a:r>
              <a:rPr lang="en-US" sz="2000" dirty="0">
                <a:effectLst/>
                <a:latin typeface="Arial" panose="020B0604020202020204" pitchFamily="34" charset="0"/>
              </a:rPr>
              <a:t>.</a:t>
            </a:r>
          </a:p>
          <a:p>
            <a:pPr marL="0" indent="0">
              <a:buNone/>
            </a:pPr>
            <a:br>
              <a:rPr lang="en-US" sz="2000" dirty="0"/>
            </a:br>
            <a:r>
              <a:rPr lang="en-US" sz="2000" dirty="0">
                <a:effectLst/>
                <a:latin typeface="Arial" panose="020B0604020202020204" pitchFamily="34" charset="0"/>
              </a:rPr>
              <a:t>▪ Temperature is the most important feature for </a:t>
            </a:r>
            <a:r>
              <a:rPr lang="en-US" sz="2000" dirty="0" err="1">
                <a:effectLst/>
                <a:latin typeface="Arial" panose="020B0604020202020204" pitchFamily="34" charset="0"/>
              </a:rPr>
              <a:t>DecisionTree</a:t>
            </a:r>
            <a:r>
              <a:rPr lang="en-US" sz="2000" dirty="0">
                <a:effectLst/>
                <a:latin typeface="Arial" panose="020B0604020202020204" pitchFamily="34" charset="0"/>
              </a:rPr>
              <a:t>, </a:t>
            </a:r>
            <a:r>
              <a:rPr lang="en-US" sz="2000" dirty="0" err="1">
                <a:effectLst/>
                <a:latin typeface="Arial" panose="020B0604020202020204" pitchFamily="34" charset="0"/>
              </a:rPr>
              <a:t>RandomForest</a:t>
            </a:r>
            <a:r>
              <a:rPr lang="en-US" sz="2000" dirty="0">
                <a:effectLst/>
                <a:latin typeface="Arial" panose="020B0604020202020204" pitchFamily="34" charset="0"/>
              </a:rPr>
              <a:t> and </a:t>
            </a:r>
            <a:r>
              <a:rPr lang="en-US" sz="2000" dirty="0" err="1">
                <a:effectLst/>
                <a:latin typeface="Arial" panose="020B0604020202020204" pitchFamily="34" charset="0"/>
              </a:rPr>
              <a:t>GradientBoosting</a:t>
            </a:r>
            <a:r>
              <a:rPr lang="en-US" sz="2000" dirty="0">
                <a:effectLst/>
                <a:latin typeface="Arial" panose="020B0604020202020204" pitchFamily="34" charset="0"/>
              </a:rPr>
              <a:t> Regressor.</a:t>
            </a:r>
          </a:p>
          <a:p>
            <a:pPr marL="0" indent="0">
              <a:buNone/>
            </a:pPr>
            <a:br>
              <a:rPr lang="en-US" sz="2000" dirty="0"/>
            </a:br>
            <a:r>
              <a:rPr lang="en-US" sz="2000" dirty="0">
                <a:effectLst/>
                <a:latin typeface="Arial" panose="020B0604020202020204" pitchFamily="34" charset="0"/>
              </a:rPr>
              <a:t>▪ Functioning day is the most important feature and Winter is the second most for </a:t>
            </a:r>
            <a:r>
              <a:rPr lang="en-US" sz="2000" dirty="0" err="1">
                <a:effectLst/>
                <a:latin typeface="Arial" panose="020B0604020202020204" pitchFamily="34" charset="0"/>
              </a:rPr>
              <a:t>XGBoostRegressor</a:t>
            </a:r>
            <a:r>
              <a:rPr lang="en-US" sz="2000" dirty="0">
                <a:effectLst/>
                <a:latin typeface="Arial" panose="020B0604020202020204" pitchFamily="34" charset="0"/>
              </a:rPr>
              <a:t>.</a:t>
            </a:r>
          </a:p>
          <a:p>
            <a:pPr marL="0" indent="0">
              <a:buNone/>
            </a:pPr>
            <a:br>
              <a:rPr lang="en-US" sz="2000" dirty="0"/>
            </a:br>
            <a:r>
              <a:rPr lang="en-US" sz="2000" dirty="0">
                <a:effectLst/>
                <a:latin typeface="Arial" panose="020B0604020202020204" pitchFamily="34" charset="0"/>
              </a:rPr>
              <a:t>▪ The feature temperature is on the top list for all the regressors except </a:t>
            </a:r>
            <a:r>
              <a:rPr lang="en-US" sz="2000" dirty="0" err="1">
                <a:effectLst/>
                <a:latin typeface="Arial" panose="020B0604020202020204" pitchFamily="34" charset="0"/>
              </a:rPr>
              <a:t>XGBoost</a:t>
            </a:r>
            <a:r>
              <a:rPr lang="en-US" sz="2000" dirty="0">
                <a:effectLst/>
                <a:latin typeface="Arial" panose="020B0604020202020204" pitchFamily="34" charset="0"/>
              </a:rPr>
              <a:t>.</a:t>
            </a:r>
          </a:p>
          <a:p>
            <a:pPr marL="0" indent="0">
              <a:buNone/>
            </a:pPr>
            <a:br>
              <a:rPr lang="en-US" sz="2000" dirty="0"/>
            </a:br>
            <a:r>
              <a:rPr lang="en-US" sz="2000" dirty="0">
                <a:effectLst/>
                <a:latin typeface="Arial" panose="020B0604020202020204" pitchFamily="34" charset="0"/>
              </a:rPr>
              <a:t>▪ </a:t>
            </a:r>
            <a:r>
              <a:rPr lang="en-US" sz="2000" dirty="0" err="1">
                <a:effectLst/>
                <a:latin typeface="Arial" panose="020B0604020202020204" pitchFamily="34" charset="0"/>
              </a:rPr>
              <a:t>XGBoost</a:t>
            </a:r>
            <a:r>
              <a:rPr lang="en-US" sz="2000" dirty="0">
                <a:effectLst/>
                <a:latin typeface="Arial" panose="020B0604020202020204" pitchFamily="34" charset="0"/>
              </a:rPr>
              <a:t> is acting different from all the regressors as it is considering whether it is winter or not. And is it a working day or not. Though winter is also a function of temperature only but it seems this trick of </a:t>
            </a:r>
            <a:r>
              <a:rPr lang="en-US" sz="2000" dirty="0" err="1">
                <a:effectLst/>
                <a:latin typeface="Arial" panose="020B0604020202020204" pitchFamily="34" charset="0"/>
              </a:rPr>
              <a:t>XGBoost</a:t>
            </a:r>
            <a:r>
              <a:rPr lang="en-US" sz="2000" dirty="0">
                <a:effectLst/>
                <a:latin typeface="Arial" panose="020B0604020202020204" pitchFamily="34" charset="0"/>
              </a:rPr>
              <a:t> is giving better results.</a:t>
            </a:r>
            <a:endParaRPr lang="en-US" sz="2000" dirty="0"/>
          </a:p>
          <a:p>
            <a:pPr marL="0" indent="0">
              <a:buNone/>
            </a:pPr>
            <a:r>
              <a:rPr lang="en-US" sz="2000" dirty="0">
                <a:effectLst/>
                <a:latin typeface="Arial" panose="020B0604020202020204" pitchFamily="34" charset="0"/>
              </a:rPr>
              <a:t>▪ </a:t>
            </a:r>
            <a:r>
              <a:rPr lang="en-US" sz="2000" dirty="0" err="1">
                <a:effectLst/>
                <a:latin typeface="Arial" panose="020B0604020202020204" pitchFamily="34" charset="0"/>
              </a:rPr>
              <a:t>XGBoostRegressor</a:t>
            </a:r>
            <a:r>
              <a:rPr lang="en-US" sz="2000" dirty="0">
                <a:effectLst/>
                <a:latin typeface="Arial" panose="020B0604020202020204" pitchFamily="34" charset="0"/>
              </a:rPr>
              <a:t> has the Least Root Mean Squared Error (242.72). So It can be considered as the best model for given problem.</a:t>
            </a:r>
            <a:endParaRPr lang="en-US" sz="2000" dirty="0"/>
          </a:p>
        </p:txBody>
      </p:sp>
    </p:spTree>
    <p:extLst>
      <p:ext uri="{BB962C8B-B14F-4D97-AF65-F5344CB8AC3E}">
        <p14:creationId xmlns:p14="http://schemas.microsoft.com/office/powerpoint/2010/main" val="30231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98F1-2E8F-B492-C24D-3A3A92033371}"/>
              </a:ext>
            </a:extLst>
          </p:cNvPr>
          <p:cNvSpPr>
            <a:spLocks noGrp="1"/>
          </p:cNvSpPr>
          <p:nvPr>
            <p:ph type="title"/>
          </p:nvPr>
        </p:nvSpPr>
        <p:spPr/>
        <p:txBody>
          <a:bodyPr/>
          <a:lstStyle/>
          <a:p>
            <a:pPr algn="ctr"/>
            <a:r>
              <a:rPr lang="en-US" dirty="0">
                <a:effectLst/>
                <a:latin typeface="Arial" panose="020B0604020202020204" pitchFamily="34" charset="0"/>
              </a:rPr>
              <a:t>BUSINESS UNDERSTANDING</a:t>
            </a:r>
            <a:endParaRPr lang="en-US" dirty="0"/>
          </a:p>
        </p:txBody>
      </p:sp>
      <p:sp>
        <p:nvSpPr>
          <p:cNvPr id="3" name="Content Placeholder 2">
            <a:extLst>
              <a:ext uri="{FF2B5EF4-FFF2-40B4-BE49-F238E27FC236}">
                <a16:creationId xmlns:a16="http://schemas.microsoft.com/office/drawing/2014/main" id="{023D8ADB-CCA3-9C26-AAB5-1C7F38BF14C6}"/>
              </a:ext>
            </a:extLst>
          </p:cNvPr>
          <p:cNvSpPr>
            <a:spLocks noGrp="1"/>
          </p:cNvSpPr>
          <p:nvPr>
            <p:ph idx="1"/>
          </p:nvPr>
        </p:nvSpPr>
        <p:spPr/>
        <p:txBody>
          <a:bodyPr>
            <a:normAutofit fontScale="85000" lnSpcReduction="10000"/>
          </a:bodyPr>
          <a:lstStyle/>
          <a:p>
            <a:pPr marL="0" indent="0">
              <a:buNone/>
            </a:pPr>
            <a:r>
              <a:rPr lang="en-US" dirty="0">
                <a:effectLst/>
                <a:latin typeface="Arial" panose="020B0604020202020204" pitchFamily="34" charset="0"/>
                <a:cs typeface="Arial" panose="020B0604020202020204" pitchFamily="34" charset="0"/>
              </a:rPr>
              <a:t>▪ Bike rentals have became a popular service in recent years and it seems people are using it more often. With relatively cheaper rates and ease of pick up and drop at own convenience is what making this business thrive.</a:t>
            </a:r>
          </a:p>
          <a:p>
            <a:pPr marL="0" indent="0">
              <a:buNone/>
            </a:pPr>
            <a:br>
              <a:rPr lang="en-US" dirty="0">
                <a:latin typeface="Arial" panose="020B0604020202020204" pitchFamily="34" charset="0"/>
                <a:cs typeface="Arial" panose="020B0604020202020204" pitchFamily="34" charset="0"/>
              </a:rPr>
            </a:br>
            <a:r>
              <a:rPr lang="en-US" dirty="0">
                <a:effectLst/>
                <a:latin typeface="Arial" panose="020B0604020202020204" pitchFamily="34" charset="0"/>
                <a:cs typeface="Arial" panose="020B0604020202020204" pitchFamily="34" charset="0"/>
              </a:rPr>
              <a:t>▪ Mostly used by people having no personal vehicles and also to avoid congested public transport that’s why they prefer rental bikes.</a:t>
            </a:r>
          </a:p>
          <a:p>
            <a:pPr marL="0" indent="0">
              <a:buNone/>
            </a:pPr>
            <a:br>
              <a:rPr lang="en-US" dirty="0">
                <a:latin typeface="Arial" panose="020B0604020202020204" pitchFamily="34" charset="0"/>
                <a:cs typeface="Arial" panose="020B0604020202020204" pitchFamily="34" charset="0"/>
              </a:rPr>
            </a:br>
            <a:r>
              <a:rPr lang="en-US" dirty="0">
                <a:effectLst/>
                <a:latin typeface="Arial" panose="020B0604020202020204" pitchFamily="34" charset="0"/>
                <a:cs typeface="Arial" panose="020B0604020202020204" pitchFamily="34" charset="0"/>
              </a:rPr>
              <a:t>▪ Therefore, the business to strive and profit more, it has to be always ready and supply no. of bikes at different locations, to fulfill the demand.</a:t>
            </a:r>
          </a:p>
          <a:p>
            <a:pPr marL="0" indent="0">
              <a:buNone/>
            </a:pPr>
            <a:br>
              <a:rPr lang="en-US" dirty="0">
                <a:latin typeface="Arial" panose="020B0604020202020204" pitchFamily="34" charset="0"/>
                <a:cs typeface="Arial" panose="020B0604020202020204" pitchFamily="34" charset="0"/>
              </a:rPr>
            </a:br>
            <a:r>
              <a:rPr lang="en-US" dirty="0">
                <a:effectLst/>
                <a:latin typeface="Arial" panose="020B0604020202020204" pitchFamily="34" charset="0"/>
                <a:cs typeface="Arial" panose="020B0604020202020204" pitchFamily="34" charset="0"/>
              </a:rPr>
              <a:t>▪ Our project goal is a pre planned set of bike count values that can be a handy solution to meet all demands.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38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0A6A-F963-0327-A776-44C73D0A2DE1}"/>
              </a:ext>
            </a:extLst>
          </p:cNvPr>
          <p:cNvSpPr>
            <a:spLocks noGrp="1"/>
          </p:cNvSpPr>
          <p:nvPr>
            <p:ph type="title"/>
          </p:nvPr>
        </p:nvSpPr>
        <p:spPr/>
        <p:txBody>
          <a:bodyPr/>
          <a:lstStyle/>
          <a:p>
            <a:pPr algn="ctr"/>
            <a:r>
              <a:rPr lang="en-US" dirty="0">
                <a:effectLst/>
                <a:latin typeface="Arial" panose="020B0604020202020204" pitchFamily="34" charset="0"/>
              </a:rPr>
              <a:t>DATA SUMMARY</a:t>
            </a:r>
            <a:endParaRPr lang="en-US" dirty="0"/>
          </a:p>
        </p:txBody>
      </p:sp>
      <p:pic>
        <p:nvPicPr>
          <p:cNvPr id="5" name="Content Placeholder 4">
            <a:extLst>
              <a:ext uri="{FF2B5EF4-FFF2-40B4-BE49-F238E27FC236}">
                <a16:creationId xmlns:a16="http://schemas.microsoft.com/office/drawing/2014/main" id="{C7A531C7-37C3-AF01-99B3-C0144BF8D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54" y="1561900"/>
            <a:ext cx="10458826" cy="2554545"/>
          </a:xfrm>
        </p:spPr>
      </p:pic>
      <p:sp>
        <p:nvSpPr>
          <p:cNvPr id="9" name="TextBox 8">
            <a:extLst>
              <a:ext uri="{FF2B5EF4-FFF2-40B4-BE49-F238E27FC236}">
                <a16:creationId xmlns:a16="http://schemas.microsoft.com/office/drawing/2014/main" id="{16AF0A12-007B-842E-A235-50D9A4EBC353}"/>
              </a:ext>
            </a:extLst>
          </p:cNvPr>
          <p:cNvSpPr txBox="1"/>
          <p:nvPr/>
        </p:nvSpPr>
        <p:spPr>
          <a:xfrm>
            <a:off x="128789" y="4210809"/>
            <a:ext cx="12192000" cy="2308324"/>
          </a:xfrm>
          <a:prstGeom prst="rect">
            <a:avLst/>
          </a:prstGeom>
          <a:noFill/>
        </p:spPr>
        <p:txBody>
          <a:bodyPr wrap="square">
            <a:spAutoFit/>
          </a:bodyPr>
          <a:lstStyle/>
          <a:p>
            <a:r>
              <a:rPr lang="en-US" sz="2400" dirty="0"/>
              <a:t>▪ This Dataset contain 8760 rows and 14 columns.</a:t>
            </a:r>
          </a:p>
          <a:p>
            <a:r>
              <a:rPr lang="en-US" sz="2400" dirty="0"/>
              <a:t>▪ Three categorical features ‘Seasons’, ‘Holiday’, &amp; ‘Functioning Day’.</a:t>
            </a:r>
          </a:p>
          <a:p>
            <a:r>
              <a:rPr lang="en-US" sz="2400" dirty="0"/>
              <a:t>▪ One Datetime column ‘Date’.</a:t>
            </a:r>
          </a:p>
          <a:p>
            <a:r>
              <a:rPr lang="en-US" sz="2400" dirty="0"/>
              <a:t>▪ We have some numerical type variables such as temperature, humidity, wind, visibility, dew point temp, solar radiation, rainfall, snowfall which shows the environmental conditions for that particular hour of the day.</a:t>
            </a:r>
          </a:p>
        </p:txBody>
      </p:sp>
    </p:spTree>
    <p:extLst>
      <p:ext uri="{BB962C8B-B14F-4D97-AF65-F5344CB8AC3E}">
        <p14:creationId xmlns:p14="http://schemas.microsoft.com/office/powerpoint/2010/main" val="353289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AD4E9B7-A88F-8AB6-D768-3912B4C1209E}"/>
              </a:ext>
            </a:extLst>
          </p:cNvPr>
          <p:cNvSpPr>
            <a:spLocks noGrp="1"/>
          </p:cNvSpPr>
          <p:nvPr>
            <p:ph type="title"/>
          </p:nvPr>
        </p:nvSpPr>
        <p:spPr/>
        <p:txBody>
          <a:bodyPr/>
          <a:lstStyle/>
          <a:p>
            <a:r>
              <a:rPr lang="en-US" dirty="0">
                <a:effectLst/>
                <a:latin typeface="Arial" panose="020B0604020202020204" pitchFamily="34" charset="0"/>
              </a:rPr>
              <a:t>DATA SUMMARY</a:t>
            </a:r>
            <a:endParaRPr lang="en-US" dirty="0"/>
          </a:p>
        </p:txBody>
      </p:sp>
      <p:pic>
        <p:nvPicPr>
          <p:cNvPr id="4" name="Content Placeholder 3">
            <a:extLst>
              <a:ext uri="{FF2B5EF4-FFF2-40B4-BE49-F238E27FC236}">
                <a16:creationId xmlns:a16="http://schemas.microsoft.com/office/drawing/2014/main" id="{C4C9DD16-9778-BD8E-0165-B9395B1D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724" y="0"/>
            <a:ext cx="5248275" cy="4105275"/>
          </a:xfrm>
          <a:prstGeom prst="rect">
            <a:avLst/>
          </a:prstGeom>
        </p:spPr>
      </p:pic>
      <p:sp>
        <p:nvSpPr>
          <p:cNvPr id="6" name="TextBox 5">
            <a:extLst>
              <a:ext uri="{FF2B5EF4-FFF2-40B4-BE49-F238E27FC236}">
                <a16:creationId xmlns:a16="http://schemas.microsoft.com/office/drawing/2014/main" id="{3C0AA051-BFCC-8C18-A3D8-1A8E9130839A}"/>
              </a:ext>
            </a:extLst>
          </p:cNvPr>
          <p:cNvSpPr txBox="1"/>
          <p:nvPr/>
        </p:nvSpPr>
        <p:spPr>
          <a:xfrm>
            <a:off x="203915" y="1929272"/>
            <a:ext cx="11784170" cy="4893647"/>
          </a:xfrm>
          <a:prstGeom prst="rect">
            <a:avLst/>
          </a:prstGeom>
          <a:noFill/>
        </p:spPr>
        <p:txBody>
          <a:bodyPr wrap="square">
            <a:spAutoFit/>
          </a:bodyPr>
          <a:lstStyle/>
          <a:p>
            <a:r>
              <a:rPr lang="en-US" sz="2400" dirty="0">
                <a:effectLst/>
                <a:latin typeface="Arial" panose="020B0604020202020204" pitchFamily="34" charset="0"/>
              </a:rPr>
              <a:t>▪ There are No Missing Values present</a:t>
            </a:r>
          </a:p>
          <a:p>
            <a:br>
              <a:rPr lang="en-US" sz="2400" dirty="0"/>
            </a:br>
            <a:r>
              <a:rPr lang="en-US" sz="2400" dirty="0">
                <a:effectLst/>
                <a:latin typeface="Arial" panose="020B0604020202020204" pitchFamily="34" charset="0"/>
              </a:rPr>
              <a:t>▪ There are No Duplicate values present</a:t>
            </a:r>
            <a:br>
              <a:rPr lang="en-US" sz="2400" dirty="0"/>
            </a:br>
            <a:endParaRPr lang="en-US" sz="2400" dirty="0"/>
          </a:p>
          <a:p>
            <a:r>
              <a:rPr lang="en-US" sz="2400" dirty="0">
                <a:effectLst/>
                <a:latin typeface="Arial" panose="020B0604020202020204" pitchFamily="34" charset="0"/>
              </a:rPr>
              <a:t>▪ There are No null values.</a:t>
            </a:r>
            <a:br>
              <a:rPr lang="en-US" sz="2400" dirty="0"/>
            </a:br>
            <a:endParaRPr lang="en-US" sz="2400" dirty="0"/>
          </a:p>
          <a:p>
            <a:r>
              <a:rPr lang="en-US" sz="2400" dirty="0">
                <a:effectLst/>
                <a:latin typeface="Arial" panose="020B0604020202020204" pitchFamily="34" charset="0"/>
              </a:rPr>
              <a:t>▪ The dependent variable is 'rented bike count' which we need to make predictions on.</a:t>
            </a:r>
          </a:p>
          <a:p>
            <a:endParaRPr lang="en-US" sz="2400" dirty="0"/>
          </a:p>
          <a:p>
            <a:r>
              <a:rPr lang="en-US" sz="2400" dirty="0">
                <a:effectLst/>
                <a:latin typeface="Arial" panose="020B0604020202020204" pitchFamily="34" charset="0"/>
              </a:rPr>
              <a:t>▪ The dataset shows hourly rental data for one year (1 December 2017 to 31 November 2018) (365 days).</a:t>
            </a:r>
            <a:endParaRPr lang="en-US" sz="2400" dirty="0"/>
          </a:p>
          <a:p>
            <a:r>
              <a:rPr lang="en-US" sz="2400" dirty="0">
                <a:effectLst/>
                <a:latin typeface="Arial" panose="020B0604020202020204" pitchFamily="34" charset="0"/>
              </a:rPr>
              <a:t>▪ We changed the name of some features for our convenience, they are as follows ‘date', '</a:t>
            </a:r>
            <a:r>
              <a:rPr lang="en-US" sz="2400" dirty="0" err="1">
                <a:effectLst/>
                <a:latin typeface="Arial" panose="020B0604020202020204" pitchFamily="34" charset="0"/>
              </a:rPr>
              <a:t>Bike_Count</a:t>
            </a:r>
            <a:r>
              <a:rPr lang="en-US" sz="2400" dirty="0">
                <a:effectLst/>
                <a:latin typeface="Arial" panose="020B0604020202020204" pitchFamily="34" charset="0"/>
              </a:rPr>
              <a:t>', 'Hour’, ‘temp’, ‘humidity', ‘wind', ‘visibility’, ‘</a:t>
            </a:r>
            <a:r>
              <a:rPr lang="en-US" sz="2400" dirty="0" err="1">
                <a:effectLst/>
                <a:latin typeface="Arial" panose="020B0604020202020204" pitchFamily="34" charset="0"/>
              </a:rPr>
              <a:t>dew_temp</a:t>
            </a:r>
            <a:r>
              <a:rPr lang="en-US" sz="2400" dirty="0">
                <a:effectLst/>
                <a:latin typeface="Arial" panose="020B0604020202020204" pitchFamily="34" charset="0"/>
              </a:rPr>
              <a:t>’, ‘sunlight’, rain', ‘snow', ‘seasons', ‘holiday', ‘</a:t>
            </a:r>
            <a:r>
              <a:rPr lang="en-US" sz="2400" dirty="0" err="1">
                <a:effectLst/>
                <a:latin typeface="Arial" panose="020B0604020202020204" pitchFamily="34" charset="0"/>
              </a:rPr>
              <a:t>functioning_day</a:t>
            </a:r>
            <a:r>
              <a:rPr lang="en-US" sz="2400" dirty="0">
                <a:effectLst/>
                <a:latin typeface="Arial" panose="020B0604020202020204" pitchFamily="34" charset="0"/>
              </a:rPr>
              <a:t>’.</a:t>
            </a:r>
            <a:endParaRPr lang="en-US" sz="2400" dirty="0"/>
          </a:p>
        </p:txBody>
      </p:sp>
    </p:spTree>
    <p:extLst>
      <p:ext uri="{BB962C8B-B14F-4D97-AF65-F5344CB8AC3E}">
        <p14:creationId xmlns:p14="http://schemas.microsoft.com/office/powerpoint/2010/main" val="267645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20C8-93B9-614A-1D79-0ADDB72C16A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FEATURE TYPES</a:t>
            </a:r>
          </a:p>
        </p:txBody>
      </p:sp>
      <p:graphicFrame>
        <p:nvGraphicFramePr>
          <p:cNvPr id="4" name="Table 4">
            <a:extLst>
              <a:ext uri="{FF2B5EF4-FFF2-40B4-BE49-F238E27FC236}">
                <a16:creationId xmlns:a16="http://schemas.microsoft.com/office/drawing/2014/main" id="{EFDC837D-A7DE-993E-CA2D-E271C413E4C0}"/>
              </a:ext>
            </a:extLst>
          </p:cNvPr>
          <p:cNvGraphicFramePr>
            <a:graphicFrameLocks noGrp="1"/>
          </p:cNvGraphicFramePr>
          <p:nvPr>
            <p:ph idx="1"/>
            <p:extLst>
              <p:ext uri="{D42A27DB-BD31-4B8C-83A1-F6EECF244321}">
                <p14:modId xmlns:p14="http://schemas.microsoft.com/office/powerpoint/2010/main" val="1188644618"/>
              </p:ext>
            </p:extLst>
          </p:nvPr>
        </p:nvGraphicFramePr>
        <p:xfrm>
          <a:off x="437882" y="2300320"/>
          <a:ext cx="5035640" cy="3657600"/>
        </p:xfrm>
        <a:graphic>
          <a:graphicData uri="http://schemas.openxmlformats.org/drawingml/2006/table">
            <a:tbl>
              <a:tblPr firstRow="1" bandRow="1">
                <a:tableStyleId>{5C22544A-7EE6-4342-B048-85BDC9FD1C3A}</a:tableStyleId>
              </a:tblPr>
              <a:tblGrid>
                <a:gridCol w="2517820">
                  <a:extLst>
                    <a:ext uri="{9D8B030D-6E8A-4147-A177-3AD203B41FA5}">
                      <a16:colId xmlns:a16="http://schemas.microsoft.com/office/drawing/2014/main" val="393283263"/>
                    </a:ext>
                  </a:extLst>
                </a:gridCol>
                <a:gridCol w="2517820">
                  <a:extLst>
                    <a:ext uri="{9D8B030D-6E8A-4147-A177-3AD203B41FA5}">
                      <a16:colId xmlns:a16="http://schemas.microsoft.com/office/drawing/2014/main" val="589267302"/>
                    </a:ext>
                  </a:extLst>
                </a:gridCol>
              </a:tblGrid>
              <a:tr h="370840">
                <a:tc>
                  <a:txBody>
                    <a:bodyPr/>
                    <a:lstStyle/>
                    <a:p>
                      <a:r>
                        <a:rPr lang="en-US" sz="2400" dirty="0"/>
                        <a:t>NUMERIC</a:t>
                      </a:r>
                    </a:p>
                  </a:txBody>
                  <a:tcPr/>
                </a:tc>
                <a:tc>
                  <a:txBody>
                    <a:bodyPr/>
                    <a:lstStyle/>
                    <a:p>
                      <a:r>
                        <a:rPr lang="en-US" sz="2400" dirty="0"/>
                        <a:t>CATEGORICAL</a:t>
                      </a:r>
                    </a:p>
                  </a:txBody>
                  <a:tcPr/>
                </a:tc>
                <a:extLst>
                  <a:ext uri="{0D108BD9-81ED-4DB2-BD59-A6C34878D82A}">
                    <a16:rowId xmlns:a16="http://schemas.microsoft.com/office/drawing/2014/main" val="2285822149"/>
                  </a:ext>
                </a:extLst>
              </a:tr>
              <a:tr h="370840">
                <a:tc>
                  <a:txBody>
                    <a:bodyPr/>
                    <a:lstStyle/>
                    <a:p>
                      <a:pPr marL="0" indent="0">
                        <a:buNone/>
                      </a:pPr>
                      <a:r>
                        <a:rPr lang="en-US" sz="2400" dirty="0"/>
                        <a:t>1.Hour</a:t>
                      </a:r>
                    </a:p>
                  </a:txBody>
                  <a:tcPr/>
                </a:tc>
                <a:tc>
                  <a:txBody>
                    <a:bodyPr/>
                    <a:lstStyle/>
                    <a:p>
                      <a:r>
                        <a:rPr lang="en-US" sz="2400" dirty="0"/>
                        <a:t>1.Season</a:t>
                      </a:r>
                    </a:p>
                  </a:txBody>
                  <a:tcPr/>
                </a:tc>
                <a:extLst>
                  <a:ext uri="{0D108BD9-81ED-4DB2-BD59-A6C34878D82A}">
                    <a16:rowId xmlns:a16="http://schemas.microsoft.com/office/drawing/2014/main" val="3941791646"/>
                  </a:ext>
                </a:extLst>
              </a:tr>
              <a:tr h="370840">
                <a:tc>
                  <a:txBody>
                    <a:bodyPr/>
                    <a:lstStyle/>
                    <a:p>
                      <a:r>
                        <a:rPr lang="en-US" sz="2400" dirty="0"/>
                        <a:t>2.Temp</a:t>
                      </a:r>
                    </a:p>
                  </a:txBody>
                  <a:tcPr/>
                </a:tc>
                <a:tc>
                  <a:txBody>
                    <a:bodyPr/>
                    <a:lstStyle/>
                    <a:p>
                      <a:r>
                        <a:rPr lang="en-US" sz="2400" dirty="0"/>
                        <a:t>2.Holiday</a:t>
                      </a:r>
                    </a:p>
                  </a:txBody>
                  <a:tcPr/>
                </a:tc>
                <a:extLst>
                  <a:ext uri="{0D108BD9-81ED-4DB2-BD59-A6C34878D82A}">
                    <a16:rowId xmlns:a16="http://schemas.microsoft.com/office/drawing/2014/main" val="2983211278"/>
                  </a:ext>
                </a:extLst>
              </a:tr>
              <a:tr h="370840">
                <a:tc>
                  <a:txBody>
                    <a:bodyPr/>
                    <a:lstStyle/>
                    <a:p>
                      <a:r>
                        <a:rPr lang="en-US" sz="2400" dirty="0"/>
                        <a:t>3.Humidity</a:t>
                      </a:r>
                    </a:p>
                  </a:txBody>
                  <a:tcPr/>
                </a:tc>
                <a:tc>
                  <a:txBody>
                    <a:bodyPr/>
                    <a:lstStyle/>
                    <a:p>
                      <a:r>
                        <a:rPr lang="en-US" sz="2400" dirty="0"/>
                        <a:t>3.Functioning time</a:t>
                      </a:r>
                    </a:p>
                  </a:txBody>
                  <a:tcPr/>
                </a:tc>
                <a:extLst>
                  <a:ext uri="{0D108BD9-81ED-4DB2-BD59-A6C34878D82A}">
                    <a16:rowId xmlns:a16="http://schemas.microsoft.com/office/drawing/2014/main" val="3150613973"/>
                  </a:ext>
                </a:extLst>
              </a:tr>
              <a:tr h="370840">
                <a:tc>
                  <a:txBody>
                    <a:bodyPr/>
                    <a:lstStyle/>
                    <a:p>
                      <a:r>
                        <a:rPr lang="en-US" sz="2400" dirty="0"/>
                        <a:t>4.Dew_temp</a:t>
                      </a:r>
                    </a:p>
                  </a:txBody>
                  <a:tcPr/>
                </a:tc>
                <a:tc>
                  <a:txBody>
                    <a:bodyPr/>
                    <a:lstStyle/>
                    <a:p>
                      <a:r>
                        <a:rPr lang="en-US" sz="2400" dirty="0"/>
                        <a:t>4.Timeshift</a:t>
                      </a:r>
                    </a:p>
                  </a:txBody>
                  <a:tcPr/>
                </a:tc>
                <a:extLst>
                  <a:ext uri="{0D108BD9-81ED-4DB2-BD59-A6C34878D82A}">
                    <a16:rowId xmlns:a16="http://schemas.microsoft.com/office/drawing/2014/main" val="2711014275"/>
                  </a:ext>
                </a:extLst>
              </a:tr>
              <a:tr h="370840">
                <a:tc>
                  <a:txBody>
                    <a:bodyPr/>
                    <a:lstStyle/>
                    <a:p>
                      <a:r>
                        <a:rPr lang="en-US" sz="2400" dirty="0"/>
                        <a:t>5.Sunlight</a:t>
                      </a:r>
                    </a:p>
                  </a:txBody>
                  <a:tcPr/>
                </a:tc>
                <a:tc>
                  <a:txBody>
                    <a:bodyPr/>
                    <a:lstStyle/>
                    <a:p>
                      <a:endParaRPr lang="en-US" sz="2400" dirty="0"/>
                    </a:p>
                  </a:txBody>
                  <a:tcPr/>
                </a:tc>
                <a:extLst>
                  <a:ext uri="{0D108BD9-81ED-4DB2-BD59-A6C34878D82A}">
                    <a16:rowId xmlns:a16="http://schemas.microsoft.com/office/drawing/2014/main" val="460503401"/>
                  </a:ext>
                </a:extLst>
              </a:tr>
              <a:tr h="370840">
                <a:tc>
                  <a:txBody>
                    <a:bodyPr/>
                    <a:lstStyle/>
                    <a:p>
                      <a:r>
                        <a:rPr lang="en-US" sz="2400" dirty="0"/>
                        <a:t>6.Rain</a:t>
                      </a:r>
                    </a:p>
                  </a:txBody>
                  <a:tcPr/>
                </a:tc>
                <a:tc>
                  <a:txBody>
                    <a:bodyPr/>
                    <a:lstStyle/>
                    <a:p>
                      <a:endParaRPr lang="en-US" sz="2400" dirty="0"/>
                    </a:p>
                  </a:txBody>
                  <a:tcPr/>
                </a:tc>
                <a:extLst>
                  <a:ext uri="{0D108BD9-81ED-4DB2-BD59-A6C34878D82A}">
                    <a16:rowId xmlns:a16="http://schemas.microsoft.com/office/drawing/2014/main" val="2861171834"/>
                  </a:ext>
                </a:extLst>
              </a:tr>
              <a:tr h="370840">
                <a:tc>
                  <a:txBody>
                    <a:bodyPr/>
                    <a:lstStyle/>
                    <a:p>
                      <a:r>
                        <a:rPr lang="en-US" sz="2400" dirty="0"/>
                        <a:t>7.Snow</a:t>
                      </a:r>
                    </a:p>
                  </a:txBody>
                  <a:tcPr/>
                </a:tc>
                <a:tc>
                  <a:txBody>
                    <a:bodyPr/>
                    <a:lstStyle/>
                    <a:p>
                      <a:endParaRPr lang="en-US" sz="2400" dirty="0"/>
                    </a:p>
                  </a:txBody>
                  <a:tcPr/>
                </a:tc>
                <a:extLst>
                  <a:ext uri="{0D108BD9-81ED-4DB2-BD59-A6C34878D82A}">
                    <a16:rowId xmlns:a16="http://schemas.microsoft.com/office/drawing/2014/main" val="615286639"/>
                  </a:ext>
                </a:extLst>
              </a:tr>
            </a:tbl>
          </a:graphicData>
        </a:graphic>
      </p:graphicFrame>
      <p:sp>
        <p:nvSpPr>
          <p:cNvPr id="5" name="Title 1">
            <a:extLst>
              <a:ext uri="{FF2B5EF4-FFF2-40B4-BE49-F238E27FC236}">
                <a16:creationId xmlns:a16="http://schemas.microsoft.com/office/drawing/2014/main" id="{F0624814-7784-9E56-8D6A-9782A1BD2FF1}"/>
              </a:ext>
            </a:extLst>
          </p:cNvPr>
          <p:cNvSpPr txBox="1">
            <a:spLocks/>
          </p:cNvSpPr>
          <p:nvPr/>
        </p:nvSpPr>
        <p:spPr>
          <a:xfrm>
            <a:off x="437882" y="1792019"/>
            <a:ext cx="5035640" cy="4010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FEATURES</a:t>
            </a:r>
          </a:p>
        </p:txBody>
      </p:sp>
      <p:sp>
        <p:nvSpPr>
          <p:cNvPr id="6" name="Title 1">
            <a:extLst>
              <a:ext uri="{FF2B5EF4-FFF2-40B4-BE49-F238E27FC236}">
                <a16:creationId xmlns:a16="http://schemas.microsoft.com/office/drawing/2014/main" id="{52DF3F3A-63E2-5D6F-026F-204FD0242073}"/>
              </a:ext>
            </a:extLst>
          </p:cNvPr>
          <p:cNvSpPr txBox="1">
            <a:spLocks/>
          </p:cNvSpPr>
          <p:nvPr/>
        </p:nvSpPr>
        <p:spPr>
          <a:xfrm>
            <a:off x="6348211" y="1792019"/>
            <a:ext cx="4133046" cy="401052"/>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TARGET VARIABLE</a:t>
            </a:r>
          </a:p>
        </p:txBody>
      </p:sp>
      <p:sp>
        <p:nvSpPr>
          <p:cNvPr id="7" name="Title 1">
            <a:extLst>
              <a:ext uri="{FF2B5EF4-FFF2-40B4-BE49-F238E27FC236}">
                <a16:creationId xmlns:a16="http://schemas.microsoft.com/office/drawing/2014/main" id="{CCC7A836-7C73-1D3B-5271-1E82A38840EE}"/>
              </a:ext>
            </a:extLst>
          </p:cNvPr>
          <p:cNvSpPr txBox="1">
            <a:spLocks/>
          </p:cNvSpPr>
          <p:nvPr/>
        </p:nvSpPr>
        <p:spPr>
          <a:xfrm>
            <a:off x="6348211" y="2294403"/>
            <a:ext cx="4133046" cy="3657600"/>
          </a:xfrm>
          <a:prstGeom prst="rect">
            <a:avLst/>
          </a:prstGeom>
          <a:solidFill>
            <a:schemeClr val="accent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BIKE COUNT</a:t>
            </a:r>
          </a:p>
        </p:txBody>
      </p:sp>
    </p:spTree>
    <p:extLst>
      <p:ext uri="{BB962C8B-B14F-4D97-AF65-F5344CB8AC3E}">
        <p14:creationId xmlns:p14="http://schemas.microsoft.com/office/powerpoint/2010/main" val="241439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6117-605D-E242-8646-D76184B467BD}"/>
              </a:ext>
            </a:extLst>
          </p:cNvPr>
          <p:cNvSpPr>
            <a:spLocks noGrp="1"/>
          </p:cNvSpPr>
          <p:nvPr>
            <p:ph type="ctrTitle"/>
          </p:nvPr>
        </p:nvSpPr>
        <p:spPr>
          <a:xfrm>
            <a:off x="1614152" y="285236"/>
            <a:ext cx="9144000" cy="1041288"/>
          </a:xfrm>
        </p:spPr>
        <p:txBody>
          <a:bodyPr>
            <a:normAutofit/>
          </a:bodyPr>
          <a:lstStyle/>
          <a:p>
            <a:r>
              <a:rPr lang="en-US" sz="4400" dirty="0">
                <a:latin typeface="Arial" panose="020B0604020202020204" pitchFamily="34" charset="0"/>
                <a:cs typeface="Arial" panose="020B0604020202020204" pitchFamily="34" charset="0"/>
              </a:rPr>
              <a:t>FEATURE SUMMARY</a:t>
            </a:r>
          </a:p>
        </p:txBody>
      </p:sp>
      <p:sp>
        <p:nvSpPr>
          <p:cNvPr id="3" name="Subtitle 2">
            <a:extLst>
              <a:ext uri="{FF2B5EF4-FFF2-40B4-BE49-F238E27FC236}">
                <a16:creationId xmlns:a16="http://schemas.microsoft.com/office/drawing/2014/main" id="{109CB8B5-8826-BB48-44B8-D7921DBA7B52}"/>
              </a:ext>
            </a:extLst>
          </p:cNvPr>
          <p:cNvSpPr>
            <a:spLocks noGrp="1"/>
          </p:cNvSpPr>
          <p:nvPr>
            <p:ph type="subTitle" idx="1"/>
          </p:nvPr>
        </p:nvSpPr>
        <p:spPr>
          <a:xfrm>
            <a:off x="231820" y="1551905"/>
            <a:ext cx="11960180" cy="5422006"/>
          </a:xfrm>
        </p:spPr>
        <p:txBody>
          <a:bodyPr>
            <a:normAutofit/>
          </a:bodyPr>
          <a:lstStyle/>
          <a:p>
            <a:pPr algn="l"/>
            <a:r>
              <a:rPr lang="en-US" dirty="0">
                <a:effectLst/>
                <a:latin typeface="Arial" panose="020B0604020202020204" pitchFamily="34" charset="0"/>
              </a:rPr>
              <a:t>• Date : Year-Month-Day</a:t>
            </a:r>
            <a:br>
              <a:rPr lang="en-US" dirty="0"/>
            </a:br>
            <a:r>
              <a:rPr lang="en-US" dirty="0">
                <a:effectLst/>
                <a:latin typeface="Arial" panose="020B0604020202020204" pitchFamily="34" charset="0"/>
              </a:rPr>
              <a:t>• Rented Bike Count - Count of bikes rented at each hour</a:t>
            </a:r>
            <a:br>
              <a:rPr lang="en-US" dirty="0"/>
            </a:br>
            <a:r>
              <a:rPr lang="en-US" dirty="0">
                <a:effectLst/>
                <a:latin typeface="Arial" panose="020B0604020202020204" pitchFamily="34" charset="0"/>
              </a:rPr>
              <a:t>• Hour - Hour of the day</a:t>
            </a:r>
            <a:br>
              <a:rPr lang="en-US" dirty="0"/>
            </a:br>
            <a:r>
              <a:rPr lang="en-US" dirty="0">
                <a:effectLst/>
                <a:latin typeface="Arial" panose="020B0604020202020204" pitchFamily="34" charset="0"/>
              </a:rPr>
              <a:t>• Temperature - Temperature in Celsius</a:t>
            </a:r>
            <a:br>
              <a:rPr lang="en-US" dirty="0"/>
            </a:br>
            <a:r>
              <a:rPr lang="en-US" dirty="0">
                <a:effectLst/>
                <a:latin typeface="Arial" panose="020B0604020202020204" pitchFamily="34" charset="0"/>
              </a:rPr>
              <a:t>• Humidity - %</a:t>
            </a:r>
            <a:br>
              <a:rPr lang="en-US" dirty="0"/>
            </a:br>
            <a:r>
              <a:rPr lang="en-US" dirty="0">
                <a:effectLst/>
                <a:latin typeface="Arial" panose="020B0604020202020204" pitchFamily="34" charset="0"/>
              </a:rPr>
              <a:t>• Wind Speed - m/s</a:t>
            </a:r>
            <a:br>
              <a:rPr lang="en-US" dirty="0"/>
            </a:br>
            <a:r>
              <a:rPr lang="en-US" dirty="0">
                <a:effectLst/>
                <a:latin typeface="Arial" panose="020B0604020202020204" pitchFamily="34" charset="0"/>
              </a:rPr>
              <a:t>• Visibility - 10m</a:t>
            </a:r>
            <a:br>
              <a:rPr lang="en-US" dirty="0"/>
            </a:br>
            <a:r>
              <a:rPr lang="en-US" dirty="0">
                <a:effectLst/>
                <a:latin typeface="Arial" panose="020B0604020202020204" pitchFamily="34" charset="0"/>
              </a:rPr>
              <a:t>• Dew point temperature -Celsius</a:t>
            </a:r>
            <a:br>
              <a:rPr lang="en-US" dirty="0"/>
            </a:br>
            <a:r>
              <a:rPr lang="en-US" dirty="0">
                <a:effectLst/>
                <a:latin typeface="Arial" panose="020B0604020202020204" pitchFamily="34" charset="0"/>
              </a:rPr>
              <a:t>• Solar radiation -MJ/m2</a:t>
            </a:r>
            <a:br>
              <a:rPr lang="en-US" dirty="0"/>
            </a:br>
            <a:r>
              <a:rPr lang="en-US" dirty="0">
                <a:effectLst/>
                <a:latin typeface="Arial" panose="020B0604020202020204" pitchFamily="34" charset="0"/>
              </a:rPr>
              <a:t>• Rainfall -mm</a:t>
            </a:r>
            <a:br>
              <a:rPr lang="en-US" dirty="0"/>
            </a:br>
            <a:r>
              <a:rPr lang="en-US" dirty="0">
                <a:effectLst/>
                <a:latin typeface="Arial" panose="020B0604020202020204" pitchFamily="34" charset="0"/>
              </a:rPr>
              <a:t>• Snowfall –cm</a:t>
            </a:r>
            <a:br>
              <a:rPr lang="en-US" dirty="0"/>
            </a:br>
            <a:r>
              <a:rPr lang="en-US" dirty="0">
                <a:effectLst/>
                <a:latin typeface="Arial" panose="020B0604020202020204" pitchFamily="34" charset="0"/>
              </a:rPr>
              <a:t>• Seasons -Winter, Spring, Summer, Autumn</a:t>
            </a:r>
            <a:br>
              <a:rPr lang="en-US" dirty="0"/>
            </a:br>
            <a:r>
              <a:rPr lang="en-US" dirty="0">
                <a:effectLst/>
                <a:latin typeface="Arial" panose="020B0604020202020204" pitchFamily="34" charset="0"/>
              </a:rPr>
              <a:t>• Holiday -Holiday/No Holiday</a:t>
            </a:r>
            <a:br>
              <a:rPr lang="en-US" dirty="0"/>
            </a:br>
            <a:r>
              <a:rPr lang="en-US" dirty="0">
                <a:effectLst/>
                <a:latin typeface="Arial" panose="020B0604020202020204" pitchFamily="34" charset="0"/>
              </a:rPr>
              <a:t>• Functional Day - </a:t>
            </a:r>
            <a:r>
              <a:rPr lang="en-US" dirty="0" err="1">
                <a:effectLst/>
                <a:latin typeface="Arial" panose="020B0604020202020204" pitchFamily="34" charset="0"/>
              </a:rPr>
              <a:t>NoFunc</a:t>
            </a:r>
            <a:r>
              <a:rPr lang="en-US" dirty="0">
                <a:effectLst/>
                <a:latin typeface="Arial" panose="020B0604020202020204" pitchFamily="34" charset="0"/>
              </a:rPr>
              <a:t>(Non Functional </a:t>
            </a:r>
            <a:r>
              <a:rPr lang="en-US" dirty="0" err="1">
                <a:effectLst/>
                <a:latin typeface="Arial" panose="020B0604020202020204" pitchFamily="34" charset="0"/>
              </a:rPr>
              <a:t>Hrs</a:t>
            </a:r>
            <a:r>
              <a:rPr lang="en-US" dirty="0">
                <a:effectLst/>
                <a:latin typeface="Arial" panose="020B0604020202020204" pitchFamily="34" charset="0"/>
              </a:rPr>
              <a:t>),Fun(Functional </a:t>
            </a:r>
            <a:r>
              <a:rPr lang="en-US" dirty="0" err="1">
                <a:effectLst/>
                <a:latin typeface="Arial" panose="020B0604020202020204" pitchFamily="34" charset="0"/>
              </a:rPr>
              <a:t>Hrs</a:t>
            </a:r>
            <a:r>
              <a:rPr lang="en-US" dirty="0">
                <a:effectLst/>
                <a:latin typeface="Arial" panose="020B0604020202020204" pitchFamily="34" charset="0"/>
              </a:rPr>
              <a:t>)</a:t>
            </a:r>
            <a:endParaRPr lang="en-US" dirty="0"/>
          </a:p>
        </p:txBody>
      </p:sp>
    </p:spTree>
    <p:extLst>
      <p:ext uri="{BB962C8B-B14F-4D97-AF65-F5344CB8AC3E}">
        <p14:creationId xmlns:p14="http://schemas.microsoft.com/office/powerpoint/2010/main" val="73552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5ED3-24AD-1B8B-0D96-25055C47233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VISUALIZING DISTRIBUTIONS</a:t>
            </a:r>
          </a:p>
        </p:txBody>
      </p:sp>
      <p:pic>
        <p:nvPicPr>
          <p:cNvPr id="5" name="Content Placeholder 4">
            <a:extLst>
              <a:ext uri="{FF2B5EF4-FFF2-40B4-BE49-F238E27FC236}">
                <a16:creationId xmlns:a16="http://schemas.microsoft.com/office/drawing/2014/main" id="{96D6132E-2A8E-6783-FAD0-439A5987F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10535"/>
            <a:ext cx="10515600" cy="3581518"/>
          </a:xfrm>
        </p:spPr>
      </p:pic>
    </p:spTree>
    <p:extLst>
      <p:ext uri="{BB962C8B-B14F-4D97-AF65-F5344CB8AC3E}">
        <p14:creationId xmlns:p14="http://schemas.microsoft.com/office/powerpoint/2010/main" val="33852043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18</TotalTime>
  <Words>2015</Words>
  <Application>Microsoft Office PowerPoint</Application>
  <PresentationFormat>Widescreen</PresentationFormat>
  <Paragraphs>122</Paragraphs>
  <Slides>37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Calibri Light</vt:lpstr>
      <vt:lpstr>Corbel</vt:lpstr>
      <vt:lpstr>Office Theme</vt:lpstr>
      <vt:lpstr>Parallax</vt:lpstr>
      <vt:lpstr>PowerPoint Presentation</vt:lpstr>
      <vt:lpstr>CAPSTONE PROJECT SEOUL BIKE SHARING DEMAND PREDICTION</vt:lpstr>
      <vt:lpstr>PROBLEM DESCRIPTION</vt:lpstr>
      <vt:lpstr>BUSINESS UNDERSTANDING</vt:lpstr>
      <vt:lpstr>DATA SUMMARY</vt:lpstr>
      <vt:lpstr>DATA SUMMARY</vt:lpstr>
      <vt:lpstr>FEATURE TYPES</vt:lpstr>
      <vt:lpstr>FEATURE SUMMARY</vt:lpstr>
      <vt:lpstr>VISUALIZING DISTRIBUTIONS</vt:lpstr>
      <vt:lpstr>CHECKING OUTLIERS</vt:lpstr>
      <vt:lpstr>CHECKING OUTLIERS</vt:lpstr>
      <vt:lpstr>MANIPULATING THE DATASET</vt:lpstr>
      <vt:lpstr>MANIPULATING THE DATASET</vt:lpstr>
      <vt:lpstr>CHECKING LINEARITY IN DATA</vt:lpstr>
      <vt:lpstr>CHECKING LINEARITY IN DATA</vt:lpstr>
      <vt:lpstr>CHECKING LINEARITY IN DATA</vt:lpstr>
      <vt:lpstr>DEPENDENT VARIABLE</vt:lpstr>
      <vt:lpstr>DEPENDENT VARIABLE</vt:lpstr>
      <vt:lpstr>MULTICOLLINEARITY ANALYSIS</vt:lpstr>
      <vt:lpstr>HANDLING MULTICOLLINEARITY</vt:lpstr>
      <vt:lpstr>HANDLING MULTICOLLINEARITY</vt:lpstr>
      <vt:lpstr>UPDATED HEATMAP</vt:lpstr>
      <vt:lpstr>REGPLOTS (UPDATED DATASET)</vt:lpstr>
      <vt:lpstr>REGPLOTS (UPDATED DATASET)</vt:lpstr>
      <vt:lpstr>MODEL BUILDING PREREQUISITES</vt:lpstr>
      <vt:lpstr>MODEL BUILDING PREREQUISITES</vt:lpstr>
      <vt:lpstr>LINEAR REGRESSION</vt:lpstr>
      <vt:lpstr>LINEAR REGRESSION</vt:lpstr>
      <vt:lpstr>DECISION TREE</vt:lpstr>
      <vt:lpstr>DECISION TREE</vt:lpstr>
      <vt:lpstr>RANDOM FOREST REGRESSOR</vt:lpstr>
      <vt:lpstr>RANDOM FOREST REGRESSOR</vt:lpstr>
      <vt:lpstr>XGBOOST REGRESSOR</vt:lpstr>
      <vt:lpstr>XGBOOST REGRESSOR</vt:lpstr>
      <vt:lpstr>GRADIENT BOOSTING REGRESSOR</vt:lpstr>
      <vt:lpstr>GRADIENT BOOSTING REGRESSOR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dc:title>
  <dc:creator>Abhishek Kumar</dc:creator>
  <cp:lastModifiedBy>Windows User</cp:lastModifiedBy>
  <cp:revision>2</cp:revision>
  <dcterms:created xsi:type="dcterms:W3CDTF">2023-01-27T13:46:42Z</dcterms:created>
  <dcterms:modified xsi:type="dcterms:W3CDTF">2023-02-01T07:45:46Z</dcterms:modified>
</cp:coreProperties>
</file>