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72" r:id="rId5"/>
    <p:sldId id="273" r:id="rId6"/>
    <p:sldId id="274" r:id="rId7"/>
    <p:sldId id="260" r:id="rId8"/>
    <p:sldId id="261" r:id="rId9"/>
    <p:sldId id="263" r:id="rId10"/>
    <p:sldId id="264" r:id="rId11"/>
    <p:sldId id="265" r:id="rId12"/>
    <p:sldId id="257" r:id="rId13"/>
    <p:sldId id="267" r:id="rId14"/>
    <p:sldId id="269" r:id="rId15"/>
    <p:sldId id="275" r:id="rId16"/>
    <p:sldId id="266" r:id="rId17"/>
    <p:sldId id="262" r:id="rId18"/>
    <p:sldId id="270" r:id="rId19"/>
    <p:sldId id="276" r:id="rId20"/>
    <p:sldId id="277" r:id="rId21"/>
    <p:sldId id="278" r:id="rId22"/>
    <p:sldId id="279" r:id="rId23"/>
    <p:sldId id="259" r:id="rId24"/>
    <p:sldId id="268" r:id="rId25"/>
  </p:sldIdLst>
  <p:sldSz cx="12192000" cy="6858000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3F46D-B8D2-4724-94FC-866A1430BB97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i-IN"/>
        </a:p>
      </dgm:t>
    </dgm:pt>
    <dgm:pt modelId="{F5A6BDE1-D81A-4144-9E30-E3C5612F5D8D}">
      <dgm:prSet phldrT="[Text]"/>
      <dgm:spPr/>
      <dgm:t>
        <a:bodyPr/>
        <a:lstStyle/>
        <a:p>
          <a:r>
            <a:rPr lang="en-US" dirty="0"/>
            <a:t>Tax Payer</a:t>
          </a:r>
          <a:endParaRPr lang="hi-IN" dirty="0"/>
        </a:p>
      </dgm:t>
    </dgm:pt>
    <dgm:pt modelId="{B2106FCF-35FB-4097-B743-18E0D670F6AE}" type="parTrans" cxnId="{4ED7FE24-E9F5-44ED-9B6A-5ED2B357E0AB}">
      <dgm:prSet/>
      <dgm:spPr/>
      <dgm:t>
        <a:bodyPr/>
        <a:lstStyle/>
        <a:p>
          <a:endParaRPr lang="hi-IN"/>
        </a:p>
      </dgm:t>
    </dgm:pt>
    <dgm:pt modelId="{D375D584-E809-4DD5-8B94-E98A0954923D}" type="sibTrans" cxnId="{4ED7FE24-E9F5-44ED-9B6A-5ED2B357E0AB}">
      <dgm:prSet/>
      <dgm:spPr/>
      <dgm:t>
        <a:bodyPr/>
        <a:lstStyle/>
        <a:p>
          <a:endParaRPr lang="hi-IN"/>
        </a:p>
      </dgm:t>
    </dgm:pt>
    <dgm:pt modelId="{154DEE24-29AD-49F0-8A88-7E706C18ABE7}">
      <dgm:prSet phldrT="[Text]" custT="1"/>
      <dgm:spPr/>
      <dgm:t>
        <a:bodyPr/>
        <a:lstStyle/>
        <a:p>
          <a:r>
            <a:rPr lang="en-US" sz="1800" dirty="0"/>
            <a:t>I pay my income tax and GST</a:t>
          </a:r>
          <a:endParaRPr lang="hi-IN" sz="1800" dirty="0"/>
        </a:p>
      </dgm:t>
    </dgm:pt>
    <dgm:pt modelId="{19BC880E-25D7-4E11-8FF7-BFD76C62FE89}" type="parTrans" cxnId="{67715E62-2AC8-4719-898B-384A0E16146D}">
      <dgm:prSet/>
      <dgm:spPr/>
      <dgm:t>
        <a:bodyPr/>
        <a:lstStyle/>
        <a:p>
          <a:endParaRPr lang="hi-IN"/>
        </a:p>
      </dgm:t>
    </dgm:pt>
    <dgm:pt modelId="{947197F1-85A1-41A2-A1BF-C93A58E0706F}" type="sibTrans" cxnId="{67715E62-2AC8-4719-898B-384A0E16146D}">
      <dgm:prSet/>
      <dgm:spPr/>
      <dgm:t>
        <a:bodyPr/>
        <a:lstStyle/>
        <a:p>
          <a:endParaRPr lang="hi-IN"/>
        </a:p>
      </dgm:t>
    </dgm:pt>
    <dgm:pt modelId="{117C77D3-AF5E-460E-A1A8-6BD08FF6C755}">
      <dgm:prSet phldrT="[Text]" custT="1"/>
      <dgm:spPr/>
      <dgm:t>
        <a:bodyPr/>
        <a:lstStyle/>
        <a:p>
          <a:r>
            <a:rPr lang="en-US" sz="1800" dirty="0"/>
            <a:t>Where does this money get used?</a:t>
          </a:r>
          <a:endParaRPr lang="hi-IN" sz="1800" dirty="0"/>
        </a:p>
      </dgm:t>
    </dgm:pt>
    <dgm:pt modelId="{9760282A-5B79-4D6E-8D0D-1A17E68CA24B}" type="parTrans" cxnId="{03449E74-E20B-477E-AABF-ACA7AFCBA24D}">
      <dgm:prSet/>
      <dgm:spPr/>
      <dgm:t>
        <a:bodyPr/>
        <a:lstStyle/>
        <a:p>
          <a:endParaRPr lang="hi-IN"/>
        </a:p>
      </dgm:t>
    </dgm:pt>
    <dgm:pt modelId="{6F5B1D67-0037-4971-B9C5-3F0C6048BFC4}" type="sibTrans" cxnId="{03449E74-E20B-477E-AABF-ACA7AFCBA24D}">
      <dgm:prSet/>
      <dgm:spPr/>
      <dgm:t>
        <a:bodyPr/>
        <a:lstStyle/>
        <a:p>
          <a:endParaRPr lang="hi-IN"/>
        </a:p>
      </dgm:t>
    </dgm:pt>
    <dgm:pt modelId="{E5C9EABB-6CFC-4B2B-A785-2D98ADEBFF27}">
      <dgm:prSet phldrT="[Text]"/>
      <dgm:spPr/>
      <dgm:t>
        <a:bodyPr/>
        <a:lstStyle/>
        <a:p>
          <a:r>
            <a:rPr lang="en-US" dirty="0"/>
            <a:t>Government Database</a:t>
          </a:r>
          <a:endParaRPr lang="hi-IN" dirty="0"/>
        </a:p>
      </dgm:t>
    </dgm:pt>
    <dgm:pt modelId="{7AB32B8D-20A6-43CF-8276-6FB3DB4120F7}" type="parTrans" cxnId="{A3DD0367-C912-490F-B201-9A707675AC06}">
      <dgm:prSet/>
      <dgm:spPr/>
      <dgm:t>
        <a:bodyPr/>
        <a:lstStyle/>
        <a:p>
          <a:endParaRPr lang="hi-IN"/>
        </a:p>
      </dgm:t>
    </dgm:pt>
    <dgm:pt modelId="{DEA29276-9F3A-41FA-B93A-C7F26C7C34C7}" type="sibTrans" cxnId="{A3DD0367-C912-490F-B201-9A707675AC06}">
      <dgm:prSet/>
      <dgm:spPr/>
      <dgm:t>
        <a:bodyPr/>
        <a:lstStyle/>
        <a:p>
          <a:endParaRPr lang="hi-IN"/>
        </a:p>
      </dgm:t>
    </dgm:pt>
    <dgm:pt modelId="{AA237041-5AA6-4045-95D3-05E7CFF00222}">
      <dgm:prSet phldrT="[Text]"/>
      <dgm:spPr/>
      <dgm:t>
        <a:bodyPr/>
        <a:lstStyle/>
        <a:p>
          <a:r>
            <a:rPr lang="en-US" dirty="0"/>
            <a:t>I had distributed your money for the development of these departments:</a:t>
          </a:r>
          <a:endParaRPr lang="hi-IN" dirty="0"/>
        </a:p>
      </dgm:t>
    </dgm:pt>
    <dgm:pt modelId="{28671CB8-0E2F-429D-BF37-C1F66C720CD0}" type="parTrans" cxnId="{920CEB01-87EC-4734-8C6A-EA4A3138C825}">
      <dgm:prSet/>
      <dgm:spPr/>
      <dgm:t>
        <a:bodyPr/>
        <a:lstStyle/>
        <a:p>
          <a:endParaRPr lang="hi-IN"/>
        </a:p>
      </dgm:t>
    </dgm:pt>
    <dgm:pt modelId="{469FB66D-ABC5-4496-94F6-F44798C3BFF4}" type="sibTrans" cxnId="{920CEB01-87EC-4734-8C6A-EA4A3138C825}">
      <dgm:prSet/>
      <dgm:spPr/>
      <dgm:t>
        <a:bodyPr/>
        <a:lstStyle/>
        <a:p>
          <a:endParaRPr lang="hi-IN"/>
        </a:p>
      </dgm:t>
    </dgm:pt>
    <dgm:pt modelId="{5C8BF6D5-A7B5-4DCB-AAD1-3770D40766A4}">
      <dgm:prSet phldrT="[Text]"/>
      <dgm:spPr/>
      <dgm:t>
        <a:bodyPr/>
        <a:lstStyle/>
        <a:p>
          <a:r>
            <a:rPr lang="en-US" dirty="0"/>
            <a:t>Dept 3 [Tourism], … </a:t>
          </a:r>
          <a:endParaRPr lang="hi-IN" dirty="0"/>
        </a:p>
      </dgm:t>
    </dgm:pt>
    <dgm:pt modelId="{A0FE4AB1-1473-403A-867B-A48D0ADFCBE2}" type="parTrans" cxnId="{531281CB-A665-4D82-917E-62DB82813218}">
      <dgm:prSet/>
      <dgm:spPr/>
      <dgm:t>
        <a:bodyPr/>
        <a:lstStyle/>
        <a:p>
          <a:endParaRPr lang="hi-IN"/>
        </a:p>
      </dgm:t>
    </dgm:pt>
    <dgm:pt modelId="{1999CFFE-EB2B-4BAE-9BFA-B25B13B97A13}" type="sibTrans" cxnId="{531281CB-A665-4D82-917E-62DB82813218}">
      <dgm:prSet/>
      <dgm:spPr/>
      <dgm:t>
        <a:bodyPr/>
        <a:lstStyle/>
        <a:p>
          <a:endParaRPr lang="hi-IN"/>
        </a:p>
      </dgm:t>
    </dgm:pt>
    <dgm:pt modelId="{D2505116-EBAC-49F5-9367-D3E6AA59C989}">
      <dgm:prSet phldrT="[Text]"/>
      <dgm:spPr/>
      <dgm:t>
        <a:bodyPr/>
        <a:lstStyle/>
        <a:p>
          <a:r>
            <a:rPr lang="en-US" dirty="0"/>
            <a:t>Departments</a:t>
          </a:r>
          <a:endParaRPr lang="hi-IN" dirty="0"/>
        </a:p>
      </dgm:t>
    </dgm:pt>
    <dgm:pt modelId="{13A245FC-4F34-436B-8EC5-DAB5CA320C28}" type="parTrans" cxnId="{34311A29-151F-4600-9715-CC3DA457D872}">
      <dgm:prSet/>
      <dgm:spPr/>
      <dgm:t>
        <a:bodyPr/>
        <a:lstStyle/>
        <a:p>
          <a:endParaRPr lang="hi-IN"/>
        </a:p>
      </dgm:t>
    </dgm:pt>
    <dgm:pt modelId="{0080815C-F36D-4802-93F8-3316FE402DA8}" type="sibTrans" cxnId="{34311A29-151F-4600-9715-CC3DA457D872}">
      <dgm:prSet/>
      <dgm:spPr/>
      <dgm:t>
        <a:bodyPr/>
        <a:lstStyle/>
        <a:p>
          <a:endParaRPr lang="hi-IN"/>
        </a:p>
      </dgm:t>
    </dgm:pt>
    <dgm:pt modelId="{379B5B88-5800-4777-A60E-0CE5068E304A}">
      <dgm:prSet phldrT="[Text]" custT="1"/>
      <dgm:spPr/>
      <dgm:t>
        <a:bodyPr/>
        <a:lstStyle/>
        <a:p>
          <a:r>
            <a:rPr lang="en-US" sz="1600" dirty="0"/>
            <a:t>For a respective year and department, fetch correlated data of government expenditure to expected development in department </a:t>
          </a:r>
          <a:endParaRPr lang="hi-IN" sz="1600" dirty="0"/>
        </a:p>
      </dgm:t>
    </dgm:pt>
    <dgm:pt modelId="{EDE5F860-2DB4-4846-BC40-A57CA49E0050}" type="parTrans" cxnId="{15D17ED3-A22B-497E-AE4D-DD86E41A8129}">
      <dgm:prSet/>
      <dgm:spPr/>
      <dgm:t>
        <a:bodyPr/>
        <a:lstStyle/>
        <a:p>
          <a:endParaRPr lang="hi-IN"/>
        </a:p>
      </dgm:t>
    </dgm:pt>
    <dgm:pt modelId="{F355F432-825B-4D86-90A8-A18EF12B07F3}" type="sibTrans" cxnId="{15D17ED3-A22B-497E-AE4D-DD86E41A8129}">
      <dgm:prSet/>
      <dgm:spPr/>
      <dgm:t>
        <a:bodyPr/>
        <a:lstStyle/>
        <a:p>
          <a:endParaRPr lang="hi-IN"/>
        </a:p>
      </dgm:t>
    </dgm:pt>
    <dgm:pt modelId="{17280BDC-E449-401A-9960-084E1AB2F8E4}">
      <dgm:prSet phldrT="[Text]"/>
      <dgm:spPr/>
      <dgm:t>
        <a:bodyPr/>
        <a:lstStyle/>
        <a:p>
          <a:r>
            <a:rPr lang="en-US" dirty="0"/>
            <a:t>Dept 1 [Transport]</a:t>
          </a:r>
          <a:endParaRPr lang="hi-IN" dirty="0"/>
        </a:p>
      </dgm:t>
    </dgm:pt>
    <dgm:pt modelId="{EE250942-7B7C-415C-85BA-6135DBD5CF95}" type="parTrans" cxnId="{41862A2A-D591-4FD4-8A24-BC1F2BABB401}">
      <dgm:prSet/>
      <dgm:spPr/>
      <dgm:t>
        <a:bodyPr/>
        <a:lstStyle/>
        <a:p>
          <a:endParaRPr lang="hi-IN"/>
        </a:p>
      </dgm:t>
    </dgm:pt>
    <dgm:pt modelId="{6B1CC479-2C14-45F3-9C9F-BCE4CD7CF3F3}" type="sibTrans" cxnId="{41862A2A-D591-4FD4-8A24-BC1F2BABB401}">
      <dgm:prSet/>
      <dgm:spPr/>
      <dgm:t>
        <a:bodyPr/>
        <a:lstStyle/>
        <a:p>
          <a:endParaRPr lang="hi-IN"/>
        </a:p>
      </dgm:t>
    </dgm:pt>
    <dgm:pt modelId="{14E443E0-039C-4AD1-BAAA-891ADFE94B6A}">
      <dgm:prSet phldrT="[Text]"/>
      <dgm:spPr/>
      <dgm:t>
        <a:bodyPr/>
        <a:lstStyle/>
        <a:p>
          <a:r>
            <a:rPr lang="en-US" dirty="0"/>
            <a:t>Dept 2 [Education]</a:t>
          </a:r>
          <a:endParaRPr lang="hi-IN" dirty="0"/>
        </a:p>
      </dgm:t>
    </dgm:pt>
    <dgm:pt modelId="{2572F1D1-5810-49D8-8C4A-ACDA2D5C0B4B}" type="parTrans" cxnId="{649EB3CF-5493-41D5-8B5D-3EF6FD118B3A}">
      <dgm:prSet/>
      <dgm:spPr/>
      <dgm:t>
        <a:bodyPr/>
        <a:lstStyle/>
        <a:p>
          <a:endParaRPr lang="hi-IN"/>
        </a:p>
      </dgm:t>
    </dgm:pt>
    <dgm:pt modelId="{CD026003-3E26-40F4-97BA-7952896A8C7B}" type="sibTrans" cxnId="{649EB3CF-5493-41D5-8B5D-3EF6FD118B3A}">
      <dgm:prSet/>
      <dgm:spPr/>
      <dgm:t>
        <a:bodyPr/>
        <a:lstStyle/>
        <a:p>
          <a:endParaRPr lang="hi-IN"/>
        </a:p>
      </dgm:t>
    </dgm:pt>
    <dgm:pt modelId="{DCA1D291-23E1-43C9-B094-F5B086A0D8CC}">
      <dgm:prSet phldrT="[Text]"/>
      <dgm:spPr/>
      <dgm:t>
        <a:bodyPr/>
        <a:lstStyle/>
        <a:p>
          <a:endParaRPr lang="hi-IN" dirty="0"/>
        </a:p>
      </dgm:t>
    </dgm:pt>
    <dgm:pt modelId="{F72078E0-7570-4B04-8A28-212ED53CFA6F}" type="parTrans" cxnId="{85D05D5E-D3E6-4948-A298-B6CBB9A1F0C4}">
      <dgm:prSet/>
      <dgm:spPr/>
      <dgm:t>
        <a:bodyPr/>
        <a:lstStyle/>
        <a:p>
          <a:endParaRPr lang="hi-IN"/>
        </a:p>
      </dgm:t>
    </dgm:pt>
    <dgm:pt modelId="{9EBF3062-BFD9-4F56-A852-72607BC279E0}" type="sibTrans" cxnId="{85D05D5E-D3E6-4948-A298-B6CBB9A1F0C4}">
      <dgm:prSet/>
      <dgm:spPr/>
      <dgm:t>
        <a:bodyPr/>
        <a:lstStyle/>
        <a:p>
          <a:endParaRPr lang="hi-IN"/>
        </a:p>
      </dgm:t>
    </dgm:pt>
    <dgm:pt modelId="{EDF635B2-422B-4C6F-AAA6-69FC23D647AA}" type="pres">
      <dgm:prSet presAssocID="{2183F46D-B8D2-4724-94FC-866A1430BB97}" presName="Name0" presStyleCnt="0">
        <dgm:presLayoutVars>
          <dgm:dir/>
          <dgm:animLvl val="lvl"/>
          <dgm:resizeHandles val="exact"/>
        </dgm:presLayoutVars>
      </dgm:prSet>
      <dgm:spPr/>
    </dgm:pt>
    <dgm:pt modelId="{82FFCE30-EEE2-4D01-B3DE-E8C49DDE86AB}" type="pres">
      <dgm:prSet presAssocID="{2183F46D-B8D2-4724-94FC-866A1430BB97}" presName="tSp" presStyleCnt="0"/>
      <dgm:spPr/>
    </dgm:pt>
    <dgm:pt modelId="{4D3AE9B6-ADD8-4E22-81DF-E6E711FC8C38}" type="pres">
      <dgm:prSet presAssocID="{2183F46D-B8D2-4724-94FC-866A1430BB97}" presName="bSp" presStyleCnt="0"/>
      <dgm:spPr/>
    </dgm:pt>
    <dgm:pt modelId="{5D4E66AD-06B2-4E9D-9D9E-94CC88F1EAD8}" type="pres">
      <dgm:prSet presAssocID="{2183F46D-B8D2-4724-94FC-866A1430BB97}" presName="process" presStyleCnt="0"/>
      <dgm:spPr/>
    </dgm:pt>
    <dgm:pt modelId="{4426EBF3-0A36-4690-A3B9-FF56FD779A4D}" type="pres">
      <dgm:prSet presAssocID="{F5A6BDE1-D81A-4144-9E30-E3C5612F5D8D}" presName="composite1" presStyleCnt="0"/>
      <dgm:spPr/>
    </dgm:pt>
    <dgm:pt modelId="{6683A9E4-8915-477B-B032-1FF6255EB0F8}" type="pres">
      <dgm:prSet presAssocID="{F5A6BDE1-D81A-4144-9E30-E3C5612F5D8D}" presName="dummyNode1" presStyleLbl="node1" presStyleIdx="0" presStyleCnt="3"/>
      <dgm:spPr/>
    </dgm:pt>
    <dgm:pt modelId="{CA9B22AC-8BC9-49F3-8A7F-F7BBA4439D34}" type="pres">
      <dgm:prSet presAssocID="{F5A6BDE1-D81A-4144-9E30-E3C5612F5D8D}" presName="childNode1" presStyleLbl="bgAcc1" presStyleIdx="0" presStyleCnt="3">
        <dgm:presLayoutVars>
          <dgm:bulletEnabled val="1"/>
        </dgm:presLayoutVars>
      </dgm:prSet>
      <dgm:spPr/>
    </dgm:pt>
    <dgm:pt modelId="{0BDC8E31-0B3C-4208-84FC-E6CAFE5612A1}" type="pres">
      <dgm:prSet presAssocID="{F5A6BDE1-D81A-4144-9E30-E3C5612F5D8D}" presName="childNode1tx" presStyleLbl="bgAcc1" presStyleIdx="0" presStyleCnt="3">
        <dgm:presLayoutVars>
          <dgm:bulletEnabled val="1"/>
        </dgm:presLayoutVars>
      </dgm:prSet>
      <dgm:spPr/>
    </dgm:pt>
    <dgm:pt modelId="{5E357955-2511-4C75-8E6A-37B6F1D3A868}" type="pres">
      <dgm:prSet presAssocID="{F5A6BDE1-D81A-4144-9E30-E3C5612F5D8D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0F0C6A71-682B-40B6-8B33-A09FD9CDF24C}" type="pres">
      <dgm:prSet presAssocID="{F5A6BDE1-D81A-4144-9E30-E3C5612F5D8D}" presName="connSite1" presStyleCnt="0"/>
      <dgm:spPr/>
    </dgm:pt>
    <dgm:pt modelId="{DB1BD210-288B-4BDE-A91C-E1E708426173}" type="pres">
      <dgm:prSet presAssocID="{D375D584-E809-4DD5-8B94-E98A0954923D}" presName="Name9" presStyleLbl="sibTrans2D1" presStyleIdx="0" presStyleCnt="2"/>
      <dgm:spPr/>
    </dgm:pt>
    <dgm:pt modelId="{BB829695-E203-4DA6-A348-174E0CE61A89}" type="pres">
      <dgm:prSet presAssocID="{E5C9EABB-6CFC-4B2B-A785-2D98ADEBFF27}" presName="composite2" presStyleCnt="0"/>
      <dgm:spPr/>
    </dgm:pt>
    <dgm:pt modelId="{C7E85A1D-B9F7-4105-96EE-D3D150512BB2}" type="pres">
      <dgm:prSet presAssocID="{E5C9EABB-6CFC-4B2B-A785-2D98ADEBFF27}" presName="dummyNode2" presStyleLbl="node1" presStyleIdx="0" presStyleCnt="3"/>
      <dgm:spPr/>
    </dgm:pt>
    <dgm:pt modelId="{D1D111C6-E1F4-42C7-8411-663F08CB2215}" type="pres">
      <dgm:prSet presAssocID="{E5C9EABB-6CFC-4B2B-A785-2D98ADEBFF27}" presName="childNode2" presStyleLbl="bgAcc1" presStyleIdx="1" presStyleCnt="3" custScaleX="117855" custScaleY="125755">
        <dgm:presLayoutVars>
          <dgm:bulletEnabled val="1"/>
        </dgm:presLayoutVars>
      </dgm:prSet>
      <dgm:spPr/>
    </dgm:pt>
    <dgm:pt modelId="{585C91AD-90AE-4F5E-8118-5D819F80AD96}" type="pres">
      <dgm:prSet presAssocID="{E5C9EABB-6CFC-4B2B-A785-2D98ADEBFF27}" presName="childNode2tx" presStyleLbl="bgAcc1" presStyleIdx="1" presStyleCnt="3">
        <dgm:presLayoutVars>
          <dgm:bulletEnabled val="1"/>
        </dgm:presLayoutVars>
      </dgm:prSet>
      <dgm:spPr/>
    </dgm:pt>
    <dgm:pt modelId="{67AEAFE2-A8B8-4574-A1C9-CECCC533BA14}" type="pres">
      <dgm:prSet presAssocID="{E5C9EABB-6CFC-4B2B-A785-2D98ADEBFF27}" presName="parentNode2" presStyleLbl="node1" presStyleIdx="1" presStyleCnt="3" custLinFactNeighborX="3460" custLinFactNeighborY="-29005">
        <dgm:presLayoutVars>
          <dgm:chMax val="0"/>
          <dgm:bulletEnabled val="1"/>
        </dgm:presLayoutVars>
      </dgm:prSet>
      <dgm:spPr/>
    </dgm:pt>
    <dgm:pt modelId="{113DBDE1-EF52-438B-B021-BA8E61C76216}" type="pres">
      <dgm:prSet presAssocID="{E5C9EABB-6CFC-4B2B-A785-2D98ADEBFF27}" presName="connSite2" presStyleCnt="0"/>
      <dgm:spPr/>
    </dgm:pt>
    <dgm:pt modelId="{F4B01033-FF97-43A2-A3B2-0C237288FE5D}" type="pres">
      <dgm:prSet presAssocID="{DEA29276-9F3A-41FA-B93A-C7F26C7C34C7}" presName="Name18" presStyleLbl="sibTrans2D1" presStyleIdx="1" presStyleCnt="2"/>
      <dgm:spPr/>
    </dgm:pt>
    <dgm:pt modelId="{7B69884F-5A43-48B3-86DC-1415CFD0222D}" type="pres">
      <dgm:prSet presAssocID="{D2505116-EBAC-49F5-9367-D3E6AA59C989}" presName="composite1" presStyleCnt="0"/>
      <dgm:spPr/>
    </dgm:pt>
    <dgm:pt modelId="{24EC6C24-2721-4EBB-9320-7346CF35A2F2}" type="pres">
      <dgm:prSet presAssocID="{D2505116-EBAC-49F5-9367-D3E6AA59C989}" presName="dummyNode1" presStyleLbl="node1" presStyleIdx="1" presStyleCnt="3"/>
      <dgm:spPr/>
    </dgm:pt>
    <dgm:pt modelId="{903AE7A4-C8B2-43FD-B477-2AE2689BCEC1}" type="pres">
      <dgm:prSet presAssocID="{D2505116-EBAC-49F5-9367-D3E6AA59C989}" presName="childNode1" presStyleLbl="bgAcc1" presStyleIdx="2" presStyleCnt="3" custLinFactNeighborX="1025" custLinFactNeighborY="-13674">
        <dgm:presLayoutVars>
          <dgm:bulletEnabled val="1"/>
        </dgm:presLayoutVars>
      </dgm:prSet>
      <dgm:spPr/>
    </dgm:pt>
    <dgm:pt modelId="{43538A92-436B-4D18-8064-C6ABF7014956}" type="pres">
      <dgm:prSet presAssocID="{D2505116-EBAC-49F5-9367-D3E6AA59C989}" presName="childNode1tx" presStyleLbl="bgAcc1" presStyleIdx="2" presStyleCnt="3">
        <dgm:presLayoutVars>
          <dgm:bulletEnabled val="1"/>
        </dgm:presLayoutVars>
      </dgm:prSet>
      <dgm:spPr/>
    </dgm:pt>
    <dgm:pt modelId="{67206BBC-BA56-4222-843F-2D4B2E5EEF80}" type="pres">
      <dgm:prSet presAssocID="{D2505116-EBAC-49F5-9367-D3E6AA59C989}" presName="parentNode1" presStyleLbl="node1" presStyleIdx="2" presStyleCnt="3" custLinFactNeighborX="6921" custLinFactNeighborY="-34806">
        <dgm:presLayoutVars>
          <dgm:chMax val="1"/>
          <dgm:bulletEnabled val="1"/>
        </dgm:presLayoutVars>
      </dgm:prSet>
      <dgm:spPr/>
    </dgm:pt>
    <dgm:pt modelId="{88CD1020-DA02-4354-A90B-D82D05D13F38}" type="pres">
      <dgm:prSet presAssocID="{D2505116-EBAC-49F5-9367-D3E6AA59C989}" presName="connSite1" presStyleCnt="0"/>
      <dgm:spPr/>
    </dgm:pt>
  </dgm:ptLst>
  <dgm:cxnLst>
    <dgm:cxn modelId="{920CEB01-87EC-4734-8C6A-EA4A3138C825}" srcId="{E5C9EABB-6CFC-4B2B-A785-2D98ADEBFF27}" destId="{AA237041-5AA6-4045-95D3-05E7CFF00222}" srcOrd="0" destOrd="0" parTransId="{28671CB8-0E2F-429D-BF37-C1F66C720CD0}" sibTransId="{469FB66D-ABC5-4496-94F6-F44798C3BFF4}"/>
    <dgm:cxn modelId="{DDE88702-17B5-4FE3-B284-ED15D33173BE}" type="presOf" srcId="{14E443E0-039C-4AD1-BAAA-891ADFE94B6A}" destId="{585C91AD-90AE-4F5E-8118-5D819F80AD96}" srcOrd="1" destOrd="2" presId="urn:microsoft.com/office/officeart/2005/8/layout/hProcess4"/>
    <dgm:cxn modelId="{56B9CF0B-A145-4F6E-9316-D6FC7A6DA788}" type="presOf" srcId="{17280BDC-E449-401A-9960-084E1AB2F8E4}" destId="{D1D111C6-E1F4-42C7-8411-663F08CB2215}" srcOrd="0" destOrd="1" presId="urn:microsoft.com/office/officeart/2005/8/layout/hProcess4"/>
    <dgm:cxn modelId="{8F761E15-D63C-4F38-926A-BA9F8BC74D82}" type="presOf" srcId="{5C8BF6D5-A7B5-4DCB-AAD1-3770D40766A4}" destId="{D1D111C6-E1F4-42C7-8411-663F08CB2215}" srcOrd="0" destOrd="3" presId="urn:microsoft.com/office/officeart/2005/8/layout/hProcess4"/>
    <dgm:cxn modelId="{F1D0211D-1D8E-4833-BC59-8E3D0EF34EE9}" type="presOf" srcId="{117C77D3-AF5E-460E-A1A8-6BD08FF6C755}" destId="{CA9B22AC-8BC9-49F3-8A7F-F7BBA4439D34}" srcOrd="0" destOrd="1" presId="urn:microsoft.com/office/officeart/2005/8/layout/hProcess4"/>
    <dgm:cxn modelId="{98476B1D-8530-45AB-9383-8402FC9C46DA}" type="presOf" srcId="{DCA1D291-23E1-43C9-B094-F5B086A0D8CC}" destId="{585C91AD-90AE-4F5E-8118-5D819F80AD96}" srcOrd="1" destOrd="4" presId="urn:microsoft.com/office/officeart/2005/8/layout/hProcess4"/>
    <dgm:cxn modelId="{0517C321-78A8-408B-B212-64D125142A31}" type="presOf" srcId="{AA237041-5AA6-4045-95D3-05E7CFF00222}" destId="{D1D111C6-E1F4-42C7-8411-663F08CB2215}" srcOrd="0" destOrd="0" presId="urn:microsoft.com/office/officeart/2005/8/layout/hProcess4"/>
    <dgm:cxn modelId="{4ED7FE24-E9F5-44ED-9B6A-5ED2B357E0AB}" srcId="{2183F46D-B8D2-4724-94FC-866A1430BB97}" destId="{F5A6BDE1-D81A-4144-9E30-E3C5612F5D8D}" srcOrd="0" destOrd="0" parTransId="{B2106FCF-35FB-4097-B743-18E0D670F6AE}" sibTransId="{D375D584-E809-4DD5-8B94-E98A0954923D}"/>
    <dgm:cxn modelId="{34311A29-151F-4600-9715-CC3DA457D872}" srcId="{2183F46D-B8D2-4724-94FC-866A1430BB97}" destId="{D2505116-EBAC-49F5-9367-D3E6AA59C989}" srcOrd="2" destOrd="0" parTransId="{13A245FC-4F34-436B-8EC5-DAB5CA320C28}" sibTransId="{0080815C-F36D-4802-93F8-3316FE402DA8}"/>
    <dgm:cxn modelId="{41862A2A-D591-4FD4-8A24-BC1F2BABB401}" srcId="{E5C9EABB-6CFC-4B2B-A785-2D98ADEBFF27}" destId="{17280BDC-E449-401A-9960-084E1AB2F8E4}" srcOrd="1" destOrd="0" parTransId="{EE250942-7B7C-415C-85BA-6135DBD5CF95}" sibTransId="{6B1CC479-2C14-45F3-9C9F-BCE4CD7CF3F3}"/>
    <dgm:cxn modelId="{ECD5C22A-8F68-4ADF-88E3-FD078FFF4FAE}" type="presOf" srcId="{379B5B88-5800-4777-A60E-0CE5068E304A}" destId="{43538A92-436B-4D18-8064-C6ABF7014956}" srcOrd="1" destOrd="0" presId="urn:microsoft.com/office/officeart/2005/8/layout/hProcess4"/>
    <dgm:cxn modelId="{A66F773E-4981-4B65-8A71-F01ECEDA28ED}" type="presOf" srcId="{D2505116-EBAC-49F5-9367-D3E6AA59C989}" destId="{67206BBC-BA56-4222-843F-2D4B2E5EEF80}" srcOrd="0" destOrd="0" presId="urn:microsoft.com/office/officeart/2005/8/layout/hProcess4"/>
    <dgm:cxn modelId="{2F9D5F3F-E47C-4B3A-8CA0-25C432CB130C}" type="presOf" srcId="{D375D584-E809-4DD5-8B94-E98A0954923D}" destId="{DB1BD210-288B-4BDE-A91C-E1E708426173}" srcOrd="0" destOrd="0" presId="urn:microsoft.com/office/officeart/2005/8/layout/hProcess4"/>
    <dgm:cxn modelId="{5ADA015B-8001-4F47-91B9-190DBBA561E6}" type="presOf" srcId="{154DEE24-29AD-49F0-8A88-7E706C18ABE7}" destId="{CA9B22AC-8BC9-49F3-8A7F-F7BBA4439D34}" srcOrd="0" destOrd="0" presId="urn:microsoft.com/office/officeart/2005/8/layout/hProcess4"/>
    <dgm:cxn modelId="{85D05D5E-D3E6-4948-A298-B6CBB9A1F0C4}" srcId="{E5C9EABB-6CFC-4B2B-A785-2D98ADEBFF27}" destId="{DCA1D291-23E1-43C9-B094-F5B086A0D8CC}" srcOrd="4" destOrd="0" parTransId="{F72078E0-7570-4B04-8A28-212ED53CFA6F}" sibTransId="{9EBF3062-BFD9-4F56-A852-72607BC279E0}"/>
    <dgm:cxn modelId="{42D6BC41-B80C-43BB-8576-D8798B22C6AF}" type="presOf" srcId="{DEA29276-9F3A-41FA-B93A-C7F26C7C34C7}" destId="{F4B01033-FF97-43A2-A3B2-0C237288FE5D}" srcOrd="0" destOrd="0" presId="urn:microsoft.com/office/officeart/2005/8/layout/hProcess4"/>
    <dgm:cxn modelId="{292D0F62-1C9C-424A-A089-FF6F3EE965A8}" type="presOf" srcId="{E5C9EABB-6CFC-4B2B-A785-2D98ADEBFF27}" destId="{67AEAFE2-A8B8-4574-A1C9-CECCC533BA14}" srcOrd="0" destOrd="0" presId="urn:microsoft.com/office/officeart/2005/8/layout/hProcess4"/>
    <dgm:cxn modelId="{67715E62-2AC8-4719-898B-384A0E16146D}" srcId="{F5A6BDE1-D81A-4144-9E30-E3C5612F5D8D}" destId="{154DEE24-29AD-49F0-8A88-7E706C18ABE7}" srcOrd="0" destOrd="0" parTransId="{19BC880E-25D7-4E11-8FF7-BFD76C62FE89}" sibTransId="{947197F1-85A1-41A2-A1BF-C93A58E0706F}"/>
    <dgm:cxn modelId="{A3DD0367-C912-490F-B201-9A707675AC06}" srcId="{2183F46D-B8D2-4724-94FC-866A1430BB97}" destId="{E5C9EABB-6CFC-4B2B-A785-2D98ADEBFF27}" srcOrd="1" destOrd="0" parTransId="{7AB32B8D-20A6-43CF-8276-6FB3DB4120F7}" sibTransId="{DEA29276-9F3A-41FA-B93A-C7F26C7C34C7}"/>
    <dgm:cxn modelId="{B885794B-1115-4FA5-9B22-A88580DB6577}" type="presOf" srcId="{5C8BF6D5-A7B5-4DCB-AAD1-3770D40766A4}" destId="{585C91AD-90AE-4F5E-8118-5D819F80AD96}" srcOrd="1" destOrd="3" presId="urn:microsoft.com/office/officeart/2005/8/layout/hProcess4"/>
    <dgm:cxn modelId="{D8E2A072-F3F2-46BE-ADDD-6763F3A99E7A}" type="presOf" srcId="{DCA1D291-23E1-43C9-B094-F5B086A0D8CC}" destId="{D1D111C6-E1F4-42C7-8411-663F08CB2215}" srcOrd="0" destOrd="4" presId="urn:microsoft.com/office/officeart/2005/8/layout/hProcess4"/>
    <dgm:cxn modelId="{03449E74-E20B-477E-AABF-ACA7AFCBA24D}" srcId="{F5A6BDE1-D81A-4144-9E30-E3C5612F5D8D}" destId="{117C77D3-AF5E-460E-A1A8-6BD08FF6C755}" srcOrd="1" destOrd="0" parTransId="{9760282A-5B79-4D6E-8D0D-1A17E68CA24B}" sibTransId="{6F5B1D67-0037-4971-B9C5-3F0C6048BFC4}"/>
    <dgm:cxn modelId="{4C41D55A-719D-4D21-BAFE-3AAA2B6E229B}" type="presOf" srcId="{379B5B88-5800-4777-A60E-0CE5068E304A}" destId="{903AE7A4-C8B2-43FD-B477-2AE2689BCEC1}" srcOrd="0" destOrd="0" presId="urn:microsoft.com/office/officeart/2005/8/layout/hProcess4"/>
    <dgm:cxn modelId="{D0F8537C-E028-4288-A6E3-8438B8043C39}" type="presOf" srcId="{2183F46D-B8D2-4724-94FC-866A1430BB97}" destId="{EDF635B2-422B-4C6F-AAA6-69FC23D647AA}" srcOrd="0" destOrd="0" presId="urn:microsoft.com/office/officeart/2005/8/layout/hProcess4"/>
    <dgm:cxn modelId="{830B4E87-4A44-423D-82D1-CB5B16501731}" type="presOf" srcId="{117C77D3-AF5E-460E-A1A8-6BD08FF6C755}" destId="{0BDC8E31-0B3C-4208-84FC-E6CAFE5612A1}" srcOrd="1" destOrd="1" presId="urn:microsoft.com/office/officeart/2005/8/layout/hProcess4"/>
    <dgm:cxn modelId="{94B12FBB-4482-418C-B708-5D1850A3BC07}" type="presOf" srcId="{17280BDC-E449-401A-9960-084E1AB2F8E4}" destId="{585C91AD-90AE-4F5E-8118-5D819F80AD96}" srcOrd="1" destOrd="1" presId="urn:microsoft.com/office/officeart/2005/8/layout/hProcess4"/>
    <dgm:cxn modelId="{1B8823BC-023C-4AB1-B51A-FB2768908DFF}" type="presOf" srcId="{154DEE24-29AD-49F0-8A88-7E706C18ABE7}" destId="{0BDC8E31-0B3C-4208-84FC-E6CAFE5612A1}" srcOrd="1" destOrd="0" presId="urn:microsoft.com/office/officeart/2005/8/layout/hProcess4"/>
    <dgm:cxn modelId="{531281CB-A665-4D82-917E-62DB82813218}" srcId="{E5C9EABB-6CFC-4B2B-A785-2D98ADEBFF27}" destId="{5C8BF6D5-A7B5-4DCB-AAD1-3770D40766A4}" srcOrd="3" destOrd="0" parTransId="{A0FE4AB1-1473-403A-867B-A48D0ADFCBE2}" sibTransId="{1999CFFE-EB2B-4BAE-9BFA-B25B13B97A13}"/>
    <dgm:cxn modelId="{B7938ECF-32EB-41FA-94E3-7494A6FF5351}" type="presOf" srcId="{14E443E0-039C-4AD1-BAAA-891ADFE94B6A}" destId="{D1D111C6-E1F4-42C7-8411-663F08CB2215}" srcOrd="0" destOrd="2" presId="urn:microsoft.com/office/officeart/2005/8/layout/hProcess4"/>
    <dgm:cxn modelId="{649EB3CF-5493-41D5-8B5D-3EF6FD118B3A}" srcId="{E5C9EABB-6CFC-4B2B-A785-2D98ADEBFF27}" destId="{14E443E0-039C-4AD1-BAAA-891ADFE94B6A}" srcOrd="2" destOrd="0" parTransId="{2572F1D1-5810-49D8-8C4A-ACDA2D5C0B4B}" sibTransId="{CD026003-3E26-40F4-97BA-7952896A8C7B}"/>
    <dgm:cxn modelId="{15D17ED3-A22B-497E-AE4D-DD86E41A8129}" srcId="{D2505116-EBAC-49F5-9367-D3E6AA59C989}" destId="{379B5B88-5800-4777-A60E-0CE5068E304A}" srcOrd="0" destOrd="0" parTransId="{EDE5F860-2DB4-4846-BC40-A57CA49E0050}" sibTransId="{F355F432-825B-4D86-90A8-A18EF12B07F3}"/>
    <dgm:cxn modelId="{A72B3DE9-8700-4EAD-81A0-9309B421218F}" type="presOf" srcId="{F5A6BDE1-D81A-4144-9E30-E3C5612F5D8D}" destId="{5E357955-2511-4C75-8E6A-37B6F1D3A868}" srcOrd="0" destOrd="0" presId="urn:microsoft.com/office/officeart/2005/8/layout/hProcess4"/>
    <dgm:cxn modelId="{9C7F20FD-C994-4A76-824A-DA91995BCD83}" type="presOf" srcId="{AA237041-5AA6-4045-95D3-05E7CFF00222}" destId="{585C91AD-90AE-4F5E-8118-5D819F80AD96}" srcOrd="1" destOrd="0" presId="urn:microsoft.com/office/officeart/2005/8/layout/hProcess4"/>
    <dgm:cxn modelId="{8C4DB0A0-3508-46FB-8B9A-9518CBBC5200}" type="presParOf" srcId="{EDF635B2-422B-4C6F-AAA6-69FC23D647AA}" destId="{82FFCE30-EEE2-4D01-B3DE-E8C49DDE86AB}" srcOrd="0" destOrd="0" presId="urn:microsoft.com/office/officeart/2005/8/layout/hProcess4"/>
    <dgm:cxn modelId="{0D3907B9-6F57-4E5D-9CDA-DEAAAF958213}" type="presParOf" srcId="{EDF635B2-422B-4C6F-AAA6-69FC23D647AA}" destId="{4D3AE9B6-ADD8-4E22-81DF-E6E711FC8C38}" srcOrd="1" destOrd="0" presId="urn:microsoft.com/office/officeart/2005/8/layout/hProcess4"/>
    <dgm:cxn modelId="{B5398568-BF8D-40E9-8A52-3250AAB2D782}" type="presParOf" srcId="{EDF635B2-422B-4C6F-AAA6-69FC23D647AA}" destId="{5D4E66AD-06B2-4E9D-9D9E-94CC88F1EAD8}" srcOrd="2" destOrd="0" presId="urn:microsoft.com/office/officeart/2005/8/layout/hProcess4"/>
    <dgm:cxn modelId="{96855E6E-43E4-4620-BB6B-8F75CD9F864E}" type="presParOf" srcId="{5D4E66AD-06B2-4E9D-9D9E-94CC88F1EAD8}" destId="{4426EBF3-0A36-4690-A3B9-FF56FD779A4D}" srcOrd="0" destOrd="0" presId="urn:microsoft.com/office/officeart/2005/8/layout/hProcess4"/>
    <dgm:cxn modelId="{3FEA27CD-4273-45EB-9AF0-06A330E6F9AD}" type="presParOf" srcId="{4426EBF3-0A36-4690-A3B9-FF56FD779A4D}" destId="{6683A9E4-8915-477B-B032-1FF6255EB0F8}" srcOrd="0" destOrd="0" presId="urn:microsoft.com/office/officeart/2005/8/layout/hProcess4"/>
    <dgm:cxn modelId="{CD6AB33B-C5A3-41CB-93D5-10AC3EAD5905}" type="presParOf" srcId="{4426EBF3-0A36-4690-A3B9-FF56FD779A4D}" destId="{CA9B22AC-8BC9-49F3-8A7F-F7BBA4439D34}" srcOrd="1" destOrd="0" presId="urn:microsoft.com/office/officeart/2005/8/layout/hProcess4"/>
    <dgm:cxn modelId="{B48E43C0-ED4C-4083-B3A6-6EC098AD626A}" type="presParOf" srcId="{4426EBF3-0A36-4690-A3B9-FF56FD779A4D}" destId="{0BDC8E31-0B3C-4208-84FC-E6CAFE5612A1}" srcOrd="2" destOrd="0" presId="urn:microsoft.com/office/officeart/2005/8/layout/hProcess4"/>
    <dgm:cxn modelId="{335953B4-F119-4BB2-BC12-2B8432861783}" type="presParOf" srcId="{4426EBF3-0A36-4690-A3B9-FF56FD779A4D}" destId="{5E357955-2511-4C75-8E6A-37B6F1D3A868}" srcOrd="3" destOrd="0" presId="urn:microsoft.com/office/officeart/2005/8/layout/hProcess4"/>
    <dgm:cxn modelId="{723481E0-F982-440E-98F8-F949F015B3A2}" type="presParOf" srcId="{4426EBF3-0A36-4690-A3B9-FF56FD779A4D}" destId="{0F0C6A71-682B-40B6-8B33-A09FD9CDF24C}" srcOrd="4" destOrd="0" presId="urn:microsoft.com/office/officeart/2005/8/layout/hProcess4"/>
    <dgm:cxn modelId="{7BA0F922-93F2-449C-852E-6A6AD0504ED6}" type="presParOf" srcId="{5D4E66AD-06B2-4E9D-9D9E-94CC88F1EAD8}" destId="{DB1BD210-288B-4BDE-A91C-E1E708426173}" srcOrd="1" destOrd="0" presId="urn:microsoft.com/office/officeart/2005/8/layout/hProcess4"/>
    <dgm:cxn modelId="{9E029994-E04F-4D05-A060-09C740140489}" type="presParOf" srcId="{5D4E66AD-06B2-4E9D-9D9E-94CC88F1EAD8}" destId="{BB829695-E203-4DA6-A348-174E0CE61A89}" srcOrd="2" destOrd="0" presId="urn:microsoft.com/office/officeart/2005/8/layout/hProcess4"/>
    <dgm:cxn modelId="{8F6A582F-02FD-42A6-B9E0-D0B7143C4632}" type="presParOf" srcId="{BB829695-E203-4DA6-A348-174E0CE61A89}" destId="{C7E85A1D-B9F7-4105-96EE-D3D150512BB2}" srcOrd="0" destOrd="0" presId="urn:microsoft.com/office/officeart/2005/8/layout/hProcess4"/>
    <dgm:cxn modelId="{30ECE8D3-FECD-4138-A17E-DB57370C4687}" type="presParOf" srcId="{BB829695-E203-4DA6-A348-174E0CE61A89}" destId="{D1D111C6-E1F4-42C7-8411-663F08CB2215}" srcOrd="1" destOrd="0" presId="urn:microsoft.com/office/officeart/2005/8/layout/hProcess4"/>
    <dgm:cxn modelId="{1059DA26-8D76-4C60-ADAD-E98E478DE2BF}" type="presParOf" srcId="{BB829695-E203-4DA6-A348-174E0CE61A89}" destId="{585C91AD-90AE-4F5E-8118-5D819F80AD96}" srcOrd="2" destOrd="0" presId="urn:microsoft.com/office/officeart/2005/8/layout/hProcess4"/>
    <dgm:cxn modelId="{EF417F8A-FAE3-49E0-8D59-24B4A1E72E3F}" type="presParOf" srcId="{BB829695-E203-4DA6-A348-174E0CE61A89}" destId="{67AEAFE2-A8B8-4574-A1C9-CECCC533BA14}" srcOrd="3" destOrd="0" presId="urn:microsoft.com/office/officeart/2005/8/layout/hProcess4"/>
    <dgm:cxn modelId="{78473B7B-C268-42DA-9A65-03E2B993E3D8}" type="presParOf" srcId="{BB829695-E203-4DA6-A348-174E0CE61A89}" destId="{113DBDE1-EF52-438B-B021-BA8E61C76216}" srcOrd="4" destOrd="0" presId="urn:microsoft.com/office/officeart/2005/8/layout/hProcess4"/>
    <dgm:cxn modelId="{BD209ADE-6124-4DE8-96F4-5901331970D2}" type="presParOf" srcId="{5D4E66AD-06B2-4E9D-9D9E-94CC88F1EAD8}" destId="{F4B01033-FF97-43A2-A3B2-0C237288FE5D}" srcOrd="3" destOrd="0" presId="urn:microsoft.com/office/officeart/2005/8/layout/hProcess4"/>
    <dgm:cxn modelId="{0D019711-8D8D-4089-AE05-95708AF9A00F}" type="presParOf" srcId="{5D4E66AD-06B2-4E9D-9D9E-94CC88F1EAD8}" destId="{7B69884F-5A43-48B3-86DC-1415CFD0222D}" srcOrd="4" destOrd="0" presId="urn:microsoft.com/office/officeart/2005/8/layout/hProcess4"/>
    <dgm:cxn modelId="{274C5DD0-159F-4FEE-BE68-7242F196DF9B}" type="presParOf" srcId="{7B69884F-5A43-48B3-86DC-1415CFD0222D}" destId="{24EC6C24-2721-4EBB-9320-7346CF35A2F2}" srcOrd="0" destOrd="0" presId="urn:microsoft.com/office/officeart/2005/8/layout/hProcess4"/>
    <dgm:cxn modelId="{68D56937-D6EC-42DF-8F7E-746367C11E56}" type="presParOf" srcId="{7B69884F-5A43-48B3-86DC-1415CFD0222D}" destId="{903AE7A4-C8B2-43FD-B477-2AE2689BCEC1}" srcOrd="1" destOrd="0" presId="urn:microsoft.com/office/officeart/2005/8/layout/hProcess4"/>
    <dgm:cxn modelId="{B94397EB-61F7-4E84-98C2-F922809B6593}" type="presParOf" srcId="{7B69884F-5A43-48B3-86DC-1415CFD0222D}" destId="{43538A92-436B-4D18-8064-C6ABF7014956}" srcOrd="2" destOrd="0" presId="urn:microsoft.com/office/officeart/2005/8/layout/hProcess4"/>
    <dgm:cxn modelId="{6E1F5EC8-5279-439D-9B75-9D0B7094FEA2}" type="presParOf" srcId="{7B69884F-5A43-48B3-86DC-1415CFD0222D}" destId="{67206BBC-BA56-4222-843F-2D4B2E5EEF80}" srcOrd="3" destOrd="0" presId="urn:microsoft.com/office/officeart/2005/8/layout/hProcess4"/>
    <dgm:cxn modelId="{03BF5914-FD1B-40FD-A688-8991FCBB96BB}" type="presParOf" srcId="{7B69884F-5A43-48B3-86DC-1415CFD0222D}" destId="{88CD1020-DA02-4354-A90B-D82D05D13F38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9B22AC-8BC9-49F3-8A7F-F7BBA4439D34}">
      <dsp:nvSpPr>
        <dsp:cNvPr id="0" name=""/>
        <dsp:cNvSpPr/>
      </dsp:nvSpPr>
      <dsp:spPr>
        <a:xfrm>
          <a:off x="308150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 pay my income tax and GST</a:t>
          </a:r>
          <a:endParaRPr lang="hi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Where does this money get used?</a:t>
          </a:r>
          <a:endParaRPr lang="hi-IN" sz="1800" kern="1200" dirty="0"/>
        </a:p>
      </dsp:txBody>
      <dsp:txXfrm>
        <a:off x="357217" y="1158658"/>
        <a:ext cx="2486952" cy="1577131"/>
      </dsp:txXfrm>
    </dsp:sp>
    <dsp:sp modelId="{DB1BD210-288B-4BDE-A91C-E1E708426173}">
      <dsp:nvSpPr>
        <dsp:cNvPr id="0" name=""/>
        <dsp:cNvSpPr/>
      </dsp:nvSpPr>
      <dsp:spPr>
        <a:xfrm>
          <a:off x="1714638" y="1314162"/>
          <a:ext cx="3272852" cy="3272852"/>
        </a:xfrm>
        <a:prstGeom prst="leftCircularArrow">
          <a:avLst>
            <a:gd name="adj1" fmla="val 3374"/>
            <a:gd name="adj2" fmla="val 417331"/>
            <a:gd name="adj3" fmla="val 2195398"/>
            <a:gd name="adj4" fmla="val 9027045"/>
            <a:gd name="adj5" fmla="val 39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57955-2511-4C75-8E6A-37B6F1D3A868}">
      <dsp:nvSpPr>
        <dsp:cNvPr id="0" name=""/>
        <dsp:cNvSpPr/>
      </dsp:nvSpPr>
      <dsp:spPr>
        <a:xfrm>
          <a:off x="882614" y="2784856"/>
          <a:ext cx="2297854" cy="913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Tax Payer</a:t>
          </a:r>
          <a:endParaRPr lang="hi-IN" sz="2300" kern="1200" dirty="0"/>
        </a:p>
      </dsp:txBody>
      <dsp:txXfrm>
        <a:off x="909378" y="2811620"/>
        <a:ext cx="2244326" cy="860252"/>
      </dsp:txXfrm>
    </dsp:sp>
    <dsp:sp modelId="{D1D111C6-E1F4-42C7-8411-663F08CB2215}">
      <dsp:nvSpPr>
        <dsp:cNvPr id="0" name=""/>
        <dsp:cNvSpPr/>
      </dsp:nvSpPr>
      <dsp:spPr>
        <a:xfrm>
          <a:off x="3706249" y="833061"/>
          <a:ext cx="3046653" cy="26812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 had distributed your money for the development of these departments:</a:t>
          </a:r>
          <a:endParaRPr lang="hi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Dept 1 [Transport]</a:t>
          </a:r>
          <a:endParaRPr lang="hi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Dept 2 [Education]</a:t>
          </a:r>
          <a:endParaRPr lang="hi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Dept 3 [Tourism], … </a:t>
          </a:r>
          <a:endParaRPr lang="hi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hi-IN" sz="1400" kern="1200" dirty="0"/>
        </a:p>
      </dsp:txBody>
      <dsp:txXfrm>
        <a:off x="3767953" y="1469328"/>
        <a:ext cx="2923245" cy="1983321"/>
      </dsp:txXfrm>
    </dsp:sp>
    <dsp:sp modelId="{F4B01033-FF97-43A2-A3B2-0C237288FE5D}">
      <dsp:nvSpPr>
        <dsp:cNvPr id="0" name=""/>
        <dsp:cNvSpPr/>
      </dsp:nvSpPr>
      <dsp:spPr>
        <a:xfrm>
          <a:off x="5429116" y="-515040"/>
          <a:ext cx="3276938" cy="3276938"/>
        </a:xfrm>
        <a:prstGeom prst="circularArrow">
          <a:avLst>
            <a:gd name="adj1" fmla="val 3369"/>
            <a:gd name="adj2" fmla="val 416769"/>
            <a:gd name="adj3" fmla="val 19375772"/>
            <a:gd name="adj4" fmla="val 12543563"/>
            <a:gd name="adj5" fmla="val 393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EAFE2-A8B8-4574-A1C9-CECCC533BA14}">
      <dsp:nvSpPr>
        <dsp:cNvPr id="0" name=""/>
        <dsp:cNvSpPr/>
      </dsp:nvSpPr>
      <dsp:spPr>
        <a:xfrm>
          <a:off x="4591002" y="385697"/>
          <a:ext cx="2297854" cy="913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Government Database</a:t>
          </a:r>
          <a:endParaRPr lang="hi-IN" sz="2300" kern="1200" dirty="0"/>
        </a:p>
      </dsp:txBody>
      <dsp:txXfrm>
        <a:off x="4617766" y="412461"/>
        <a:ext cx="2244326" cy="860252"/>
      </dsp:txXfrm>
    </dsp:sp>
    <dsp:sp modelId="{903AE7A4-C8B2-43FD-B477-2AE2689BCEC1}">
      <dsp:nvSpPr>
        <dsp:cNvPr id="0" name=""/>
        <dsp:cNvSpPr/>
      </dsp:nvSpPr>
      <dsp:spPr>
        <a:xfrm>
          <a:off x="7361628" y="818040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For a respective year and department, fetch correlated data of government expenditure to expected development in department </a:t>
          </a:r>
          <a:endParaRPr lang="hi-IN" sz="1600" kern="1200" dirty="0"/>
        </a:p>
      </dsp:txBody>
      <dsp:txXfrm>
        <a:off x="7410695" y="867107"/>
        <a:ext cx="2486952" cy="1577131"/>
      </dsp:txXfrm>
    </dsp:sp>
    <dsp:sp modelId="{67206BBC-BA56-4222-843F-2D4B2E5EEF80}">
      <dsp:nvSpPr>
        <dsp:cNvPr id="0" name=""/>
        <dsp:cNvSpPr/>
      </dsp:nvSpPr>
      <dsp:spPr>
        <a:xfrm>
          <a:off x="8068629" y="2466805"/>
          <a:ext cx="2297854" cy="913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Departments</a:t>
          </a:r>
          <a:endParaRPr lang="hi-IN" sz="2300" kern="1200" dirty="0"/>
        </a:p>
      </dsp:txBody>
      <dsp:txXfrm>
        <a:off x="8095393" y="2493569"/>
        <a:ext cx="2244326" cy="860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5673-897D-40DC-97EC-56488673C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47A69-50E9-4DE0-8A98-77A296004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88DCB-4C5E-46A6-B258-EF7A3EE7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621-007A-453F-AD44-1725A0B99B4D}" type="datetimeFigureOut">
              <a:rPr lang="hi-IN" smtClean="0"/>
              <a:t>रविवार, 22 माघ 1939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C8BB-163A-4116-8FA6-2FB53D7E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BFD0D-CE6A-4BD8-9AE9-71B3282D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1078-9791-4DAB-9075-D6C28F559A12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02437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CFC7-6C15-401A-A1E8-C94F769A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AE9D8-E6D7-4C93-81FB-6851B4E6B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E1D42-3ED4-4406-BA96-EF9ABDA36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621-007A-453F-AD44-1725A0B99B4D}" type="datetimeFigureOut">
              <a:rPr lang="hi-IN" smtClean="0"/>
              <a:t>रविवार, 22 माघ 1939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4B531-8DD8-40EC-A9A3-92E4AA96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52CAC-F630-4546-A965-899EC9B4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1078-9791-4DAB-9075-D6C28F559A12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99727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5742B-022D-4F58-83FE-64AC2D029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6C26C-E3BD-41BA-A434-9ED2DF459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6AA7D-3083-467B-A864-95290E483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621-007A-453F-AD44-1725A0B99B4D}" type="datetimeFigureOut">
              <a:rPr lang="hi-IN" smtClean="0"/>
              <a:t>रविवार, 22 माघ 1939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05B49-8FDD-488F-95E4-7F08804F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6611-9838-440B-9FA9-C5A6AADA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1078-9791-4DAB-9075-D6C28F559A12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55455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061A-1154-4EB3-B432-4A2C3838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05F32-44E9-4DC0-B801-2468E3792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227FF-439A-47D0-96C3-FB78D492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621-007A-453F-AD44-1725A0B99B4D}" type="datetimeFigureOut">
              <a:rPr lang="hi-IN" smtClean="0"/>
              <a:t>रविवार, 22 माघ 1939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E7DE0-5701-4AA3-9530-A07E16D7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A13C-BBED-4B86-BC36-86E1CC45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1078-9791-4DAB-9075-D6C28F559A12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06629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53B3-40FA-4B51-9B2B-9908B5F7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BE8AC-4559-4E7A-8493-42930DA31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5C39A-0598-42DB-B6D6-73E374B1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621-007A-453F-AD44-1725A0B99B4D}" type="datetimeFigureOut">
              <a:rPr lang="hi-IN" smtClean="0"/>
              <a:t>रविवार, 22 माघ 1939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C2A09-A3AE-4008-B1B5-F3053B5B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D6869-57BF-4803-8656-95ECEA2B2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1078-9791-4DAB-9075-D6C28F559A12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63604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4617-D07D-4E2B-AEBC-48982284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196E4-BF2F-49AD-B492-56187F7D8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36918-7BEF-47EE-BA03-FF6F3E254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84EC5-0CCF-4B13-8E54-531F5945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621-007A-453F-AD44-1725A0B99B4D}" type="datetimeFigureOut">
              <a:rPr lang="hi-IN" smtClean="0"/>
              <a:t>रविवार, 22 माघ 1939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FA87C-FC1B-4251-887D-3351526E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F29C1-E66E-4C0B-9CC8-C12709BF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1078-9791-4DAB-9075-D6C28F559A12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25900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FE36C-D212-41FE-A072-DC9FFFDA8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56796-2D97-47EB-9CB4-D31DF251C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F604B-7665-4FDD-8103-D231A0071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9F55D-AE45-4699-9B1B-8193247A6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953EF-6AF6-4BA7-B699-2191D38DB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2CA67B-D140-4041-9D32-C056F948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621-007A-453F-AD44-1725A0B99B4D}" type="datetimeFigureOut">
              <a:rPr lang="hi-IN" smtClean="0"/>
              <a:t>रविवार, 22 माघ 1939</a:t>
            </a:fld>
            <a:endParaRPr lang="hi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EEE2D-357F-4B51-A169-A4566F7FC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74E942-E4D0-47FC-8D91-C6C5911A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1078-9791-4DAB-9075-D6C28F559A12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94092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AAA1-2609-47BE-A5D8-0DAE07E11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65C41-BCD0-4A6A-B3F4-26AF5F1A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621-007A-453F-AD44-1725A0B99B4D}" type="datetimeFigureOut">
              <a:rPr lang="hi-IN" smtClean="0"/>
              <a:t>रविवार, 22 माघ 1939</a:t>
            </a:fld>
            <a:endParaRPr lang="hi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CE714-4D07-4CF4-A16B-CF1440C6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040D-6504-4F24-83BB-DE950590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1078-9791-4DAB-9075-D6C28F559A12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24396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E21A9-1860-4904-9055-C2F4086CF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621-007A-453F-AD44-1725A0B99B4D}" type="datetimeFigureOut">
              <a:rPr lang="hi-IN" smtClean="0"/>
              <a:t>रविवार, 22 माघ 1939</a:t>
            </a:fld>
            <a:endParaRPr lang="hi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AA043F-D2D8-42CD-9154-BA2B0A9CA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89CEF-50DF-466A-8D36-0D6C456E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1078-9791-4DAB-9075-D6C28F559A12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21786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12C8-63DD-4AFF-8DC6-4F728DF8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04980-9227-4DB2-B583-DCA4B6F9F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651E2-B1E9-428A-AC23-30F1A82F6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530CB-DD02-44B8-9723-0B86FC0C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621-007A-453F-AD44-1725A0B99B4D}" type="datetimeFigureOut">
              <a:rPr lang="hi-IN" smtClean="0"/>
              <a:t>रविवार, 22 माघ 1939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7499C-30FE-4A25-9611-A181186F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840A6-7E8F-4B90-844A-6D09EC8C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1078-9791-4DAB-9075-D6C28F559A12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97608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B7BE-2773-458A-BA39-2C79EC937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577B64-B2B9-49EF-A7D6-9D81FC311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61D19-DEDB-470D-A366-935F9928F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6FE91-E176-4D24-85C8-D389416D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621-007A-453F-AD44-1725A0B99B4D}" type="datetimeFigureOut">
              <a:rPr lang="hi-IN" smtClean="0"/>
              <a:t>रविवार, 22 माघ 1939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0AB46-23AE-4409-BC55-E027CFD9D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2FCE6-E28F-4447-9EA9-5ADB2C67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1078-9791-4DAB-9075-D6C28F559A12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96392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7B3F9-73DF-4F8F-BCDA-00E0C172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729D5-D2A8-48FE-9FED-3AF5AD5E6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DFEB7-3EDA-4D9C-B35D-A05A62603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25621-007A-453F-AD44-1725A0B99B4D}" type="datetimeFigureOut">
              <a:rPr lang="hi-IN" smtClean="0"/>
              <a:t>रविवार, 22 माघ 1939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5E88C-4E26-455D-A5BD-3102E3D1F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2DCDC-285F-4092-8383-E88EB5952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61078-9791-4DAB-9075-D6C28F559A12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17432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i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hindubusinessline.com/opinion/Why-textiles-has-failed-to-perform/article20375913.ece" TargetMode="External"/><Relationship Id="rId2" Type="http://schemas.openxmlformats.org/officeDocument/2006/relationships/hyperlink" Target="http://www.tandfonline.com/doi/full/10.1080/1743873X.2010.51784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n.pinterest.com/adityabadola97/plot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ationcounts.govt.nz/statistics/schooling/teaching_staff" TargetMode="External"/><Relationship Id="rId7" Type="http://schemas.openxmlformats.org/officeDocument/2006/relationships/hyperlink" Target="https://api.checkpoint61.hasura-app.io/hackdata" TargetMode="External"/><Relationship Id="rId2" Type="http://schemas.openxmlformats.org/officeDocument/2006/relationships/hyperlink" Target="http://mhrd.gov.in/sites/upload_files/mhrd/files/statistics/PubExpdt-2013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gov.uk/dataset/england_biodiversity_strategy_indicators" TargetMode="External"/><Relationship Id="rId5" Type="http://schemas.openxmlformats.org/officeDocument/2006/relationships/hyperlink" Target="http://texmin.nic.in/sites/default/files/prod_variety_yarn.pdf" TargetMode="External"/><Relationship Id="rId4" Type="http://schemas.openxmlformats.org/officeDocument/2006/relationships/hyperlink" Target="https://catalog.data.gov/dataset/brewery-count-by-state-1984-june-30-2017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AC25-8C68-4531-AA3C-FE8A36DEE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00086"/>
            <a:ext cx="9144000" cy="2237754"/>
          </a:xfrm>
        </p:spPr>
        <p:txBody>
          <a:bodyPr>
            <a:normAutofit fontScale="90000"/>
          </a:bodyPr>
          <a:lstStyle/>
          <a:p>
            <a:r>
              <a:rPr lang="en-US" sz="16600" dirty="0" err="1"/>
              <a:t>Pucaro</a:t>
            </a:r>
            <a:br>
              <a:rPr lang="en-US" sz="16600" dirty="0"/>
            </a:br>
            <a:r>
              <a:rPr lang="en-US" sz="2700" dirty="0"/>
              <a:t>A tax payer’s voice</a:t>
            </a:r>
            <a:endParaRPr lang="hi-IN" sz="1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D5DDB-FDFF-4F1C-8929-1F75B37BE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991"/>
            <a:ext cx="9144000" cy="1655762"/>
          </a:xfrm>
        </p:spPr>
        <p:txBody>
          <a:bodyPr/>
          <a:lstStyle/>
          <a:p>
            <a:r>
              <a:rPr lang="en-US" dirty="0"/>
              <a:t>Group C4C [Code for Change]</a:t>
            </a:r>
          </a:p>
          <a:p>
            <a:r>
              <a:rPr lang="en-US" dirty="0" err="1"/>
              <a:t>Abhik</a:t>
            </a:r>
            <a:r>
              <a:rPr lang="en-US" dirty="0"/>
              <a:t> Sarkar</a:t>
            </a:r>
          </a:p>
          <a:p>
            <a:r>
              <a:rPr lang="en-US" dirty="0"/>
              <a:t>Aditya Badola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435426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4979-559D-4107-AA45-51B21C4B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contributed to India’s development!</a:t>
            </a:r>
            <a:br>
              <a:rPr lang="en-US" dirty="0"/>
            </a:br>
            <a:r>
              <a:rPr lang="en-US" sz="2400" dirty="0"/>
              <a:t>(or did you?)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CCE6A-7B7F-43A7-A9E4-8F01E47BE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cs typeface="+mj-cs"/>
              </a:rPr>
              <a:t>Possible conclusions:</a:t>
            </a:r>
          </a:p>
          <a:p>
            <a:pPr lvl="1"/>
            <a:r>
              <a:rPr lang="en-US" dirty="0">
                <a:cs typeface="+mj-cs"/>
              </a:rPr>
              <a:t>Your money was well utilized in developing schools, staffing good teachers and spreading awareness about education (among many other things)</a:t>
            </a:r>
          </a:p>
          <a:p>
            <a:pPr lvl="1"/>
            <a:r>
              <a:rPr lang="en-US" dirty="0">
                <a:cs typeface="+mj-cs"/>
              </a:rPr>
              <a:t>Your government ruling party is fulfilling its promises</a:t>
            </a:r>
          </a:p>
          <a:p>
            <a:pPr lvl="1"/>
            <a:r>
              <a:rPr lang="en-US" dirty="0">
                <a:cs typeface="+mj-cs"/>
              </a:rPr>
              <a:t>Your voice is being heard among all your peers (as you may provide feedback/suggestions using </a:t>
            </a:r>
            <a:r>
              <a:rPr lang="en-US" dirty="0" err="1">
                <a:cs typeface="+mj-cs"/>
              </a:rPr>
              <a:t>Pucaro</a:t>
            </a:r>
            <a:r>
              <a:rPr lang="en-US" dirty="0">
                <a:cs typeface="+mj-cs"/>
              </a:rPr>
              <a:t>)</a:t>
            </a:r>
          </a:p>
          <a:p>
            <a:pPr lvl="1"/>
            <a:endParaRPr lang="en-US" dirty="0">
              <a:cs typeface="+mj-cs"/>
            </a:endParaRPr>
          </a:p>
          <a:p>
            <a:pPr marL="457200" lvl="1" indent="0">
              <a:buNone/>
            </a:pPr>
            <a:r>
              <a:rPr lang="en-US" dirty="0">
                <a:cs typeface="+mj-cs"/>
              </a:rPr>
              <a:t>But…</a:t>
            </a:r>
          </a:p>
          <a:p>
            <a:pPr marL="457200" lvl="1" indent="0">
              <a:buNone/>
            </a:pPr>
            <a:r>
              <a:rPr lang="en-US" dirty="0">
                <a:cs typeface="+mj-cs"/>
              </a:rPr>
              <a:t>Perhaps the data being used to correlate was linearly bound to increase in the first place regardless of the factor taken to account </a:t>
            </a:r>
          </a:p>
          <a:p>
            <a:pPr marL="457200" lvl="1" indent="0">
              <a:buNone/>
            </a:pPr>
            <a:endParaRPr lang="en-US" dirty="0">
              <a:cs typeface="+mj-cs"/>
            </a:endParaRPr>
          </a:p>
          <a:p>
            <a:pPr marL="457200" lvl="1" indent="0">
              <a:buNone/>
            </a:pPr>
            <a:r>
              <a:rPr lang="en-US" b="1" dirty="0">
                <a:cs typeface="+mj-cs"/>
              </a:rPr>
              <a:t>[Biodiversity in a nation might be affected more by Global Warming than the tourism industry]</a:t>
            </a:r>
          </a:p>
        </p:txBody>
      </p:sp>
    </p:spTree>
    <p:extLst>
      <p:ext uri="{BB962C8B-B14F-4D97-AF65-F5344CB8AC3E}">
        <p14:creationId xmlns:p14="http://schemas.microsoft.com/office/powerpoint/2010/main" val="3544818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CA8B-A9DA-451A-8716-8927234F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Source-ability 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B1908-1226-46FF-9922-185156DE9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After careful selection of certain data sets that are absolutely related to each other [like railway stations development and staffing in those stations/ Taxes spent in textile industry and Cotton sales], plots were created from reliable sources like:</a:t>
            </a:r>
            <a:endParaRPr lang="hi-IN" sz="4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079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4BE5-1E66-4DA3-8624-256591A4E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data.gov.in (a digital India initiative)</a:t>
            </a:r>
            <a:endParaRPr lang="hi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FDF67A-F2CC-4FCA-9D9F-8CB980302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37"/>
          <a:stretch/>
        </p:blipFill>
        <p:spPr>
          <a:xfrm>
            <a:off x="1685534" y="1690688"/>
            <a:ext cx="8820932" cy="474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82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087B-6AAC-4000-845E-A72B1D8B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Publicly available government expenditures</a:t>
            </a:r>
            <a:endParaRPr lang="hi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E78EBA-DE02-4CA3-BA4D-13E6ED134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715" y="2178005"/>
            <a:ext cx="9254986" cy="366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73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F002-B7C9-411E-8E1F-F672BE2F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 from reliable sources </a:t>
            </a:r>
            <a:r>
              <a:rPr lang="en-US" sz="2400" dirty="0"/>
              <a:t>(a few instances)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78081-71A0-4E1E-ADFC-F99D7CD97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08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Although tourism can be a mechanism to the maintenance of natural capital, many of the factors linked to biodiversity loss such as land clearance, pollution and climate change are also related to tourism development.</a:t>
            </a:r>
          </a:p>
          <a:p>
            <a:pPr marL="0" indent="0">
              <a:buNone/>
            </a:pPr>
            <a:r>
              <a:rPr lang="en-US" dirty="0"/>
              <a:t>						(</a:t>
            </a:r>
            <a:r>
              <a:rPr lang="en-US" dirty="0" err="1"/>
              <a:t>Gössling</a:t>
            </a:r>
            <a:r>
              <a:rPr lang="en-US" dirty="0"/>
              <a:t> &amp; Hall, </a:t>
            </a:r>
            <a:r>
              <a:rPr lang="en-US" dirty="0">
                <a:hlinkClick r:id="rId2"/>
              </a:rPr>
              <a:t>2006</a:t>
            </a:r>
            <a:r>
              <a:rPr lang="en-US" dirty="0"/>
              <a:t> </a:t>
            </a:r>
            <a:r>
              <a:rPr lang="en-US" dirty="0" err="1"/>
              <a:t>Gössling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government has provided the textile industry with more than </a:t>
            </a:r>
            <a:r>
              <a:rPr lang="en-US" dirty="0" err="1"/>
              <a:t>Rs</a:t>
            </a:r>
            <a:r>
              <a:rPr lang="en-US" dirty="0"/>
              <a:t> 10,000 crore for TUF (technology upgradation fund) interest subsidy so far, and is to provide an equivalent amount in future. It has also created 42 textile parks by spending </a:t>
            </a:r>
            <a:r>
              <a:rPr lang="en-US" dirty="0" err="1"/>
              <a:t>Rs</a:t>
            </a:r>
            <a:r>
              <a:rPr lang="en-US" dirty="0"/>
              <a:t> 1500 crore, though with questionable success in sales of cotton</a:t>
            </a:r>
          </a:p>
          <a:p>
            <a:pPr marL="2286000" lvl="5" indent="0">
              <a:buNone/>
            </a:pPr>
            <a:r>
              <a:rPr lang="en-US" dirty="0"/>
              <a:t>(</a:t>
            </a:r>
            <a:r>
              <a:rPr lang="en-US" dirty="0">
                <a:hlinkClick r:id="rId3"/>
              </a:rPr>
              <a:t>http://www.thehindubusinessline.com/opinion/Why-textiles-has-failed-to-perform/article20375913.ece</a:t>
            </a:r>
            <a:r>
              <a:rPr lang="en-US" dirty="0"/>
              <a:t> )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337730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DAC4-6B06-40AB-9D93-B5A94F03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05" y="0"/>
            <a:ext cx="10515600" cy="1325563"/>
          </a:xfrm>
        </p:spPr>
        <p:txBody>
          <a:bodyPr/>
          <a:lstStyle/>
          <a:p>
            <a:r>
              <a:rPr lang="en-US" dirty="0"/>
              <a:t>Prototypic data of tax utilization </a:t>
            </a:r>
            <a:r>
              <a:rPr lang="en-US" sz="2800" dirty="0"/>
              <a:t>(for a taxpayer)</a:t>
            </a:r>
            <a:r>
              <a:rPr lang="en-US" dirty="0"/>
              <a:t> </a:t>
            </a:r>
            <a:endParaRPr lang="hi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E286F0-14D5-4515-BACB-9EC9ED947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895" y="1056999"/>
            <a:ext cx="8264331" cy="51663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BCFBFE-AD2E-48E5-BD89-4314AA3E8587}"/>
              </a:ext>
            </a:extLst>
          </p:cNvPr>
          <p:cNvSpPr txBox="1"/>
          <p:nvPr/>
        </p:nvSpPr>
        <p:spPr>
          <a:xfrm>
            <a:off x="637705" y="6321286"/>
            <a:ext cx="103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Note! This data does not represent actual tax money utilization and is meant just for representation purpose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08222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25FE-52B5-4D92-A465-FEE8A7B8E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93" y="25910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Pinterest Board containing all graphs</a:t>
            </a:r>
            <a:br>
              <a:rPr lang="en-US" dirty="0"/>
            </a:br>
            <a:r>
              <a:rPr lang="en-US" sz="2400" dirty="0"/>
              <a:t>(Government expenditure in various sectors vs Real value data of effect)</a:t>
            </a:r>
            <a:endParaRPr lang="hi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1C78EC-C177-492A-B77F-0023D1159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207" y="1484244"/>
            <a:ext cx="9788063" cy="46945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658AEA-1B2B-482A-B2AC-2160DE5C5F21}"/>
              </a:ext>
            </a:extLst>
          </p:cNvPr>
          <p:cNvSpPr txBox="1"/>
          <p:nvPr/>
        </p:nvSpPr>
        <p:spPr>
          <a:xfrm>
            <a:off x="1232453" y="6229561"/>
            <a:ext cx="5161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Link: </a:t>
            </a:r>
            <a:r>
              <a:rPr lang="en-CA" dirty="0">
                <a:hlinkClick r:id="rId3"/>
              </a:rPr>
              <a:t>https://in.pinterest.com/adityabadola97/plots/</a:t>
            </a:r>
            <a:r>
              <a:rPr lang="en-CA" dirty="0"/>
              <a:t> 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477021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1004E7-108F-4B9B-9E24-40597F8A3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150" y="2355059"/>
            <a:ext cx="3752850" cy="77152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D2C84E-1279-4A33-8541-C33E18D98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280137"/>
              </p:ext>
            </p:extLst>
          </p:nvPr>
        </p:nvGraphicFramePr>
        <p:xfrm>
          <a:off x="450574" y="1060174"/>
          <a:ext cx="10963572" cy="5445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178">
                  <a:extLst>
                    <a:ext uri="{9D8B030D-6E8A-4147-A177-3AD203B41FA5}">
                      <a16:colId xmlns:a16="http://schemas.microsoft.com/office/drawing/2014/main" val="3111593073"/>
                    </a:ext>
                  </a:extLst>
                </a:gridCol>
                <a:gridCol w="5776870">
                  <a:extLst>
                    <a:ext uri="{9D8B030D-6E8A-4147-A177-3AD203B41FA5}">
                      <a16:colId xmlns:a16="http://schemas.microsoft.com/office/drawing/2014/main" val="2787168927"/>
                    </a:ext>
                  </a:extLst>
                </a:gridCol>
                <a:gridCol w="3654524">
                  <a:extLst>
                    <a:ext uri="{9D8B030D-6E8A-4147-A177-3AD203B41FA5}">
                      <a16:colId xmlns:a16="http://schemas.microsoft.com/office/drawing/2014/main" val="3674117524"/>
                    </a:ext>
                  </a:extLst>
                </a:gridCol>
              </a:tblGrid>
              <a:tr h="444692">
                <a:tc>
                  <a:txBody>
                    <a:bodyPr/>
                    <a:lstStyle/>
                    <a:p>
                      <a:r>
                        <a:rPr lang="en-US" dirty="0"/>
                        <a:t>Sr. No.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Calculation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 of Correlation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230393"/>
                  </a:ext>
                </a:extLst>
              </a:tr>
              <a:tr h="952899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 [POSITIVE CORRELATION]</a:t>
                      </a:r>
                    </a:p>
                    <a:p>
                      <a:r>
                        <a:rPr lang="en-US" dirty="0"/>
                        <a:t>Education expenditure vs School going children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246916"/>
                  </a:ext>
                </a:extLst>
              </a:tr>
              <a:tr h="952899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2.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 [LOW CORRELATION]</a:t>
                      </a:r>
                    </a:p>
                    <a:p>
                      <a:r>
                        <a:rPr lang="en-US" dirty="0"/>
                        <a:t>Animal husbandry vs Livestock diseases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656839"/>
                  </a:ext>
                </a:extLst>
              </a:tr>
              <a:tr h="952899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3.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 [LOW CORRELATION]</a:t>
                      </a:r>
                    </a:p>
                    <a:p>
                      <a:r>
                        <a:rPr lang="en-US" dirty="0"/>
                        <a:t>Textile Expenditure vs Cotton 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088999"/>
                  </a:ext>
                </a:extLst>
              </a:tr>
              <a:tr h="115618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4.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0.103 [LOW CORRELATION]</a:t>
                      </a:r>
                    </a:p>
                    <a:p>
                      <a:r>
                        <a:rPr lang="en-US" dirty="0"/>
                        <a:t>Tourism vs Expenditure on protecting biodiversity</a:t>
                      </a:r>
                    </a:p>
                    <a:p>
                      <a:r>
                        <a:rPr lang="en-US" dirty="0"/>
                        <a:t>(No correlation)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27002"/>
                  </a:ext>
                </a:extLst>
              </a:tr>
              <a:tr h="952899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5.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0.535 [POSITIVE CORRELATION]</a:t>
                      </a:r>
                    </a:p>
                    <a:p>
                      <a:r>
                        <a:rPr lang="en-US" dirty="0"/>
                        <a:t>Railways expenditure vs Staffing in railways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65045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348148E-4F5F-42F9-BF6D-DE46C4BA7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926" y="1485219"/>
            <a:ext cx="3752850" cy="771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227E66-F01A-4027-8E5A-45B7F2D089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66" t="2201" r="11224" b="3461"/>
          <a:stretch/>
        </p:blipFill>
        <p:spPr>
          <a:xfrm>
            <a:off x="2865926" y="2469837"/>
            <a:ext cx="3752849" cy="7668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AF7F31-C7D9-4218-B20D-FF92448FE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926" y="3394018"/>
            <a:ext cx="3752850" cy="8368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B0A2DB-A99B-4B78-BD7A-1049024AE0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5928" y="4490278"/>
            <a:ext cx="3752848" cy="8449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98B9BC-9EC7-43FE-95C3-0A46570991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5928" y="5531829"/>
            <a:ext cx="3752848" cy="9042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E25AF1-EEFB-4E93-9243-86F34AAFC4B8}"/>
              </a:ext>
            </a:extLst>
          </p:cNvPr>
          <p:cNvSpPr txBox="1"/>
          <p:nvPr/>
        </p:nvSpPr>
        <p:spPr>
          <a:xfrm>
            <a:off x="299541" y="10617"/>
            <a:ext cx="5796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Is the data correlated?</a:t>
            </a:r>
            <a:endParaRPr lang="hi-IN" sz="4800" dirty="0"/>
          </a:p>
        </p:txBody>
      </p:sp>
    </p:spTree>
    <p:extLst>
      <p:ext uri="{BB962C8B-B14F-4D97-AF65-F5344CB8AC3E}">
        <p14:creationId xmlns:p14="http://schemas.microsoft.com/office/powerpoint/2010/main" val="2347355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34D5E-B69D-4ACA-A18D-E14DDF16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Soft-ware platforms/Languages used: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319C2-6CD4-4614-84ED-06AAB64B9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data presentation and application usage:</a:t>
            </a:r>
          </a:p>
          <a:p>
            <a:pPr lvl="1"/>
            <a:r>
              <a:rPr lang="en-US" dirty="0"/>
              <a:t>Java &amp; XML [Android Studios]</a:t>
            </a:r>
          </a:p>
          <a:p>
            <a:pPr lvl="1"/>
            <a:r>
              <a:rPr lang="en-US" dirty="0"/>
              <a:t>Firebase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For database manipulation:</a:t>
            </a:r>
          </a:p>
          <a:p>
            <a:pPr lvl="1"/>
            <a:r>
              <a:rPr lang="en-US" dirty="0"/>
              <a:t>Python 2.7 [</a:t>
            </a:r>
            <a:r>
              <a:rPr lang="en-US" dirty="0" err="1"/>
              <a:t>iPython</a:t>
            </a:r>
            <a:r>
              <a:rPr lang="en-US" dirty="0"/>
              <a:t>/</a:t>
            </a:r>
            <a:r>
              <a:rPr lang="en-US" dirty="0" err="1"/>
              <a:t>Jupyter</a:t>
            </a:r>
            <a:r>
              <a:rPr lang="en-US" dirty="0"/>
              <a:t> Notebook] </a:t>
            </a:r>
          </a:p>
          <a:p>
            <a:pPr lvl="1"/>
            <a:r>
              <a:rPr lang="en-US" dirty="0"/>
              <a:t>Visual Basic for Applications [Microsoft Excel]</a:t>
            </a:r>
          </a:p>
          <a:p>
            <a:pPr lvl="1"/>
            <a:r>
              <a:rPr lang="en-US" dirty="0"/>
              <a:t>JSON [Node JS, hosted on </a:t>
            </a:r>
            <a:r>
              <a:rPr lang="en-US" dirty="0" err="1"/>
              <a:t>Hasura</a:t>
            </a:r>
            <a:r>
              <a:rPr lang="en-US" dirty="0"/>
              <a:t>]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F4AA8A-DE5A-4176-A183-965807946E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04"/>
          <a:stretch/>
        </p:blipFill>
        <p:spPr>
          <a:xfrm>
            <a:off x="9620250" y="4152900"/>
            <a:ext cx="2571750" cy="264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72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A67E-5EE0-4654-AE6F-01554F51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  <a:br>
              <a:rPr lang="en-US" dirty="0"/>
            </a:b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56327E-B7C9-402B-9CB4-4116DEA03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3064"/>
            <a:ext cx="2262809" cy="40227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03EA66-973D-4DB1-B6F1-50FD0D7D5E7D}"/>
              </a:ext>
            </a:extLst>
          </p:cNvPr>
          <p:cNvSpPr txBox="1"/>
          <p:nvPr/>
        </p:nvSpPr>
        <p:spPr>
          <a:xfrm>
            <a:off x="838200" y="1977209"/>
            <a:ext cx="2117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</a:t>
            </a:r>
          </a:p>
          <a:p>
            <a:r>
              <a:rPr lang="en-US" dirty="0"/>
              <a:t>(Features </a:t>
            </a:r>
            <a:r>
              <a:rPr lang="en-US" dirty="0" err="1"/>
              <a:t>Adhaar</a:t>
            </a:r>
            <a:r>
              <a:rPr lang="en-US" dirty="0"/>
              <a:t> ID)</a:t>
            </a:r>
            <a:endParaRPr lang="hi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DF5292-53E7-4966-85F8-406C42FC4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873" y="2633064"/>
            <a:ext cx="2262809" cy="40227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5CA86C-0A19-4448-A36B-FCBCC5C8D920}"/>
              </a:ext>
            </a:extLst>
          </p:cNvPr>
          <p:cNvSpPr txBox="1"/>
          <p:nvPr/>
        </p:nvSpPr>
        <p:spPr>
          <a:xfrm>
            <a:off x="3101009" y="2059357"/>
            <a:ext cx="324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tax details of past few years</a:t>
            </a:r>
            <a:endParaRPr lang="hi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C225F5-1407-4344-B398-0754469EF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33064"/>
            <a:ext cx="2262809" cy="40227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A3E88C-2380-49E4-BA63-1B28509F4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127" y="2633063"/>
            <a:ext cx="2262810" cy="40227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B901A97-C490-42FA-991C-83549024A521}"/>
              </a:ext>
            </a:extLst>
          </p:cNvPr>
          <p:cNvSpPr txBox="1"/>
          <p:nvPr/>
        </p:nvSpPr>
        <p:spPr>
          <a:xfrm>
            <a:off x="7110622" y="1180966"/>
            <a:ext cx="3263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INCORRECT LOGIN</a:t>
            </a:r>
            <a:endParaRPr lang="hi-IN" sz="32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E96378-ED1B-49B7-AC43-C6DF1683F9E9}"/>
              </a:ext>
            </a:extLst>
          </p:cNvPr>
          <p:cNvSpPr txBox="1"/>
          <p:nvPr/>
        </p:nvSpPr>
        <p:spPr>
          <a:xfrm>
            <a:off x="1526209" y="1256020"/>
            <a:ext cx="2894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CORRECT LOGIN</a:t>
            </a:r>
            <a:endParaRPr lang="hi-IN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566B41-46FC-4082-9C76-3CD3B0E6484C}"/>
              </a:ext>
            </a:extLst>
          </p:cNvPr>
          <p:cNvSpPr txBox="1"/>
          <p:nvPr/>
        </p:nvSpPr>
        <p:spPr>
          <a:xfrm>
            <a:off x="6526103" y="2161545"/>
            <a:ext cx="116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Forgot PW</a:t>
            </a:r>
            <a:endParaRPr lang="hi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F7AF17-54B6-44C1-A87F-1A04751EEC3F}"/>
              </a:ext>
            </a:extLst>
          </p:cNvPr>
          <p:cNvSpPr txBox="1"/>
          <p:nvPr/>
        </p:nvSpPr>
        <p:spPr>
          <a:xfrm>
            <a:off x="8910992" y="2113806"/>
            <a:ext cx="192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login window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10439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2BA2-F1DB-4A56-BB15-51A72B88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 of app</a:t>
            </a:r>
            <a:endParaRPr lang="hi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3760E9-79A4-4568-BCE6-176AC624F8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150852"/>
              </p:ext>
            </p:extLst>
          </p:nvPr>
        </p:nvGraphicFramePr>
        <p:xfrm>
          <a:off x="838200" y="85117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rrow: Left-Up 5">
            <a:extLst>
              <a:ext uri="{FF2B5EF4-FFF2-40B4-BE49-F238E27FC236}">
                <a16:creationId xmlns:a16="http://schemas.microsoft.com/office/drawing/2014/main" id="{9D6FBB82-2FD6-4EB9-B850-E11AA34CBBBF}"/>
              </a:ext>
            </a:extLst>
          </p:cNvPr>
          <p:cNvSpPr/>
          <p:nvPr/>
        </p:nvSpPr>
        <p:spPr>
          <a:xfrm rot="504745">
            <a:off x="4190983" y="4014539"/>
            <a:ext cx="5764696" cy="1457989"/>
          </a:xfrm>
          <a:prstGeom prst="leftUpArrow">
            <a:avLst>
              <a:gd name="adj1" fmla="val 2577"/>
              <a:gd name="adj2" fmla="val 25000"/>
              <a:gd name="adj3" fmla="val 257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C8ECF-56F9-4C8C-B4E0-4B41596B78E2}"/>
              </a:ext>
            </a:extLst>
          </p:cNvPr>
          <p:cNvSpPr txBox="1"/>
          <p:nvPr/>
        </p:nvSpPr>
        <p:spPr>
          <a:xfrm rot="500622">
            <a:off x="5181600" y="5229019"/>
            <a:ext cx="435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Fully transparent user-government feedback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744286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0CD9AE-8786-41F2-BAB8-76CEA207A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695" y="1825625"/>
            <a:ext cx="2577263" cy="45818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051C0A-1BE0-4A4D-B4F4-702E48F38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860" y="1825623"/>
            <a:ext cx="2577263" cy="4581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C7994A-1CD6-4A61-AA11-986613AD1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481" y="1825623"/>
            <a:ext cx="2577263" cy="45818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6D810B-C32E-4F24-B8D5-8EBDCA1032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7" y="1825624"/>
            <a:ext cx="2577263" cy="45818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3E64AE-DB53-4B2E-A496-5A6D125897DF}"/>
              </a:ext>
            </a:extLst>
          </p:cNvPr>
          <p:cNvSpPr txBox="1"/>
          <p:nvPr/>
        </p:nvSpPr>
        <p:spPr>
          <a:xfrm>
            <a:off x="881394" y="450573"/>
            <a:ext cx="99726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PUCARO CONSOLE </a:t>
            </a:r>
          </a:p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[CHANGE PASSWORD/EMAIL ID/REMOVE OR ADD ACCOUNT IN PUCARO</a:t>
            </a:r>
            <a:r>
              <a:rPr lang="en-US" sz="2400" dirty="0">
                <a:latin typeface="Bahnschrift Light" panose="020B0502040204020203" pitchFamily="34" charset="0"/>
              </a:rPr>
              <a:t>]</a:t>
            </a:r>
            <a:endParaRPr lang="hi-IN" sz="2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278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41AB9A-DA2F-4DBA-86E9-D38B17ECE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188" y="1335154"/>
            <a:ext cx="244762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54569B-ADC1-434A-B87A-18B4C4FD4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70" y="1335154"/>
            <a:ext cx="2269849" cy="40352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855613-2569-4854-AE1A-0D0F5A8BC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351" y="1335154"/>
            <a:ext cx="2355574" cy="41876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8289BE-CED4-4342-9100-C88B5F7EEA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269" y="1335154"/>
            <a:ext cx="2355575" cy="4187688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01EFC6B-47C3-4674-8AD9-26C5A26A8650}"/>
              </a:ext>
            </a:extLst>
          </p:cNvPr>
          <p:cNvCxnSpPr/>
          <p:nvPr/>
        </p:nvCxnSpPr>
        <p:spPr>
          <a:xfrm flipV="1">
            <a:off x="3207026" y="3428998"/>
            <a:ext cx="1113183" cy="493645"/>
          </a:xfrm>
          <a:prstGeom prst="bentConnector3">
            <a:avLst>
              <a:gd name="adj1" fmla="val 58333"/>
            </a:avLst>
          </a:prstGeom>
          <a:ln>
            <a:solidFill>
              <a:schemeClr val="tx1"/>
            </a:solidFill>
            <a:tailEnd type="triangle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DF056FD-B292-49D4-A4FE-B7BFAA6DCAA0}"/>
              </a:ext>
            </a:extLst>
          </p:cNvPr>
          <p:cNvSpPr txBox="1"/>
          <p:nvPr/>
        </p:nvSpPr>
        <p:spPr>
          <a:xfrm>
            <a:off x="798846" y="965822"/>
            <a:ext cx="305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Tax Money spent on Education</a:t>
            </a:r>
            <a:endParaRPr lang="hi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21B26B-5DBA-4571-A5D7-2EEC48F3C593}"/>
              </a:ext>
            </a:extLst>
          </p:cNvPr>
          <p:cNvSpPr txBox="1"/>
          <p:nvPr/>
        </p:nvSpPr>
        <p:spPr>
          <a:xfrm>
            <a:off x="3853785" y="525177"/>
            <a:ext cx="6378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Comparison Plots showing Positive Correlation </a:t>
            </a:r>
          </a:p>
          <a:p>
            <a:r>
              <a:rPr lang="en-US" dirty="0"/>
              <a:t>(between govt expenditure on education vs school going children)</a:t>
            </a:r>
            <a:endParaRPr lang="hi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247D70-0EFB-4BDD-9529-EB5FC0F1C665}"/>
              </a:ext>
            </a:extLst>
          </p:cNvPr>
          <p:cNvSpPr txBox="1"/>
          <p:nvPr/>
        </p:nvSpPr>
        <p:spPr>
          <a:xfrm>
            <a:off x="9362844" y="3428998"/>
            <a:ext cx="28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Municipality Representative</a:t>
            </a:r>
          </a:p>
          <a:p>
            <a:pPr algn="ctr"/>
            <a:r>
              <a:rPr lang="en-US" dirty="0"/>
              <a:t>(Neta)</a:t>
            </a:r>
          </a:p>
          <a:p>
            <a:pPr algn="ctr"/>
            <a:r>
              <a:rPr lang="en-US" dirty="0"/>
              <a:t>Communication Details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866750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0F58-69A6-49D9-93FA-8E711CD2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Potential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DF5FF-AE75-4D5A-A1F4-766D117C4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databases get increasingly intricate and well defined about where and how the tax payer’s money is being utilized, </a:t>
            </a:r>
            <a:r>
              <a:rPr lang="en-US" dirty="0" err="1"/>
              <a:t>Pucaro</a:t>
            </a:r>
            <a:r>
              <a:rPr lang="en-US" dirty="0"/>
              <a:t> will enable you to monitor well distribution of your money</a:t>
            </a:r>
          </a:p>
          <a:p>
            <a:pPr marL="0" indent="0">
              <a:buNone/>
            </a:pPr>
            <a:r>
              <a:rPr lang="en-US" dirty="0"/>
              <a:t>	[For example a week by week break down of tax payer money 	being utilized]</a:t>
            </a:r>
          </a:p>
          <a:p>
            <a:pPr marL="0" indent="0">
              <a:buNone/>
            </a:pPr>
            <a:r>
              <a:rPr lang="en-US" dirty="0"/>
              <a:t>This app may allow us to make the government accountable for the usage of our tax money, hence there is a scope of adding features that enable the user to file complaints or lodge concerns asking for receipts. 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841651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012-7C57-4923-B7A9-1C6C9661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References 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24AB5-3C41-4444-B6C2-DB3981643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>
                <a:hlinkClick r:id="rId2"/>
              </a:rPr>
              <a:t>http://mhrd.gov.in/sites/upload_files/mhrd/files/statistics/PubExpdt-2013.pdf</a:t>
            </a:r>
            <a:r>
              <a:rPr lang="en-CA" dirty="0"/>
              <a:t> //money spent by government in education department</a:t>
            </a:r>
          </a:p>
          <a:p>
            <a:r>
              <a:rPr lang="en-CA" dirty="0">
                <a:hlinkClick r:id="rId3"/>
              </a:rPr>
              <a:t>https://www.educationcounts.govt.nz/statistics/schooling/teaching_staff</a:t>
            </a:r>
            <a:r>
              <a:rPr lang="en-CA" dirty="0"/>
              <a:t> //staffing in schools for the years [2004-17]</a:t>
            </a:r>
          </a:p>
          <a:p>
            <a:r>
              <a:rPr lang="en-CA" dirty="0">
                <a:hlinkClick r:id="rId4"/>
              </a:rPr>
              <a:t>https://catalog.data.gov/dataset/brewery-count-by-state-1984-june-30-2017</a:t>
            </a:r>
            <a:r>
              <a:rPr lang="en-CA" dirty="0"/>
              <a:t> //animal husbandry diseases</a:t>
            </a:r>
          </a:p>
          <a:p>
            <a:r>
              <a:rPr lang="en-CA" dirty="0">
                <a:hlinkClick r:id="rId5"/>
              </a:rPr>
              <a:t>http://texmin.nic.in/sites/default/files/prod_variety_yarn.pdf</a:t>
            </a:r>
            <a:r>
              <a:rPr lang="en-CA" dirty="0"/>
              <a:t> //cotton sales</a:t>
            </a:r>
          </a:p>
          <a:p>
            <a:r>
              <a:rPr lang="en-CA" dirty="0">
                <a:hlinkClick r:id="rId6"/>
              </a:rPr>
              <a:t>https://data.gov.uk/dataset/england_biodiversity_strategy_indicators</a:t>
            </a:r>
            <a:r>
              <a:rPr lang="en-CA" dirty="0"/>
              <a:t> //biodiversity</a:t>
            </a:r>
          </a:p>
          <a:p>
            <a:r>
              <a:rPr lang="en-CA" dirty="0">
                <a:hlinkClick r:id="rId7"/>
              </a:rPr>
              <a:t>https://api.checkpoint61.hasura-app.io/hackdata</a:t>
            </a:r>
            <a:r>
              <a:rPr lang="en-CA" dirty="0"/>
              <a:t> //JSON of all graphs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033014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E6E908-237D-44E4-93AF-EFAE35C16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152" y="365125"/>
            <a:ext cx="7697952" cy="602150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A16FB9-905F-4C3E-957E-49B607E94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170" y="0"/>
            <a:ext cx="866991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C57C4C-CAA9-4EE0-AA5C-794DE7F5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470" y="320109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P 		U 		C 		A 		R 		O</a:t>
            </a:r>
            <a:br>
              <a:rPr lang="en-US" sz="6600" dirty="0"/>
            </a:br>
            <a:br>
              <a:rPr lang="en-US" sz="6600" dirty="0"/>
            </a:br>
            <a:br>
              <a:rPr lang="en-US" sz="6600" dirty="0"/>
            </a:br>
            <a:br>
              <a:rPr lang="en-US" sz="6600" dirty="0"/>
            </a:br>
            <a:br>
              <a:rPr lang="en-US" sz="6600" dirty="0"/>
            </a:br>
            <a:br>
              <a:rPr lang="en-US" sz="6600" dirty="0"/>
            </a:br>
            <a:r>
              <a:rPr lang="en-US" dirty="0"/>
              <a:t>C4C</a:t>
            </a:r>
            <a:br>
              <a:rPr lang="en-US" sz="9600" dirty="0"/>
            </a:b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Code for Change</a:t>
            </a:r>
            <a:br>
              <a:rPr lang="en-US" sz="6600" dirty="0">
                <a:solidFill>
                  <a:schemeClr val="bg1">
                    <a:lumMod val="50000"/>
                  </a:schemeClr>
                </a:solidFill>
              </a:rPr>
            </a:br>
            <a:endParaRPr lang="hi-IN" sz="6600" dirty="0"/>
          </a:p>
        </p:txBody>
      </p:sp>
    </p:spTree>
    <p:extLst>
      <p:ext uri="{BB962C8B-B14F-4D97-AF65-F5344CB8AC3E}">
        <p14:creationId xmlns:p14="http://schemas.microsoft.com/office/powerpoint/2010/main" val="224040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ABC5-629C-488B-BADF-ED725AFD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Payer’s side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5A95F-01DA-4FBB-AA9B-499284643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235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Income tax for different years:</a:t>
            </a:r>
          </a:p>
          <a:p>
            <a:pPr marL="0" indent="0">
              <a:buNone/>
            </a:pPr>
            <a:r>
              <a:rPr lang="en-US" dirty="0"/>
              <a:t>	1. 2015-16	10000 rupees</a:t>
            </a:r>
          </a:p>
          <a:p>
            <a:pPr marL="0" indent="0">
              <a:buNone/>
            </a:pPr>
            <a:r>
              <a:rPr lang="en-US" dirty="0"/>
              <a:t>	2. 2016-17	15000 rupees</a:t>
            </a:r>
          </a:p>
          <a:p>
            <a:pPr marL="0" indent="0">
              <a:buNone/>
            </a:pPr>
            <a:r>
              <a:rPr lang="en-US" dirty="0"/>
              <a:t>	3. 2017-18	20000 rupees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D275A7-5924-48B6-9BCE-BBEEC374BE6A}"/>
              </a:ext>
            </a:extLst>
          </p:cNvPr>
          <p:cNvSpPr txBox="1">
            <a:spLocks/>
          </p:cNvSpPr>
          <p:nvPr/>
        </p:nvSpPr>
        <p:spPr>
          <a:xfrm>
            <a:off x="838200" y="35920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Government’s side</a:t>
            </a:r>
            <a:endParaRPr lang="hi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1F72B5-F196-4040-94CB-F7CAEB31EC9B}"/>
              </a:ext>
            </a:extLst>
          </p:cNvPr>
          <p:cNvSpPr txBox="1">
            <a:spLocks/>
          </p:cNvSpPr>
          <p:nvPr/>
        </p:nvSpPr>
        <p:spPr>
          <a:xfrm>
            <a:off x="1056860" y="4734477"/>
            <a:ext cx="10515600" cy="2123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Money Utilization from tax payer for different departments </a:t>
            </a:r>
            <a:r>
              <a:rPr lang="en-US" sz="2300" dirty="0"/>
              <a:t>[Tourism, Transport, Education]</a:t>
            </a:r>
            <a:r>
              <a:rPr lang="en-US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1. 2015-16	[5000, 2000, 3000]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2. 2016-17	[10000, 1000, 4000]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3. 2017-18	[200, 1800, 18000]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263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ABC5-629C-488B-BADF-ED725AFD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Payer’s side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5A95F-01DA-4FBB-AA9B-499284643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662"/>
            <a:ext cx="10515600" cy="21235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Income tax for different years:</a:t>
            </a:r>
          </a:p>
          <a:p>
            <a:pPr marL="0" indent="0">
              <a:buNone/>
            </a:pPr>
            <a:r>
              <a:rPr lang="en-US" dirty="0"/>
              <a:t>	1. 2015-16	10000 rupees</a:t>
            </a:r>
          </a:p>
          <a:p>
            <a:pPr marL="0" indent="0">
              <a:buNone/>
            </a:pPr>
            <a:r>
              <a:rPr lang="en-US" dirty="0"/>
              <a:t>	2. 2016-17	15000 rupees</a:t>
            </a:r>
          </a:p>
          <a:p>
            <a:pPr marL="0" indent="0">
              <a:buNone/>
            </a:pPr>
            <a:r>
              <a:rPr lang="en-US" dirty="0"/>
              <a:t>	3. 2017-18	20000 rupees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D275A7-5924-48B6-9BCE-BBEEC374BE6A}"/>
              </a:ext>
            </a:extLst>
          </p:cNvPr>
          <p:cNvSpPr txBox="1">
            <a:spLocks/>
          </p:cNvSpPr>
          <p:nvPr/>
        </p:nvSpPr>
        <p:spPr>
          <a:xfrm>
            <a:off x="838200" y="35920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Government’s side</a:t>
            </a:r>
            <a:endParaRPr lang="hi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1F72B5-F196-4040-94CB-F7CAEB31EC9B}"/>
              </a:ext>
            </a:extLst>
          </p:cNvPr>
          <p:cNvSpPr txBox="1">
            <a:spLocks/>
          </p:cNvSpPr>
          <p:nvPr/>
        </p:nvSpPr>
        <p:spPr>
          <a:xfrm>
            <a:off x="1056860" y="4734477"/>
            <a:ext cx="10515600" cy="2123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Money Utilization from tax payer for different departments </a:t>
            </a:r>
            <a:r>
              <a:rPr lang="en-US" sz="2300" dirty="0"/>
              <a:t>[Tourism, Transport, Education]</a:t>
            </a:r>
            <a:r>
              <a:rPr lang="en-US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1. 2015-16	[5000, 2000, 3000]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2. 2016-17	[10000, 1000, 4000]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3. 2017-18	[200, 1800, 18000]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5D501B-4C27-4CBD-92B0-9F127B8F92B1}"/>
              </a:ext>
            </a:extLst>
          </p:cNvPr>
          <p:cNvSpPr/>
          <p:nvPr/>
        </p:nvSpPr>
        <p:spPr>
          <a:xfrm>
            <a:off x="208722" y="3193775"/>
            <a:ext cx="11145078" cy="35292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67A606-31A3-43D8-AB2B-4859FA19DE68}"/>
              </a:ext>
            </a:extLst>
          </p:cNvPr>
          <p:cNvSpPr txBox="1"/>
          <p:nvPr/>
        </p:nvSpPr>
        <p:spPr>
          <a:xfrm rot="327363">
            <a:off x="7393652" y="2828835"/>
            <a:ext cx="2823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Transparent to taxpayer!</a:t>
            </a:r>
            <a:endParaRPr lang="hi-IN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219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E3AA-1AEC-48D8-9BD2-1D29869A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	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8C2FD-3DF3-4FA8-A316-03448DE60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Positive feedback of helping someone by paying taxes</a:t>
            </a:r>
          </a:p>
          <a:p>
            <a:r>
              <a:rPr lang="en-US" sz="3600" dirty="0"/>
              <a:t>Exactment of knowledge </a:t>
            </a:r>
            <a:r>
              <a:rPr lang="en-US" dirty="0"/>
              <a:t>[where, how own money is used]</a:t>
            </a:r>
          </a:p>
          <a:p>
            <a:r>
              <a:rPr lang="en-US" sz="3600" dirty="0"/>
              <a:t>Involvement with the governing system [for the people, by the people]</a:t>
            </a:r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76539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E83A0-0255-475B-BB4B-9F8E8D3B8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55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Just over 2 crore </a:t>
            </a:r>
            <a:r>
              <a:rPr lang="en-US" sz="4000" i="1" dirty="0"/>
              <a:t>Indians</a:t>
            </a:r>
            <a:r>
              <a:rPr lang="en-US" sz="4000" dirty="0"/>
              <a:t>, or </a:t>
            </a:r>
          </a:p>
          <a:p>
            <a:pPr marL="0" indent="0">
              <a:buNone/>
            </a:pPr>
            <a:r>
              <a:rPr lang="en-US" sz="13800" dirty="0">
                <a:solidFill>
                  <a:srgbClr val="FF0000"/>
                </a:solidFill>
              </a:rPr>
              <a:t>1.5 %</a:t>
            </a:r>
            <a:r>
              <a:rPr lang="en-US" sz="13800" dirty="0"/>
              <a:t> </a:t>
            </a:r>
            <a:r>
              <a:rPr lang="en-US" sz="4000" dirty="0"/>
              <a:t>of the total </a:t>
            </a:r>
            <a:r>
              <a:rPr lang="en-US" sz="4000" i="1" dirty="0"/>
              <a:t>population</a:t>
            </a:r>
          </a:p>
          <a:p>
            <a:pPr marL="0" indent="0">
              <a:buNone/>
            </a:pPr>
            <a:r>
              <a:rPr lang="en-US" sz="4000" dirty="0"/>
              <a:t>paid income </a:t>
            </a:r>
            <a:r>
              <a:rPr lang="en-US" sz="4000" i="1" dirty="0"/>
              <a:t>tax</a:t>
            </a:r>
            <a:r>
              <a:rPr lang="en-US" sz="4000" dirty="0"/>
              <a:t> in the assessment year (AY) </a:t>
            </a:r>
          </a:p>
          <a:p>
            <a:pPr marL="0" indent="0">
              <a:buNone/>
            </a:pPr>
            <a:r>
              <a:rPr lang="en-US" sz="4000" dirty="0"/>
              <a:t>2016-17</a:t>
            </a:r>
            <a:endParaRPr lang="hi-IN" sz="4000" dirty="0"/>
          </a:p>
        </p:txBody>
      </p:sp>
    </p:spTree>
    <p:extLst>
      <p:ext uri="{BB962C8B-B14F-4D97-AF65-F5344CB8AC3E}">
        <p14:creationId xmlns:p14="http://schemas.microsoft.com/office/powerpoint/2010/main" val="2989024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04CA-945D-4E91-A20F-885FC62D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 of Correlation</a:t>
            </a:r>
            <a:endParaRPr lang="hi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B7C6F5-9395-4B9A-A96A-F8094DB6506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306284" y="1909763"/>
            <a:ext cx="7445830" cy="429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i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</a:t>
            </a:r>
            <a:r>
              <a:rPr kumimoji="0" lang="hi-IN" altLang="hi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 dataset {</a:t>
            </a:r>
            <a:r>
              <a:rPr kumimoji="0" lang="hi-IN" altLang="hi-IN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hi-IN" altLang="hi-IN" sz="18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hi-IN" altLang="hi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,...,</a:t>
            </a:r>
            <a:r>
              <a:rPr kumimoji="0" lang="hi-IN" altLang="hi-IN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hi-IN" altLang="hi-IN" sz="1800" b="0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hi-IN" altLang="hi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 containing </a:t>
            </a:r>
            <a:r>
              <a:rPr kumimoji="0" lang="hi-IN" altLang="hi-IN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hi-IN" altLang="hi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i-IN" dirty="0">
                <a:latin typeface="Arial" panose="020B0604020202020204" pitchFamily="34" charset="0"/>
              </a:rPr>
              <a:t>One</a:t>
            </a:r>
            <a:r>
              <a:rPr kumimoji="0" lang="hi-IN" altLang="hi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dataset {</a:t>
            </a:r>
            <a:r>
              <a:rPr kumimoji="0" lang="hi-IN" altLang="hi-IN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hi-IN" altLang="hi-IN" sz="18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hi-IN" altLang="hi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,...,</a:t>
            </a:r>
            <a:r>
              <a:rPr kumimoji="0" lang="hi-IN" altLang="hi-IN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hi-IN" altLang="hi-IN" sz="1800" b="0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hi-IN" altLang="hi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 containing </a:t>
            </a:r>
            <a:r>
              <a:rPr kumimoji="0" lang="hi-IN" altLang="hi-IN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hi-IN" altLang="hi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values then th formula for </a:t>
            </a:r>
            <a:r>
              <a:rPr kumimoji="0" lang="hi-IN" altLang="hi-IN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</a:t>
            </a:r>
            <a:r>
              <a:rPr kumimoji="0" lang="hi-IN" altLang="hi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i-IN" altLang="hi-I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i-IN" altLang="hi-IN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i-IN" altLang="hi-I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i-IN" altLang="hi-IN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i-IN" altLang="hi-I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i-IN" altLang="hi-I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i-IN" altLang="hi-I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hi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hi-IN" altLang="hi-IN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hi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where: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i-IN" altLang="hi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hi-IN" altLang="hi-IN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i-IN" altLang="hi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the sample size 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i-IN" altLang="hi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hi-IN" altLang="hi-IN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hi-IN" altLang="hi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 the single samples indexed with </a:t>
            </a:r>
            <a:r>
              <a:rPr kumimoji="0" lang="hi-IN" altLang="hi-IN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hi-IN" altLang="hi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i-IN" altLang="hi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hi-IN" altLang="hi-IN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i-IN" altLang="hi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(the sample </a:t>
            </a:r>
            <a:r>
              <a:rPr lang="hi-IN" altLang="hi-IN" dirty="0">
                <a:latin typeface="Arial" panose="020B0604020202020204" pitchFamily="34" charset="0"/>
              </a:rPr>
              <a:t>mean)</a:t>
            </a:r>
            <a:r>
              <a:rPr kumimoji="0" lang="hi-IN" altLang="hi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i-IN" altLang="hi-IN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hi-IN" altLang="hi-I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i-IN" altLang="hi-I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{\displaystyle r={\frac {\sum _{i=1}^{n}(x_{i}-{\bar {x}})(y_{i}-{\bar {y}})}{{\sqrt {\sum _{i=1}^{n}(x_{i}-{\bar {x}})^{2}}}{\sqrt {\sum _{i=1}^{n}(y_{i}-{\bar {y}})^{2}}}}}}">
            <a:extLst>
              <a:ext uri="{FF2B5EF4-FFF2-40B4-BE49-F238E27FC236}">
                <a16:creationId xmlns:a16="http://schemas.microsoft.com/office/drawing/2014/main" id="{AC445C68-5D88-488B-978D-9618561504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2775" y="-7080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i-IN"/>
          </a:p>
        </p:txBody>
      </p:sp>
      <p:sp>
        <p:nvSpPr>
          <p:cNvPr id="6" name="AutoShape 3" descr="n">
            <a:extLst>
              <a:ext uri="{FF2B5EF4-FFF2-40B4-BE49-F238E27FC236}">
                <a16:creationId xmlns:a16="http://schemas.microsoft.com/office/drawing/2014/main" id="{8CD777CC-1702-417B-8543-CF3C392757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71675" y="-158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i-IN"/>
          </a:p>
        </p:txBody>
      </p:sp>
      <p:sp>
        <p:nvSpPr>
          <p:cNvPr id="7" name="AutoShape 4" descr="x_{i},y_{i}">
            <a:extLst>
              <a:ext uri="{FF2B5EF4-FFF2-40B4-BE49-F238E27FC236}">
                <a16:creationId xmlns:a16="http://schemas.microsoft.com/office/drawing/2014/main" id="{4F977270-30AF-4FB1-A09E-8C7DEE4EF0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71675" y="130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i-IN"/>
          </a:p>
        </p:txBody>
      </p:sp>
      <p:sp>
        <p:nvSpPr>
          <p:cNvPr id="8" name="AutoShape 5" descr="{\bar {x}}={\frac {1}{n}}\sum _{i=1}^{n}x_{i}">
            <a:extLst>
              <a:ext uri="{FF2B5EF4-FFF2-40B4-BE49-F238E27FC236}">
                <a16:creationId xmlns:a16="http://schemas.microsoft.com/office/drawing/2014/main" id="{647E6D94-AE61-46C0-928C-C84E1CEDB0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71675" y="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i-IN"/>
          </a:p>
        </p:txBody>
      </p:sp>
      <p:sp>
        <p:nvSpPr>
          <p:cNvPr id="9" name="AutoShape 6" descr="{\bar {y}}">
            <a:extLst>
              <a:ext uri="{FF2B5EF4-FFF2-40B4-BE49-F238E27FC236}">
                <a16:creationId xmlns:a16="http://schemas.microsoft.com/office/drawing/2014/main" id="{8E13006D-7362-489F-9E59-763551CCD4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54750" y="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i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CFC88B-8938-4AD8-81DC-B71BF5982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721" y="2832327"/>
            <a:ext cx="7251429" cy="16090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53B722-4081-4B1A-ADE0-E86BFA7BD78D}"/>
              </a:ext>
            </a:extLst>
          </p:cNvPr>
          <p:cNvSpPr txBox="1"/>
          <p:nvPr/>
        </p:nvSpPr>
        <p:spPr>
          <a:xfrm>
            <a:off x="8242852" y="1938342"/>
            <a:ext cx="3600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much is government spending?</a:t>
            </a:r>
          </a:p>
          <a:p>
            <a:r>
              <a:rPr lang="en-US" dirty="0">
                <a:solidFill>
                  <a:srgbClr val="FF0000"/>
                </a:solidFill>
              </a:rPr>
              <a:t>How much is the development?</a:t>
            </a:r>
            <a:endParaRPr lang="hi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406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7CB0-4B81-4E4C-8139-7D4B6050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that help us?</a:t>
            </a:r>
            <a:endParaRPr lang="hi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C07A93-FBB2-4F84-B975-447C199D6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330" y="2699657"/>
            <a:ext cx="11549339" cy="228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2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2BD4-56AD-45AF-9222-AC39517A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02" y="292994"/>
            <a:ext cx="10515600" cy="1325563"/>
          </a:xfrm>
        </p:spPr>
        <p:txBody>
          <a:bodyPr/>
          <a:lstStyle/>
          <a:p>
            <a:r>
              <a:rPr lang="en-US" dirty="0"/>
              <a:t>POSITIVE CORRELATION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B6E41D-E45B-4566-B418-057E0B363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5696485" cy="30361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33AC98-FFC6-4050-9802-7F52A6477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102" y="1510748"/>
            <a:ext cx="6369744" cy="3395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6A329C-21A8-48B6-B6DA-AF8C586BB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737" y="5347252"/>
            <a:ext cx="6828526" cy="14038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606E13-7EB1-447D-B18C-08DA22834E97}"/>
              </a:ext>
            </a:extLst>
          </p:cNvPr>
          <p:cNvSpPr txBox="1"/>
          <p:nvPr/>
        </p:nvSpPr>
        <p:spPr>
          <a:xfrm>
            <a:off x="993913" y="4905789"/>
            <a:ext cx="383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Government Expenditure on Education</a:t>
            </a:r>
            <a:endParaRPr lang="hi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7216C-DA6A-47DD-ADDC-0D2B821012B0}"/>
              </a:ext>
            </a:extLst>
          </p:cNvPr>
          <p:cNvSpPr txBox="1"/>
          <p:nvPr/>
        </p:nvSpPr>
        <p:spPr>
          <a:xfrm>
            <a:off x="6454015" y="4905789"/>
            <a:ext cx="325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School going children</a:t>
            </a:r>
            <a:endParaRPr lang="hi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1E159E-31F3-411E-A746-313B253CC5EC}"/>
              </a:ext>
            </a:extLst>
          </p:cNvPr>
          <p:cNvSpPr txBox="1"/>
          <p:nvPr/>
        </p:nvSpPr>
        <p:spPr>
          <a:xfrm>
            <a:off x="734302" y="1353172"/>
            <a:ext cx="244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Money (in lakhs) vs Year</a:t>
            </a:r>
            <a:endParaRPr lang="hi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A7F399-970A-4475-AA6A-D9F9AC62E656}"/>
              </a:ext>
            </a:extLst>
          </p:cNvPr>
          <p:cNvSpPr txBox="1"/>
          <p:nvPr/>
        </p:nvSpPr>
        <p:spPr>
          <a:xfrm>
            <a:off x="6326175" y="1353172"/>
            <a:ext cx="3893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school registrations vs Year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824877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916</Words>
  <Application>Microsoft Office PowerPoint</Application>
  <PresentationFormat>Widescreen</PresentationFormat>
  <Paragraphs>156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Bahnschrift Light</vt:lpstr>
      <vt:lpstr>Calibri</vt:lpstr>
      <vt:lpstr>Calibri Light</vt:lpstr>
      <vt:lpstr>Mangal</vt:lpstr>
      <vt:lpstr>Office Theme</vt:lpstr>
      <vt:lpstr>Pucaro A tax payer’s voice</vt:lpstr>
      <vt:lpstr>Flow Chart of app</vt:lpstr>
      <vt:lpstr>Tax Payer’s side</vt:lpstr>
      <vt:lpstr>Tax Payer’s side</vt:lpstr>
      <vt:lpstr>Why? </vt:lpstr>
      <vt:lpstr>PowerPoint Presentation</vt:lpstr>
      <vt:lpstr>Coefficient of Correlation</vt:lpstr>
      <vt:lpstr>How does that help us?</vt:lpstr>
      <vt:lpstr>POSITIVE CORRELATION</vt:lpstr>
      <vt:lpstr>You contributed to India’s development! (or did you?)</vt:lpstr>
      <vt:lpstr>Selective Source-ability </vt:lpstr>
      <vt:lpstr>Data from data.gov.in (a digital India initiative)</vt:lpstr>
      <vt:lpstr>Publicly available government expenditures</vt:lpstr>
      <vt:lpstr>Claims from reliable sources (a few instances)</vt:lpstr>
      <vt:lpstr>Prototypic data of tax utilization (for a taxpayer) </vt:lpstr>
      <vt:lpstr>Pinterest Board containing all graphs (Government expenditure in various sectors vs Real value data of effect)</vt:lpstr>
      <vt:lpstr>PowerPoint Presentation</vt:lpstr>
      <vt:lpstr>Soft-ware platforms/Languages used:</vt:lpstr>
      <vt:lpstr>Screenshots </vt:lpstr>
      <vt:lpstr>PowerPoint Presentation</vt:lpstr>
      <vt:lpstr>PowerPoint Presentation</vt:lpstr>
      <vt:lpstr>Future Potential</vt:lpstr>
      <vt:lpstr>Database References </vt:lpstr>
      <vt:lpstr>P   U   C   A   R   O      C4C Code for Change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Badola</dc:creator>
  <cp:lastModifiedBy>Aditya Badola</cp:lastModifiedBy>
  <cp:revision>36</cp:revision>
  <dcterms:created xsi:type="dcterms:W3CDTF">2018-02-10T09:22:39Z</dcterms:created>
  <dcterms:modified xsi:type="dcterms:W3CDTF">2018-02-11T08:40:34Z</dcterms:modified>
</cp:coreProperties>
</file>