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59" r:id="rId8"/>
    <p:sldId id="263" r:id="rId9"/>
    <p:sldId id="264" r:id="rId10"/>
    <p:sldId id="265" r:id="rId11"/>
    <p:sldId id="266" r:id="rId12"/>
    <p:sldId id="267" r:id="rId13"/>
    <p:sldId id="268" r:id="rId14"/>
    <p:sldId id="269" r:id="rId15"/>
  </p:sldIdLst>
  <p:sldSz cx="118872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852" y="-96"/>
      </p:cViewPr>
      <p:guideLst>
        <p:guide orient="horz" pos="2160"/>
        <p:guide pos="374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91540" y="2130426"/>
            <a:ext cx="1010412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783080" y="3886200"/>
            <a:ext cx="832104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1F517E-E14E-473F-9D36-A6E38FD9879B}" type="datetimeFigureOut">
              <a:rPr lang="en-US" smtClean="0"/>
              <a:pPr/>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BBCDA-E4A2-4EF1-94B4-2D42C41ED3F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1F517E-E14E-473F-9D36-A6E38FD9879B}" type="datetimeFigureOut">
              <a:rPr lang="en-US" smtClean="0"/>
              <a:pPr/>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BBCDA-E4A2-4EF1-94B4-2D42C41ED3F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8220" y="274639"/>
            <a:ext cx="267462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94360" y="274639"/>
            <a:ext cx="782574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1F517E-E14E-473F-9D36-A6E38FD9879B}" type="datetimeFigureOut">
              <a:rPr lang="en-US" smtClean="0"/>
              <a:pPr/>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BBCDA-E4A2-4EF1-94B4-2D42C41ED3F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1F517E-E14E-473F-9D36-A6E38FD9879B}" type="datetimeFigureOut">
              <a:rPr lang="en-US" smtClean="0"/>
              <a:pPr/>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BBCDA-E4A2-4EF1-94B4-2D42C41ED3F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9007" y="4406901"/>
            <a:ext cx="1010412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39007" y="2906713"/>
            <a:ext cx="1010412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1F517E-E14E-473F-9D36-A6E38FD9879B}" type="datetimeFigureOut">
              <a:rPr lang="en-US" smtClean="0"/>
              <a:pPr/>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5BBCDA-E4A2-4EF1-94B4-2D42C41ED3F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94360" y="1600201"/>
            <a:ext cx="52501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042660" y="1600201"/>
            <a:ext cx="52501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1F517E-E14E-473F-9D36-A6E38FD9879B}" type="datetimeFigureOut">
              <a:rPr lang="en-US" smtClean="0"/>
              <a:pPr/>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5BBCDA-E4A2-4EF1-94B4-2D42C41ED3F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94360" y="1535113"/>
            <a:ext cx="525224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94360" y="2174875"/>
            <a:ext cx="525224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038533" y="1535113"/>
            <a:ext cx="52543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38533" y="2174875"/>
            <a:ext cx="52543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1F517E-E14E-473F-9D36-A6E38FD9879B}" type="datetimeFigureOut">
              <a:rPr lang="en-US" smtClean="0"/>
              <a:pPr/>
              <a:t>10/19/2021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5BBCDA-E4A2-4EF1-94B4-2D42C41ED3F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1F517E-E14E-473F-9D36-A6E38FD9879B}" type="datetimeFigureOut">
              <a:rPr lang="en-US" smtClean="0"/>
              <a:pPr/>
              <a:t>10/19/2021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5BBCDA-E4A2-4EF1-94B4-2D42C41ED3F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1F517E-E14E-473F-9D36-A6E38FD9879B}" type="datetimeFigureOut">
              <a:rPr lang="en-US" smtClean="0"/>
              <a:pPr/>
              <a:t>10/19/2021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5BBCDA-E4A2-4EF1-94B4-2D42C41ED3F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1" y="273050"/>
            <a:ext cx="3910807"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647565" y="273051"/>
            <a:ext cx="664527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94361" y="1435101"/>
            <a:ext cx="391080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1F517E-E14E-473F-9D36-A6E38FD9879B}" type="datetimeFigureOut">
              <a:rPr lang="en-US" smtClean="0"/>
              <a:pPr/>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5BBCDA-E4A2-4EF1-94B4-2D42C41ED3F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9974" y="4800600"/>
            <a:ext cx="713232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29974" y="612775"/>
            <a:ext cx="713232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29974" y="5367338"/>
            <a:ext cx="713232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1F517E-E14E-473F-9D36-A6E38FD9879B}" type="datetimeFigureOut">
              <a:rPr lang="en-US" smtClean="0"/>
              <a:pPr/>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5BBCDA-E4A2-4EF1-94B4-2D42C41ED3F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4360" y="274638"/>
            <a:ext cx="1069848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94360" y="1600201"/>
            <a:ext cx="1069848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94360" y="6356351"/>
            <a:ext cx="277368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F517E-E14E-473F-9D36-A6E38FD9879B}" type="datetimeFigureOut">
              <a:rPr lang="en-US" smtClean="0"/>
              <a:pPr/>
              <a:t>10/19/2021</a:t>
            </a:fld>
            <a:endParaRPr lang="en-US"/>
          </a:p>
        </p:txBody>
      </p:sp>
      <p:sp>
        <p:nvSpPr>
          <p:cNvPr id="5" name="Footer Placeholder 4"/>
          <p:cNvSpPr>
            <a:spLocks noGrp="1"/>
          </p:cNvSpPr>
          <p:nvPr>
            <p:ph type="ftr" sz="quarter" idx="3"/>
          </p:nvPr>
        </p:nvSpPr>
        <p:spPr>
          <a:xfrm>
            <a:off x="4061460" y="6356351"/>
            <a:ext cx="376428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19160" y="6356351"/>
            <a:ext cx="277368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5BBCDA-E4A2-4EF1-94B4-2D42C41ED3F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Malignant Comment Classifier</a:t>
            </a:r>
            <a:endParaRPr lang="en-US" dirty="0"/>
          </a:p>
        </p:txBody>
      </p:sp>
      <p:sp>
        <p:nvSpPr>
          <p:cNvPr id="3" name="Subtitle 2"/>
          <p:cNvSpPr>
            <a:spLocks noGrp="1"/>
          </p:cNvSpPr>
          <p:nvPr>
            <p:ph type="subTitle" idx="1"/>
          </p:nvPr>
        </p:nvSpPr>
        <p:spPr/>
        <p:txBody>
          <a:bodyPr/>
          <a:lstStyle/>
          <a:p>
            <a:r>
              <a:rPr lang="en-US" dirty="0" smtClean="0"/>
              <a:t>By </a:t>
            </a:r>
            <a:r>
              <a:rPr lang="en-US" dirty="0" err="1" smtClean="0"/>
              <a:t>Abhinandan</a:t>
            </a:r>
            <a:r>
              <a:rPr lang="en-US" dirty="0" smtClean="0"/>
              <a:t> </a:t>
            </a:r>
            <a:r>
              <a:rPr lang="en-US" dirty="0" err="1" smtClean="0"/>
              <a:t>Kadam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10698480" cy="1143000"/>
          </a:xfrm>
        </p:spPr>
        <p:txBody>
          <a:bodyPr>
            <a:normAutofit/>
          </a:bodyPr>
          <a:lstStyle/>
          <a:p>
            <a:pPr algn="l"/>
            <a:r>
              <a:rPr lang="en-US" sz="2400" dirty="0" smtClean="0"/>
              <a:t>The below figures shows words frequently occurred in the case of threat and rude comments</a:t>
            </a:r>
            <a:endParaRPr lang="en-US" sz="2400" dirty="0"/>
          </a:p>
        </p:txBody>
      </p:sp>
      <p:pic>
        <p:nvPicPr>
          <p:cNvPr id="6146" name="Picture 2"/>
          <p:cNvPicPr>
            <a:picLocks noGrp="1" noChangeAspect="1" noChangeArrowheads="1"/>
          </p:cNvPicPr>
          <p:nvPr>
            <p:ph sz="half" idx="1"/>
          </p:nvPr>
        </p:nvPicPr>
        <p:blipFill>
          <a:blip r:embed="rId2" cstate="print"/>
          <a:srcRect/>
          <a:stretch>
            <a:fillRect/>
          </a:stretch>
        </p:blipFill>
        <p:spPr bwMode="auto">
          <a:xfrm>
            <a:off x="593725" y="2426287"/>
            <a:ext cx="5251450" cy="2873788"/>
          </a:xfrm>
          <a:prstGeom prst="rect">
            <a:avLst/>
          </a:prstGeom>
          <a:noFill/>
          <a:ln w="9525">
            <a:noFill/>
            <a:miter lim="800000"/>
            <a:headEnd/>
            <a:tailEnd/>
          </a:ln>
        </p:spPr>
      </p:pic>
      <p:pic>
        <p:nvPicPr>
          <p:cNvPr id="6147" name="Picture 3"/>
          <p:cNvPicPr>
            <a:picLocks noGrp="1" noChangeAspect="1" noChangeArrowheads="1"/>
          </p:cNvPicPr>
          <p:nvPr>
            <p:ph sz="half" idx="2"/>
          </p:nvPr>
        </p:nvPicPr>
        <p:blipFill>
          <a:blip r:embed="rId3" cstate="print"/>
          <a:srcRect/>
          <a:stretch>
            <a:fillRect/>
          </a:stretch>
        </p:blipFill>
        <p:spPr bwMode="auto">
          <a:xfrm>
            <a:off x="6048375" y="2377281"/>
            <a:ext cx="5238750" cy="29718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Model building</a:t>
            </a:r>
            <a:endParaRPr lang="en-US" sz="3200" dirty="0"/>
          </a:p>
        </p:txBody>
      </p:sp>
      <p:sp>
        <p:nvSpPr>
          <p:cNvPr id="4" name="Content Placeholder 3"/>
          <p:cNvSpPr>
            <a:spLocks noGrp="1"/>
          </p:cNvSpPr>
          <p:nvPr>
            <p:ph sz="half" idx="2"/>
          </p:nvPr>
        </p:nvSpPr>
        <p:spPr>
          <a:xfrm>
            <a:off x="990600" y="1295400"/>
            <a:ext cx="9601200" cy="2849564"/>
          </a:xfrm>
        </p:spPr>
        <p:txBody>
          <a:bodyPr>
            <a:normAutofit/>
          </a:bodyPr>
          <a:lstStyle/>
          <a:p>
            <a:pPr algn="just">
              <a:buNone/>
            </a:pPr>
            <a:r>
              <a:rPr lang="en-IN" dirty="0" smtClean="0"/>
              <a:t>	</a:t>
            </a:r>
            <a:r>
              <a:rPr lang="en-IN" sz="2000" dirty="0" smtClean="0"/>
              <a:t>In </a:t>
            </a:r>
            <a:r>
              <a:rPr lang="en-IN" sz="2000" dirty="0" smtClean="0"/>
              <a:t>this </a:t>
            </a:r>
            <a:r>
              <a:rPr lang="en-IN" sz="2000" dirty="0" err="1" smtClean="0"/>
              <a:t>nlp</a:t>
            </a:r>
            <a:r>
              <a:rPr lang="en-IN" sz="2000" dirty="0" smtClean="0"/>
              <a:t> based project we need to predict multiple targets which are binary. I have converted the text into vectors using </a:t>
            </a:r>
            <a:r>
              <a:rPr lang="en-IN" sz="2000" dirty="0" err="1" smtClean="0"/>
              <a:t>Tfidf</a:t>
            </a:r>
            <a:r>
              <a:rPr lang="en-IN" sz="2000" dirty="0" smtClean="0"/>
              <a:t> </a:t>
            </a:r>
            <a:r>
              <a:rPr lang="en-IN" sz="2000" dirty="0" err="1" smtClean="0"/>
              <a:t>vectorizer</a:t>
            </a:r>
            <a:r>
              <a:rPr lang="en-IN" sz="2000" dirty="0" smtClean="0"/>
              <a:t> and separated our feature and labels then build the model using </a:t>
            </a:r>
            <a:r>
              <a:rPr lang="en-IN" sz="2000" dirty="0" err="1" smtClean="0"/>
              <a:t>OneVsRestClassifier</a:t>
            </a:r>
            <a:r>
              <a:rPr lang="en-IN" sz="2000" dirty="0" smtClean="0"/>
              <a:t>. Among all the algorithms which I have used for this purpose I have chosen </a:t>
            </a:r>
            <a:r>
              <a:rPr lang="en-IN" sz="2000" dirty="0" err="1" smtClean="0"/>
              <a:t>LinearSVC</a:t>
            </a:r>
            <a:r>
              <a:rPr lang="en-IN" sz="2000" dirty="0" smtClean="0"/>
              <a:t> as best suitable algorithm for our final model as it is performing well compared to other algorithms while evaluating with different </a:t>
            </a:r>
            <a:r>
              <a:rPr lang="en-IN" sz="2000" dirty="0" smtClean="0"/>
              <a:t>metrics.</a:t>
            </a:r>
            <a:endParaRPr lang="en-US" sz="2000" dirty="0" smtClean="0"/>
          </a:p>
          <a:p>
            <a:endParaRPr lang="en-US" dirty="0"/>
          </a:p>
        </p:txBody>
      </p:sp>
      <p:sp>
        <p:nvSpPr>
          <p:cNvPr id="6" name="Content Placeholder 5"/>
          <p:cNvSpPr>
            <a:spLocks noGrp="1"/>
          </p:cNvSpPr>
          <p:nvPr>
            <p:ph sz="half" idx="1"/>
          </p:nvPr>
        </p:nvSpPr>
        <p:spPr>
          <a:xfrm>
            <a:off x="838200" y="3429000"/>
            <a:ext cx="8839200" cy="2925763"/>
          </a:xfrm>
        </p:spPr>
        <p:txBody>
          <a:bodyPr>
            <a:normAutofit/>
          </a:bodyPr>
          <a:lstStyle/>
          <a:p>
            <a:pPr>
              <a:buNone/>
            </a:pPr>
            <a:r>
              <a:rPr lang="en-IN" sz="2000" dirty="0" smtClean="0"/>
              <a:t>I have used following algorithms and evaluated them</a:t>
            </a:r>
            <a:endParaRPr lang="en-US" sz="2000" dirty="0" smtClean="0"/>
          </a:p>
          <a:p>
            <a:pPr>
              <a:buNone/>
            </a:pPr>
            <a:r>
              <a:rPr lang="en-IN" sz="2000" dirty="0" smtClean="0"/>
              <a:t> </a:t>
            </a:r>
            <a:endParaRPr lang="en-US" sz="2000" dirty="0" smtClean="0"/>
          </a:p>
          <a:p>
            <a:r>
              <a:rPr lang="en-IN" sz="2000" dirty="0" err="1" smtClean="0"/>
              <a:t>LinearSVC</a:t>
            </a:r>
            <a:endParaRPr lang="en-US" sz="2000" dirty="0" smtClean="0"/>
          </a:p>
          <a:p>
            <a:r>
              <a:rPr lang="en-IN" sz="2000" dirty="0" err="1" smtClean="0"/>
              <a:t>LogisticRegression</a:t>
            </a:r>
            <a:endParaRPr lang="en-US" sz="2000" dirty="0" smtClean="0"/>
          </a:p>
          <a:p>
            <a:r>
              <a:rPr lang="en-IN" sz="2000" dirty="0" err="1" smtClean="0"/>
              <a:t>MultinomialNB</a:t>
            </a:r>
            <a:endParaRPr lang="en-US" sz="2000" dirty="0" smtClean="0"/>
          </a:p>
          <a:p>
            <a:r>
              <a:rPr lang="en-IN" sz="2000" dirty="0" err="1" smtClean="0"/>
              <a:t>LightGBMClassifier</a:t>
            </a:r>
            <a:endParaRPr lang="en-US" sz="2000" dirty="0" smtClean="0"/>
          </a:p>
          <a:p>
            <a:r>
              <a:rPr lang="en-IN" sz="2000" dirty="0" err="1" smtClean="0"/>
              <a:t>SGDClassifier</a:t>
            </a:r>
            <a:endParaRPr lang="en-US" sz="2000" dirty="0" smtClean="0"/>
          </a:p>
          <a:p>
            <a:endParaRPr lang="en-US" dirty="0"/>
          </a:p>
        </p:txBody>
      </p:sp>
      <p:pic>
        <p:nvPicPr>
          <p:cNvPr id="7171" name="Picture 3"/>
          <p:cNvPicPr>
            <a:picLocks noChangeAspect="1" noChangeArrowheads="1"/>
          </p:cNvPicPr>
          <p:nvPr/>
        </p:nvPicPr>
        <p:blipFill>
          <a:blip r:embed="rId2" cstate="print"/>
          <a:srcRect/>
          <a:stretch>
            <a:fillRect/>
          </a:stretch>
        </p:blipFill>
        <p:spPr bwMode="auto">
          <a:xfrm>
            <a:off x="6096000" y="3810000"/>
            <a:ext cx="5410200" cy="24384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19200"/>
            <a:ext cx="10698480" cy="715962"/>
          </a:xfrm>
        </p:spPr>
        <p:txBody>
          <a:bodyPr>
            <a:normAutofit fontScale="90000"/>
          </a:bodyPr>
          <a:lstStyle/>
          <a:p>
            <a:pPr algn="l"/>
            <a:r>
              <a:rPr lang="en-IN" sz="3600" dirty="0" smtClean="0"/>
              <a:t>Key Metrics for success in solving problem under consideration</a:t>
            </a:r>
            <a:r>
              <a:rPr lang="en-US" dirty="0" smtClean="0"/>
              <a:t/>
            </a:r>
            <a:br>
              <a:rPr lang="en-US" dirty="0" smtClean="0"/>
            </a:br>
            <a:endParaRPr lang="en-US" dirty="0"/>
          </a:p>
        </p:txBody>
      </p:sp>
      <p:sp>
        <p:nvSpPr>
          <p:cNvPr id="3" name="Content Placeholder 2"/>
          <p:cNvSpPr>
            <a:spLocks noGrp="1"/>
          </p:cNvSpPr>
          <p:nvPr>
            <p:ph sz="half" idx="1"/>
          </p:nvPr>
        </p:nvSpPr>
        <p:spPr>
          <a:xfrm>
            <a:off x="1203960" y="1828800"/>
            <a:ext cx="9692640" cy="4525963"/>
          </a:xfrm>
        </p:spPr>
        <p:txBody>
          <a:bodyPr>
            <a:normAutofit/>
          </a:bodyPr>
          <a:lstStyle/>
          <a:p>
            <a:pPr algn="just">
              <a:buNone/>
            </a:pPr>
            <a:r>
              <a:rPr lang="en-IN" sz="2000" dirty="0" smtClean="0"/>
              <a:t>I have used the following metrics for evaluation:</a:t>
            </a:r>
            <a:endParaRPr lang="en-US" sz="2000" dirty="0" smtClean="0"/>
          </a:p>
          <a:p>
            <a:pPr algn="just"/>
            <a:r>
              <a:rPr lang="en-IN" sz="2000" dirty="0" smtClean="0"/>
              <a:t>As this is classification problem I am using accuracy score here. But this is a case of multi-target classification so we can’t consider </a:t>
            </a:r>
            <a:r>
              <a:rPr lang="en-IN" sz="2000" dirty="0" err="1" smtClean="0"/>
              <a:t>accuracy_score</a:t>
            </a:r>
            <a:r>
              <a:rPr lang="en-IN" sz="2000" dirty="0" smtClean="0"/>
              <a:t> as a major factor.</a:t>
            </a:r>
            <a:endParaRPr lang="en-US" sz="2000" dirty="0" smtClean="0"/>
          </a:p>
          <a:p>
            <a:pPr algn="just"/>
            <a:r>
              <a:rPr lang="en-IN" sz="2000" dirty="0" smtClean="0"/>
              <a:t>I have used </a:t>
            </a:r>
            <a:r>
              <a:rPr lang="en-IN" sz="2000" dirty="0" err="1" smtClean="0"/>
              <a:t>jaccard</a:t>
            </a:r>
            <a:r>
              <a:rPr lang="en-IN" sz="2000" dirty="0" smtClean="0"/>
              <a:t> score. </a:t>
            </a:r>
            <a:r>
              <a:rPr lang="en-IN" sz="2000" dirty="0" err="1" smtClean="0"/>
              <a:t>Jaccard</a:t>
            </a:r>
            <a:r>
              <a:rPr lang="en-IN" sz="2000" dirty="0" smtClean="0"/>
              <a:t> similarity coefficient score. The </a:t>
            </a:r>
            <a:r>
              <a:rPr lang="en-IN" sz="2000" dirty="0" err="1" smtClean="0"/>
              <a:t>Jaccard</a:t>
            </a:r>
            <a:r>
              <a:rPr lang="en-IN" sz="2000" dirty="0" smtClean="0"/>
              <a:t> index [1], or </a:t>
            </a:r>
            <a:r>
              <a:rPr lang="en-IN" sz="2000" dirty="0" err="1" smtClean="0"/>
              <a:t>Jaccard</a:t>
            </a:r>
            <a:r>
              <a:rPr lang="en-IN" sz="2000" dirty="0" smtClean="0"/>
              <a:t> similarity coefficient, defined as the size of the intersection divided by the size of the union of two label sets, is used to compare set of predicted labels for a sample to the corresponding set of labels in </a:t>
            </a:r>
            <a:r>
              <a:rPr lang="en-IN" sz="2000" dirty="0" err="1" smtClean="0"/>
              <a:t>y_true</a:t>
            </a:r>
            <a:r>
              <a:rPr lang="en-IN" sz="2000" dirty="0" smtClean="0"/>
              <a:t> .</a:t>
            </a:r>
            <a:endParaRPr lang="en-US" sz="2000" dirty="0" smtClean="0"/>
          </a:p>
          <a:p>
            <a:pPr algn="just"/>
            <a:r>
              <a:rPr lang="en-IN" sz="2000" dirty="0" smtClean="0"/>
              <a:t>I have also used f1_score, </a:t>
            </a:r>
            <a:r>
              <a:rPr lang="en-IN" sz="2000" dirty="0" err="1" smtClean="0"/>
              <a:t>precision_score</a:t>
            </a:r>
            <a:r>
              <a:rPr lang="en-IN" sz="2000" dirty="0" smtClean="0"/>
              <a:t>, </a:t>
            </a:r>
            <a:r>
              <a:rPr lang="en-IN" sz="2000" dirty="0" err="1" smtClean="0"/>
              <a:t>recall_score</a:t>
            </a:r>
            <a:r>
              <a:rPr lang="en-IN" sz="2000" dirty="0" smtClean="0"/>
              <a:t>, </a:t>
            </a:r>
            <a:r>
              <a:rPr lang="en-IN" sz="2000" dirty="0" err="1" smtClean="0"/>
              <a:t>multilabel_confusion_matrix</a:t>
            </a:r>
            <a:r>
              <a:rPr lang="en-IN" sz="2000" dirty="0" smtClean="0"/>
              <a:t> and hamming loss all these evaluation metrics to select best suitable algorithm for our final model. </a:t>
            </a:r>
            <a:endParaRPr lang="en-US" sz="2000"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10698480" cy="808038"/>
          </a:xfrm>
        </p:spPr>
        <p:txBody>
          <a:bodyPr>
            <a:normAutofit/>
          </a:bodyPr>
          <a:lstStyle/>
          <a:p>
            <a:pPr algn="l"/>
            <a:r>
              <a:rPr lang="en-US" sz="3200" dirty="0" smtClean="0"/>
              <a:t>Final model</a:t>
            </a:r>
            <a:endParaRPr lang="en-US" sz="3200" dirty="0"/>
          </a:p>
        </p:txBody>
      </p:sp>
      <p:pic>
        <p:nvPicPr>
          <p:cNvPr id="8194" name="Picture 2"/>
          <p:cNvPicPr>
            <a:picLocks noGrp="1" noChangeAspect="1" noChangeArrowheads="1"/>
          </p:cNvPicPr>
          <p:nvPr>
            <p:ph sz="half" idx="1"/>
          </p:nvPr>
        </p:nvPicPr>
        <p:blipFill>
          <a:blip r:embed="rId2" cstate="print"/>
          <a:stretch>
            <a:fillRect/>
          </a:stretch>
        </p:blipFill>
        <p:spPr bwMode="auto">
          <a:xfrm>
            <a:off x="838200" y="1600200"/>
            <a:ext cx="10302875" cy="5105400"/>
          </a:xfrm>
          <a:prstGeom prst="rect">
            <a:avLst/>
          </a:prstGeom>
          <a:noFill/>
          <a:ln w="9525">
            <a:noFill/>
            <a:miter lim="800000"/>
            <a:headEnd/>
            <a:tailEnd/>
          </a:ln>
        </p:spPr>
      </p:pic>
      <p:sp>
        <p:nvSpPr>
          <p:cNvPr id="6" name="Content Placeholder 5"/>
          <p:cNvSpPr>
            <a:spLocks noGrp="1"/>
          </p:cNvSpPr>
          <p:nvPr>
            <p:ph sz="half" idx="2"/>
          </p:nvPr>
        </p:nvSpPr>
        <p:spPr>
          <a:xfrm>
            <a:off x="762000" y="914400"/>
            <a:ext cx="10591800" cy="761999"/>
          </a:xfrm>
        </p:spPr>
        <p:txBody>
          <a:bodyPr>
            <a:normAutofit/>
          </a:bodyPr>
          <a:lstStyle/>
          <a:p>
            <a:pPr algn="just">
              <a:buNone/>
            </a:pPr>
            <a:r>
              <a:rPr lang="en-US" sz="1800" dirty="0" smtClean="0"/>
              <a:t>	I did hyper-parameter tuning for selected model through which I got the best parametric values for my final model and then tested our final model with these parameters.</a:t>
            </a: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676400"/>
            <a:ext cx="10698480" cy="762000"/>
          </a:xfrm>
        </p:spPr>
        <p:txBody>
          <a:bodyPr>
            <a:normAutofit/>
          </a:bodyPr>
          <a:lstStyle/>
          <a:p>
            <a:pPr algn="l"/>
            <a:r>
              <a:rPr lang="en-US" sz="3200" dirty="0" smtClean="0"/>
              <a:t>Conclusion</a:t>
            </a:r>
            <a:endParaRPr lang="en-US" sz="3200" dirty="0"/>
          </a:p>
        </p:txBody>
      </p:sp>
      <p:sp>
        <p:nvSpPr>
          <p:cNvPr id="3" name="Content Placeholder 2"/>
          <p:cNvSpPr>
            <a:spLocks noGrp="1"/>
          </p:cNvSpPr>
          <p:nvPr>
            <p:ph sz="half" idx="1"/>
          </p:nvPr>
        </p:nvSpPr>
        <p:spPr>
          <a:xfrm>
            <a:off x="838200" y="609600"/>
            <a:ext cx="10363200" cy="1371600"/>
          </a:xfrm>
        </p:spPr>
        <p:txBody>
          <a:bodyPr>
            <a:noAutofit/>
          </a:bodyPr>
          <a:lstStyle/>
          <a:p>
            <a:pPr algn="just">
              <a:buNone/>
            </a:pPr>
            <a:r>
              <a:rPr lang="en-US" sz="1800" dirty="0" smtClean="0"/>
              <a:t>	</a:t>
            </a:r>
            <a:r>
              <a:rPr lang="en-US" sz="1800" dirty="0" smtClean="0"/>
              <a:t> </a:t>
            </a:r>
            <a:r>
              <a:rPr lang="en-US" sz="2000" dirty="0" smtClean="0"/>
              <a:t>At the end I have saved this final model and using this model made predictions for our test data set by doing all the required processing for the test data.</a:t>
            </a:r>
            <a:endParaRPr lang="en-US" sz="2000" dirty="0"/>
          </a:p>
        </p:txBody>
      </p:sp>
      <p:sp>
        <p:nvSpPr>
          <p:cNvPr id="4" name="Content Placeholder 3"/>
          <p:cNvSpPr>
            <a:spLocks noGrp="1"/>
          </p:cNvSpPr>
          <p:nvPr>
            <p:ph sz="half" idx="2"/>
          </p:nvPr>
        </p:nvSpPr>
        <p:spPr>
          <a:xfrm>
            <a:off x="990600" y="2438400"/>
            <a:ext cx="10226040" cy="4038600"/>
          </a:xfrm>
        </p:spPr>
        <p:txBody>
          <a:bodyPr>
            <a:normAutofit fontScale="92500" lnSpcReduction="10000"/>
          </a:bodyPr>
          <a:lstStyle/>
          <a:p>
            <a:pPr lvl="0" algn="just"/>
            <a:r>
              <a:rPr lang="en-IN" sz="2300" dirty="0" smtClean="0"/>
              <a:t>For this project we have provided with huge amount of comments with multiple targets which are binary in nature. I observe that there are many words with incorrect spellings. At first I have created three columns one is with the length of the text, another as ‘question’ whether the comment contains ‘?’ mark or not and third as ‘exclamation’ whether the comment contains ‘!’ mark.</a:t>
            </a:r>
            <a:endParaRPr lang="en-US" sz="2300" dirty="0" smtClean="0"/>
          </a:p>
          <a:p>
            <a:pPr lvl="0" algn="just"/>
            <a:r>
              <a:rPr lang="en-IN" sz="2300" dirty="0" smtClean="0"/>
              <a:t>To clean the column </a:t>
            </a:r>
            <a:r>
              <a:rPr lang="en-IN" sz="2300" dirty="0" err="1" smtClean="0"/>
              <a:t>comment_text</a:t>
            </a:r>
            <a:r>
              <a:rPr lang="en-IN" sz="2300" dirty="0" smtClean="0"/>
              <a:t> I have gone through different text processing steps like lowercasing the text, removing unwanted elements like </a:t>
            </a:r>
            <a:r>
              <a:rPr lang="en-IN" sz="2300" dirty="0" err="1" smtClean="0"/>
              <a:t>stopwords</a:t>
            </a:r>
            <a:r>
              <a:rPr lang="en-IN" sz="2300" dirty="0" smtClean="0"/>
              <a:t>, ‘\n’, </a:t>
            </a:r>
            <a:r>
              <a:rPr lang="en-IN" sz="2300" dirty="0" err="1" smtClean="0"/>
              <a:t>Urls</a:t>
            </a:r>
            <a:r>
              <a:rPr lang="en-IN" sz="2300" dirty="0" smtClean="0"/>
              <a:t>, numbers, punctuations etc.</a:t>
            </a:r>
            <a:endParaRPr lang="en-US" sz="2300" dirty="0" smtClean="0"/>
          </a:p>
          <a:p>
            <a:pPr lvl="0" algn="just"/>
            <a:r>
              <a:rPr lang="en-IN" sz="2300" dirty="0" smtClean="0"/>
              <a:t>As the text column is with many miss-spelled words and the problem is multi-labelled so we are getting slightly lower accuracy for this task. However we have selected best model among all the algorithms. There are some comments which are from different language other than English we can try the same approach by removing those comments with other languages.</a:t>
            </a:r>
            <a:endParaRPr lang="en-US" sz="2300"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8720" y="304800"/>
            <a:ext cx="10698480" cy="1143000"/>
          </a:xfrm>
        </p:spPr>
        <p:txBody>
          <a:bodyPr>
            <a:normAutofit/>
          </a:bodyPr>
          <a:lstStyle/>
          <a:p>
            <a:pPr algn="l"/>
            <a:r>
              <a:rPr lang="en-US" sz="3200" dirty="0" smtClean="0"/>
              <a:t>Problem associate with malignant comments</a:t>
            </a:r>
            <a:endParaRPr lang="en-US" sz="3200" dirty="0"/>
          </a:p>
        </p:txBody>
      </p:sp>
      <p:sp>
        <p:nvSpPr>
          <p:cNvPr id="3" name="Content Placeholder 2"/>
          <p:cNvSpPr>
            <a:spLocks noGrp="1"/>
          </p:cNvSpPr>
          <p:nvPr>
            <p:ph idx="1"/>
          </p:nvPr>
        </p:nvSpPr>
        <p:spPr>
          <a:xfrm>
            <a:off x="990600" y="1524000"/>
            <a:ext cx="9829800" cy="5105400"/>
          </a:xfrm>
        </p:spPr>
        <p:txBody>
          <a:bodyPr>
            <a:normAutofit/>
          </a:bodyPr>
          <a:lstStyle/>
          <a:p>
            <a:pPr algn="just"/>
            <a:r>
              <a:rPr lang="en-US" sz="2000" dirty="0"/>
              <a:t>A </a:t>
            </a:r>
            <a:r>
              <a:rPr lang="en-US" sz="2000" dirty="0" smtClean="0"/>
              <a:t>malignant comment </a:t>
            </a:r>
            <a:r>
              <a:rPr lang="en-US" sz="2000" dirty="0"/>
              <a:t>is defined as </a:t>
            </a:r>
            <a:r>
              <a:rPr lang="en-US" sz="2000" b="1" dirty="0"/>
              <a:t>a rude, </a:t>
            </a:r>
            <a:r>
              <a:rPr lang="en-US" sz="2000" b="1" dirty="0" err="1"/>
              <a:t>dis</a:t>
            </a:r>
            <a:r>
              <a:rPr lang="en-US" sz="2000" b="1" dirty="0"/>
              <a:t>- respectful, or unreasonable comment that is likely to make other users leave a </a:t>
            </a:r>
            <a:r>
              <a:rPr lang="en-US" sz="2000" b="1" dirty="0" smtClean="0"/>
              <a:t>discussion.</a:t>
            </a:r>
            <a:r>
              <a:rPr lang="en-IN" sz="2000" dirty="0"/>
              <a:t> 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lang="en-US" sz="2000" dirty="0"/>
          </a:p>
          <a:p>
            <a:pPr algn="just"/>
            <a:r>
              <a:rPr lang="en-IN" sz="2000" dirty="0"/>
              <a:t>Online hate, described as abusive language, aggression, cyber bullying, hatefulness and many others has been identified as a major threat on online social media platforms. Social media platforms are the most prominent grounds for such toxic behaviour.   </a:t>
            </a:r>
            <a:endParaRPr lang="en-US" sz="2000" dirty="0"/>
          </a:p>
          <a:p>
            <a:pPr algn="just"/>
            <a:r>
              <a:rPr lang="en-IN" sz="2000" dirty="0"/>
              <a:t>There has been a remarkable increase in the cases of cyber 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360" y="914400"/>
            <a:ext cx="10454640" cy="5349241"/>
          </a:xfrm>
        </p:spPr>
        <p:txBody>
          <a:bodyPr>
            <a:normAutofit fontScale="62500" lnSpcReduction="20000"/>
          </a:bodyPr>
          <a:lstStyle/>
          <a:p>
            <a:pPr algn="just">
              <a:buNone/>
            </a:pPr>
            <a:r>
              <a:rPr lang="en-IN" dirty="0" smtClean="0"/>
              <a:t>	The </a:t>
            </a:r>
            <a:r>
              <a:rPr lang="en-IN" dirty="0"/>
              <a:t>data set contains the training set, which has approximately 1,59,000 samples and the test set which contains nearly 1,53,000 samples. All the data samples contain 8 fields which includes ‘Id’, ‘Comments’, ‘Malignant’, ‘Highly malignant’, ‘Rude’, ‘Threat’, ‘Abuse’ and ‘Loathe’. </a:t>
            </a:r>
            <a:endParaRPr lang="en-US" dirty="0"/>
          </a:p>
          <a:p>
            <a:pPr algn="just">
              <a:buNone/>
            </a:pPr>
            <a:r>
              <a:rPr lang="en-IN" dirty="0" smtClean="0"/>
              <a:t>	The </a:t>
            </a:r>
            <a:r>
              <a:rPr lang="en-IN" dirty="0"/>
              <a:t>label can be either 0 or 1, where 0 denotes a NO while 1 denotes a YES. There are various comments which have multiple labels. The first attribute is a unique ID associated with each comment.  </a:t>
            </a:r>
            <a:r>
              <a:rPr lang="en-IN" b="1" dirty="0"/>
              <a:t> </a:t>
            </a:r>
            <a:endParaRPr lang="en-IN" b="1" dirty="0" smtClean="0"/>
          </a:p>
          <a:p>
            <a:pPr algn="just">
              <a:buNone/>
            </a:pPr>
            <a:endParaRPr lang="en-US" dirty="0"/>
          </a:p>
          <a:p>
            <a:pPr algn="just">
              <a:buNone/>
            </a:pPr>
            <a:r>
              <a:rPr lang="en-IN" dirty="0" smtClean="0"/>
              <a:t>	The </a:t>
            </a:r>
            <a:r>
              <a:rPr lang="en-IN" dirty="0"/>
              <a:t>data set includes:</a:t>
            </a:r>
            <a:endParaRPr lang="en-US" dirty="0"/>
          </a:p>
          <a:p>
            <a:pPr lvl="1" algn="just"/>
            <a:r>
              <a:rPr lang="en-IN" sz="3200" b="1" dirty="0"/>
              <a:t>Malignant: </a:t>
            </a:r>
            <a:r>
              <a:rPr lang="en-IN" sz="3200" dirty="0"/>
              <a:t>It is the Label column, which includes values 0 and 1, denoting if the comment is malignant or not. </a:t>
            </a:r>
            <a:endParaRPr lang="en-US" sz="3200" dirty="0"/>
          </a:p>
          <a:p>
            <a:pPr lvl="1" algn="just"/>
            <a:r>
              <a:rPr lang="en-IN" sz="3200" b="1" dirty="0"/>
              <a:t>Highly Malignant:</a:t>
            </a:r>
            <a:r>
              <a:rPr lang="en-IN" sz="3200" dirty="0"/>
              <a:t> It denotes comments that are highly malignant and hurtful. </a:t>
            </a:r>
            <a:endParaRPr lang="en-US" sz="3200" dirty="0"/>
          </a:p>
          <a:p>
            <a:pPr lvl="1" algn="just"/>
            <a:r>
              <a:rPr lang="en-IN" sz="3200" b="1" dirty="0"/>
              <a:t>Rude: </a:t>
            </a:r>
            <a:r>
              <a:rPr lang="en-IN" sz="3200" dirty="0"/>
              <a:t>It denotes comments that are very rude and offensive.</a:t>
            </a:r>
            <a:endParaRPr lang="en-US" sz="3200" dirty="0"/>
          </a:p>
          <a:p>
            <a:pPr lvl="1" algn="just"/>
            <a:r>
              <a:rPr lang="en-IN" sz="3200" b="1" dirty="0"/>
              <a:t>Threat:</a:t>
            </a:r>
            <a:r>
              <a:rPr lang="en-IN" sz="3200" dirty="0"/>
              <a:t> It contains indication of the comments that are giving any threat to someone. 	</a:t>
            </a:r>
            <a:endParaRPr lang="en-US" sz="3200" dirty="0"/>
          </a:p>
          <a:p>
            <a:pPr lvl="1" algn="just"/>
            <a:r>
              <a:rPr lang="en-IN" sz="3200" b="1" dirty="0"/>
              <a:t>Abuse:</a:t>
            </a:r>
            <a:r>
              <a:rPr lang="en-IN" sz="3200" dirty="0"/>
              <a:t> It is for comments that are abusive in nature. </a:t>
            </a:r>
            <a:endParaRPr lang="en-US" sz="3200" dirty="0"/>
          </a:p>
          <a:p>
            <a:pPr lvl="1" algn="just"/>
            <a:r>
              <a:rPr lang="en-IN" sz="3200" b="1" dirty="0"/>
              <a:t>Loathe:</a:t>
            </a:r>
            <a:r>
              <a:rPr lang="en-IN" sz="3200" dirty="0"/>
              <a:t> It describes the comments which are hateful and loathing in nature.  </a:t>
            </a:r>
            <a:endParaRPr lang="en-US" sz="3200" dirty="0"/>
          </a:p>
          <a:p>
            <a:pPr lvl="1" algn="just"/>
            <a:r>
              <a:rPr lang="en-IN" sz="3200" b="1" dirty="0"/>
              <a:t>ID: </a:t>
            </a:r>
            <a:r>
              <a:rPr lang="en-IN" sz="3200" dirty="0"/>
              <a:t>It includes unique Ids associated with each comment text given. </a:t>
            </a:r>
            <a:r>
              <a:rPr lang="en-IN" sz="3200" b="1" dirty="0"/>
              <a:t> </a:t>
            </a:r>
            <a:r>
              <a:rPr lang="en-IN" sz="3200" dirty="0"/>
              <a:t> </a:t>
            </a:r>
            <a:endParaRPr lang="en-US" sz="3200" dirty="0"/>
          </a:p>
          <a:p>
            <a:pPr lvl="1" algn="just"/>
            <a:r>
              <a:rPr lang="en-IN" sz="3200" b="1" dirty="0" smtClean="0"/>
              <a:t>Comment </a:t>
            </a:r>
            <a:r>
              <a:rPr lang="en-IN" sz="3200" b="1" dirty="0"/>
              <a:t>text: </a:t>
            </a:r>
            <a:r>
              <a:rPr lang="en-IN" sz="3200" dirty="0"/>
              <a:t>This column contains the comments extracted from various social media platforms. </a:t>
            </a:r>
            <a:endParaRPr lang="en-US" sz="3200" dirty="0"/>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10698480" cy="639762"/>
          </a:xfrm>
        </p:spPr>
        <p:txBody>
          <a:bodyPr>
            <a:normAutofit fontScale="90000"/>
          </a:bodyPr>
          <a:lstStyle/>
          <a:p>
            <a:pPr algn="l"/>
            <a:r>
              <a:rPr lang="en-IN" sz="3600" b="1" dirty="0"/>
              <a:t>Loading the Data:</a:t>
            </a:r>
            <a:r>
              <a:rPr lang="en-US" dirty="0"/>
              <a:t/>
            </a:r>
            <a:br>
              <a:rPr lang="en-US" dirty="0"/>
            </a:br>
            <a:endParaRPr lang="en-US" dirty="0"/>
          </a:p>
        </p:txBody>
      </p:sp>
      <p:sp>
        <p:nvSpPr>
          <p:cNvPr id="4" name="Content Placeholder 3"/>
          <p:cNvSpPr>
            <a:spLocks noGrp="1"/>
          </p:cNvSpPr>
          <p:nvPr>
            <p:ph sz="half" idx="2"/>
          </p:nvPr>
        </p:nvSpPr>
        <p:spPr>
          <a:xfrm>
            <a:off x="1219200" y="5181600"/>
            <a:ext cx="9845040" cy="1096964"/>
          </a:xfrm>
        </p:spPr>
        <p:txBody>
          <a:bodyPr>
            <a:normAutofit fontScale="70000" lnSpcReduction="20000"/>
          </a:bodyPr>
          <a:lstStyle/>
          <a:p>
            <a:pPr>
              <a:buNone/>
            </a:pPr>
            <a:r>
              <a:rPr lang="en-IN" dirty="0" smtClean="0"/>
              <a:t>	By </a:t>
            </a:r>
            <a:r>
              <a:rPr lang="en-IN" dirty="0"/>
              <a:t>looking at the shape of our training data set we came to know that this data set is having 159571 rows and 8 columns. Where malignant, </a:t>
            </a:r>
            <a:r>
              <a:rPr lang="en-IN" dirty="0" err="1"/>
              <a:t>highly_malignant</a:t>
            </a:r>
            <a:r>
              <a:rPr lang="en-IN" dirty="0"/>
              <a:t>, </a:t>
            </a:r>
            <a:r>
              <a:rPr lang="en-IN" dirty="0" err="1"/>
              <a:t>rude,threat</a:t>
            </a:r>
            <a:r>
              <a:rPr lang="en-IN" dirty="0"/>
              <a:t>,  abuse and loathe are our target </a:t>
            </a:r>
            <a:r>
              <a:rPr lang="en-IN" dirty="0" err="1"/>
              <a:t>variabls</a:t>
            </a:r>
            <a:r>
              <a:rPr lang="en-IN" dirty="0"/>
              <a:t> which are with binary values.</a:t>
            </a:r>
            <a:endParaRPr lang="en-US" dirty="0"/>
          </a:p>
          <a:p>
            <a:endParaRPr lang="en-US" dirty="0"/>
          </a:p>
        </p:txBody>
      </p:sp>
      <p:pic>
        <p:nvPicPr>
          <p:cNvPr id="1026" name="Picture 2"/>
          <p:cNvPicPr>
            <a:picLocks noGrp="1" noChangeAspect="1" noChangeArrowheads="1"/>
          </p:cNvPicPr>
          <p:nvPr>
            <p:ph sz="half" idx="1"/>
          </p:nvPr>
        </p:nvPicPr>
        <p:blipFill>
          <a:blip r:embed="rId2" cstate="print"/>
          <a:srcRect/>
          <a:stretch>
            <a:fillRect/>
          </a:stretch>
        </p:blipFill>
        <p:spPr bwMode="auto">
          <a:xfrm>
            <a:off x="1066800" y="1295400"/>
            <a:ext cx="9617075" cy="3390836"/>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274638"/>
            <a:ext cx="10698480" cy="868362"/>
          </a:xfrm>
        </p:spPr>
        <p:txBody>
          <a:bodyPr>
            <a:normAutofit/>
          </a:bodyPr>
          <a:lstStyle/>
          <a:p>
            <a:pPr algn="l"/>
            <a:r>
              <a:rPr lang="en-US" sz="3200" dirty="0" smtClean="0"/>
              <a:t>Feature Engineering</a:t>
            </a:r>
            <a:endParaRPr lang="en-US" sz="3200" dirty="0"/>
          </a:p>
        </p:txBody>
      </p:sp>
      <p:sp>
        <p:nvSpPr>
          <p:cNvPr id="3" name="Content Placeholder 2"/>
          <p:cNvSpPr>
            <a:spLocks noGrp="1"/>
          </p:cNvSpPr>
          <p:nvPr>
            <p:ph sz="half" idx="1"/>
          </p:nvPr>
        </p:nvSpPr>
        <p:spPr>
          <a:xfrm>
            <a:off x="1143000" y="4800600"/>
            <a:ext cx="10058400" cy="1630364"/>
          </a:xfrm>
        </p:spPr>
        <p:txBody>
          <a:bodyPr>
            <a:normAutofit fontScale="70000" lnSpcReduction="20000"/>
          </a:bodyPr>
          <a:lstStyle/>
          <a:p>
            <a:r>
              <a:rPr lang="en-IN" dirty="0" smtClean="0"/>
              <a:t>I am creating a function for feature engineering and making three different columns using </a:t>
            </a:r>
            <a:r>
              <a:rPr lang="en-IN" dirty="0" err="1" smtClean="0"/>
              <a:t>comment_text</a:t>
            </a:r>
            <a:r>
              <a:rPr lang="en-IN" dirty="0" smtClean="0"/>
              <a:t> column</a:t>
            </a:r>
            <a:endParaRPr lang="en-US" dirty="0" smtClean="0"/>
          </a:p>
          <a:p>
            <a:r>
              <a:rPr lang="en-IN" dirty="0" smtClean="0"/>
              <a:t>Length: indicating the length of the text.</a:t>
            </a:r>
            <a:endParaRPr lang="en-US" dirty="0" smtClean="0"/>
          </a:p>
          <a:p>
            <a:r>
              <a:rPr lang="en-IN" dirty="0" smtClean="0"/>
              <a:t>Exclamation: indicates whether ‘!’ is present in the text or not.</a:t>
            </a:r>
            <a:endParaRPr lang="en-US" dirty="0" smtClean="0"/>
          </a:p>
          <a:p>
            <a:r>
              <a:rPr lang="en-IN" dirty="0" smtClean="0"/>
              <a:t>Question: indicates whether ‘?’ is present in the text or not.</a:t>
            </a:r>
            <a:endParaRPr lang="en-US" dirty="0" smtClean="0"/>
          </a:p>
          <a:p>
            <a:endParaRPr lang="en-US" dirty="0"/>
          </a:p>
        </p:txBody>
      </p:sp>
      <p:pic>
        <p:nvPicPr>
          <p:cNvPr id="1026" name="Picture 2"/>
          <p:cNvPicPr>
            <a:picLocks noGrp="1" noChangeAspect="1" noChangeArrowheads="1"/>
          </p:cNvPicPr>
          <p:nvPr>
            <p:ph sz="half" idx="2"/>
          </p:nvPr>
        </p:nvPicPr>
        <p:blipFill>
          <a:blip r:embed="rId2" cstate="print"/>
          <a:srcRect/>
          <a:stretch>
            <a:fillRect/>
          </a:stretch>
        </p:blipFill>
        <p:spPr bwMode="auto">
          <a:xfrm>
            <a:off x="1447800" y="1143000"/>
            <a:ext cx="8626475" cy="3428999"/>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274638"/>
            <a:ext cx="10698480" cy="715962"/>
          </a:xfrm>
        </p:spPr>
        <p:txBody>
          <a:bodyPr>
            <a:normAutofit fontScale="90000"/>
          </a:bodyPr>
          <a:lstStyle/>
          <a:p>
            <a:pPr algn="l"/>
            <a:r>
              <a:rPr lang="en-US" sz="2800" dirty="0" smtClean="0"/>
              <a:t>Defining functions for lemmatization, removing </a:t>
            </a:r>
            <a:r>
              <a:rPr lang="en-US" sz="2800" dirty="0" err="1" smtClean="0"/>
              <a:t>stopwords</a:t>
            </a:r>
            <a:r>
              <a:rPr lang="en-US" sz="2800" dirty="0" smtClean="0"/>
              <a:t> and replacing some words </a:t>
            </a:r>
            <a:endParaRPr lang="en-US" sz="2800" dirty="0"/>
          </a:p>
        </p:txBody>
      </p:sp>
      <p:pic>
        <p:nvPicPr>
          <p:cNvPr id="2050" name="Picture 2"/>
          <p:cNvPicPr>
            <a:picLocks noGrp="1" noChangeAspect="1" noChangeArrowheads="1"/>
          </p:cNvPicPr>
          <p:nvPr>
            <p:ph sz="half" idx="2"/>
          </p:nvPr>
        </p:nvPicPr>
        <p:blipFill>
          <a:blip r:embed="rId2" cstate="print"/>
          <a:srcRect/>
          <a:stretch>
            <a:fillRect/>
          </a:stretch>
        </p:blipFill>
        <p:spPr bwMode="auto">
          <a:xfrm>
            <a:off x="762000" y="990600"/>
            <a:ext cx="10287000" cy="56388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Text </a:t>
            </a:r>
            <a:r>
              <a:rPr lang="en-US" sz="3200" dirty="0" err="1" smtClean="0"/>
              <a:t>Procesing</a:t>
            </a:r>
            <a:endParaRPr lang="en-US" sz="3200" dirty="0"/>
          </a:p>
        </p:txBody>
      </p:sp>
      <p:sp>
        <p:nvSpPr>
          <p:cNvPr id="5" name="Content Placeholder 4"/>
          <p:cNvSpPr>
            <a:spLocks noGrp="1"/>
          </p:cNvSpPr>
          <p:nvPr>
            <p:ph sz="half" idx="2"/>
          </p:nvPr>
        </p:nvSpPr>
        <p:spPr>
          <a:xfrm>
            <a:off x="1524000" y="4876800"/>
            <a:ext cx="8930640" cy="1524000"/>
          </a:xfrm>
        </p:spPr>
        <p:txBody>
          <a:bodyPr>
            <a:normAutofit/>
          </a:bodyPr>
          <a:lstStyle/>
          <a:p>
            <a:r>
              <a:rPr lang="en-US" sz="2000" dirty="0" smtClean="0"/>
              <a:t>I have done text processing by using some of the functions which I have defined earlier.</a:t>
            </a:r>
          </a:p>
          <a:p>
            <a:r>
              <a:rPr lang="en-US" sz="2000" dirty="0" smtClean="0"/>
              <a:t>After </a:t>
            </a:r>
            <a:r>
              <a:rPr lang="en-US" sz="2000" dirty="0" smtClean="0"/>
              <a:t>lowercasing the text </a:t>
            </a:r>
            <a:r>
              <a:rPr lang="en-US" sz="2000" dirty="0" smtClean="0"/>
              <a:t>I have removed numbers, punctuations and </a:t>
            </a:r>
            <a:r>
              <a:rPr lang="en-US" sz="2000" dirty="0" err="1" smtClean="0"/>
              <a:t>stopwords</a:t>
            </a:r>
            <a:r>
              <a:rPr lang="en-US" sz="2000" dirty="0" smtClean="0"/>
              <a:t>. </a:t>
            </a:r>
            <a:endParaRPr lang="en-US" sz="2000" dirty="0"/>
          </a:p>
        </p:txBody>
      </p:sp>
      <p:pic>
        <p:nvPicPr>
          <p:cNvPr id="4098" name="Picture 2"/>
          <p:cNvPicPr>
            <a:picLocks noGrp="1" noChangeAspect="1" noChangeArrowheads="1"/>
          </p:cNvPicPr>
          <p:nvPr>
            <p:ph sz="half" idx="1"/>
          </p:nvPr>
        </p:nvPicPr>
        <p:blipFill>
          <a:blip r:embed="rId2" cstate="print"/>
          <a:srcRect/>
          <a:stretch>
            <a:fillRect/>
          </a:stretch>
        </p:blipFill>
        <p:spPr bwMode="auto">
          <a:xfrm>
            <a:off x="1676400" y="1371600"/>
            <a:ext cx="8626475" cy="3138848"/>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EDA/Data Analysis</a:t>
            </a:r>
            <a:endParaRPr lang="en-US" sz="3200" dirty="0"/>
          </a:p>
        </p:txBody>
      </p:sp>
      <p:sp>
        <p:nvSpPr>
          <p:cNvPr id="4" name="Content Placeholder 3"/>
          <p:cNvSpPr>
            <a:spLocks noGrp="1"/>
          </p:cNvSpPr>
          <p:nvPr>
            <p:ph sz="half" idx="2"/>
          </p:nvPr>
        </p:nvSpPr>
        <p:spPr>
          <a:xfrm>
            <a:off x="1371600" y="4800600"/>
            <a:ext cx="10073640" cy="1371600"/>
          </a:xfrm>
        </p:spPr>
        <p:txBody>
          <a:bodyPr/>
          <a:lstStyle/>
          <a:p>
            <a:pPr algn="just"/>
            <a:r>
              <a:rPr lang="en-IN" sz="2000" dirty="0" smtClean="0"/>
              <a:t>The above figure represents count plot for all our labels. Looking at this plot we can conclude </a:t>
            </a:r>
            <a:r>
              <a:rPr lang="en-IN" sz="2000" dirty="0" smtClean="0"/>
              <a:t>that </a:t>
            </a:r>
            <a:r>
              <a:rPr lang="en-IN" sz="2000" dirty="0" smtClean="0"/>
              <a:t>more number of comments has been labelled as malignant compared to others. Very </a:t>
            </a:r>
            <a:r>
              <a:rPr lang="en-IN" sz="2000" dirty="0" smtClean="0"/>
              <a:t>less </a:t>
            </a:r>
            <a:r>
              <a:rPr lang="en-IN" sz="2000" dirty="0" smtClean="0"/>
              <a:t>number of comments has been labelled as threat. </a:t>
            </a:r>
            <a:endParaRPr lang="en-US" sz="2000" dirty="0" smtClean="0"/>
          </a:p>
          <a:p>
            <a:endParaRPr lang="en-US" dirty="0"/>
          </a:p>
        </p:txBody>
      </p:sp>
      <p:pic>
        <p:nvPicPr>
          <p:cNvPr id="3075" name="Picture 3"/>
          <p:cNvPicPr>
            <a:picLocks noGrp="1" noChangeAspect="1" noChangeArrowheads="1"/>
          </p:cNvPicPr>
          <p:nvPr>
            <p:ph sz="half" idx="1"/>
          </p:nvPr>
        </p:nvPicPr>
        <p:blipFill>
          <a:blip r:embed="rId2" cstate="print"/>
          <a:srcRect/>
          <a:stretch>
            <a:fillRect/>
          </a:stretch>
        </p:blipFill>
        <p:spPr bwMode="auto">
          <a:xfrm>
            <a:off x="2514600" y="1295400"/>
            <a:ext cx="6019800" cy="34290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762000" y="838200"/>
            <a:ext cx="10698480" cy="1295400"/>
          </a:xfrm>
        </p:spPr>
        <p:txBody>
          <a:bodyPr>
            <a:normAutofit/>
          </a:bodyPr>
          <a:lstStyle/>
          <a:p>
            <a:pPr algn="l"/>
            <a:r>
              <a:rPr lang="en-US" sz="2400" dirty="0" smtClean="0"/>
              <a:t>B</a:t>
            </a:r>
            <a:r>
              <a:rPr lang="en-US" sz="2400" dirty="0" smtClean="0"/>
              <a:t>elow </a:t>
            </a:r>
            <a:r>
              <a:rPr lang="en-US" sz="2400" dirty="0" smtClean="0"/>
              <a:t>figures shows words frequently occurred in the case of </a:t>
            </a:r>
            <a:r>
              <a:rPr lang="en-US" sz="2400" dirty="0" smtClean="0"/>
              <a:t>malignant and </a:t>
            </a:r>
            <a:r>
              <a:rPr lang="en-US" sz="2400" dirty="0" err="1" smtClean="0"/>
              <a:t>highly_malignant</a:t>
            </a:r>
            <a:r>
              <a:rPr lang="en-US" sz="2400" dirty="0" smtClean="0"/>
              <a:t> comments</a:t>
            </a:r>
            <a:endParaRPr lang="en-US" sz="2400" dirty="0"/>
          </a:p>
        </p:txBody>
      </p:sp>
      <p:pic>
        <p:nvPicPr>
          <p:cNvPr id="5122" name="Picture 2"/>
          <p:cNvPicPr>
            <a:picLocks noGrp="1" noChangeAspect="1" noChangeArrowheads="1"/>
          </p:cNvPicPr>
          <p:nvPr>
            <p:ph sz="half" idx="1"/>
          </p:nvPr>
        </p:nvPicPr>
        <p:blipFill>
          <a:blip r:embed="rId2" cstate="print"/>
          <a:stretch>
            <a:fillRect/>
          </a:stretch>
        </p:blipFill>
        <p:spPr bwMode="auto">
          <a:xfrm>
            <a:off x="533400" y="2286000"/>
            <a:ext cx="5486400" cy="2880658"/>
          </a:xfrm>
          <a:prstGeom prst="rect">
            <a:avLst/>
          </a:prstGeom>
          <a:noFill/>
          <a:ln w="9525">
            <a:noFill/>
            <a:miter lim="800000"/>
            <a:headEnd/>
            <a:tailEnd/>
          </a:ln>
        </p:spPr>
      </p:pic>
      <p:pic>
        <p:nvPicPr>
          <p:cNvPr id="5123" name="Picture 3"/>
          <p:cNvPicPr>
            <a:picLocks noGrp="1" noChangeAspect="1" noChangeArrowheads="1"/>
          </p:cNvPicPr>
          <p:nvPr>
            <p:ph sz="half" idx="2"/>
          </p:nvPr>
        </p:nvPicPr>
        <p:blipFill>
          <a:blip r:embed="rId3" cstate="print"/>
          <a:stretch>
            <a:fillRect/>
          </a:stretch>
        </p:blipFill>
        <p:spPr bwMode="auto">
          <a:xfrm>
            <a:off x="6096000" y="2209800"/>
            <a:ext cx="5410200" cy="307090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TotalTime>
  <Words>510</Words>
  <Application>Microsoft Office PowerPoint</Application>
  <PresentationFormat>Custom</PresentationFormat>
  <Paragraphs>54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Malignant Comment Classifier</vt:lpstr>
      <vt:lpstr>Problem associate with malignant comments</vt:lpstr>
      <vt:lpstr>Slide 3</vt:lpstr>
      <vt:lpstr>Loading the Data: </vt:lpstr>
      <vt:lpstr>Feature Engineering</vt:lpstr>
      <vt:lpstr>Defining functions for lemmatization, removing stopwords and replacing some words </vt:lpstr>
      <vt:lpstr>Text Procesing</vt:lpstr>
      <vt:lpstr>EDA/Data Analysis</vt:lpstr>
      <vt:lpstr>Below figures shows words frequently occurred in the case of malignant and highly_malignant comments</vt:lpstr>
      <vt:lpstr>The below figures shows words frequently occurred in the case of threat and rude comments</vt:lpstr>
      <vt:lpstr>Model building</vt:lpstr>
      <vt:lpstr>Key Metrics for success in solving problem under consideration </vt:lpstr>
      <vt:lpstr>Final model</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 </dc:title>
  <dc:creator>ABHINANDAN</dc:creator>
  <cp:lastModifiedBy>ABHINANDAN</cp:lastModifiedBy>
  <cp:revision>26</cp:revision>
  <dcterms:created xsi:type="dcterms:W3CDTF">2021-10-19T07:52:27Z</dcterms:created>
  <dcterms:modified xsi:type="dcterms:W3CDTF">2021-10-19T16:22:04Z</dcterms:modified>
</cp:coreProperties>
</file>