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48" y="-96"/>
      </p:cViewPr>
      <p:guideLst>
        <p:guide orient="horz" pos="2160"/>
        <p:guide pos="36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1F6646-CD05-4A4B-9560-0C409599C68F}" type="datetimeFigureOut">
              <a:rPr lang="en-US" smtClean="0"/>
              <a:pPr/>
              <a:t>9/30/2021</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A697-E6EB-4554-BA96-6759711D6B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685800"/>
            <a:ext cx="5715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80A697-E6EB-4554-BA96-6759711D6B50}"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80A697-E6EB-4554-BA96-6759711D6B5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7"/>
            <a:ext cx="97155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742AE8-0A7D-418A-B0CD-E04E3B95A852}"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42AE8-0A7D-418A-B0CD-E04E3B95A852}"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40"/>
            <a:ext cx="25717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274640"/>
            <a:ext cx="75247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42AE8-0A7D-418A-B0CD-E04E3B95A852}"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42AE8-0A7D-418A-B0CD-E04E3B95A852}"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2" y="4406902"/>
            <a:ext cx="97155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02892"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742AE8-0A7D-418A-B0CD-E04E3B95A852}"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742AE8-0A7D-418A-B0CD-E04E3B95A852}"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1500" y="1535113"/>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0" y="2174875"/>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06282" y="1535113"/>
            <a:ext cx="50522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282" y="2174875"/>
            <a:ext cx="505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742AE8-0A7D-418A-B0CD-E04E3B95A852}"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742AE8-0A7D-418A-B0CD-E04E3B95A852}"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42AE8-0A7D-418A-B0CD-E04E3B95A852}"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3050"/>
            <a:ext cx="376039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68812" y="273052"/>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1500" y="1435102"/>
            <a:ext cx="3760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742AE8-0A7D-418A-B0CD-E04E3B95A852}"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0"/>
            <a:ext cx="68580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40360"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742AE8-0A7D-418A-B0CD-E04E3B95A852}"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0F501-88EF-4D0C-9FC4-90044E096C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274638"/>
            <a:ext cx="102870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71500" y="1600202"/>
            <a:ext cx="102870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71500" y="6356352"/>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42AE8-0A7D-418A-B0CD-E04E3B95A852}" type="datetimeFigureOut">
              <a:rPr lang="en-US" smtClean="0"/>
              <a:pPr/>
              <a:t>9/30/2021</a:t>
            </a:fld>
            <a:endParaRPr lang="en-US"/>
          </a:p>
        </p:txBody>
      </p:sp>
      <p:sp>
        <p:nvSpPr>
          <p:cNvPr id="5" name="Footer Placeholder 4"/>
          <p:cNvSpPr>
            <a:spLocks noGrp="1"/>
          </p:cNvSpPr>
          <p:nvPr>
            <p:ph type="ftr" sz="quarter" idx="3"/>
          </p:nvPr>
        </p:nvSpPr>
        <p:spPr>
          <a:xfrm>
            <a:off x="3905250" y="6356352"/>
            <a:ext cx="36195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191500" y="6356352"/>
            <a:ext cx="2667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0F501-88EF-4D0C-9FC4-90044E096C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CAR PRICE PREDICTION</a:t>
            </a:r>
            <a:r>
              <a:rPr lang="en-US" dirty="0"/>
              <a:t/>
            </a:r>
            <a:br>
              <a:rPr lang="en-US" dirty="0"/>
            </a:br>
            <a:endParaRPr lang="en-US" dirty="0"/>
          </a:p>
        </p:txBody>
      </p:sp>
      <p:sp>
        <p:nvSpPr>
          <p:cNvPr id="3" name="Subtitle 2"/>
          <p:cNvSpPr>
            <a:spLocks noGrp="1"/>
          </p:cNvSpPr>
          <p:nvPr>
            <p:ph type="subTitle" idx="1"/>
          </p:nvPr>
        </p:nvSpPr>
        <p:spPr>
          <a:xfrm>
            <a:off x="1676400" y="3657600"/>
            <a:ext cx="8001000" cy="1066800"/>
          </a:xfrm>
        </p:spPr>
        <p:txBody>
          <a:bodyPr/>
          <a:lstStyle/>
          <a:p>
            <a:r>
              <a:rPr lang="en-US" dirty="0" smtClean="0"/>
              <a:t>By </a:t>
            </a:r>
            <a:r>
              <a:rPr lang="en-US" dirty="0" err="1" smtClean="0"/>
              <a:t>Abhinandan</a:t>
            </a:r>
            <a:r>
              <a:rPr lang="en-US" dirty="0" smtClean="0"/>
              <a:t> D. </a:t>
            </a:r>
            <a:r>
              <a:rPr lang="en-US" dirty="0" err="1" smtClean="0"/>
              <a:t>Kadam</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685800"/>
            <a:ext cx="9715500" cy="841373"/>
          </a:xfrm>
        </p:spPr>
        <p:txBody>
          <a:bodyPr>
            <a:normAutofit fontScale="90000"/>
          </a:bodyPr>
          <a:lstStyle/>
          <a:p>
            <a:pPr algn="l"/>
            <a:r>
              <a:rPr lang="en-IN" sz="3200" dirty="0" smtClean="0"/>
              <a:t>Model/s Development and Evaluation </a:t>
            </a:r>
            <a:r>
              <a:rPr lang="en-US" dirty="0" smtClean="0"/>
              <a:t/>
            </a:r>
            <a:br>
              <a:rPr lang="en-US" dirty="0" smtClean="0"/>
            </a:br>
            <a:endParaRPr lang="en-US" dirty="0"/>
          </a:p>
        </p:txBody>
      </p:sp>
      <p:sp>
        <p:nvSpPr>
          <p:cNvPr id="8" name="Subtitle 7"/>
          <p:cNvSpPr>
            <a:spLocks noGrp="1"/>
          </p:cNvSpPr>
          <p:nvPr>
            <p:ph type="subTitle" idx="1"/>
          </p:nvPr>
        </p:nvSpPr>
        <p:spPr>
          <a:xfrm>
            <a:off x="990600" y="1447800"/>
            <a:ext cx="9753600" cy="4724400"/>
          </a:xfrm>
        </p:spPr>
        <p:txBody>
          <a:bodyPr>
            <a:normAutofit fontScale="40000" lnSpcReduction="20000"/>
          </a:bodyPr>
          <a:lstStyle/>
          <a:p>
            <a:pPr algn="l"/>
            <a:r>
              <a:rPr lang="en-IN" sz="4500" dirty="0" smtClean="0">
                <a:solidFill>
                  <a:schemeClr val="tx1"/>
                </a:solidFill>
              </a:rPr>
              <a:t>For </a:t>
            </a:r>
            <a:r>
              <a:rPr lang="en-IN" sz="4500" dirty="0">
                <a:solidFill>
                  <a:schemeClr val="tx1"/>
                </a:solidFill>
              </a:rPr>
              <a:t>this project we need to predict the prices of used cars, means our target column is continuous so this is a regression problem. I have used various regression algorithms and tested for the prediction. By doing various evaluations I have selected </a:t>
            </a:r>
            <a:r>
              <a:rPr lang="en-IN" sz="4500" dirty="0" err="1">
                <a:solidFill>
                  <a:schemeClr val="tx1"/>
                </a:solidFill>
              </a:rPr>
              <a:t>ExtraTreeRegressor</a:t>
            </a:r>
            <a:r>
              <a:rPr lang="en-IN" sz="4500" dirty="0">
                <a:solidFill>
                  <a:schemeClr val="tx1"/>
                </a:solidFill>
              </a:rPr>
              <a:t> as best suitable algorithm for our final model as it is giving good r2-score and least difference in r2-score and CV-score among all the algorithms used, other algorithms are also giving me better accuracy but those are differing more between r2-score and </a:t>
            </a:r>
            <a:r>
              <a:rPr lang="en-IN" sz="4500" dirty="0" err="1">
                <a:solidFill>
                  <a:schemeClr val="tx1"/>
                </a:solidFill>
              </a:rPr>
              <a:t>cv</a:t>
            </a:r>
            <a:r>
              <a:rPr lang="en-IN" sz="4500" dirty="0">
                <a:solidFill>
                  <a:schemeClr val="tx1"/>
                </a:solidFill>
              </a:rPr>
              <a:t>-scores.</a:t>
            </a:r>
            <a:endParaRPr lang="en-US" sz="4500" dirty="0">
              <a:solidFill>
                <a:schemeClr val="tx1"/>
              </a:solidFill>
            </a:endParaRPr>
          </a:p>
          <a:p>
            <a:pPr algn="l"/>
            <a:r>
              <a:rPr lang="en-IN" sz="4500" dirty="0">
                <a:solidFill>
                  <a:schemeClr val="tx1"/>
                </a:solidFill>
              </a:rPr>
              <a:t>For getting good performance as well as accuracy and to check my model for over-fitting and under-fitting I have used K-Fold cross validation.</a:t>
            </a:r>
            <a:endParaRPr lang="en-US" sz="4500" dirty="0">
              <a:solidFill>
                <a:schemeClr val="tx1"/>
              </a:solidFill>
            </a:endParaRPr>
          </a:p>
          <a:p>
            <a:pPr algn="l"/>
            <a:r>
              <a:rPr lang="en-IN" sz="4500" dirty="0">
                <a:solidFill>
                  <a:schemeClr val="tx1"/>
                </a:solidFill>
              </a:rPr>
              <a:t> </a:t>
            </a:r>
            <a:endParaRPr lang="en-US" sz="4500" dirty="0">
              <a:solidFill>
                <a:schemeClr val="tx1"/>
              </a:solidFill>
            </a:endParaRPr>
          </a:p>
          <a:p>
            <a:pPr algn="l"/>
            <a:r>
              <a:rPr lang="en-IN" sz="4500" dirty="0">
                <a:solidFill>
                  <a:schemeClr val="tx1"/>
                </a:solidFill>
              </a:rPr>
              <a:t>I have used following algorithms and evaluated them</a:t>
            </a:r>
            <a:endParaRPr lang="en-US" sz="4500" dirty="0">
              <a:solidFill>
                <a:schemeClr val="tx1"/>
              </a:solidFill>
            </a:endParaRPr>
          </a:p>
          <a:p>
            <a:pPr algn="l"/>
            <a:r>
              <a:rPr lang="en-IN" sz="4500" dirty="0">
                <a:solidFill>
                  <a:schemeClr val="tx1"/>
                </a:solidFill>
              </a:rPr>
              <a:t> </a:t>
            </a:r>
            <a:endParaRPr lang="en-US" sz="4500" dirty="0">
              <a:solidFill>
                <a:schemeClr val="tx1"/>
              </a:solidFill>
            </a:endParaRPr>
          </a:p>
          <a:p>
            <a:pPr algn="l"/>
            <a:r>
              <a:rPr lang="en-IN" sz="4500" dirty="0" err="1">
                <a:solidFill>
                  <a:schemeClr val="tx1"/>
                </a:solidFill>
              </a:rPr>
              <a:t>ExtraTreeRegressor</a:t>
            </a:r>
            <a:endParaRPr lang="en-US" sz="4500" dirty="0">
              <a:solidFill>
                <a:schemeClr val="tx1"/>
              </a:solidFill>
            </a:endParaRPr>
          </a:p>
          <a:p>
            <a:pPr algn="l"/>
            <a:r>
              <a:rPr lang="en-IN" sz="4500" dirty="0" err="1">
                <a:solidFill>
                  <a:schemeClr val="tx1"/>
                </a:solidFill>
              </a:rPr>
              <a:t>RandomForest</a:t>
            </a:r>
            <a:r>
              <a:rPr lang="en-IN" sz="4500" dirty="0">
                <a:solidFill>
                  <a:schemeClr val="tx1"/>
                </a:solidFill>
              </a:rPr>
              <a:t> </a:t>
            </a:r>
            <a:r>
              <a:rPr lang="en-IN" sz="4500" dirty="0" err="1">
                <a:solidFill>
                  <a:schemeClr val="tx1"/>
                </a:solidFill>
              </a:rPr>
              <a:t>Regressor</a:t>
            </a:r>
            <a:endParaRPr lang="en-US" sz="4500" dirty="0">
              <a:solidFill>
                <a:schemeClr val="tx1"/>
              </a:solidFill>
            </a:endParaRPr>
          </a:p>
          <a:p>
            <a:pPr algn="l"/>
            <a:r>
              <a:rPr lang="en-IN" sz="4500" dirty="0" err="1">
                <a:solidFill>
                  <a:schemeClr val="tx1"/>
                </a:solidFill>
              </a:rPr>
              <a:t>DecisionTree</a:t>
            </a:r>
            <a:r>
              <a:rPr lang="en-IN" sz="4500" dirty="0">
                <a:solidFill>
                  <a:schemeClr val="tx1"/>
                </a:solidFill>
              </a:rPr>
              <a:t> </a:t>
            </a:r>
            <a:r>
              <a:rPr lang="en-IN" sz="4500" dirty="0" err="1">
                <a:solidFill>
                  <a:schemeClr val="tx1"/>
                </a:solidFill>
              </a:rPr>
              <a:t>Regressor</a:t>
            </a:r>
            <a:endParaRPr lang="en-US" sz="4500" dirty="0">
              <a:solidFill>
                <a:schemeClr val="tx1"/>
              </a:solidFill>
            </a:endParaRPr>
          </a:p>
          <a:p>
            <a:pPr algn="l"/>
            <a:r>
              <a:rPr lang="en-IN" sz="4500" dirty="0" err="1">
                <a:solidFill>
                  <a:schemeClr val="tx1"/>
                </a:solidFill>
              </a:rPr>
              <a:t>LightGBM</a:t>
            </a:r>
            <a:endParaRPr lang="en-US" sz="4500" dirty="0">
              <a:solidFill>
                <a:schemeClr val="tx1"/>
              </a:solidFill>
            </a:endParaRPr>
          </a:p>
          <a:p>
            <a:pPr algn="l"/>
            <a:r>
              <a:rPr lang="en-IN" sz="4500" dirty="0" err="1">
                <a:solidFill>
                  <a:schemeClr val="tx1"/>
                </a:solidFill>
              </a:rPr>
              <a:t>LinearRegression</a:t>
            </a:r>
            <a:endParaRPr lang="en-US" sz="4500" dirty="0">
              <a:solidFill>
                <a:schemeClr val="tx1"/>
              </a:solidFill>
            </a:endParaRPr>
          </a:p>
          <a:p>
            <a:pPr algn="l"/>
            <a:r>
              <a:rPr lang="en-IN" sz="4500" dirty="0" err="1">
                <a:solidFill>
                  <a:schemeClr val="tx1"/>
                </a:solidFill>
              </a:rPr>
              <a:t>XGBRegressor</a:t>
            </a:r>
            <a:endParaRPr lang="en-US" sz="4500" dirty="0">
              <a:solidFill>
                <a:schemeClr val="tx1"/>
              </a:solidFill>
            </a:endParaRPr>
          </a:p>
          <a:p>
            <a:pPr algn="l"/>
            <a:r>
              <a:rPr lang="en-IN" sz="4500" dirty="0">
                <a:solidFill>
                  <a:schemeClr val="tx1"/>
                </a:solidFill>
              </a:rPr>
              <a:t>From all of these above models </a:t>
            </a:r>
            <a:r>
              <a:rPr lang="en-IN" sz="4500" dirty="0" err="1">
                <a:solidFill>
                  <a:schemeClr val="tx1"/>
                </a:solidFill>
              </a:rPr>
              <a:t>ExtraTreeRegressor</a:t>
            </a:r>
            <a:r>
              <a:rPr lang="en-IN" sz="4500" dirty="0">
                <a:solidFill>
                  <a:schemeClr val="tx1"/>
                </a:solidFill>
              </a:rPr>
              <a:t> was giving me good performance.</a:t>
            </a:r>
            <a:endParaRPr lang="en-US" sz="4500" dirty="0">
              <a:solidFill>
                <a:schemeClr val="tx1"/>
              </a:solidFill>
            </a:endParaRPr>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smtClean="0"/>
              <a:t>Final Model</a:t>
            </a:r>
            <a:endParaRPr lang="en-US" sz="3200" dirty="0"/>
          </a:p>
        </p:txBody>
      </p:sp>
      <p:pic>
        <p:nvPicPr>
          <p:cNvPr id="7" name="Content Placeholder 6" descr="download (9).png"/>
          <p:cNvPicPr>
            <a:picLocks noGrp="1" noChangeAspect="1"/>
          </p:cNvPicPr>
          <p:nvPr>
            <p:ph sz="half" idx="2"/>
          </p:nvPr>
        </p:nvPicPr>
        <p:blipFill>
          <a:blip r:embed="rId2" cstate="print"/>
          <a:stretch>
            <a:fillRect/>
          </a:stretch>
        </p:blipFill>
        <p:spPr>
          <a:xfrm>
            <a:off x="6934200" y="1219200"/>
            <a:ext cx="3951288" cy="3951288"/>
          </a:xfrm>
        </p:spPr>
      </p:pic>
      <p:sp>
        <p:nvSpPr>
          <p:cNvPr id="14" name="Content Placeholder 13"/>
          <p:cNvSpPr>
            <a:spLocks noGrp="1"/>
          </p:cNvSpPr>
          <p:nvPr>
            <p:ph sz="quarter" idx="4"/>
          </p:nvPr>
        </p:nvSpPr>
        <p:spPr>
          <a:xfrm>
            <a:off x="1219200" y="5715000"/>
            <a:ext cx="9296400" cy="868363"/>
          </a:xfrm>
        </p:spPr>
        <p:txBody>
          <a:bodyPr>
            <a:normAutofit/>
          </a:bodyPr>
          <a:lstStyle/>
          <a:p>
            <a:pPr>
              <a:buNone/>
            </a:pPr>
            <a:r>
              <a:rPr lang="en-US" sz="1800" dirty="0" smtClean="0"/>
              <a:t>	Great </a:t>
            </a:r>
            <a:r>
              <a:rPr lang="en-US" sz="1800" dirty="0" smtClean="0"/>
              <a:t>After doing </a:t>
            </a:r>
            <a:r>
              <a:rPr lang="en-US" sz="1800" dirty="0" err="1" smtClean="0"/>
              <a:t>hyperparameter</a:t>
            </a:r>
            <a:r>
              <a:rPr lang="en-US" sz="1800" dirty="0" smtClean="0"/>
              <a:t> finally We are getting good r2 score for our final model with satisfactory </a:t>
            </a:r>
            <a:r>
              <a:rPr lang="en-US" sz="1800" dirty="0" err="1" smtClean="0"/>
              <a:t>mae</a:t>
            </a:r>
            <a:r>
              <a:rPr lang="en-US" sz="1800" dirty="0" smtClean="0"/>
              <a:t> and </a:t>
            </a:r>
            <a:r>
              <a:rPr lang="en-US" sz="1800" dirty="0" err="1" smtClean="0"/>
              <a:t>rmse</a:t>
            </a:r>
            <a:r>
              <a:rPr lang="en-US" sz="1800" dirty="0" smtClean="0"/>
              <a:t>.</a:t>
            </a:r>
            <a:endParaRPr lang="en-US" sz="1800" dirty="0"/>
          </a:p>
        </p:txBody>
      </p:sp>
      <p:pic>
        <p:nvPicPr>
          <p:cNvPr id="1026" name="Picture 2"/>
          <p:cNvPicPr>
            <a:picLocks noChangeAspect="1" noChangeArrowheads="1"/>
          </p:cNvPicPr>
          <p:nvPr/>
        </p:nvPicPr>
        <p:blipFill>
          <a:blip r:embed="rId3" cstate="print"/>
          <a:srcRect/>
          <a:stretch>
            <a:fillRect/>
          </a:stretch>
        </p:blipFill>
        <p:spPr bwMode="auto">
          <a:xfrm>
            <a:off x="914400" y="1295400"/>
            <a:ext cx="5562600" cy="4038600"/>
          </a:xfrm>
          <a:prstGeom prst="rect">
            <a:avLst/>
          </a:prstGeom>
          <a:noFill/>
          <a:ln w="9525">
            <a:noFill/>
            <a:miter lim="800000"/>
            <a:headEnd/>
            <a:tailEnd/>
          </a:ln>
        </p:spPr>
      </p:pic>
      <p:sp>
        <p:nvSpPr>
          <p:cNvPr id="1028" name="AutoShape 4" descr="data:image/png;base64,iVBORw0KGgoAAAANSUhEUgAAAf0AAAH9CAYAAAAQzKWIAAAAOXRFWHRTb2Z0d2FyZQBNYXRwbG90bGliIHZlcnNpb24zLjMuNCwgaHR0cHM6Ly9tYXRwbG90bGliLm9yZy8QVMy6AAAACXBIWXMAAA9hAAAPYQGoP6dpAACKjElEQVR4nOzde3xcdZ34/9fnc87ccm+apklLW2hLoUAtKmBF5bKyIusPFO+LYmVdvyz6XXd11+8q6qLfXUH35roqrOsX8f719qXsellvq4BsFYRaKbXSC4XeEto0TSaTmTlzzvl8fn+cmWnuSdMkM5O8n49HhMwkk5Np5X0+n8/7oqy1FiGEEELMe7rSFyCEEEKIuSFBXwghhFggJOgLIYQQC4QEfSGEEGKBkKAvhBBCLBAS9IUQQogFQoK+EEIIsUDM+6BvrSWdTiPtCIQQQix08z7oDwwM0NzczMDAQKUvRQghhKioeR/0hRBCCBGRoC+EEEIsEBL0hRBCiAVCgr4QQgixQEjQF0IIIRYICfpCCCHEAiFBXwghhFggJOgLIYQQC4QEfSGEEGKBkKAvhBBCLBAS9IUQQogFQoK+EEIIsUBI0BdCCCEWCAn6QgghxAIhQV8IIYRYICToCyGEEAuEBH0hhBBigZCgL4QQQiwQEvSFEEKIBUKCvhBCCFHjrLVT+joJ+kIIIUQNy3gBP/rts1P6Wgn6QgghRI3qyxb4l5/s5uYvPzalr3dn+XqEEEIIMQuODXjc/v1dbPn14Sl/jwR9IYQQooZYazl4IssHtjzBz/f0nNL3StAXQgghaoS1lt3PZvjLb21nx+F0+fHzOpum9P0S9IUQQogaEBrL9oN9vOcb23mmN1t+/JKzWvmn12+c0mtI0BdCCCGqnB8aHtrTw19++zcczxTKj19zQQcffMV6lrWkpvQ6EvSFEEKIKuYFId9/vJsP3LeDbCEsP/6WTav405euZUljcsqvJUFfCCGEqFK5QsjXHn6GO/7zdwQmasCjFfz5VWez+YVn0VwXO6XXk6AvhBBCVKGBvM9nfraXf33gqfJjCVdz27Xncd2Fy2lInHoIl6AvhBBCVJnewQJ/+93fcu+QGvzmVIyPvXoDV57bTjLmTOt1JegLIYQQVaSrP8df/b/HeXD3yRr8zuYk//i6jVx0Zitxd/rNdCXoCyGEEFXAWsu+Yxne/Y3fsONwf/nxdUsb+MfXX8h5nU04Wp3Wz5CgL4QQQlSYMZbHD/XzZ9/4Nc8cH16D/7FXb+CstnqUOr2ADxL0hRBCiIoKjeWhvT2855vbh9Xgv/z8Dm679jw6p1iDPxUS9IUQQogK8UPD9x7v4gNbdjA4pAb/xk0rec/vr2NRfWJGf54EfSGEEKICvCDkq788wO3f3zWsBv/PrlrH21581rRK8iYjQV8IIYSYY1kv4F9+umdUDf5f/3/n8ernnUEqPr2SvMlI0BdCCCHmUDrn85Hv7OT/bTtZg9+UdPn4a57DS9cvPa2SvMlI0BdCCCHmyNGBPO/91uM8sPtY+bHO5iT/+PqNXHJmK64zewEfJOgLIYSoccZYdh5J05st0FoX5/xlTejTrGefDU/3DPKur/+axw8Nr8H/xBsuZH3H3FyzBH0hhBA1a+veHu56YB/7jmbwQ0vMUaxpb+CWy9dw6dq2Sl9e2Y7D/fzp17bx9JAa/IvPXMQ/vG4jK1vrZqQGfypmdx9BCCGEmCVb9/Zw65Yd7OpKU59waW9MUJ9w2dU1wK1bdrB1b8/kLzLLrLU8tKeHm+55ZFjAv/r8pXzmhuexavHMNN2ZKgn6Qgghao4xlrse2EfGC+hoSpKMOWitSMYcOpoSZLyQux7YhymWwlVCaCzfebyLm7/8KD1Dmu68edNK/v61z6G9KTnn1yTb+0IIISridM7idx5Js+9ohkV18VErZaUULXUx9h3NsPNImg1nNM/G5U8oCA1f/uUz3P79XfjhyRr8P79qHW9/yepZK8mbjAR9IYQQc+50z+J7swX80BIfJ9s94Wj6jaU3Wxjz+dnkBSH/8pM9fOb+fSevx9Xcdu35vOb5y0m4lQn4INv7Qggh5thMnMW31sWJOYpCaMZ83gsNMa1orYvP9OVPKOsFfHDLE8MCflPS5ZNvvJDXX3RGRQM+SNAXQggxh2bqLP78ZU2saW/gRNbH2uFfa62lL+uzpr2B85c1zeavM8yJwQLv+No2vvXYofJjHU1J/u0tz+dl53XMeg3+VFT+CoQQQiwYp3IWPxGtFbdcvoaGhEN32iPnhxhjyfkh3WmPhoTDLZevmbN6/UMnsrz1nke4/8mTTXfObm/g8zddxAvOWlw1fQMqGvQffPBBrr32WpYtW4ZSivvuu2/U1+zatYvrrruO5uZmGhsb2bRpEwcOHJj7ixVCCHHapnIW70/xLP7StW3cfv0G1nc2kvUCjmY8sl7A+s5Gbr9+w5zV6e86kubN/+dhfjOk6c7FZy7i82+9mPM6m+e0JG8yFU3kGxwcZOPGjdx000285jWvGfX8vn37ePGLX8zb3vY2PvKRj9Dc3MyuXbtIJue+zEEIIcTpG3oWn9Sjz7dP9Sz+0rVtbFq9uGId+X6x7zh/+n+3DSvJu/r8pdz+6g0snuGxuDNB2ZGHIRWilGLLli286lWvKj/2xje+kVgsxpe//OVpv246naa5uZn+/n6amububEcIIcRoxlg23/MIu7oG6GhKDFsFW2vpTnus72zkizddUjVb4mOx1vKfT3Tz3m//hkEvLD9+46ZVvO+ac6hPxCp4deOr2jN9Ywzf+973WLduHVdffTXt7e284AUvGPMIYCjP80in08M+hBBCVIdqO4ufjtBYvvzLZ/izr/+6HPC1gvf8/tl84BXrqzbgQxUH/aNHj5LJZPjYxz7Gy1/+cn70ox9x/fXX8+pXv5oHHnhg3O+74447aG5uLn+sWLFiDq9aCCHEZKrlLH46gtDwTz9+kr/+953lpjtxV/O3r7qAW65YSzJW2ZK8yVTt9v6RI0dYvnw5f/iHf8jXvva18tddd9111NfX83//7/8d83U8z8PzvPLn6XSaFStWyPa+EEJUmVqZjleSL4T89b8/wTeHlOQ1JV3+/nUbuWr9UpwqvvaSqu3I19bWhuu6nHfeecMeX79+PQ899NC435dIJEgkqi95QgghxHBaq4q0yJ2OdM7nz7/xa376u5MleR1NST71hxdy0ZmtVZWhP5GqDfrxeJyLL76YJ598ctjju3fvZtWqVRW6KiGEEAtNV1+OW766je0H+8qPrW1v4DM3PJdzOmprB7miQT+TybB3797y5/v372f79u20traycuVK3vve9/KGN7yByy67jCuvvJIf/OAHfOc73+H++++v3EULIYRYMHY/O8DNX36M/T2D5ccuWrWIf/nD57KsJVXBK5ueip7p33///Vx55ZWjHt+8eTNf+MIXAPj85z/PHXfcwaFDhzjnnHP4yEc+witf+cop/wwp2RNCiNpXifP/X+3v5R1f3caxzMk8sZedt5S/e+1zaJnjnv4zpWoS+WaLBH0hhKhtpzuRbzp+8EQ3f/Gt7cNq8N/0gpV88BXrScWr9mR8UhL0hRBCVK3SRL6MF7CoLk7c0RRCw4msT0PCmfESP2stX3v4AB/+zsmSPAW8+/fXccsVa4hVwdCc01HbVy+EEGLemqmJfKfy8z7x49184L4nhtXg3379Bt555dqaD/hQxdn7QgghFrZTmci34Yzm0zr3L/ghH/qPnXzjVwfLjzUlXf7p9Rt56fqlNVOSNxkJ+kIIIarSVCby9Rcn8m3d28Od9+/jye4BCqEh7mjO6WjkHVdMfu6fyfv82de381+/O1p+bGlTgs/c8DwuOrN1Rn+n2TD0ZufydUsm/FoJ+kIIIarSVCfyHezN8qmf7qF3sIC1FmtBKXh4f4E9Rwf4xOsvHDfwH03n+R9ffmx4Df6SBv71xueztr1htn61GTMyyfFXH7xqwq+v/QMKIYQQ89L5y5pY097AiazPyJxzay19WZ/VSxr4+iPPcGzAwxiLozUxV+NojTGWYwMed/znrjHP/fcdzfDGf/vlsID/vJUtfPAV6zncl2PHof4ZyxeYDaUkx11daeoTLu2Nk3ejlZW+EEKIqlSayHfrlh10pz1a6mIkHI0XGvqK2ftXn7+Uv/3eLhQQczWK6OxdqehzPzDsfjbDjsP9bFzRUn7tbQdOcPOXHhtWg//8VYuIO4pbt+yYs9LA6RqZ5DjVnANZ6QshhKhak03kMwb80OBoVQ74JQqFoxV+aNh+oK/8+E9++yxvufuRYQH/qvXtHEvn2HM0U1411ydcdnUNcOuWHWzd2zNXv/KUTJTkOBFZ6QshhKg6IzPx79l8Mbu6B0Zl5u8+mom+Yby4V3zcFv/59UcO8KF/f2JYDf6fX3U2v3q6l6xvhq2ak9qho0nTnfa464F9bFq9uGqmAE6W5DgeCfpCCCGqykQd+EZmpz93RQuu1oShQTt22KrXWksYWlytufCMZv7lv/bwiR/vpnRKH3c1f/PK81nf0cQ3fnVwyqWB1WCyJMfxyPa+EEKIqmCM5Su/fIZ3f3M7Ow71U5dwJt1m37C8mXM6GrCAbwzGWqy1GGvxjcECZ7fX8Y1fHeSfhgT8xqTLnW96Hm+4eCUncv6kpYF+sTSwGhgT/X6t9fFiAqOZ8vfKSl8IIUTFRXX2e3lk/4niGT0ExrKkMUFDwh13m11rxfuvWc+7v7md3sEC4ZBse60ULXUuiZjL/x3SdGdpU4J/fdPzee6qRcDUSwNbT2PIzkwNDBq6CzJYCMl4AbuPZljSmGBRavLrk6AvhBCiokqlZ33ZAsZaYm6UlJcrhBzszdLelKC1Pj7uNvula9v4xOsv5M779/K77oHykcDqtjp6swHbhiTxrW1v4HNvuYiz2urLj5VKA3d1DdDRpEcdEfRlfdZ3NnL+sunNb5mpgUEj5xAsqovTl/M5OpDn2bQ3bDjQeCToCyGEqJihpWfNqTgZL4e1EBiDtWAtdPXlSecCFjfEx91mv3RtG5tWLy6vpr1CyMd+8Due6hksf83zVy3is29+Pm0j6tmnUhp4y+Vrpr0yH2tgUOm4YqoDg8Yr0YtuhlwO9+VZ3pKa9HXkTF8IIUTFDC09izk6OpsPLaVdegVYIOeHHD6Rwxg77ja71ooNZzTTUhfjg//+xLCA/7LzlvLFmy4ZFfBLJisNnE6d/kwODJqoRE8rTVtDghODk+ccyEpfCCFExQwvPSsu7UtKsc2CxhIYCK1lfUfjuK/3syeP8qdf+zUZLyg/9uZNK7nt/zufmDvxOnfkbsHpnL3DqQ8MmshU5xBMRoK+EEKIihmaRGctJ5f2DI//xoLrKBwFu7oHxgyS33r0YLmbHsWXes/vr+OdV66dcuAu7RbMhFMZGDSZqSYbTka294UQQlTM0P76fmhQKGJaMTR+KSAZd1jWnEJrPWaQ/PRP9/C/vv14OeDHHMXHXvMc3nnlWnYeSfPA7mNz3kt/aKAey6lUBUxlDsGaKQwIkpW+EEKIihmaRNeX9QFQGlyrCE3UbKe9KUFrXZx8YIiFZliQDEPDbd/ZyVd+eaD8WGPS5V/eeCEJ12HzPY+cdtb8dM1kVcBUkw0nfZ3T+o2EEEKI01RKortgeRNaKfwgaj6TirusaK1jcX2UfFdazZaCZK4Q8Cdf3TYs4C9tTPCVt11CwnVGTaCb6176pUDdkHDoTnvk/BBjLDk/pDvtnXJVwEwkGyo7cp9gnkmn0zQ3N9Pf309T0/RqLIUQQsw+Yyxfe+QAn/rpHrzA0NYQJ+E4w1azpeB2YtDjj7/0KI8901f+/jVL6vn85otZ0VrH5nseYVdXetQEOmst3WmP9Z2NfPGmS+akl/6wOn1jienT23E4nUY/EvSFEEJUlfGC5M2XraY5FefJZ9P880/2cOhErvw9z1+5iM++5Xm0NSTZcaifm7/8KPUJl2RsdNJbzg/JegGfvfGiOeulP1Md+U6XnOkLIYSoKmOVzvXnCnz2wafYdaSf3qzP0Hy8TWe18kcvPouuPo/WusSMZs3PlJmsCjgdEvSFEEJUnaFBcuveHj543xP0DnpkvHBYwHcUPNmd5gNbnign6l19fses99KvVRL0hRBCjKkatqRLXe16MlFv+aHn0VpBaCEfWM5qieOHll1dAxzozbK4IU5XvzcrvfRrmQR9IYQQo8zUkJihpnMTsfNImu0H+sgMGSajgLirCAzEddSnvxBYUnGnPI2vKelSH9cz3ku/1knQF0IIMcxMDYkZ+ZqnehNhjOWT/7WbgSEtdbWCjsYkxwY9XK1QCoLQEhgDOOX2tsczBd5x5Vp+uLObfUcz9BcTAtd3Ns5ZnX41kqAvhBCibLxpbkntjDvTfqLX2nkkzUN7j/GlXzxDIQhprU9M6SbC80P+7Ovb+cmuo+XHXK1Y1VpHaC3WglKU/+nqk0l7pUS9Fa11fPGmSyp+RFFNJOgLIcQCNdZ2+0wNiRm6sj+W8QiNJRVzCIwlGVMT3kT0Zwu87UuP8ujTJ8qv5yjFWW11JGMuuUKIUmCwGAPJmEMyfjLoD03Uq5as+WohQV8IIRag8bbbL13TdtrlbkOPB1IxB2stWkX18Qd7s+W2umPdRBw+kWXzPb9i79FM+fXObm8gXwg4kQ1oqVPEHYWrNXk/xNWKJY0JVHEk30JP1JuMBH0hhFhgJjqz33s0g7Fm2uVuI48HMl5QLrEzFoy1dPXl6c/6tDclqYs55ZuI3x5Jc9MXHuHZtFd+vd8/bymfeuNz2XbgRPkmpd9Y6uIaiyXhahytMMZKot4USNAXQogFZPIz+zyhhd7BAp3No1vYTrSKNsby79uPsPNwP/WJKLwUAsPIwXYWyPshh0/kaGuME9OKQ8ez/M+vbWMgfzJp782bVvKRa8/HcfSEDXskUW/qJOgLIcQCMvmZfZwTgwXi7qmVu5WOC357JM2JnM9APqB30CMcEvBL32EBrRShNRwb8DirrZ6PfO+3FAJT/rq/fNk5vPP31g77GWOdz1+6pm1GEvWqoSfBXJCgL4QQC8hUWtRqrXjLC1exdd/xKa2ihx4X1MUd+nOAgpw/fJU/dMFvi/8TGMvuZ0+e38ccxcdevYHXPH/FlH6fmUjUm42eBNVKgr4QQiwgrXXxKbWoffHaJdx82ZpxV7+llfHxjMc//2Q3JwY9WuoSuI4i4Trk/XDUaw8VGIujht8INCRc7nzT87hs3ZKZ/JUnNBs9CaqZBH0hhFhAzl/WxJr2BnZ1DUzaona8VfRDe47xDz/azcHeLLlCSLYY4Ae8LNE9gRq2rT+U4mT73KFf096Y4PNvvYgLlrfM2O86mZnsSVArxt7fEUIIMS9prbjl8jU0JBy60x45P8QYS84P6U57k2a+f+7Bffzxlx7l8UN9nBgslAM+RNn5gYlW8eNRDF/dA6xuq+feWy6d04APU8lvOFlOOF9I0BdCiAXm0rVt3H79BtZ3NpL1Ao5mPLJewPrOxgm3sx/cfZS//+Fu8r6JVvTTWPwaGHbOv6wlyb3vuJQzWuum9bucjqnkN/hzPIJ3tsn2vhBCLEBjlcCNl7FujOWrDz/DR7+/i0IYZdgXE+1Pi6Phz3/vbJqSsdN/sWmYan7DfBrBK0FfCCEWqKlkvm/d28Md/7mLnUfSo+rtT5cC/vm/9vCdHV0VyZQ/lfyGoWq5vE9Za2f4j7G6pNNpmpub6e/vp6lJWjIKIcR4Rgaz/lyBD2x5gsN9uQnP6afD1Yrli1LEHc2JYv3/VDPlZzLonszeD8fsSTDymmq9vE+CvhBCiFHBzNUw4AVkC+GMr/Dr4w7tTUkail37rLV0pz3WdzbyxZsumTCAz0bQHfaaxZ4EY73meOV9p3rTUkkS9IUQYoEYb4U8VjA7OpDnWObUE9i0YsKbhCWNcZY2JcsDckpyfkjWC/jsjReNe+Qwm0F3st0DYyyb73mEXV3pYeV9cGo3LZUmZ/pCCLEAjLdCvvmy1Xz2waeG1apba+nL+dP6OdaOHfg7mxJkfUN7w+iAD5NP75vtmvrJ8htmauRwpUnQF0KIeWSsFesvnzo+bte59377cQpBSGt9ohzMcoUQf7zuOuNIOAoU+KEdFvDjruZPf28tl529hFu+8ti0M+UrHXSnUt432cjhaiBBXwgh5omxVvOrl9TTn/PJeAFLGxN4gWWwEOBqzdLGOIdO5Mj6IUsbk+XXGSwEE/yU0eKOioL9iMfP7Wjk629/AS31CYyx08qUL6l00J0v5X0S9IUQooaVVvYP7T3Gl37xTHnVXlrNP3E4zYAXsCgV45neLF5gMMaiFLiOJulqwtAy4AW01MXJeAG9g6e2tV8YZ1fg2ud00lKfAE52Arx1y45Tmt5XUumgO93yvmojHfmEEKJGbd3bw+Z7HuHmLz/KP/14N8+m8+R9Q2AsWiuSMYfmVIzQWI4PFsj5Idjo3D0wkPcNfbkAAxwb8Hg2nedgb5YgnIHOO8Anf7qXh/YcK38+3U6AcDLonsj6jMw/LwXdNe0NsxZ0T7d9cbWQ7H0hhKhBQzPZUzGHrv4cSimMBUdFNfANCZesF7CvZxAAV0NoRve+n2lKRTcWCti4ooV7b7l0VCb8dOrsT7WmfjZMtbyvWknQF0KIGjOyfCzjBRw6kcMtzqr1jSUV05y5uJ5cIeSpnkEsw4fdlALzTBv6ugpoSrp86W0vYOOKlhl5/WoIurXckU/O9IUQosaMzGR3tUYpCI1FodAKvMCQ9w2hteVAPJcBH6Kfl/YCbt2ygw/8wfoZCcqnMjNgtkylfXG1kjN9IYSoMSMz2UNrMDYqlyuEBj+0BKFlwPNxiglnMX1yKN5cBPwSR8Hhvhy3btnB1r09M/KzSkH38nVL2HBGc82ssquBBH0hhKgxQzPZM17A4RN5rLXDWt5YoGfA41gmT9zVJGIOrqOIOYrYLATJkQFfEQX8ZMxleUuSjBdy1wP7MDPd01ecEgn6QghRY05mshc4ms4TWkvM0TgjgrmxoLXmz196Ng0JF2MtYWixp5DKN16QUEB8dOVc9JyKuvI5WrOkMYFWeljzHFE5EvSFEKLGlMrHYo6OBuIYixeY8iQ8BSyqi7F8UQoN/GDns/hhdN5viMr1pmq8L3UdhaMdYk6UQ7CkIV4O9q5WpOJuuYIAouY5fg10rJvvJOgLIUQNunRtG5evW4JleAmeIlppD3ohhcDQl/N56liG1vo465Y2sKQxjjMDu/tBaAmtpbS5cPV5HbTVJ+hoSrKqtZ4z2+rKAR9qp2PdfCdBXwghapAxlt91DwDR2bmjojr86EPhh4aejAcWljQkSMYctFI0J+OcsSg17Z+rVDFpDwjCKIFQAc9dtYhzOhrIFkL80JAvmHITnbloniOmRkr2hBCiBu08kuZg7yBaQbkLbnnJXwq2kHA1qYRDxgs4NpAvtuEd/lojEwCnQhHlDNjQ0lwXo70hQX/OZ8AL6M9HVQMJV9NcF6MQ2JrpWDffyUpfCCFq0EN7e4otaSf+ulRMM+iFHD6RI1sIi4+OaGM75GMsDfGTocLa4TX/WsErLujgQ//xBF39eTqaktTFHMCSLYQ8m/bobE7MSbc8MTlZ6QshRI0xxvLDnd3Dgu94soUQ3+QJTNR/NwjHzt13VZS0N7KizlVgiw1/Rj6ngBtfuIp9xwaHzblfVB8jXzD4YUh/PqA5FWfT6sXT/4XFjJGVvhBC1Jhoaz876dcpooY9uUKIsVFQH+8mIbCjg7oGQiAfhMQcTbyYM1DaoD+vs4Hrn3vGqDn3CkUq7tCUitPWkOCpY1KqVy0qGvQffPBBrr32WpYtW4ZSivvuu2/Y829961tRSg372LRpU2UuVgghqsRDe4/Rly1Musqvi2sso4P5VKzvaGRVW10U4Ivfrx2NozW6WJqntebE4ORz7qVUr3pUNOgPDg6yceNGPv3pT4/7NS9/+cvp6uoqf3z/+9+fwysUQojqEm3tP4sF3HGa45R4gcE9xf/Kp2Ka2649j4+95jl4vqGzOUUqHjX2CUKLsZZU3KWzOcXxTIETWb/cHXDMa5BSvapS0TP9a665hmuuuWbCr0kkEnR0dEz5NT3Pw/O88ufptGwpCSHmjx2H+zl4PIOjFH448RL+VJrwlCjg7PYG+nI+fmhpb4yXz+gDY3C1JhnXWANHMx4t9THWtDewq2uAjiZd3uKHk6V66zsbpVSvSlT9mf79999Pe3s769at4+1vfztHjx6d8OvvuOMOmpubyx8rVqyYoysVQojZtXVvD+/6+q85ng3wZ6mHfdY3vOvrv+Zgb7a8gi+d0TcmY6TiDgpVXsG31Se45fI1NCQcutMeOT/qEJjzQ7rTnpTqVRll7WzMWzp1Sim2bNnCq171qvJj3/jGN2hoaGDVqlXs37+fD33oQwRBwGOPPUYikRjzdcZa6a9YsYL+/n6amuROUwhROaczh33r3h7e/c3tHBvwpnVGfyq0gheuXoxS8LvuDB1NiVEr+O60x/rORr540yVorapizr2YXFWX7L3hDW8o//sFF1zARRddxKpVq/je977Hq1/96jG/J5FIjHtDIIQQlTIsKIaWmDN+UBx5c7C+o5E7799L72Ah6og3hVK902EsPHG4n/e+/FwOnXiK7rRHS12MhKPxQkNf1h+1gq+GOfdiclUd9Efq7Oxk1apV7Nmzp9KXIoQQU7Z1bw+3btlBxgtYVBcn7mgKoWFX1wC3btkxrHHNWDcH7U1J9h/LYG20KzrrUR/IFALOaElx+/UbytfTX1zBr+9sHPNmpTTnXlSvmgr6x48f5+DBg3R2dlb6UoQQYkqMsdz1wL5hzWsAktqho0nTnfa464F9bFq9mF8+dXzMm4Onjg2SyQegGNVCd7ZYA48f6mfjyhb+8mXnANCX82UFX+MqGvQzmQx79+4tf75//362b99Oa2srra2tfPjDH+Y1r3kNnZ2dPP3009x66620tbVx/fXXV/CqhRBi6nYeSY9qXlOilCrPmd9xuH/cm4MlDXEG8pO33J1JBrjnv5/C/aUz7ChCVvK1raLZ+48++ijPfe5zee5znwvAe97zHp773Ofy13/91ziOw44dO3jlK1/JunXr2Lx5M+vWreMXv/gFjY2NlbxsIYSYst7s1JrXbD/QN+7NQSoeBd6Z4CpoSU6+3lNAQzJGe2OC+oRbPorYurdnRq5DVEZFV/pXXHEFExUP/PCHP5zDqxFCiJnXWhcn5ijSeR9Hq3Kduyo2sy2VvlnFuDcHSinirqYQhqOeO1Ut9XHaGxNkjw6OaqhTuq2wQF3coTkVQyk15lGEbO/Xppo60xdCiFrTnyuQ9UPSOR9FlOyWcB2WNCaojzvl5jXPXdFSrotP6uGt9jJewKB3+gHf1QpjLMcyBRqTLhnPx1GauoSDqzXGGI5lCuXkwaE7DkOPInYeScs2f42SoC+EELNk694ePnjfExhjcbTCFHc2c4WAg70h9QmH+rjLpWuiLPjVS+rZ1TVAc8ol50er8JSr6erPTztZ31HRjYY1lpa6GB/4g/NobYjTWhenP1fgsw8+Va6tNxZcR7GsOUVDYnR4SDiafumjX9Mk6AshxCwYmrW/srWOwULIsYE8XmBQShEay6AX4mjFvz24j8/9/Cm0gr5sgeODMxNUY1rhOhpjDQULS5uSvPLCZcO25i9d01aure/NFPi7H+wiPk7DfumjX/sk6AshxCwYmbXfkHCpj9eT9w0Dns/xjEdQDPx+aKbUZU8x9fJ81wFHqfKgHK0Vf3jJylFn8UNr642x3PvrQ9JHfx6r+t77QghRi8bK2ldKkYxpBr2gHOQLwdQCPpwM+GoKOXRhGCUGGhsF/PM6G7nhkpUTfo/WSvroz3MS9IUQYgYZY9lxqJ+njw1isXjB8AS8vG/I+ScD/emc1Y9FA64u3hgoS9xxWNac5P3XrJ9SsL50bRu3X7+B9Z2NZL2AoxmPrBewvrNxWOdAUZtke18IIWbIyBa6A/mA/pzP8pYUjckYAAOeT3iaE3OshZG5/I1Jl9b6OMczBbwgRFmLtRBzFR89xWAtffTnLwn6QggxA8bqrx93NV39OQ70ZuloTtKSitGX9Wfl5y+uj9OYjNGYdMkXDIExhMYSGktz6tQT76SP/vwkQV8IIU7TeP31W+ujxjyH+3L0DBTIegF+MPPN8zXQkynQkHRRKFJxB3AwxnI0401YYnc6435F7ZGgL4QQp2lopj4KcoWQwBhcrWlIuqxaXEd/NuDqC5ayZdvhKEFuBvrot6RcBgvRRr8XhOQLphjwI5OV2J3KuF8xP0jQF0KI01TK1C+Ehq7+PF4QFsfgQsJ1WNwQ3QysWdKAdwrZ+hNZ1RrlCTx9fJCcH4KFwBggCvpDS+zWdzSy41D/sNX8eBP9xhr3K+YPCfpCCHGaWuviGGs5fCIHgKMVSkcJd3k/5PCJHM2pGI89c4JgBiK+qyHmOCilWNKY5NCJLKGNzu+NsXihoS/r05BwuOzsNm764q+GrebPaqunO52nd7DAkoYEiVg0C0B67M9/EvSFEGKE8c65x3t8fUdjOejGXYUunukrBVYZCiGkcz7ff7zrtK8tpsGiyqv6+rhDKuaiNYTFM/yYVqzvbOSys9v46sMHhq3m+3I+D+8/TmCiXICcH5ZnATQkXOmxP89J0BdCiCHGO+e+7Ow2HtzTM+b5d2MyhqOivvWBAVdbwBab40Sv68/Enj5giscGWilyfkhf1qe1PsbfvuoCmlPx8g3J+o5Gbvrir4YlF2a8gGMDHqaYS2iJXqe0G7F8UdRzX3rsz18S9IUQomissrtCaPjNwX5+se849QmH9sYkMUcxkA94/GAff/Gt3/DmTavQSrOsOcXxQY+cb067Fn8sTUmXnB+iiEb1xh3N+s7GMRPvdhzqH9YG2GKjgG8trqsoBLbcGMh1FEEYPV+fcKTH/jwmQV8IIRi/7C6hNGGx5j0ILYExdPVHDXCMsQx4Af96/14UipijaEy65ArerFxjaC3LWlK8/SWrWdFaN2GJ3cg2wPmCwQuiAT8K0FhM8fd2HY2jowqAnBfSnw+kx/48JUFfCFEVKl0vPnJATkneNxRCg+so8oHh0IlcOTPf0dEKeaA46z7tBbN6jYXA0JR0Wd1WP2lmfWtd1COgEBqS2iEwJrpuDQoVjfo1UW/+aORvlATYk/FYVB+XHvvzlAR9IUTFVUO9+FgDcoBysHQUBMZii3HQzHyPnXEpIOFqlrck6er3plRSd/6yJta0N5Qn5rlaR4mFFiiu8pMxjaOiG4PSacRZSxr4X1efI+V685QM3BFCVFTpHH1XV5r6hEt7Y4L6hFuuF9+6t2dOrmPoynioUrAMbXQGbiwzUmc/VVpBzNF0tqSoS8ToaEqQ8ULuemAfZoILGT4xL08+CNEK/MDgG4OjFJ3NKc5qq2flojrq4y4bzmjh2ze/UAL+PCZBXwhRMSPP0ZMxB60VyZgz5eA2U0or4xNZH2tP/rxkTBN3NLPQPXdSCqiLO+WsemBUSd1ELl3bxptesJLAWLr6chSC0jk+NCYd6mIO+cDQnw9orY/xv64+B9eVsDCfyZ+uEKJixjtHh1MLbjNhvFny+cDgaE0ljrcbEg5nLq4vB/yShKPxp1BSt3VvD199+ACOgmUtKVa21rGkIYGjoS8XcKgvJ2NzFxg50xdCVMx45+glc10vXpolX8ov6DeWmFZsXNHMsuYk33z0EHO4sx9l2qvRdxtTKakbuovS2Zwqv05TKkZ7U5zDfXmWt6S4/foNbFjeLEl7C4QEfSFExYzMMB9prurFR1YO3LP5YnZ1DwyrJNh5JM2Pf9tNfy4gnKPIb4wtHzXk/WhcrqMUfTmf85Y1TVhSN9EuilaatoYEJwYLaKUk4C8gEvSFEBUzMsN8aHAaOjBmNuvFJ6ocuHzdkvINQc+gx8rFDTx1LMNAPpj1FX9MK5JxhwO9OfzQEIQGQ/S+xF3NZWe3TRisq20XRVQHCfpCiIopnaPfumUH3WmPlroYCUcPGxgzm/Xi43XgK1UOvOkFK3lg9zF+1z2AH1iMNdFEu1mmgLqEgx9acn5AaCyKqDdA3HWIu4qvPnyA85c1j3sOXy27KKK6SNAXQlTUeOfo47WXnSljdeCzWIxvcTV0p/N8/Ae/KzbiUcUmNrNyKaMkY5pFdTEO9+UBOLO1DkNUPpiMa7BMOgmvGnZRRPWRoC+EqLhL17axafXiOe3IN/LMO+MFdPXn8Hwzaute26jUbSStTq9mf6zvV0Sd9w735QmNLZ65a+rjzrAvmmwSXqV3UUR1kqAvhKgKWqs5HeM69Mw74/k8czw7bgCfjRL9uKPxhzQCOtktDxxHERYn9GlFeYzuUFM5k6/ULoqoXhL0hRALSikx76ljGfwwpKs/S292ej3zp7PKVwriWmGwYyYDRl1yFVpDGFqsjbb1R5rqmXwldlFE9ZKgL4SY90qB/qG9PfxwZzcHe7Ok8z7+XNXeDWEteKEtN/spr/CLl1JK2CuHZAUJV414jVM7k5/rXRRRvSToCyHmtVJJ3m+P9Bdb7DKnDXZGcjWEJgrqjlbR9n14ctWviIJ6dJ4PzSmXZwcKciYvZoQEfSHEvDK0rv5XT/Xy/7YdIu+HFEKDOs3Eu5nQmHQZ9EL80KKwhLY4otecXOpbotX5uR2N/NXLz+WzDz4lZ/JiRkjQF0LMG0NX9f05vzwkp7QWHqdPzZyqj7u01CXo7s/jBVHNv7GWVEzTkoqDglwhpDnl8v5r1nPp2jYuXdM26Zn8yK6Ccm4vxiJBXwgxL5Qa7fQOFqJhOUNW9KV/rcSkvJF8Y1mUcDlrcR2H+3Kc09HIgd4s+UKIHxrirmbDGc3DVvKTnclP1FVQdgPEUFVw3yuEEKen1GhnIO8TmqjUzRljUE01SOcCLJajAx7pfMCjz5zg2QGPtBeQ80OuvqCDL950yZSDdelmZ1dXmvqES3tjgvqEW+4quHVvzyz/RqKWSNAXQtS8UqOdurhLITQ4iiHp79VDAX4YcqQvR89gAUt0nh93FI5WZAshX/7FM9z90FNTer2RXQWTMQetFcmYQ0dTgowXctcD+zCVTmQQVUOCvhCi6hlj2XGonwd2H2PHof5RQazUaEcrRWgsQWgrUo43Ga3BGOgd9IFoqI6rNVppXK2Ju9H1f+b+fQRTOIuYaJKeUmpY1z4hQM70hRBVbrzz6psvW01zKk5vtkBvpoCrIVsIKp6dP5Gh5YKuBndEZqFWGtcxDOR8vvN4F9c/b/mEryeT9MSpkqAvhKha403B+83Bfv74S49SH3fRShFzFFk/JONNr7PeXIlpWFSf4Nm0hyruSihVasYTrdS1ghA43Jed9PVkkp44VbK9L4SoSuOdVwfGkvcDPN+QLYQsaYxTn3AJjSWsguz8iRjg4jMXYQE/tBRCQyGIPsJi431jo7P/5S11k75eaZJe1HRo+BZHqWvfmvYGmaQnyiToCyGq0ljn1dZajg3kCS3EHEVgDHk/JFcIqzZbf6iY1jyyv3dUjqGx4AeGIDQEoaUxFePa53RO+nqlSXoNCYfutBeVKhpLzg/pTnvStU+MIkFfCFGVxjqvzvsGLzC4WqF1NInu6eNZDvXl6M+f3NqvphCnKJ7f62gbPucb2psS5eftkH/6xuJoxTuvWIPrTu0/z6VJeus7G8l6AUczHlkvYH1nI7dfv0Hq9MUwcqYvhKhKY51XB8ZgbXQG7ocmGnk7RuJeJXL5VPHnupryzoRW0aOBiYK+H1iaUzFa6uIoVHnXYuhr3PjCVbz9sjWn9LNlkp6YKgn6QoiqVDqv3tU1QEeTRqmovE0pCK0Zdn5fjK0VCfbRrgP4gUURDdOJuaBRWKIugI4CV4FxFI2J6D+7SxoTLK6P0Z8L8EOD6yjyfsgV57RP6zpkkp6YCtneF0JUpbHOq+OOwlEKPxz+tZWcnOdohSY6bkjFNDFHR30CjMWY6HgiGXNprovTlHTxh9QUaq1ZVB+nvSlJKu6ScB3JtBezSoK+EKJqlc6rz1laT89Ann09gxSqKEVfF8vtLNF/TOMxhz+/ai3POaOF5qRLfdKlJeWycUUzf/fa53DesmbJtBcVJdv7QoiqMN6UuJ1H+tl5ZID+XFCx1fx4XEeDhaC4ok+5mpec3c6fXL52zN9FK8WtW3bQnfZoqYuRcDReaOjL+pJpL+aEBH0hRMVt3dvDnffv48nuAQqhIe5ozuloZFVrim88eojA2KrKyD/J4hfP7GOOZu3SxnKAH+t8vbRzUeow2G8sMa1Y39koE/HEnFB25D7TPJNOp2lubqa/v5+mJtk2E6LabN3bw7u/uZ3ewQLW2nJ2vlKKILRYIOZAEEbb6JVM2itl6JdEw3Kic/zW+tiUS+TG29UQYrbJSl8IUTHGWO74z10cG/CienYnys63FgqBOVnDbobUs1domVIqxWtriHNi0McLDKmYQ2PCYe3SU1upV2OmvdyILAwS9IUQFbPjcD+7n82ABe2c7EWvVbSKDoqZ7kGV7EdaCwnX4YxWl/5swDt/by3PX7mo5gPkeEON5Mhh/pHsfSFExWw/0IcXRE12/NASmGgkrhdYTJWdPAYGQmPxAkNfNuDczkbesmkVG85orvmAf+uWHezqSlOfcGlvTFCfcNnVNcCtW3awdW9PpS9RzCAJ+kKIivnvfcfGfa4aR+RaoLs/j6uZF5n24w01SsYcOpoSZLyQux7Yh6nGPwwxLRL0hRATMsay41A/D+w+xo5D/TMWAILAsHXf8Rl5rbmiFbiOYkljgk2rF1f6ck7bWEONSpRStNTF2Hc0w84j6QpdoZhpcqYvhBjXTJ/1Dk0W+82BPrKFcPJvqhJKQcLV1McdjvTl+fftR3jlhctqerU/1lCjoRKOpt9YerOFOb4yMVsk6AshxlQ66814AYvq4sQdjReE7DjUz7u/sZ0/fenZ3HDJyikHvZE3EHk/xNioxj2sgd1jayHnR1PyFPA3393Jvb8+VNPJbmMNNRrKCw0xraQ18Dwi2/tCiFHGOuvN+iHd6TyDhWh8699897e85fOPTCnRa6xksbp4FGRqIeCPvK2xQF3cqflkt9JQI2kNvHBI0BdCjDLyrDfjBRw+kSPnG7RSxLQiNIYnjvRPGvTGSxZra4xTCzvjIxvylISWmk92G2uokTGWnB/SnfakNfA8JNv7QohRhp71WmuLc9+jlrFKKawCE0Jz0iXjBfzdD5/kz0JDW32Cc9ob+N4T3Rzuy7K8pY4z2+rYdzRDSypG3jcExuBqTTKmaU7FOJH1K/3rTmi8UH5swCMZc4Ylu1Vbw52pkNbAC4sEfSHEKEPPeq0FLzC4xYAPlFvl+sYy6IXsONTHu7++HWMN2YLBWFuePJeMOYShpX/I66li852CXx0T81wFqKgWXwOGqANfMMHlGWPp6s/R2ZSkEJqaTna7dG0bm1Yvlo58C0BFt/cffPBBrr32WpYtW4ZSivvuu2/cr7355ptRSvHP//zPc3Z9QixUQ896/VKgLj5nsYTG4mpFz4BHIQiLDfEhnQ8JjMXY6D8uSsFgISQfGrKFEK0UrlZYIO9HTXmqgQFCE5XkGaJ/TtYbyBD9Dgd6s6RzAQd7s3NwpbOn1Br48nVLar7hkBhfRYP+4OAgGzdu5NOf/vSEX3fffffx8MMPs2zZsjm6MiEWtqFnvf25aPvdEHXJC0KLLgZ5Y8FxogiZzg/fpg/t8JWyLf2vourOv01xgE/ciW5KUjFdvpGZjLXRjdDnfv5UzSb0iYWjokH/mmuu4W//9m959atfPe7XHD58mP/5P/8nX/3qV4nFYnN4dUIsbKWz3guWN6GVwg8soTEkYw5tjXECY9EqWiErPbUOetFr2IoNzRmquKM/7PNk3OW9V5/D81a10hAf//Rz6PdprVjekmKwhhP6xMJR1Wf6xhhuvPFG3vve93L++edP6Xs8z8PzvPLn6bR0khJiukpnvV975ACf+ukevMDQ1hCnEJgouBVT28Mp7tMrFfWvr3RY1AqWNadwHYUfGowFv/hLbFq9mLe/ZDW/OdTHX3xzO0f687SkYvih4fhgtJtRun5HwRmLUjQmY7iOrumEPrEwVHXQ//jHP47rurzrXe+a8vfccccdfOQjH5nFqxJi/hs5ZvWGS1ayuq2+nOGd80NssbFOcAqz7aulJt9aaK5zyRYM/bloTK61YKzl1i07eNWFy3hwTw/9uQA/MBwd8HC1RhNNAzTG4ijF8tYUjYloB1K614laULVB/7HHHuOTn/wk27ZtG9UTeiLvf//7ec973lP+PJ1Os2LFitm4RCHmpYla737xpkvYeSTNz/cc41M/3UOuSrLvT5UFegd9jmcKhNYWkwujO5Jnjg/y8R88SV3cYWlTkoaky9G0R94Po68wlrq4w5LGJA2Jk/8Jle51ohZUbXOen//85xw9epSVK1fiui6u6/LMM8/wF3/xF5x55pnjfl8ikaCpqWnYhxBiaiYbs/rLp44zkPf5xq8OUJjqnn6VKgX8qPdAlJOQjDlYGx1BhMaScDVNyRhr2us5q60OR4NWipWLUsMCvnSvE7Wialf6N954I1ddddWwx66++mpuvPFGbrrppgpdlRDz18jOeaUdtqR26GjSdKc97rx/L6Doz/lopVDaTljLXs0CY3CdqHwwLFYkNKViHBvwcIs9BfK+IRV3UCjqEzE6mlJ0p/Mc6fdoa0yQcDReaOjL+tK9TtSEigb9TCbD3r17y5/v37+f7du309raysqVK1m8ePjoylgsRkdHB+ecc85cX6oQ895EY1YBkjHN44f60VqRijtkvBBHK4y1U8rcrwaaaGu/9BGGFq2jFf6SxgTWRpUFjo6SEwNjgJODaFpSMTJewBmLUvQOFqR7nag5FQ36jz76KFdeeWX589JZ/ObNm/nCF75QoasSYmEab8xqxgs4NpDH8w2+sSgF+YIunoCrKAM+MBXPyJ8SFRUcrF5cR38+IO5o6uIuybhGocgVwvJWv1Lg6uHvhRca6uMOH71+A1op6V4nak5Fg/4VV1wxarLTRJ5++unZuxghFrhS610vDCFQBMZQCAw9GY/QRmVujgJQFIpB3i+W39VCwNfF1r+t9XE+8soL+OyDT7Gra4DWWBTwAZJxTdzRZAshdXGHZOxk0C+d26/vbGTDculYJ2pT1Z7pCyHm1vnLmljcEOd33QPlbe5Sp7qYVthiohtA3g/Lz1WrodPxtIJFdTHWdzbxjivWcunaNrRS3LplB91pj5a6WPl83nUUjlY4WpMPjJzbi3lFgr4QAoBfPnWcowMeobFRtzoNNoye84u99huTMfpyhaqpt59IIqbpaE4ShpZsIeSDrziPV164rBywx5su95wzWrjs7DYe3NMjU+fEvCNBXwhRztwPjWVlax09mWi2eokiajfbO1jAWFtOdKtWjoLlzSnqEi7GWPKBobUhPmqFPtF0ube9eLVMnRPzjgR9IcSwzP1kzKEh4dKX9elK5ynFuUJg0IDrKqxRhFW8uZ+MaVLx6ChisqY5pelyU31ciFpWtc15hBBzZ2TmvlKKlroYqZgmNNFkPYjGyRYCi1/FNXquVrQ3pVBKSdMcIUaQlb4Qopy5XwgNCaXJ+4bAGBKuJuOFk79AhZWS9hwN7U0J6mIOOT+U5DshRpCgL4TgnPYGGpIuz/RksUQtaGFq43IrKaYh7mquf94ZrFvayI92dvPUsUGOZjxJvhNiDBL0hVjgPvfgPj5z/z76s/6wU/pS97qR1DiPV0pTMsYbLlrJhjOaefMLVknynRATkKAvxAL2uQf38fEfPDnmjPvxkvOrKeD7BpY2p8rn9ZJ8J8TEphz0n/vc5055xO22bdumfUFCiLkRBIbP3B+V6cUchV8qvlfRvPla8bLz2mU1L8QUTTnov+pVryr/ez6f58477+S8887jhS98IQC//OUv2blzJ+94xztm/CKFEKfHGDtq2/s7j3cxkPNxHQVE8+RL9/WqhgJ/Z3NdpS9BiJox5aB/2223lf/9j//4j3nXu97F3/zN34z6moMHD87c1QkhTtvWvT3lrnN+GK3q17Q30NGUxABuKdBDtHdfQ4tmraClPlbpyxCiZih7KhNvipqbm3n00Uc5++yzhz2+Z88eLrroIvr7+2fsAk9XOp2mubmZ/v5+mpqkTlcsLFv39nDrlh1kvIBFdXHijqYQGk5kfcDSO1go9pmPhuiUpstBbaz0Xa34f7dcysYVLZW+FCFqwrSa86RSKR566KFRjz/00EMkk8nTvighxOkrtdbNeAEdTUmSMQetFcmYQ0dTAmMsWimC0GKtxXV0lJlvayPga6KpeUKIqZtW9v6f//mfc8stt/DYY4+xadMmIDrT//znP89f//Vfz+gFCiGmZ2hr3ZFJuEopWhsSBMYwWDAUAovrRCvnau62B1GwVwq0im5g+nJ+pS9JiJoxraD/vve9j9WrV/PJT36Sr33tawCsX7+eL3zhC7z+9a+f0QsUQkzPyNa6IyUcTSLm8gcb2vnBzm4Gcn5VN+NRRIFea0i4Ds2pGNbacXvqCyFGm3ad/utf/3oJ8GLeGSvLvZrLwUZe7/qORnZ1D9CbLdCbKZRb6ya1M+z7LJZ03scYywvOWszLL1jK7d//HYd6s2T96hqfF9OK9qYEyZhDaCyu1iRiimfTBdZ3NkpPfSFOwbSDfl9fH9/+9rd56qmn+Mu//EtaW1vZtm0bS5cuZfny5TN5jULMifGy3Ku1jevI6zXWElqLo0ArjashFxgGCwErFtWVt/gzXsDRdJ5sIURrxW3/8QReEOJqTTLmVFXQTzjRcUNXf56E69DelAAFz6YL0lNfiGmYVvb+448/zlVXXUVzczNPP/00Tz75JKtXr+ZDH/oQzzzzDF/60pdm41qnRbL3xVRMlOXekHC4/foNVRX4R15vITQcPpGLVsKOYllzirireTbtkS0E1CccljQm8UPDwePZcre9amupW6KAhoSmo7mOQmA4NuCRD0IU0FIX57xlTVV7MyZENZtW9v573vMe3vrWt7Jnz55h2frXXHMNDz744IxdnBBzYbIs94wXctcD+zBVcuA98noTMc3xTAGAuKswFo4PeiRczcrWFHVxF6UUg17Awd7ssPa61fEbjeZqxcrWepIxh6ZUjNVL6jlrcT31iRgrWuu4Z/PFEvCFmIZpBf1f/epX3HzzzaMeX758Od3d3ad9UULMpcmy3FvqYuw7mmHnkXSFrnC4kdebLxi8IMTRqritr/ACQ943KBWdh6dczdr2hqpO1Csp7T54wcmLVUpRl3Bpb0pwNJ1nV/dAxa5PiFo2raCfTCZJp0f/B/DJJ59kyZIlp31RQsylqWS5+8bSmy3M8ZWNbeT1BsZghzTVKdXaByZa0ycczWAhZOvengpd8dQ4WrGoLkbpiL50/UNV25+FELVmWkH/la98Jf/7f/9vfD+qj1VKceDAAd73vvfxmte8ZkYvUIjZ1loXL2e5j8ULDTGtqqY0rCUVtZ09kS2QK0Qr/KG98i3RDYCro/97e2FIzg8Jq3CVr4la6bY1RJUHi+sT5ZuX0vUPVW1/FkLUmmkF/X/4h3/g2LFjtLe3k8vluPzyy1m7di2NjY189KMfnelrFGJWnb+siTXtDZzI+ozMa7XW0pf1WdPeUBWlYVv39vD3P/wd/Tmfrv48Tx/P8Gzaw9WK0FiMNQTGknA1yZjGWktPplA1+QgjWaIVfksqOqpIxBRKRTcxCXf4UUu1/VkIUYumVbLX1NTEQw89xE9/+lO2bduGMYbnPe95XHXVVTN9fULMOq0Vt1y+hlu37KA77dFSFyPhaLzQ0FfM3q+G0rChGftLGuMcG/AIjSVXCMpfUwjAdRSL6xPkg+j6E67GcxxyQVjBqx+bJVrRx11Fzg/py/osro9jgWcHClX7ZyFErTrlkr0gCEgmk2zfvp0LLrhgtq5rxkjJnpiqYXXvxhLT1VGnb4xlx+F+PrBlB4dOZFnWkqQQwIDnk84FBCZa3btaUR93cTRorcvXf/X5Hfzv/3iCQvWU35fFtKIpFUNrNez9Bqryz0KIWnfKK33XdVm1ahVhWH2rBiFOx6Vr29i0enFVdeQr3Yj8rmuA44MeCsWT3ZlhBfaO1jQlHFxH8X82X4yrNb3ZQvns/2h/vioDvqMVf33teVy4YtGY73e1/VkIMR9MqznPPffcw7e+9S2+8pWv0NraOhvXNWNkpS9q1dDt/Lij6e7PM1HsdhS852Xn8M4r1w7btejNFshXUZc9BSRimotWtfKlP7pEArkQc2haZ/r/8i//wt69e1m2bBmrVq2ivr5+2PPbtm2bkYsTYjy11iP/VI1swJPzw0kb6YQWPvmTPRw5keW/9x3nRLZAoVivXy004DiKllSMd1whZ/NCzLVpBf1XvepVKKVGZToLMRdqrUf+dIzVMGgq/28rhIavPXKQVEyTD0zVNeMpleNV2WUJsWCcUtDPZrO8973v5b777sP3fV760pfyqU99ira2+fEfWlH9xuuRv6trgFu37Ki6HvlTNXLn4njGG96AZ5weAmOxUFVDc4aKuZrVi+s4mvG564F9bFq9WFb7QsyhUwr6t912G1/4whd405veRCqV4mtf+xq33HIL3/rWt2br+oQoG7nlXVoBJ7VDR5OmO+3VZCAZa+eivSmJsZZCaEhoTa5Kg/ip8gNDIWRYa+MNZzRX+rKEWDBOKejfe++93H333bzxjW8E4E1vehMvetGLCMMQx3Em+W4hTs+p9MivlUAy3s7Fwd4sg4WAvB9VyeSrsMZ+OkrtgevjLv3STleIOXdKHfkOHjzIS17ykvLnl1xyCa7rcuTIkRm/MCFGqrUe+ZOZaLpfZ3MSjSJbCMkWopGy84ICRyn68z5haOit4m6BQsxHpxT0wzAkHh/e89p1XYIgGOc7hJg5tdYjfzLj7VxYa8kVQgJjsUDMUQTzY3cf11F0p/Mc6csx4AX8/Q9/x+Z7Hqn6YUBCzBentL1vreWtb30riUSi/Fg+n+dP/uRPhpXt3XvvvTN3hUIUlXrk7+oaoKNJjwqUfVmf9Z2NNdOXvbdYUpeMWQbyPq7WBMbQk/HIFU4OyClU46ScaQpCi18cA7ysJUXc0TWfhClELTmloL958+ZRj735zW+esYsRYiK10iN/qIn6CRzszZLOB/TlommVtvj18yfED1f6U6mLO7Q3JWlIRP/5qeUkTCFqzbQ68tUS6cg3/1Rrj/yRJuonAPD+LTs40pfDGIvrKArB/Az4CUfhaoXrOjQlXZrrYqgRWQo5PyTrBXz2xotqJglTiFo0reY8QlRSNfbIH2loVn4qFvXFtxZ2daV5/5YdNCVdBr2A5S0pjvTlCcL5F/AV4GhIxhxWtNbxbNqjKTk64EOUhCnZ/ELMPgn6oiZprap2RVjKyj+RLRCElv6cj7VRN7q4o8n7IV19eVa2pkjFXZYvUhzpyxLOs3xYR0etgZMxhzdespI7f7aXQmhI6tHlvbWWhClErTql7H0hxOR2Hknz2yNpBr0QLzBopXAdhVYKLzDkCiG+Odkitz7u0JyMVfaiZ5gCsNFNzp++9GxuuGQla9obOJH1R7XvLiVhrmlvqJkkTCFqlQR9IWaQMZZHn+mlP+eXz+q1UihUOfhbGzWpyfkBGS/g6eODHJ9H29paQXtjgoZUjIvPbOWGS1aWkzAbEg7daY+cH2KMJeeHdKe9qkzCFGI+ku19UXHzZWJeKXFvx6F+guIyvhAYXEfjFMsLFQrHUZjQciLrY0yBsHgTMF8sro8TWkZN0rt0bRu3X7+hnNzYX0zCXN/ZWHVJmELMV5K9LypqvkzMG5q4F9OKrrRXfk4BMUfj6GgypW+iTjsaCEx09j1fmu84SrG0KTHhn+F8uckTohZJ0BcVM17f+RPFmvtaadZijGXzPY+wqytNR1OS3myBI335UV/naoUl2v5OxTTGKjw/xJ9HbWhf9/wzeMsLz5RALkSVkjN9URET9Z3vaEqQ8ULuemBfTfRlH9pOd7AQ0jNQGLNXfmCinYyY1oQGsoUAM0/uuWNasbg+xlteeCYbzmiWgC9ElZKgLyriVCbmVbvSIKCYozg24GGsJeboUYFfAZ5v8IKQwNqaH6KjFSRjms6mJE2pGOcta5bseyGqnCTyiYqYysS8SjRrCQLDdx7v4nBfluUtdVz7nE5cd+J749IgoIF8gFfsK6+VAqUJwpOleRC12g0tEESP1+I6XwNLGuPUJ2IoBf25gMakK9n3QtQACfqiIoZOzKuWZi2fe3Afn7l/HwM5H0MU3D7y3Z2884o1vP2yNeN+X2kQ0OMH+zDG4rhR4HOUQjmKILQopcoZ/QC1OkOnPu6wekk9xzMFBopJi5J9L0TtkKAvKqLaJuZ97sF9fPwHTxIWa+tdBcZCf9bn4z94EmDcwF+qQf+Lb/2GAS8gNBZHRav4UlZ+UAO5CZNRwDuvXMufXL5Gsu+FqFFypi8qopqatQSB4TP37yM0lrircLVGK42rNXFXERrLZ+7fRzBBXd2la9v4+9c+h6ZUjNBYAmMx1hIvNuOpdY6CRXUxXnL2knIL5MvXLZGkPSFqjAR9UTGlZi3rOxvJegFHMx5ZL2B9Z+Oclut95/Eu0jkfR4O1CmMtpfE3WmlcRzGQ8/nO413jvoYxluZUnP/xkrNorY8Tc0ArRc431HoJvqOgIely/nJJ1BOi1sn2vqioapiYt3VfD8ZSTLgzKKLhOKVOelpBCBzuy479/SMaDBUCgxfYeVOO15iM0VIXk0Q9IeYBCfqi4io5MW/r3h5+9uTR8uelkGYs+IEBV0cT8oDlLXVjfv/QBkMxR7G/JzsvtvQBYo7iguXNvOMKSdQTYj6QoC8WrFKDIGstupi4Z4lW+ar4737xHL+5LsYrLuhgx6H+8o7E+o7GYQ2GlFJkCwGFIKzJUrwSTfQeNKVi/MXLzikPzBFC1D4J+mLBKjUIaq1PEHMcutNR61w7oq7e0YpXXNDB27786LAZAe1NSQ72Zmmtj8oKD/RmSef8mgz4iijIQzQO95yORlndCzEPSdAXC9bQBkFLGhMAHBvIj6qhP7+zkZ8+eQw/NMNmBOw7mmHQC/D8gEyhttP1Vi+p559efyF9OV/K8ISYxyToiwVrZIOgJY0JFjfE6M8GZAoBg15AEFp+2zVQLueLu5pEfZzAtwQmysyv9YAPkC2EaKW4fN2SSl+KEGIWSdAXC8rQsa4tqRirl9Tzu+5MuUGQQmGwZPI+xTw+QhMV8HmB5Uhfnp4Bj9BAOE+y9RSQ98M5b3kshJh7EvTFgjGytC7mKBY3xHE0dKc94q6iP+uTLZxMxBvaj0cRnfEXarWH7hhU8UOruW15LISojIo253nwwQe59tprWbZsGUop7rvvvmHPf/jDH+bcc8+lvr6eRYsWcdVVV/Hwww9X5mJFTSuV1u3qSlOfcGlvTFCfcOnq9wBoTDo8m/aGBfxR5tkRtwIcHf3LitY6abwjxAJQ0aA/ODjIxo0b+fSnPz3m8+vWrePTn/40O3bs4KGHHuLMM8/kZS97GceOHZvjKxW1rFSaVyqtS8YctFYkYw4dTQmC0HJi0Kcx4bKkMY6jo7P7kTF+nuzmlykFoYG4q/nLl62TxD0hFoCKbu9fc801XHPNNeM+f8MNNwz7/J/+6Z+4++67efzxx3npS18625cn5olSad6iuviwwT4ASilScYeuvhzLWlIkXIcTWR9rbblmf74F+5LSDKDO5mQ0ClgIMe/VTO/9QqHAv/3bv9Hc3MzGjRvH/TrP80in08M+xMI2tDRvLI5SGKIAn4xrEq5TDog1WXR/ChbXxRjIh9y6ZQdb9/ZU+nKEELOs6oP+d7/7XRoaGkgmk3ziE5/gxz/+MW1t4zcMueOOO2hubi5/rFixYg6vVlQLYyw7DvXzwO5j9GYKuBoK4dildaG1aCi221UsaUzgKFVO3JuvtAIvNCxtjJPxQu56YB9mHowAFkKMT1lbHZuXSim2bNnCq171qmGPDw4O0tXVRU9PD5/73Of46U9/ysMPP0x7e/uYr+N5Hp7nlT9Pp9OsWLGC/v5+mpokUWkhGCtLP+uHGAMrW1PDtvittXT15wmtxdWq3E434wUc7stRmGCcbi0Z6wYm5kTvw6rWelCQ9QI+e+NFFZuDIISYfVW/0q+vr2ft2rVs2rSJu+++G9d1ufvuu8f9+kQiQVNT07APsXCMlaWfims8PyST99l7NMOg52OMJeeHdKc9GpMu77xiDQ0Jl+60R84PScU0zjw65h4Z8LWKPqyFwBgSjsY3Vmr1hZjnaq5O31o7bCUvRMnILH2lFMcGvGGtdfOBYX9PlrqYQ13CZWlTgj+8ZCU3XLKS85c1l3cIjvshhcBQF3OIO4q+fFDZX24GKaKxwQBKWVyt8UJDTEutvhDzXUWDfiaTYe/eveXP9+/fz/bt22ltbWXx4sV89KMf5brrrqOzs5Pjx49z5513cujQIV73utdV8KpFtRqZpX9swCsP0RnKAoN+SGAMnh/wzz9+kq8/coA3XrKSezZfzK7uAR7YfZT/8/P9LGtO8vTxwbn/ZWaAAxiKkwOH/DPmaDTgG0sqpkm4imcHCqzvbJRafSHmuYoG/UcffZQrr7yy/Pl73vMeADZv3sy//uu/8rvf/Y4vfvGL9PT0sHjxYi6++GJ+/vOfc/7551fqkkUVG5qlb4zh6MDJgK+KUW/oNrcXWrwwBC/k+KDPbf+xk3v+ez8vXttG0nVwNDybzpH1a/Nc3wBxRxECda4mEXfoGywQGkNIND2wKRXj2YECDQmHWy5fI7X6QsxzVZPIN1vS6TTNzc2SyLcA7DjUz81ffhSlFD0ZD2+eJOGdrqaki9YKR0VthfN+iLWQijvUxx3WtDdwy+UyRleIhaDmzvSFGM/5y5pY3BBn55E0UnkW0QqaUzFyfkjM0fzxC8/k0jWLAWSMrhALkAR9MS9pou3thcrVUbJeEFqcYilid9pj674ebr5stQR5IRaoqi/ZE2Kqdh5JczxToKMpUa5BX7hU1GxIgaujscEtdTH2Hc2w84h0qRRioZKVvpg3erMFBr0oK98wdkOa+Wa83zEonm8kYw7JeHRvn3A0/VKLL8SCJit9MW8c7M2SKQTk/RCtFAlXo+f533CtJp74u6QxgSp+hdTiCyHm+X8SxUJhjOUHT3Qz9KjaWIhpTdyp3HXNttBGpXdjHdE3Jl0aEtFmnrWWvqzPmvYGqcUXYgGT7X0xL+w8kuapYxmakjF6s4Vh5XpD4+F83PI31hLTCpQiNLa8tR9zNMZYvNDQl/WlFl8IIUFfVC9jLDuPpOnNFiYtLevNFhgshGS9AEWUwGaLzXiGBnlLtCU+n0r6rAWUQisF2hIYcLXC0YqjGY+YVqzvbJRafCGEBH1RncaalDdRE5nmhEu2EBAYS9zVKAV+aAnHiO7zKeBDdCNjjMEoRRBG0wL/19XreOGaJVO6YRJCLBzSkU9UndKkvIwXsKguTtzRFELDieIW9e3XbxgW+Lfu7eHjP/gdvznUX35svG38+bS97xR3LEo99bWCxlSMd16xhrdftqbSlyeEqEKy0hdVJQgMf/fDJ+kdLLCkIUEiplEoktqho0nTnfa464F9bFq9GK0VD+05xnu//Tj92cKwgD5eYJ8vAR+grSFBaC2t9QmufU4HZyyq59rndOK6kp8rhBibBH1RNbbu7eHvfvgkjx/qAwuDhZC4o+loTtCQiI1qMNOfK/DOr20jnQvm1Qp+KhwFXmBoqYvx4WvPk7N6IcSUSNAXVaG0pX80nT955m4sORPy9PEsSxuTLGlMlBvMPLT3GJ/7+VP056I59/M54Jdq8S2UJwU6WnPB8ibeccVaCfhCiCmToC8qzhjLXQ/so3ewQCEcXWpnLTw7kCcV1zhaE9OKbz16iBODfmUueI41JV1a6xNoBT2DBRKu5k9/72xuuGSlJOcJIU6JBH0xJyYqv9t5JM3eZwcIQouxJ4flFCvRUDYK/F19eRqSLk1Jl/09g/N6dV/iKEjFXQa8gJhWbFjeLKV3Qohpk6AvZt1k5Xe92QI53+CHhpijsRb80EQ19kMiuxcY6q2lq99bEAEf4L1Xn8OL1krpnRBiZkjQF7NqvPK7XV0D3LplB7dfv4HWunjUMAdwoBjUNIEx5QY7EJ1tu1qR88PK/UJzaHF9nHM6ozLTl6xtk2AvhDhtUtsjZk3prD7jBXQ0JUnGHLRWJGMOHU0JMl7IXQ/sY31HIysX12OtxRRDvKMVcUcTc6O+8glXUx/XHB2Y3xPiFBBzFHFX0Zct8O6vb+fmLz/K5nseYevenkpfnhCixknQF7Nm55E0+45mWFQXR6nhq9Sh5Xe7ugf4y5etI+5q/MASGoPFFjvNgaMUroasb+f9tn5rfQyFIgwtKEVzKkZ9wi3vjEjgF0KcDgn6Ytb0Zgv4oSXujP3XLOFo/OJ89xefvYS/+P11JGKawFj8wBCa6Iw/FdeENtrah4lHydYyBQx6IcZaHCfa4Yg5etTOiJlvfYSFEHNGgr6YNa11cWKOGlaGN9TI+e5vv2wN/+ctF/GcM1poqYvTmIyxqC7G6iWN1Mdd2hoT87oJj1LgG4NWEJroSCMZ08XnhjcmEkKI6ZBEPjEjxirJO39ZE2vaG9jVlaY5GSO0FldrknENFvqyPus7G4fNd3/x2UvYdNZi/v03R/j1wT7qYw5LmxPcdf9TNCVdurUqj46dj6yBUFscpVnSmBx2LFJqTNSbnd95DUKI2SNBX5y2iUryLju7jV893UvvYKE88jbmOMRdxaK6+Kj57lv39nDHf+5i97MZ/OIOgaMVWAiNmdcB39hoiz/pOCxtTtKQGP5/z5E7I0IIcaok6NeoU5k1P5smKsl79ze3AxB3NBqFHxoM4AUhFs2bXrBy1LS8d39zO8cGPBTFM3wFYWgJLfRm52cHPkdFN0MJ10ErRcxR1MedYV9jrR1zZ0QIIU6FBP0adKqz5mfLyJK80lZ0UjssbVLsfjYDwLr2BpRS5H1DYAyOUvTlfB7c08PbXrwarRXGWO68f195RyDmRtP1AKw2UTZ7jSt1Ghwp7mo6mlM4WnFisEDcjaYJttTFSDgaLzT0FccKj9wZEUKIUyGJfDWmtLLe1ZWmLuHQmIzu23Yc7uf90yjpMsay41A/D+w+xo5D/aeUGT5RSZ7nW6y1WAteYFFKkYo7NCZj1CVcFtXHhyWl7TyS5snuAay1uM6QgI8lnCdb+mMF/ChpzwIWYyyBsbzsvKWc29FI1gs4mvHIegHrOxu5/foN0n5XCHFaZKVfQ4aurBsSLt39XrRVXhy/NugF3PGfu/j3d754SqvB090xmKgkr9RNT6no36NeeyeVktKOZ7ziTcdRcn5Y/p4Sa4e34p0vSr9izNEEoeFAbw5lLQb43o4uzu1o5B1XrmVFa5203xVCzBhZ6deQ0so64Toc6cuT90O0UriOwtEaYyy/7Rrga48cmPS1hu4Y1Cdc2hsTp9wEplSSl877DOR9coWQUvscV+ty8Hb16L9mXmgwxvKJn+zmpnse5tM/20vGCwgt5ZW9xWLs/GzIUxomZC3l39kAqZhDSyrG77oz/J+fPxUN2TmjWQK+EGJGSNCvIaWVdV+2gLEW11FopVCocvA31vL1Rw5MuE0/1fa4k2319+cKZP2Qw305DvZmeaZ3kKd7smS8gERMoZQqJqgND1jWWo4N5EnnfZ440s/xQZ+8f3Lz2w8thSCkEBj8eXCWPx6tVblCAUArRXtTklTclWY8QohZIUG/hpRKtbwgxNGqfO59ksJRiu50fsIGLlNtjzvRa2zd28MH73sCY2xUUld8mVwh4GDvIM8cz9KQcGlMunSnPXJ+iDGWnB/Snc6TLYQEoSU0YzfbCW1UwlbLtIrKDRPu8P+bxZ1i050hw4QU0N6YKJfpSTMeIcRskKBfQ85f1kR7U4JocTg8IlobJYGVAsxEDVxOpT3uWIbuFKxsreOMRXWkYifP7ANTbCdriPrIW8uJQa+clLa8JRUl+RW/vlS/r+bZDraxkIxp1rTVkSz+uSRdzdlL61m7pIEljQk00c1BXVzTWj+8/n6yPwchhDhVEvRriNaKP7xkJVorgrB43m2jf/rG4ihFc12MuKMnbOByqu1xRxq5U9CQcDlzcT1LGhMopcqBbHFDnNb6OK5WxF2HP3rRWXz2xot41XOXU9q1V+X/GfL5PNKUiFEwEHcdXK1IxDReEFU1lPoQOFrR3pQaXQEhzXiEEDNMgn6NueGSlZzX2RjVthdX98ZaUjHNspYkhcCypr1hwgYupfa4J7I+1o7eMejL+hO+xng7BemcjwVixTP8nB/ih4bmZIxCYNi6ryfKQkcN36iwQz5qnKMUjo6G5Sgg64cM5n1WL6nntc9fzlltDQzmfY5mPEJjaUrFSMXccZvxTPZnKYQQp0JK9mqM1or3X7Oe99/7OP25gFTcIRVzUAr6c8GUGrhorbjl8jXcumXHtJrADN0pSOooWOV9gxcY3GKjHWPh2IAHRNv2rtb89kg/O4+kuXBlC66j8MPaz8x3dXSEYaylszmJ62hcrTHWkM4HvGJDJ7851M/RdJ7DJ3LEHMXS5hRXn9/Bi9e20Z8r8MH7npBmPEKIOSEr/Rp06do27nj1c9hwRjMKGPACcoXwlBq4XLq2jduv38D6zqk3gSk18ukZ9GhvSnIiWyjvFJTq8o0x+CYK5lpHW9haKQphyImsz0N7e9iwvJnlLakZflcqIzRgsKTiTnkyYDKmSedDOpuT3L/7GIdOZIeVRR46keMbvzrAQN7nxWcvOeU/ByGEmC5lR+7vzjPpdJrm5mb6+/tpappf26Qz0X9/qq8xspGPsYbBQkjCjabBGWN55vhg+aw+5qhh9fmlYTnPOaOFb9/8Ql5153+z80i6Zlf6peTDkqVNCVIxl5wfkiuENCUdmuvidPXnh7Uohmjrvjvtsb6zkS/edEm5DXE1zFIQQsxvsr1fw3Sxcctsv8Z4Q3X8MOoIeGKwUMy+j7rNuHp4wI+a7EQDZY6m8/zjT3az52im3JymFlmiQTmrWuvJFAJ6MgVCEx1nxBzN4oY4R/pytNYnJi2LLDXfOd0/SyGEmIxs74sJTdTIZ2Vrivq4y4rWOv7htRt50wtWohXlioJSR70gtMXGMwkGCyH/9+EDFMLo/D/hRlPlNNFfxliNrG4VUXA/kfU4NuARhFGzpPamBCtaU/QMeJzI+hSCsSskpBxPCFEJEvTFhCZr5LOoPs7RdJ7FDQle+/wV0U6A65SDfWiiYNjWGCemFXk/JDBRwFdKoVWU+BaPaVDgV3lHHq0gFdNoBV5gyBYMSkXHGcZAb8YnNNDWkACiZMaxTtCkHE8IUQkS9MWETqWRz/nLmjhvWRP1CYe2hjiuE90kBKHlaDrP08ezGGNZ2pgg4WoCE/UZCK2lEJiq7sCnFHQ2JzmrrR6neHShUPjG4GqNo3W5DfKxAY9U3CHhOuSD6Ix/KCnHE0JUigR9MaFTaeRTKgV0tOLZtIcfGLSKsvitpdxXIDCwpDGJo6Le89Ue8CHazo87Gs835P0gSrJTgD3ZUEgR1eh7QUjeN7Q3JVDAsUxhRBtiT8rxhBAVIUFfTGiyRj4nBgu0NyXLI3IvObOV9sZE1KBGq+IEuagj3dLGBEpBdzpPGIY0pdyaSeQzFg6dyNGVzhOYaCpe3IkmCQ79FUrJiYExxBxNS12c1UvqpRxPCFEVpGRPTOpk9n44rIHM0bRHIQypj7toFSXktTclOdibJeHqKJEtDKPVsAK3uFKu1b9wxRk5lHLzljYlGPQCcn6026FUtL1vrGXlojr681GAv2fzxezqHpByPCFExUnQF1MyrE7fWIw5Waff3pgsl/E9m/bIeH6xjj3a7lYqWhnX+pjcUnvdsNhxsD7usKQxwZG+PKG1OBrC0BJ3HeoTDg0JV1b0QoiqInX6C9CpNIIpfa1vLH/5snOAKLnvkz/Zw6ET2WGNZ5Laoa0hRjrvR5+70fhfS5TFX6scDXHHYWlTAldrQms42Jsj54cEJmq/e3Qg6lmggLq4w/rOJm65fI0EfCFEVZGgv8CM7KwXcxRr2hvGDFDjfe3V53dwNJ0fu4xvyJw8YyyOVlhbu014FOAoTUdzsjzrHhyWL4IjfTmyXoDjaFpSLkubG7n6/KW8eO0S2cIXQlQl2d5fQMbrrHeiONxl6Fb00K9tqYthDOT9kKwfEnc1XsFwxqLUqMA2kPc50JvF2KimPeZojLFVX38/nriraGtI0FofH3ZDk/NDsl7Ae68+l9aGuJzVCyFqgqz054GpbNeP7Kw3dEu+o0nTnfa464F9bFq9GKD8tQ0Jl+7+aOs6uj20lNbzXhCSip/8K2SsIeuF5TK2uKMIrWXsYr/a4AdRj4F0LmBJY4KGhFuus1/f2cgrL1wmgV4IUTMk6Ne4qW7XT9ZZb2gveGMtv+sawFo43JfD2iiJTWmwVhGEhsBCV7/HWW0OSimODXgcG8gzNFevEFoW1cVoSMY43JcjqLFEPg0YonK9XCHgUG9Ie1MSLzBSZy+EqEkS9GvYeNv1u7oGuHXLjmHb9VPprNcXGr792CHuf/IoPYNe+RxeK9AoNKpYeqcwgaUQhnT151FAz+DoHvLGwvFBH8fR1Mcd+nPBbL0VMy7mKBwVNSVSgFaKwFp6Mh4Xn9nKO66QJD0hRO2R5jw1KggMf/fDJ+kdLNCcjJFwdXkQTkdTgowXctcD+zDFs/TJOuudyBXoz/p8+ZdP80xvdljinbHgB4aw/GBUilcXczijJcXxIQFfK4i7mriryyfgx9IebpWuiJ1xrkurqO4+VmzAs7QpSUdTksaky3uvPkcCvhCiJknQr0Fb9/bw2s/+gh2H+hgshBw4keXp44NkvGglPXK7HiburDeQ9+nuzxMYWzyLH/7zit1mCUKDsYbAWBKuJuZqLj5rEahS0p4i7mocFa2SEzGNq6PGPJeva5/9N2YME91qOAqcIUcdpX8rddg9+ZjCdaJWw0op+nL+rFyrEELMNgn6Naa0pf/UsQwAro5WpTnfcPhErhz4R45uLfXFb0g4dKe9ci/4bCHgcF8OONk1z9HOsBG3pVsEY6PhOY5SNNfFsBa++3hXsa9+9FxhyI5AqRe9BbY+1TM3b9AIw1rkMjygW6Lkw6HPQ3QjUMp7sBTfF61lMp4QouZJ0K8hQzPwlzQkiklkKmqBq6NM+WMDeay15IMQay1PHxtkx6F+jLFcuraN26/fwPrOxnIv+P6cj1aKRXWx4pZ29LMcZ+w1sgUW1ccY9AIGCwGZ/PBz+tJRQGAMoSk25bHQM+DN7pszRFu9O2zV7mpFfcLhzLZ6VrbW4TpRy+BSD4HoXYRU3CEZ01jAEk0ALO1qJFwlk/GEEDVPEvlqyNAM/ERMR6Nb/RDlRFv6ro5mvB/PFOgZ9NBK8emf7R2V0b9p9eJyid/Txwb59M/20ph0SeeDaNWOxR/n7N/YaEa8oxWpmMMZi5I82Z0htKVivuifUcvdk+vsYA7r9pKxGB3NDs+moxG3i+riNCVcCsbSlw1Y1pzk7Zet4YyWFCeyPl39Wb78ywMUAkMy5nA0nccvXrCjFU2pGM8OFCRjXwhR8yTo15ChGfgKxZLGBIdPRKVwUVJ+tLLuHogy6tubk7SkYmNm9G84oxk4meCnNSRch1whYLLKOmNBWVucpuewpDFJdzpPdAWVUbrZUES7FM3xBNliA6ETgwWODRaIacX6zsYxuw9euGJRufSxLuGS96O+BKm4A5Zxv08IIWqJBP3TdCp97E/X0Az8pI4GuixflOJYse97GEaNcFytOGNRisZkDBi7AU/pGksJfru6BmhriPFM78RldaXfLDSUz+6XNCbwgpAT2coluJVuNrRWxIrn7/XxqMugVmrSP5+ROyAtqei968v50m1PCDFvSNA/DafSx34mDA3QHU0apRQNCZf6hEPOC3k2nccLData64Z1yrPWkvcNMUexqyvNbw714WpdDoQ3X7aaD973BH05v7xiHmlouNMKQgvpYj7AiWyB/jnOaC81zhn5WCqmiTtwpN/jjEUpgCkHbK1VeQdECCHmI+m9P02n0sd+Jo03274v6+MoyAeGM1pO9sTPeAHHBvJ4gcHaaHVeF4sS1rTS5RuVy85u477tR9jVFZX4DW2Vr0r/Uzy3d3V0Rq+jh+Z0S7/0syEquRt5FNGUdMj5BmOJbojizqzeiAkhRC2R7P1pGNnHPhlzJmyMM5PGysDPegHrOxv505eeTX3cKTfgyXgBh0/kyPkGraKobS1kCyHpfEBd3KE+4bKra4CvPnyAN1y8gtb6OK11seE/dMQiuZTjZ5ibgK8VUV8AJwr4Cki60U7H0BI8gHQ+qlroaEpyRkuq/PvdumUHW/dWpmxQCCGqRUWD/oMPPsi1117LsmXLUEpx3333lZ/zfZ+/+qu/YsOGDdTX17Ns2TLe8pa3cOTIkcpdcNGp9LGfDZeubeOLN13CZ2+8iH943UY+e+NFfPGmS7jhkpXlBjzGmGIvfEtMR6V4YTFgxl1VbJHrkXB1+UblRzuf5dyORlCKpHvyr0ZpNG4pwM/11tDQnw1RRn2ppLDUCyAVc3CLv+fK1jpa6+NzdiMmhBC1oqJBf3BwkI0bN/LpT3961HPZbJZt27bxoQ99iG3btnHvvfeye/durrvuugpc6XBT6WM/tDHObCidP1++bgkbzmhGazWsAc/hvhy5gkFhCa3FD2y0Ne8otNK4WuEFhrxvyjcqTx3L8PILOmlIuCRimrGOwdU4/z5bTpYAGsIwesxYi+cbHK2IuVHQL4Sm3FFwZFyfixsxIYSoBRVN5Lvmmmu45pprxnyuubmZH//4x8Me+9SnPsUll1zCgQMHWLly5Vxc4phGZtGPVMnObZeubeNNL1jJP//Xnii7vjgOVxdb5ZZ6zSuiFfRgISAw0fa/H1pWtNZx+/UbuOuBfew83E9/zo9K9BTUxzWhhVzBzNlZfnl3wRa76RUfcB1Vnm+vFDjKEha/zlGjb0cSjqZ/lm/EhBCi2tVU9n5/f3+0amtpGfdrPM/D8052f0unZ35lN1YWfcnQWeun07ltuqWAW/f28NWHD+AW+98rFQVFYyyhhdBYXB1NjAtMNCu+XN+uFQd7s7x50yqMtfzDj3ZzoDeLHxpijqatIc6z/Xk8ZYcM35mcVqNX3yUjqwXGysovaUq5ZPIhpnQzM8bbMd5VSQtdIYSooaCfz+d53/vexw033DBhFv4dd9zBRz7ykVm9ltI2+q1bdtCd9kZl0Z9u57bplgIOTTA8Y1GKZ3qz5HyDAyhHEQYWP7RYExIUo+PQ7HcTWv7lv3aTKwR85ZfP0J/zqYu7tKRiaAXd/R6ZfEDMVYSnMCV3omP0kU/FY5owjG5IRvbNv3bjcv7910fI+QG+sdEwn+JrhNaeHAw04gfO1I2YEELUuprI3vd9nze+8Y0YY7jzzjsn/Nr3v//99Pf3lz8OHjw4rZ9pjGXHoX4e2H2s3Lt+qImy6E+nXK9UkrerK019wqW9MTHlDPShCYZaa5Y0JlGAF1oKwcnrD8ZbdSvoyRT4ux88yeG+PIOFkKMDHgdPZOlO56mPawzgjfcCRXEnagk8FaUhOKV/93wzZsB3teI5y5uJu5rGpEvc0ZjiboWxllTMYXF9HEcr+nN+eaBQzg/pTnvSQlcIIaiBlb7v+7z+9a9n//79/PSnP5201j6RSJBIJE7rZ051pT2yi9vpdm4bWQpYOjaYqKPeUJMlGE76823pn6UpeaXEP0WuEJLxwim9TlDsDDgVyZhGA7nAjLsjYImOHj7/3/vpz/n4oUEriLsOTSmXxkSMhKt4dqDAeZ2NNKdiPHVskH5jJ2y9K4QQC01VB/1SwN+zZw8/+9nPWLx48az/zPGa7ozsXV8yk13cTqUUcKyfOTTBMKF0NHEPSLjRHLlCYE4p+a40OMdRdsJ+/EPP5dU45/cjz+6j0kFNKuaQcDWFTCHKwuNkwx815PvygeFIX54ljXGODXiExlIIQnozBldr+nKGhoTD+69ZP6M3YkIIMZ9UNOhnMhn27t1b/nz//v1s376d1tZWli1bxmtf+1q2bdvGd7/7XcIwpLu7G4DW1lbi8ZlPyDrdlfbpmkop4EQZ6EMTDJuTLl5gcHW0UjfWTjvbfrIBPEOfHi+/b+gEvpKGhMN5y5p52XlL+dvv7cJYi+tEod4WKwasNRSKGwyt9THqEzHirlPuMhgYS0/G4+IzW3nHFSdX89JOVwghRqto0H/00Ue58sory5+/5z3vAWDz5s18+MMf5j/+4z8AuPDCC4d9389+9jOuuOKKGb+e011pn67TKQUsZftfumYxe49mODrgYSxoZaMZ98XIPbSN7emI6eg9CcOoVG4qhgb8l65v589euo7zlzXx8709JGMOWWMJDTgatI5uIErd/zQndxDqEw6aJFk/LI8Afu/V57BxRcvp/2JCCDGPVTToX3HFFUzU+n+2xwKMLIs7nvFOa6V9uqZbCjgyB8FYi1XR9wQhxbG5utied2be08CAUqf2WqV3NeZq/vT3zh423rc+Hk0N7M/5eEGINdFKP+ZqbBCd4btaF2cJRFMFbbEHgVKKrft6JOgLIcQkqvpMfzaNlazX3pTEWFuxpjvTKQUcLwehd9CjoKOBOh1NSVJxh6ePZ8kVTqHWbgKW8bfyx1PaYFi3tIENy0/ulAy92Vm1OIXnWwITndUba3j6eJaY4xBaw+ETeYy1OFqhdHHEr7F86RfPsPGMFknWE0KICdREyd5MG68s7mBvlsFCwNGB/KhdhtJKe017w6zWek+1FNAYy28O9nH793fRly2wtDExbPBPZ3OKZMwhtJb+vE8+MCxuiDNGs7o5pYDrNi4bduMytH3ws+kCKKiPu6CgPxcQdzVxV3E07ZXP/bVSYKMt/1TMoRAY6a0vhBCTWHCjdY2xbL7nEXZ1pYcl60EU2A/05iiEIQ0Jl5a6+KiV9myNzB1poo58pV2K33UNcHzQQytFMhbV5TckTm7e5PyQE4MeK1rrOZrO4xuLMZa+bGHS5LzZknA1l5zVyhdvumRUMuSw3ZdiuV1p7O/n//tpnk3no2E7SpWb8DhKsXxRCkcrsl7AZ2+8SJL4hBBiHAtue3+yZL32pgQnBj3OWFTH0XS+YrXe45UCDt3Ojzs6am6jIecbDp/IsXxRqhz4E45Ga82fXXU2bfWJ8g3Eg7uf5R9/tAcAx1EE4fQz+8vXO0Gr3aFaUuMnQ07U9yAw8E8/fhIsBNaiFKSG3OgYY6W3vhBCTGLBBf2plMWNFSirodZ7ZElh3jdoHQ2eiWnwjeXYQJ76eD1KqXIOQlt9YlSA/fx/P0O2EGW/Tzfgu/pkKeDbXnQmd//30xMGfk1Udtcz6I8bnMe72Xnx2ja+tHU/rqNxtMLVmmTsZLKj9NYXQojJLbgz/aFlcWMZGSiHjq6ttJG7FMm4JuE6hMaCYti43IlyEM5f1sR5y5qoTzjUxaf/VyBqgRsl9P333h7aGyfuhOg6mkJopxWcz1/WxNqljeR8Q0PCJRV3ygF/rvIthBCi1i24oF/KFD+R9SuWrDddI3cpFIoljQm0Km7RW1selztRv3mtFX9y2Wr80JDOT7XKfnxawYETeY5lCjQlx948chRYLMczhWm9v0OT/brTnvTWF0KIaVhwQb+Wg8dYuxQNCZfli6JMfWOjGn0/NBMO/glCw7//5gj9udMr39NEAb8u7rC4PhaVOwYhyRHTdnRxvG9gLAlXT/v9na0hR0IIsVAsuOz9kvEyxat5MMvJyoMBOpoSwxIRjTUc7suzvCXF7ddvYMPysY8ksoWAd3xlG/fvPjbmzyh9x0R/KbSKBuCExez51oY4Ma3p6s8R2mhVr4vPDz3jjzmK2649nzdvWjVhdcJU3gfprS+EEKduwQZ9qM3gcTJ7Pxyzec9EK97jGY+33vMIOw6ny48tb0lxpC+Ho6Ps+6FBWqliv3wLv3duO/uPD/J0zyC6WDIXNciPjhnAltv7xrTCdTSW6LjBmGgEbnMqxqMfuIpHnu6d0hRDIYQQM2tBB/1aNZ1dimeOD3Lj3Y9woDdbfuyq9e38j8tWc+Pdj4w7ga80De+bN78QgLd98VdYC/25KCfCdTRKRV3xSv39tYJYsZywVE+vFTQlXd79++fwf37+1KgOgifmuA+CEEIsRAuuZG8+mKiefSy/OXiCm77wKL2DJ8vkbnjBSv7mlReggEV1MbrT3pjfa4vPl9rmntvRxMP7j2OtJebq4iqfUT15TTGpsFRPv7g+QbYQ8vVHDlRsiqEQQix0EvRr1Hj17CP9dNezvPNrvybnn8zSf8/vr+NPf28tSimCwDDgTZzQN+AFGGNxXc3LL+jgF08dBygPvLFEQR6iCXkKWNqYxHVO1tPnAwOFkO50vmJTDIUQYqFbcNn784Uxlh2H+nlg9zF2HOofs+f8N351gLd/6bFywHe04u9f+xze9dKzy0H3O493kS+E0TjbEd+viYJ4vhDynce7AFjRWkdD3C1XC/ihITQGt9gf3xoAhesoGpMxUvFocFFf1qe9KQGWCRsj+dJVTwghZo2s9GfZbCQLjjUhcOiZvrWWf/7JHj75X3vK31MXd7jrTc/j8nPah73W4b4sBohrhdKqPD2vnMRHdFZ/uC/KBWitixeb+sTJFkJ6swWC0BIWW/kawBYT94yxw5IM//CSldz5s70Vm2IohBALnQT9WTRZcJ7IeDcL443S3dU1wK1bdvA3r7yA7zx+hG8+eqj8Wovr43zxjy7hguWjt8yXt9ShibL2Hc3wWj0FxkTBf3lLHXCyudFvDvaT9wNCG3UCVIDBRl+vIOsFeIEZNrdg0+rF/HBnd7HkUI8adtSX9Vnf2ViVjZGEEGI+kOz9WTJecJ5KlvpYNwurlzRw9flL+cavDnLoRJblLSm0PrlNbq2lqz+aNX8i65cfX7W4jq+87QWsaK0b82cFgeGi239C/5DvsZys1wdorovx6K1X4Rab7jy05xh//KVH8XxDzFForbA2yuBXQF3C4ay2hvL8gpETAqdbciiEEOL0yJn+LBg5GGfonPuOpgQZLxx39nspKO7qSlOfcGlvjJrwPLz/OLf9x052HkmT8UKe6c2SGZKAFxpLxguGBfyNZzSz5R0vGjfgA7iu5hUXdETb+pxc6A/9/BUXdJQDPkBzKk598VzfAkEYdQJMxhzOaK1jSWOSo+l8eX7B0OMM6aonhBCVI9v7s6A0GCcVc8h4QZTBHo/K2ybKUh95s6CUIuMFHBvwyjcIFlDKDhulG3c0T/VkynXyEDXT+cwNzysn0o3HGMuBEznqihn2Q+9DtIKk63DgRA5jbDl492YLaKU4q62OQmAJjBn2O0425vZUSw6FEELMDAn6s+Chvcc4lvGKA30USkHCdVjSmKAh4ZJw9JhBceQUPYuNAn6xJj40FhNGrxnTCt9Yuvqy+CZa6Zdcfd5S7nzz83GmEERLP3P5ojrijqI/F+CHhpijaU65eKEddYNSmgHgh7Z4UzH8xmIqCXlTLTkUQggxc2R7f4Zt3dvDl37xTHS+raLSNa0UeT/k8IkcGS8YNyiOnKKXLxi8ICwH71IIjzLlLQpLPrDDAv7K1hR3vul5Uwr4I3+m1ppF9XHam5Isqo+jtR6zjK6WJxUKIcRCJkF/BpW25wtBSCrmRFvlFnQx+BtrOZrO05cde7zsyCl6gTHY4rz6QmAoFLfvDeAFJ3vdlyyuj/GxVz8HZ5w6+LGMNblvqLFuUGp5UqEQQixkEvRnUGmrvLU+QXtTEkdFW/DGWijWvuf8kLgz9njZkStoV2ss4Icnz9oVwzPrS85qq+OTb3zuKSfCTXfVLgl5QghRe+RMfwYN3SpPxhTLF6U4NpDHC0xpIB2OVtz4wjPHDIqlFfStW3bQnfZoSblYa0eWzjNyTd6QcPB8w2cffAqt1CkF3FE/c4wyuvFW7ZKQJ4QQtUXq9GfQjkP93PzlR6lPROVsEK2W874hMIbAWMLQ8G9vuXjCJLZSnf6uI2l6BiduSauAs9rq0Rp6MgUSruZPf+9sbrhk5SkF3+lM7hNCCFFbJOjPIGMsm+95pNhxLjGq41x32mN9ZyNfvOmSSQPyQ3uO8df/sZP9xwbHHHkL0dmM1oq2hjgZL4w65JlorO0lZy3iHVesPaWAPRstg4UQQlQPOdOfQTOV4LZ1bw8fvO8JejOFcQM+RNv8xlqODxbI+yGO1sTcKGHwicNpbt2yg617e07p+jec0czl65aMaqojhBCi9knQn2Gnm+A2tEFPS93EjXUg6pkfGlsuDdTFNL/mVGzCzn9CCCEWHknkmwWnk+BWqgCIOYpnjuen9PMcrVDFYB917Iu2+FvqtMynF0IIUSZBf5ZMt+Ncb7ZAOueTKYSjnotG3Z7kKBjSeRdro5G2qZgmGdNYy4TtcIUQQiwsEvSriLWW/9zRNSrguxpcJwrixkbja7U+2XrX2qgXQGAsjlIsaYz69ueDUObTCyGEKJMz/SoRGstf/b/H+fqvDpYfcxQkXYVFlZv7WAupuMPylmRxWx8CE90MpGKa5YtSNCRcaYcrhBBiFFnpV4FcIeRPvvIYD+w+Vn7M0Yo6VxOLadLFITgQtfSNkvQMy1tSXHluO99/vAsvMCxuiJN0HXJ+OGljHSGEEAuPBP0KO57x2HzPIzxxOF1+7MzFdaRimqd6sgxmfUqdFFxHURePVvHrOxvLjXN+f/3ScmOddD4gptWw54UQQgiQ5jwV9XTPIG/5/CMc6M2WH3vO8mb6cgWyhZCWuhjGQN4PGSwEpOIum1+4ihevXTKqGkAa6wghhJiMrPQrZPuBE/zRFx+ld0ib3dc8bznPpvMc6c/R0ZQsd/SrT7i02jjdaY+t+45z82Wjt+xlPr0QQojJSCJfBfxk17P84eceHhbw/+eVa7lx0yp+1z1A3NHkfTNs6p1Sipa6WLnuXgghhDhVstKfY197+Bk+9O87y+V2WsHfvOoCzlpczwfue4LewQJaKZTySLiaJY1JGhLRH1PC0VJ3L4QQYtok6M8Ray2f+PFu/uWne8uPpWIOn/zDC2mIu9y6ZQd9WR+tohsBpRQ533D4RK5chueFRuruhRBCTJts78+B0Fj+17cfHxbwF9XF+Oofv4Crzl1a7rW/fFGSZMzFFGvyY1oRWsuxgTzGGKm7F0IIcVpkpT/LcoWAP/nKtmE1+GcsSvHlt72As9rq2XGon31HMyyqi6OVZkljgsMncgShxdEKR0PeNxzuy9NSF5O6eyGEENMmQX8W9WQ8brrnV+w43F9+7PxlTXzxpotpa0wCUa99P7TEnWjTpSHhsnxRimMDHl4Qjea1RDcKt/7Beqm7F0IIMW0S9GfJ/p4Mmz//q2E1+C9e28a/3fh86hIn3/bWujgxR1EIDUkdjdJtSLjUJxzyBUO2EOCHlo9ev4GNK1rm+tcQQggxj8iZ/iz49YETvOauXwwL+Nc/dzlfuOniYQEfopX/mvYGTmT94SV6KJIxTSG0nNvZyIblUoMvhBDi9EjQn2E/+W03N4yowX/HFWv4p9dvxHVGv91aK265fA0NCYfutEfOj7b0c35Id9qT/vlCCCFmjLThnUFfffgZ/npEDf6Hrzuft7zwzEm/d+vennL/fN9YYlqxpr1B+ucLIYSYMRL0Z8BYNfhJV/PJNz6Xqy/omPLrDO2f35KKAdCX86WXvhBCiBkhiXynKQgN7793B9967FD5sZa6GJ97y0VcfGbrKb1WqX/+1r09/MOPnoxW/aEl5siqXwghxOmTlf5pyHoBt3x1RA1+S4ov/NHFrG1vnNZrbt3bw61bdpDxAhbVxYk7mkJoOJH1aUg43H79Bgn8QgghpkUS+aapZyDPG/7tl8MC/nmdTdz7jkunHfCNseXufB1NSZIxB60VyZhDR1OCjBdy1wP7MGZe36cJIYSYJRL0p+GpYxlefdcvhjXdedGaxXzz5k20NyWn/bo7j6TL3flKY3VLZMqeEEKI0yVn+qdo2zMnePuXHuX4kJK8V164jH947XOIuc5pvfbI7nwjzfaUvaGJhJI8KIQQ848E/VPwo53d/Pk3tpMthOXHbr5sNe+75txRK/PpGKs731CzOWVvWMmgJA8KIcS8JNv7U/SVXzzDLV/dVg74WsFt157H+/9g/YwEfBi/Ox9EZYGzNWWvlDy4qytNfcKlvTFBfcJlV9cAt27Zwda9PTP684QQQlSGBP1JGGP4+x/+jg/++xPlpjtJV/OpG57HTS86a0Z/ViW680nyoBBCLBwS9CfgB4b/9f928Jmf7Ss/1pKK8aW3vYBXbOiclZ956do2br9+A+s7G8l6AUczHlkvYH1n46yU60nyoBBCLBxypj+OTN7nHV/bxoO7T25tL29J8vm3Xsw5HbPbzvfStW1sWr14TpLqKp08KIQQYu5I0B/D0XSet33x0WElees7GrnnpovpaE7NyTWUuvPNtkomDwohhJhbsr0/wt6jGV73r8Nr8F+4upVv/skL5yzgz6VKJQ8KIYSYexL0h3j06V7e8Nlf8ExvtvzYtRs7+eJNl9CYjFXwymaPjPYVQoiFo6JB/8EHH+Taa69l2bJlKKW47777hj1/7733cvXVV9PW1oZSiu3bt8/atfzwiS7e8vlHhjXdeftLzuKTb7iQeOz0mu5Uu7lOHhRCCFEZFT3THxwcZOPGjdx000285jWvGfP5F73oRbzuda/j7W9/+6xdx5d+8TT/+zu/JSiWpWkFt/7Bev74Jatn7WdWm7lMHhRCCFEZFQ3611xzDddcc824z994440APP3007Py88PQ8E8/2cNnfra3/FjS1fz9azdy7YXLZuVnVrO5Sh4UQghRGfMue9/zPDzPK3+eTo9dX14IDLdu2cG3HztUfqw5FeOuNz1PtrOFEELMS/Muke+OO+6gubm5/LFixYpRXzOQ83n7lx4dFvCXtST5+v94gQR8IYQQ89a8C/rvf//76e/vL38cPHhw2PPd/TnedPfDPLD7WPmxczoa+dbNL2R9p2xtCyGEmL/m3fZ+IpEgkUiM+dyeZwf44y8+Oqwkb9PqVu560/NZVC/NZ4QQQsxv8y7oj+fR/b289zt7OJ45WZL3ig2d/MPrnkMqvmDeBiGEEAtYRaNdJpNh796TmfP79+9n+/bttLa2snLlSnp7ezlw4ABHjhwB4MknnwSgo6ODjo6OU/pZt3ztMTyVLH/+Ry86kw/8wXqccXrOCyGEEPONsiN7r86h+++/nyuvvHLU45s3b+YLX/gCX/jCF7jppptGPX/bbbfx4Q9/eEo/I51ORwl9f/5NdKIOreB9Lz+Xt1+2etRUOSGEEGI+q2jQnwtDg36qvoGPvWYD1z/3jEpflhBCCDHnFsxhdlPS5a63XMRL1i2p9KUIIYQQFbFgVvq/2PUMm85dWenLEUIIISpmwWSxnbespdKXIIQQQlTUggn6QgghxEK3YIL+zsP9GDOvTzKEEEKICS2YoP9nX/81m+95hK17eyp9KUIIIURFLJigX59w2dU1wK1bdkjgF0IIsSAtmKCfcB06mhJkvJC7HtgnW/1CCCEWnAUT9AGUUrTUxdh3NMPOI+lKX44QQggxpxZU0AdIOBrfWHqzhcm/WAghhJhHFlzQ90JDTCta62SUrhBCiIVlQQV9ay19WZ817Q2cv6yp0pcjhBBCzKkF03s/H4Rk0h4NCYdbLl+D1jJhTwghxMKyYIJ+1gtYv3Ixt1y+hkvXtlX6coQQQog5t2AG7mz97QFecM4ZssIXQgixYC2YM/3zlzdLwBdCCLGgLZigL4QQQix0EvSFEEKIBUKCvhBCCLFASNAXQgghFggJ+kIIIcQCIUFfCCGEWCAk6AshhBALhAR9IYQQYoGQoC+EEEIsEBL0hRBCiAVCgr4QQgixQEjQF0IIIRYICfpCCCHEAuFW+gJmW2lycDqdrvCVCCGEELOrsbERpcafKDvvg/7AwAAAK1asqPCVCCGEELOrv7+fpqamcZ9XtrQUnqeMMRw5cmTSu59TkU6nWbFiBQcPHpzwzV3o5H2aGnmfpkbep6mR92nq5uN7teBX+lprzjjjjFl57aampnnzF2U2yfs0NfI+TY28T1Mj79PULaT3ShL5hBBCiAVCgr4QQgixQEjQn4ZEIsFtt91GIpGo9KVUNXmfpkbep6mR92lq5H2auoX4Xs37RD4hhBBCRGSlL4QQQiwQEvSFEEKIBUKCvhBCCLFASNAXQgghFggJ+hN48MEHufbaa1m2bBlKKe67775hz997771cffXVtLW1oZRi+/btFbnOSpvoffJ9n7/6q79iw4YN1NfXs2zZMt7ylrdw5MiRyl1whUz29+nDH/4w5557LvX19SxatIirrrqKhx9+uDIXW0GTvU9D3XzzzSil+Od//uc5u75qMdn79Na3vhWl1LCPTZs2VeZiK2gqf5927drFddddR3NzM42NjWzatIkDBw7M/cXOAQn6ExgcHGTjxo18+tOfHvf5F73oRXzsYx+b4yurLhO9T9lslm3btvGhD32Ibdu2ce+997J7926uu+66ClxpZU3292ndunV8+tOfZseOHTz00EOceeaZvOxlL+PYsWNzfKWVNdn7VHLffffx8MMPs2zZsjm6suoylffp5S9/OV1dXeWP73//+3N4hdVhsvdp3759vPjFL+bcc8/l/vvv5ze/+Q0f+tCHSCaTc3ylc8SKKQHsli1bxnxu//79FrC//vWv5/SaqtFE71PJI488YgH7zDPPzM1FVaGpvE/9/f0WsD/5yU/m5qKq0Hjv06FDh+zy5cvtE088YVetWmU/8YlPzPm1VZOx3qfNmzfbV77ylRW5nmo11vv0hje8wb75zW+uzAVVgKz0xZzr7+9HKUVLS0ulL6VqFQoF/u3f/o3m5mY2btxY6cupKsYYbrzxRt773vdy/vnnV/pyqtr9999Pe3s769at4+1vfztHjx6t9CVVFWMM3/ve91i3bh1XX3017e3tvOAFL5jwSKnWSdAXcyqfz/O+972PG264YcEMuDgV3/3ud2loaCCZTPKJT3yCH//4x7S1tVX6sqrKxz/+cVzX5V3velelL6WqXXPNNXz1q1/lpz/9Kf/4j//Ir371K37v934Pz/MqfWlV4+jRo2QyGT72sY/x8pe/nB/96Edcf/31vPrVr+aBBx6o9OXNink/ZU9UD9/3eeMb34gxhjvvvLPSl1OVrrzySrZv305PTw+f+9zneP3rX8/DDz9Me3t7pS+tKjz22GN88pOfZNu2bTM2Knu+esMb3lD+9wsuuICLLrqIVatW8b3vfY9Xv/rVFbyy6mGMAeCVr3wl7373uwG48MIL2bp1K//6r//K5ZdfXsnLmxWy0hdzwvd9Xv/617N//35+/OMfyyp/HPX19axdu5ZNmzZx991347oud999d6Uvq2r8/Oc/5+jRo6xcuRLXdXFdl2eeeYa/+Iu/4Mwzz6z05VW1zs5OVq1axZ49eyp9KVWjra0N13U577zzhj2+fv36eZu9Lyt9MetKAX/Pnj387Gc/Y/HixZW+pJphrZXt2CFuvPFGrrrqqmGPXX311dx4443cdNNNFbqq2nD8+HEOHjxIZ2dnpS+lasTjcS6++GKefPLJYY/v3r2bVatWVeiqZpcE/QlkMhn27t1b/nz//v1s376d1tZWVq5cSW9vLwcOHCjXnJf+4nR0dNDR0VGRa66Eid6nZcuW8drXvpZt27bx3e9+lzAM6e7uBqC1tZV4PF6py55zE71Pixcv5qMf/SjXXXcdnZ2dHD9+nDvvvJNDhw7xute9roJXPfcm+//dyJvGWCxGR0cH55xzzlxfakVN9D61trby4Q9/mNe85jV0dnby9NNPc+utt9LW1sb1119fwauee5P9fXrve9/LG97wBi677DKuvPJKfvCDH/Cd73yH+++/v3IXPZsqXT5QzX72s59ZYNTH5s2brbXW3nPPPWM+f9ttt1X0uufaRO9TqZxxrI+f/exnlb70OTXR+5TL5ez1119vly1bZuPxuO3s7LTXXXedfeSRRyp92XNusv/fjbRQS/Ymep+y2ax92cteZpcsWWJjsZhduXKl3bx5sz1w4EClL3vOTeXv0913323Xrl1rk8mk3bhxo73vvvsqd8GzTEbrCiGEEAuEJPIJIYQQC4QEfSGEEGKBkKAvhBBCLBAS9IUQQogFQoK+EEIIsUBI0BdCCCEWCAn6QgghxAIhQV8IIYRYICToCyGEEAuEBH0hBNZarrrqKq6++upRz9155500NzcPmzp2//33o5Sa8OMLX/jCtK7l6aefRinF9u3bp/nbCCHGIwN3hBAopbjnnnv+//buJxS6LoDj+Fc04xZZcIf8iymLMf40kSKMErJCs6RmpEgWUiMpbCxspLDQ2NhaTCgmFpMFsrCwmmalZDaWSsmfMvMu1JT37Xl7Pe88nnru77M7955zO+cu7u+eTqdDfX09oVCIiYkJ4ONwkrm5OTY3N6msrEzXb2tr4/7+Pl2enp7m8fGRnZ2d9LWCgoLvG4CI/Cea6YsIABUVFayvrxMMBrm9vSWVSjE2NkZ3dzeBQOBTXZvNlj5NsqSkBMMwsNvt6XJxcTGbm5s4nU4Mw6CxsZFwOJxu//DwwPDwMKZpYhgGNTU16R+G6upqADweD1lZWXR1dX3XKxD542mmLyJpfr+f/f19RkdH8fl8xGIxYrHYl5+zsLDA3t4eW1tb1NTUcHZ2xsjICKZp4vV6WVxcJB6Pc3x8TFFRETc3Nzw/PwNwdXVFS0sL0WgUt9ttqeOXRX41hb6IfLK9vU1dXR3n5+eEw2EcDseX2j89PbG2tsbp6Smtra0AOJ1OLi4uCIVCeL1eEokEHo+H5uZmAKqqqtLtTdMEoLCwkJKSkswMSkQAhb6I/I3D4WB8fJyDgwOGhoa+3D4ej/Py8kJPT8+n629vb3g8HgAmJyfx+XxcX1/T29vL4OAgbW1tGem/iPyYQl9E/iEnJ4ecnJ/7PCSTSQAikQhlZWWf7tntdgD6+/u5u7sjEokQjUbp7u5mamqK1dXV/9dxEflXCn0Ryaja2lrsdjuJRAKv1/vDeqZpEggECAQCdHR0MDs7y+rqanoN//39/bu6LGIZCn0Ryaj8/HyCwSAzMzMkk0na29t5fHzk8vKSvLw8/H4/S0tLNDU14Xa7eX195ejoCJfLBXwsLxiGwcnJCeXl5eTm5mr7n0iGaMueiGTc8vIyS0tLrKys4HK56Ovr4/DwML0dz2azMT8/T0NDA52dnWRnZ7O7uwt8LC1sbGwQCoUoLS1lYGDgdw5F5I+SlUqlUr+7EyIiIvLraaYvIiJiEQp9ERERi1Doi4iIWIRCX0RExCIU+iIiIhah0BcREbEIhb6IiIhFKPRFREQsQqEvIiJiEQp9ERERi1Doi4iIWMRf27RyZhPIHgsAAAAASUVORK5CYII=%0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f0AAAH9CAYAAAAQzKWIAAAAOXRFWHRTb2Z0d2FyZQBNYXRwbG90bGliIHZlcnNpb24zLjMuNCwgaHR0cHM6Ly9tYXRwbG90bGliLm9yZy8QVMy6AAAACXBIWXMAAA9hAAAPYQGoP6dpAACKjElEQVR4nOzde3xcdZ34/9fnc87ccm+apklLW2hLoUAtKmBF5bKyIusPFO+LYmVdvyz6XXd11+8q6qLfXUH35roqrOsX8f719qXsellvq4BsFYRaKbXSC4XeEto0TSaTmTlzzvl8fn+cmWnuSdMkM5O8n49HhMwkk5Np5X0+n8/7oqy1FiGEEELMe7rSFyCEEEKIuSFBXwghhFggJOgLIYQQC4QEfSGEEGKBkKAvhBBCLBAS9IUQQogFQoK+EEIIsUDM+6BvrSWdTiPtCIQQQix08z7oDwwM0NzczMDAQKUvRQghhKioeR/0hRBCCBGRoC+EEEIsEBL0hRBCiAVCgr4QQgixQEjQF0IIIRYICfpCCCHEAiFBXwghhFggJOgLIYQQC4QEfSGEEGKBkKAvhBBCLBAS9IUQQogFQoK+EEIIsUBI0BdCCCEWCAn6QgghxAIhQV8IIYRYICToCyGEEAuEBH0hhBBigZCgL4QQQiwQEvSFEEKIBUKCvhBCCFHjrLVT+joJ+kIIIUQNy3gBP/rts1P6Wgn6QgghRI3qyxb4l5/s5uYvPzalr3dn+XqEEEIIMQuODXjc/v1dbPn14Sl/jwR9IYQQooZYazl4IssHtjzBz/f0nNL3StAXQgghaoS1lt3PZvjLb21nx+F0+fHzOpum9P0S9IUQQogaEBrL9oN9vOcb23mmN1t+/JKzWvmn12+c0mtI0BdCCCGqnB8aHtrTw19++zcczxTKj19zQQcffMV6lrWkpvQ6EvSFEEKIKuYFId9/vJsP3LeDbCEsP/6WTav405euZUljcsqvJUFfCCGEqFK5QsjXHn6GO/7zdwQmasCjFfz5VWez+YVn0VwXO6XXk6AvhBBCVKGBvM9nfraXf33gqfJjCVdz27Xncd2Fy2lInHoIl6AvhBBCVJnewQJ/+93fcu+QGvzmVIyPvXoDV57bTjLmTOt1JegLIYQQVaSrP8df/b/HeXD3yRr8zuYk//i6jVx0Zitxd/rNdCXoCyGEEFXAWsu+Yxne/Y3fsONwf/nxdUsb+MfXX8h5nU04Wp3Wz5CgL4QQQlSYMZbHD/XzZ9/4Nc8cH16D/7FXb+CstnqUOr2ADxL0hRBCiIoKjeWhvT2855vbh9Xgv/z8Dm679jw6p1iDPxUS9IUQQogK8UPD9x7v4gNbdjA4pAb/xk0rec/vr2NRfWJGf54EfSGEEKICvCDkq788wO3f3zWsBv/PrlrH21581rRK8iYjQV8IIYSYY1kv4F9+umdUDf5f/3/n8ernnUEqPr2SvMlI0BdCCCHmUDrn85Hv7OT/bTtZg9+UdPn4a57DS9cvPa2SvMlI0BdCCCHmyNGBPO/91uM8sPtY+bHO5iT/+PqNXHJmK64zewEfJOgLIYSoccZYdh5J05st0FoX5/xlTejTrGefDU/3DPKur/+axw8Nr8H/xBsuZH3H3FyzBH0hhBA1a+veHu56YB/7jmbwQ0vMUaxpb+CWy9dw6dq2Sl9e2Y7D/fzp17bx9JAa/IvPXMQ/vG4jK1vrZqQGfypmdx9BCCGEmCVb9/Zw65Yd7OpKU59waW9MUJ9w2dU1wK1bdrB1b8/kLzLLrLU8tKeHm+55ZFjAv/r8pXzmhuexavHMNN2ZKgn6Qgghao4xlrse2EfGC+hoSpKMOWitSMYcOpoSZLyQux7YhymWwlVCaCzfebyLm7/8KD1Dmu68edNK/v61z6G9KTnn1yTb+0IIISridM7idx5Js+9ohkV18VErZaUULXUx9h3NsPNImg1nNM/G5U8oCA1f/uUz3P79XfjhyRr8P79qHW9/yepZK8mbjAR9IYQQc+50z+J7swX80BIfJ9s94Wj6jaU3Wxjz+dnkBSH/8pM9fOb+fSevx9Xcdu35vOb5y0m4lQn4INv7Qggh5thMnMW31sWJOYpCaMZ83gsNMa1orYvP9OVPKOsFfHDLE8MCflPS5ZNvvJDXX3RGRQM+SNAXQggxh2bqLP78ZU2saW/gRNbH2uFfa62lL+uzpr2B85c1zeavM8yJwQLv+No2vvXYofJjHU1J/u0tz+dl53XMeg3+VFT+CoQQQiwYp3IWPxGtFbdcvoaGhEN32iPnhxhjyfkh3WmPhoTDLZevmbN6/UMnsrz1nke4/8mTTXfObm/g8zddxAvOWlw1fQMqGvQffPBBrr32WpYtW4ZSivvuu2/U1+zatYvrrruO5uZmGhsb2bRpEwcOHJj7ixVCCHHapnIW70/xLP7StW3cfv0G1nc2kvUCjmY8sl7A+s5Gbr9+w5zV6e86kubN/+dhfjOk6c7FZy7i82+9mPM6m+e0JG8yFU3kGxwcZOPGjdx000285jWvGfX8vn37ePGLX8zb3vY2PvKRj9Dc3MyuXbtIJue+zEEIIcTpG3oWn9Sjz7dP9Sz+0rVtbFq9uGId+X6x7zh/+n+3DSvJu/r8pdz+6g0snuGxuDNB2ZGHIRWilGLLli286lWvKj/2xje+kVgsxpe//OVpv246naa5uZn+/n6amububEcIIcRoxlg23/MIu7oG6GhKDFsFW2vpTnus72zkizddUjVb4mOx1vKfT3Tz3m//hkEvLD9+46ZVvO+ac6hPxCp4deOr2jN9Ywzf+973WLduHVdffTXt7e284AUvGPMIYCjP80in08M+hBBCVIdqO4ufjtBYvvzLZ/izr/+6HPC1gvf8/tl84BXrqzbgQxUH/aNHj5LJZPjYxz7Gy1/+cn70ox9x/fXX8+pXv5oHHnhg3O+74447aG5uLn+sWLFiDq9aCCHEZKrlLH46gtDwTz9+kr/+953lpjtxV/O3r7qAW65YSzJW2ZK8yVTt9v6RI0dYvnw5f/iHf8jXvva18tddd9111NfX83//7/8d83U8z8PzvPLn6XSaFStWyPa+EEJUmVqZjleSL4T89b8/wTeHlOQ1JV3+/nUbuWr9UpwqvvaSqu3I19bWhuu6nHfeecMeX79+PQ899NC435dIJEgkqi95QgghxHBaq4q0yJ2OdM7nz7/xa376u5MleR1NST71hxdy0ZmtVZWhP5GqDfrxeJyLL76YJ598ctjju3fvZtWqVRW6KiGEEAtNV1+OW766je0H+8qPrW1v4DM3PJdzOmprB7miQT+TybB3797y5/v372f79u20traycuVK3vve9/KGN7yByy67jCuvvJIf/OAHfOc73+H++++v3EULIYRYMHY/O8DNX36M/T2D5ccuWrWIf/nD57KsJVXBK5ueip7p33///Vx55ZWjHt+8eTNf+MIXAPj85z/PHXfcwaFDhzjnnHP4yEc+witf+cop/wwp2RNCiNpXifP/X+3v5R1f3caxzMk8sZedt5S/e+1zaJnjnv4zpWoS+WaLBH0hhKhtpzuRbzp+8EQ3f/Gt7cNq8N/0gpV88BXrScWr9mR8UhL0hRBCVK3SRL6MF7CoLk7c0RRCw4msT0PCmfESP2stX3v4AB/+zsmSPAW8+/fXccsVa4hVwdCc01HbVy+EEGLemqmJfKfy8z7x49184L4nhtXg3379Bt555dqaD/hQxdn7QgghFrZTmci34Yzm0zr3L/ghH/qPnXzjVwfLjzUlXf7p9Rt56fqlNVOSNxkJ+kIIIarSVCby9Rcn8m3d28Od9+/jye4BCqEh7mjO6WjkHVdMfu6fyfv82de381+/O1p+bGlTgs/c8DwuOrN1Rn+n2TD0ZufydUsm/FoJ+kIIIarSVCfyHezN8qmf7qF3sIC1FmtBKXh4f4E9Rwf4xOsvHDfwH03n+R9ffmx4Df6SBv71xueztr1htn61GTMyyfFXH7xqwq+v/QMKIYQQ89L5y5pY097AiazPyJxzay19WZ/VSxr4+iPPcGzAwxiLozUxV+NojTGWYwMed/znrjHP/fcdzfDGf/vlsID/vJUtfPAV6zncl2PHof4ZyxeYDaUkx11daeoTLu2Nk3ejlZW+EEKIqlSayHfrlh10pz1a6mIkHI0XGvqK2ftXn7+Uv/3eLhQQczWK6OxdqehzPzDsfjbDjsP9bFzRUn7tbQdOcPOXHhtWg//8VYuIO4pbt+yYs9LA6RqZ5DjVnANZ6QshhKhak03kMwb80OBoVQ74JQqFoxV+aNh+oK/8+E9++yxvufuRYQH/qvXtHEvn2HM0U1411ydcdnUNcOuWHWzd2zNXv/KUTJTkOBFZ6QshhKg6IzPx79l8Mbu6B0Zl5u8+mom+Yby4V3zcFv/59UcO8KF/f2JYDf6fX3U2v3q6l6xvhq2ak9qho0nTnfa464F9bFq9uGqmAE6W5DgeCfpCCCGqykQd+EZmpz93RQuu1oShQTt22KrXWksYWlytufCMZv7lv/bwiR/vpnRKH3c1f/PK81nf0cQ3fnVwyqWB1WCyJMfxyPa+EEKIqmCM5Su/fIZ3f3M7Ow71U5dwJt1m37C8mXM6GrCAbwzGWqy1GGvxjcECZ7fX8Y1fHeSfhgT8xqTLnW96Hm+4eCUncv6kpYF+sTSwGhgT/X6t9fFiAqOZ8vfKSl8IIUTFRXX2e3lk/4niGT0ExrKkMUFDwh13m11rxfuvWc+7v7md3sEC4ZBse60ULXUuiZjL/x3SdGdpU4J/fdPzee6qRcDUSwNbT2PIzkwNDBq6CzJYCMl4AbuPZljSmGBRavLrk6AvhBCiokqlZ33ZAsZaYm6UlJcrhBzszdLelKC1Pj7uNvula9v4xOsv5M779/K77oHykcDqtjp6swHbhiTxrW1v4HNvuYiz2urLj5VKA3d1DdDRpEcdEfRlfdZ3NnL+sunNb5mpgUEj5xAsqovTl/M5OpDn2bQ3bDjQeCToCyGEqJihpWfNqTgZL4e1EBiDtWAtdPXlSecCFjfEx91mv3RtG5tWLy6vpr1CyMd+8Due6hksf83zVy3is29+Pm0j6tmnUhp4y+Vrpr0yH2tgUOm4YqoDg8Yr0YtuhlwO9+VZ3pKa9HXkTF8IIUTFDC09izk6OpsPLaVdegVYIOeHHD6Rwxg77ja71ooNZzTTUhfjg//+xLCA/7LzlvLFmy4ZFfBLJisNnE6d/kwODJqoRE8rTVtDghODk+ccyEpfCCFExQwvPSsu7UtKsc2CxhIYCK1lfUfjuK/3syeP8qdf+zUZLyg/9uZNK7nt/zufmDvxOnfkbsHpnL3DqQ8MmshU5xBMRoK+EEKIihmaRGctJ5f2DI//xoLrKBwFu7oHxgyS33r0YLmbHsWXes/vr+OdV66dcuAu7RbMhFMZGDSZqSYbTka294UQQlTM0P76fmhQKGJaMTR+KSAZd1jWnEJrPWaQ/PRP9/C/vv14OeDHHMXHXvMc3nnlWnYeSfPA7mNz3kt/aKAey6lUBUxlDsGaKQwIkpW+EEKIihmaRNeX9QFQGlyrCE3UbKe9KUFrXZx8YIiFZliQDEPDbd/ZyVd+eaD8WGPS5V/eeCEJ12HzPY+cdtb8dM1kVcBUkw0nfZ3T+o2EEEKI01RKortgeRNaKfwgaj6TirusaK1jcX2UfFdazZaCZK4Q8Cdf3TYs4C9tTPCVt11CwnVGTaCb6176pUDdkHDoTnvk/BBjLDk/pDvtnXJVwEwkGyo7cp9gnkmn0zQ3N9Pf309T0/RqLIUQQsw+Yyxfe+QAn/rpHrzA0NYQJ+E4w1azpeB2YtDjj7/0KI8901f+/jVL6vn85otZ0VrH5nseYVdXetQEOmst3WmP9Z2NfPGmS+akl/6wOn1jienT23E4nUY/EvSFEEJUlfGC5M2XraY5FefJZ9P880/2cOhErvw9z1+5iM++5Xm0NSTZcaifm7/8KPUJl2RsdNJbzg/JegGfvfGiOeulP1Md+U6XnOkLIYSoKmOVzvXnCnz2wafYdaSf3qzP0Hy8TWe18kcvPouuPo/WusSMZs3PlJmsCjgdEvSFEEJUnaFBcuveHj543xP0DnpkvHBYwHcUPNmd5gNbnign6l19fses99KvVRL0hRBCjKkatqRLXe16MlFv+aHn0VpBaCEfWM5qieOHll1dAxzozbK4IU5XvzcrvfRrmQR9IYQQo8zUkJihpnMTsfNImu0H+sgMGSajgLirCAzEddSnvxBYUnGnPI2vKelSH9cz3ku/1knQF0IIMcxMDYkZ+ZqnehNhjOWT/7WbgSEtdbWCjsYkxwY9XK1QCoLQEhgDOOX2tsczBd5x5Vp+uLObfUcz9BcTAtd3Ns5ZnX41kqAvhBCibLxpbkntjDvTfqLX2nkkzUN7j/GlXzxDIQhprU9M6SbC80P+7Ovb+cmuo+XHXK1Y1VpHaC3WglKU/+nqk0l7pUS9Fa11fPGmSyp+RFFNJOgLIcQCNdZ2+0wNiRm6sj+W8QiNJRVzCIwlGVMT3kT0Zwu87UuP8ujTJ8qv5yjFWW11JGMuuUKIUmCwGAPJmEMyfjLoD03Uq5as+WohQV8IIRag8bbbL13TdtrlbkOPB1IxB2stWkX18Qd7s+W2umPdRBw+kWXzPb9i79FM+fXObm8gXwg4kQ1oqVPEHYWrNXk/xNWKJY0JVHEk30JP1JuMBH0hhFhgJjqz33s0g7Fm2uVuI48HMl5QLrEzFoy1dPXl6c/6tDclqYs55ZuI3x5Jc9MXHuHZtFd+vd8/bymfeuNz2XbgRPkmpd9Y6uIaiyXhahytMMZKot4USNAXQogFZPIz+zyhhd7BAp3No1vYTrSKNsby79uPsPNwP/WJKLwUAsPIwXYWyPshh0/kaGuME9OKQ8ez/M+vbWMgfzJp782bVvKRa8/HcfSEDXskUW/qJOgLIcQCMvmZfZwTgwXi7qmVu5WOC357JM2JnM9APqB30CMcEvBL32EBrRShNRwb8DirrZ6PfO+3FAJT/rq/fNk5vPP31g77GWOdz1+6pm1GEvWqoSfBXJCgL4QQC8hUWtRqrXjLC1exdd/xKa2ihx4X1MUd+nOAgpw/fJU/dMFvi/8TGMvuZ0+e38ccxcdevYHXPH/FlH6fmUjUm42eBNVKgr4QQiwgrXXxKbWoffHaJdx82ZpxV7+llfHxjMc//2Q3JwY9WuoSuI4i4Trk/XDUaw8VGIujht8INCRc7nzT87hs3ZKZ/JUnNBs9CaqZBH0hhFhAzl/WxJr2BnZ1DUzaona8VfRDe47xDz/azcHeLLlCSLYY4Ae8LNE9gRq2rT+U4mT73KFf096Y4PNvvYgLlrfM2O86mZnsSVArxt7fEUIIMS9prbjl8jU0JBy60x45P8QYS84P6U57k2a+f+7Bffzxlx7l8UN9nBgslAM+RNn5gYlW8eNRDF/dA6xuq+feWy6d04APU8lvOFlOOF9I0BdCiAXm0rVt3H79BtZ3NpL1Ao5mPLJewPrOxgm3sx/cfZS//+Fu8r6JVvTTWPwaGHbOv6wlyb3vuJQzWuum9bucjqnkN/hzPIJ3tsn2vhBCLEBjlcCNl7FujOWrDz/DR7+/i0IYZdgXE+1Pi6Phz3/vbJqSsdN/sWmYan7DfBrBK0FfCCEWqKlkvm/d28Md/7mLnUfSo+rtT5cC/vm/9vCdHV0VyZQ/lfyGoWq5vE9Za2f4j7G6pNNpmpub6e/vp6lJWjIKIcR4Rgaz/lyBD2x5gsN9uQnP6afD1Yrli1LEHc2JYv3/VDPlZzLonszeD8fsSTDymmq9vE+CvhBCiFHBzNUw4AVkC+GMr/Dr4w7tTUkail37rLV0pz3WdzbyxZsumTCAz0bQHfaaxZ4EY73meOV9p3rTUkkS9IUQYoEYb4U8VjA7OpDnWObUE9i0YsKbhCWNcZY2JcsDckpyfkjWC/jsjReNe+Qwm0F3st0DYyyb73mEXV3pYeV9cGo3LZUmZ/pCCLEAjLdCvvmy1Xz2waeG1apba+nL+dP6OdaOHfg7mxJkfUN7w+iAD5NP75vtmvrJ8htmauRwpUnQF0KIeWSsFesvnzo+bte59377cQpBSGt9ohzMcoUQf7zuOuNIOAoU+KEdFvDjruZPf28tl529hFu+8ti0M+UrHXSnUt432cjhaiBBXwgh5omxVvOrl9TTn/PJeAFLGxN4gWWwEOBqzdLGOIdO5Mj6IUsbk+XXGSwEE/yU0eKOioL9iMfP7Wjk629/AS31CYyx08qUL6l00J0v5X0S9IUQooaVVvYP7T3Gl37xTHnVXlrNP3E4zYAXsCgV45neLF5gMMaiFLiOJulqwtAy4AW01MXJeAG9g6e2tV8YZ1fg2ud00lKfAE52Arx1y45Tmt5XUumgO93yvmojHfmEEKJGbd3bw+Z7HuHmLz/KP/14N8+m8+R9Q2AsWiuSMYfmVIzQWI4PFsj5Idjo3D0wkPcNfbkAAxwb8Hg2nedgb5YgnIHOO8Anf7qXh/YcK38+3U6AcDLonsj6jMw/LwXdNe0NsxZ0T7d9cbWQ7H0hhKhBQzPZUzGHrv4cSimMBUdFNfANCZesF7CvZxAAV0NoRve+n2lKRTcWCti4ooV7b7l0VCb8dOrsT7WmfjZMtbyvWknQF0KIGjOyfCzjBRw6kcMtzqr1jSUV05y5uJ5cIeSpnkEsw4fdlALzTBv6ugpoSrp86W0vYOOKlhl5/WoIurXckU/O9IUQosaMzGR3tUYpCI1FodAKvMCQ9w2hteVAPJcBH6Kfl/YCbt2ygw/8wfoZCcqnMjNgtkylfXG1kjN9IYSoMSMz2UNrMDYqlyuEBj+0BKFlwPNxiglnMX1yKN5cBPwSR8Hhvhy3btnB1r09M/KzSkH38nVL2HBGc82ssquBBH0hhKgxQzPZM17A4RN5rLXDWt5YoGfA41gmT9zVJGIOrqOIOYrYLATJkQFfEQX8ZMxleUuSjBdy1wP7MDPd01ecEgn6QghRY05mshc4ms4TWkvM0TgjgrmxoLXmz196Ng0JF2MtYWixp5DKN16QUEB8dOVc9JyKuvI5WrOkMYFWeljzHFE5EvSFEKLGlMrHYo6OBuIYixeY8iQ8BSyqi7F8UQoN/GDns/hhdN5viMr1pmq8L3UdhaMdYk6UQ7CkIV4O9q5WpOJuuYIAouY5fg10rJvvJOgLIUQNunRtG5evW4JleAmeIlppD3ohhcDQl/N56liG1vo465Y2sKQxjjMDu/tBaAmtpbS5cPV5HbTVJ+hoSrKqtZ4z2+rKAR9qp2PdfCdBXwghapAxlt91DwDR2bmjojr86EPhh4aejAcWljQkSMYctFI0J+OcsSg17Z+rVDFpDwjCKIFQAc9dtYhzOhrIFkL80JAvmHITnbloniOmRkr2hBCiBu08kuZg7yBaQbkLbnnJXwq2kHA1qYRDxgs4NpAvtuEd/lojEwCnQhHlDNjQ0lwXo70hQX/OZ8AL6M9HVQMJV9NcF6MQ2JrpWDffyUpfCCFq0EN7e4otaSf+ulRMM+iFHD6RI1sIi4+OaGM75GMsDfGTocLa4TX/WsErLujgQ//xBF39eTqaktTFHMCSLYQ8m/bobE7MSbc8MTlZ6QshRI0xxvLDnd3Dgu94soUQ3+QJTNR/NwjHzt13VZS0N7KizlVgiw1/Rj6ngBtfuIp9xwaHzblfVB8jXzD4YUh/PqA5FWfT6sXT/4XFjJGVvhBC1Jhoaz876dcpooY9uUKIsVFQH+8mIbCjg7oGQiAfhMQcTbyYM1DaoD+vs4Hrn3vGqDn3CkUq7tCUitPWkOCpY1KqVy0qGvQffPBBrr32WpYtW4ZSivvuu2/Y829961tRSg372LRpU2UuVgghqsRDe4/Rly1Musqvi2sso4P5VKzvaGRVW10U4Ivfrx2NozW6WJqntebE4ORz7qVUr3pUNOgPDg6yceNGPv3pT4/7NS9/+cvp6uoqf3z/+9+fwysUQojqEm3tP4sF3HGa45R4gcE9xf/Kp2Ka2649j4+95jl4vqGzOUUqHjX2CUKLsZZU3KWzOcXxTIETWb/cHXDMa5BSvapS0TP9a665hmuuuWbCr0kkEnR0dEz5NT3Pw/O88ufptGwpCSHmjx2H+zl4PIOjFH448RL+VJrwlCjg7PYG+nI+fmhpb4yXz+gDY3C1JhnXWANHMx4t9THWtDewq2uAjiZd3uKHk6V66zsbpVSvSlT9mf79999Pe3s769at4+1vfztHjx6d8OvvuOMOmpubyx8rVqyYoysVQojZtXVvD+/6+q85ng3wZ6mHfdY3vOvrv+Zgb7a8gi+d0TcmY6TiDgpVXsG31Se45fI1NCQcutMeOT/qEJjzQ7rTnpTqVRll7WzMWzp1Sim2bNnCq171qvJj3/jGN2hoaGDVqlXs37+fD33oQwRBwGOPPUYikRjzdcZa6a9YsYL+/n6amuROUwhROaczh33r3h7e/c3tHBvwpnVGfyq0gheuXoxS8LvuDB1NiVEr+O60x/rORr540yVorapizr2YXFWX7L3hDW8o//sFF1zARRddxKpVq/je977Hq1/96jG/J5FIjHtDIIQQlTIsKIaWmDN+UBx5c7C+o5E7799L72Ah6og3hVK902EsPHG4n/e+/FwOnXiK7rRHS12MhKPxQkNf1h+1gq+GOfdiclUd9Efq7Oxk1apV7Nmzp9KXIoQQU7Z1bw+3btlBxgtYVBcn7mgKoWFX1wC3btkxrHHNWDcH7U1J9h/LYG20KzrrUR/IFALOaElx+/UbytfTX1zBr+9sHPNmpTTnXlSvmgr6x48f5+DBg3R2dlb6UoQQYkqMsdz1wL5hzWsAktqho0nTnfa464F9bFq9mF8+dXzMm4Onjg2SyQegGNVCd7ZYA48f6mfjyhb+8mXnANCX82UFX+MqGvQzmQx79+4tf75//362b99Oa2srra2tfPjDH+Y1r3kNnZ2dPP3009x66620tbVx/fXXV/CqhRBi6nYeSY9qXlOilCrPmd9xuH/cm4MlDXEG8pO33J1JBrjnv5/C/aUz7ChCVvK1raLZ+48++ijPfe5zee5znwvAe97zHp773Ofy13/91ziOw44dO3jlK1/JunXr2Lx5M+vWreMXv/gFjY2NlbxsIYSYst7s1JrXbD/QN+7NQSoeBd6Z4CpoSU6+3lNAQzJGe2OC+oRbPorYurdnRq5DVEZFV/pXXHEFExUP/PCHP5zDqxFCiJnXWhcn5ijSeR9Hq3Kduyo2sy2VvlnFuDcHSinirqYQhqOeO1Ut9XHaGxNkjw6OaqhTuq2wQF3coTkVQyk15lGEbO/Xppo60xdCiFrTnyuQ9UPSOR9FlOyWcB2WNCaojzvl5jXPXdFSrotP6uGt9jJewKB3+gHf1QpjLMcyBRqTLhnPx1GauoSDqzXGGI5lCuXkwaE7DkOPInYeScs2f42SoC+EELNk694ePnjfExhjcbTCFHc2c4WAg70h9QmH+rjLpWuiLPjVS+rZ1TVAc8ol50er8JSr6erPTztZ31HRjYY1lpa6GB/4g/NobYjTWhenP1fgsw8+Va6tNxZcR7GsOUVDYnR4SDiafumjX9Mk6AshxCwYmrW/srWOwULIsYE8XmBQShEay6AX4mjFvz24j8/9/Cm0gr5sgeODMxNUY1rhOhpjDQULS5uSvPLCZcO25i9d01aure/NFPi7H+wiPk7DfumjX/sk6AshxCwYmbXfkHCpj9eT9w0Dns/xjEdQDPx+aKbUZU8x9fJ81wFHqfKgHK0Vf3jJylFn8UNr642x3PvrQ9JHfx6r+t77QghRi8bK2ldKkYxpBr2gHOQLwdQCPpwM+GoKOXRhGCUGGhsF/PM6G7nhkpUTfo/WSvroz3MS9IUQYgYZY9lxqJ+njw1isXjB8AS8vG/I+ScD/emc1Y9FA64u3hgoS9xxWNac5P3XrJ9SsL50bRu3X7+B9Z2NZL2AoxmPrBewvrNxWOdAUZtke18IIWbIyBa6A/mA/pzP8pYUjckYAAOeT3iaE3OshZG5/I1Jl9b6OMczBbwgRFmLtRBzFR89xWAtffTnLwn6QggxA8bqrx93NV39OQ70ZuloTtKSitGX9Wfl5y+uj9OYjNGYdMkXDIExhMYSGktz6tQT76SP/vwkQV8IIU7TeP31W+ujxjyH+3L0DBTIegF+MPPN8zXQkynQkHRRKFJxB3AwxnI0401YYnc6435F7ZGgL4QQp2lopj4KcoWQwBhcrWlIuqxaXEd/NuDqC5ayZdvhKEFuBvrot6RcBgvRRr8XhOQLphjwI5OV2J3KuF8xP0jQF0KI01TK1C+Ehq7+PF4QFsfgQsJ1WNwQ3QysWdKAdwrZ+hNZ1RrlCTx9fJCcH4KFwBggCvpDS+zWdzSy41D/sNX8eBP9xhr3K+YPCfpCCHGaWuviGGs5fCIHgKMVSkcJd3k/5PCJHM2pGI89c4JgBiK+qyHmOCilWNKY5NCJLKGNzu+NsXihoS/r05BwuOzsNm764q+GrebPaqunO52nd7DAkoYEiVg0C0B67M9/EvSFEGKE8c65x3t8fUdjOejGXYUunukrBVYZCiGkcz7ff7zrtK8tpsGiyqv6+rhDKuaiNYTFM/yYVqzvbOSys9v46sMHhq3m+3I+D+8/TmCiXICcH5ZnATQkXOmxP89J0BdCiCHGO+e+7Ow2HtzTM+b5d2MyhqOivvWBAVdbwBab40Sv68/Enj5giscGWilyfkhf1qe1PsbfvuoCmlPx8g3J+o5Gbvrir4YlF2a8gGMDHqaYS2iJXqe0G7F8UdRzX3rsz18S9IUQomissrtCaPjNwX5+se849QmH9sYkMUcxkA94/GAff/Gt3/DmTavQSrOsOcXxQY+cb067Fn8sTUmXnB+iiEb1xh3N+s7GMRPvdhzqH9YG2GKjgG8trqsoBLbcGMh1FEEYPV+fcKTH/jwmQV8IIRi/7C6hNGGx5j0ILYExdPVHDXCMsQx4Af96/14UipijaEy65ArerFxjaC3LWlK8/SWrWdFaN2GJ3cg2wPmCwQuiAT8K0FhM8fd2HY2jowqAnBfSnw+kx/48JUFfCFEVKl0vPnJATkneNxRCg+so8oHh0IlcOTPf0dEKeaA46z7tBbN6jYXA0JR0Wd1WP2lmfWtd1COgEBqS2iEwJrpuDQoVjfo1UW/+aORvlATYk/FYVB+XHvvzlAR9IUTFVUO9+FgDcoBysHQUBMZii3HQzHyPnXEpIOFqlrck6er3plRSd/6yJta0N5Qn5rlaR4mFFiiu8pMxjaOiG4PSacRZSxr4X1efI+V685QM3BFCVFTpHH1XV5r6hEt7Y4L6hFuuF9+6t2dOrmPoynioUrAMbXQGbiwzUmc/VVpBzNF0tqSoS8ToaEqQ8ULuemAfZoILGT4xL08+CNEK/MDgG4OjFJ3NKc5qq2flojrq4y4bzmjh2ze/UAL+PCZBXwhRMSPP0ZMxB60VyZgz5eA2U0or4xNZH2tP/rxkTBN3NLPQPXdSCqiLO+WsemBUSd1ELl3bxptesJLAWLr6chSC0jk+NCYd6mIO+cDQnw9orY/xv64+B9eVsDCfyZ+uEKJixjtHh1MLbjNhvFny+cDgaE0ljrcbEg5nLq4vB/yShKPxp1BSt3VvD199+ACOgmUtKVa21rGkIYGjoS8XcKgvJ2NzFxg50xdCVMx45+glc10vXpolX8ov6DeWmFZsXNHMsuYk33z0EHO4sx9l2qvRdxtTKakbuovS2Zwqv05TKkZ7U5zDfXmWt6S4/foNbFjeLEl7C4QEfSFExYzMMB9prurFR1YO3LP5YnZ1DwyrJNh5JM2Pf9tNfy4gnKPIb4wtHzXk/WhcrqMUfTmf85Y1TVhSN9EuilaatoYEJwYLaKUk4C8gEvSFEBUzMsN8aHAaOjBmNuvFJ6ocuHzdkvINQc+gx8rFDTx1LMNAPpj1FX9MK5JxhwO9OfzQEIQGQ/S+xF3NZWe3TRisq20XRVQHCfpCiIopnaPfumUH3WmPlroYCUcPGxgzm/Xi43XgK1UOvOkFK3lg9zF+1z2AH1iMNdFEu1mmgLqEgx9acn5AaCyKqDdA3HWIu4qvPnyA85c1j3sOXy27KKK6SNAXQlTUeOfo47WXnSljdeCzWIxvcTV0p/N8/Ae/KzbiUcUmNrNyKaMkY5pFdTEO9+UBOLO1DkNUPpiMa7BMOgmvGnZRRPWRoC+EqLhL17axafXiOe3IN/LMO+MFdPXn8Hwzaute26jUbSStTq9mf6zvV0Sd9w735QmNLZ65a+rjzrAvmmwSXqV3UUR1kqAvhKgKWqs5HeM69Mw74/k8czw7bgCfjRL9uKPxhzQCOtktDxxHERYn9GlFeYzuUFM5k6/ULoqoXhL0hRALSikx76ljGfwwpKs/S292ej3zp7PKVwriWmGwYyYDRl1yFVpDGFqsjbb1R5rqmXwldlFE9ZKgL4SY90qB/qG9PfxwZzcHe7Ok8z7+XNXeDWEteKEtN/spr/CLl1JK2CuHZAUJV414jVM7k5/rXRRRvSToCyHmtVJJ3m+P9Bdb7DKnDXZGcjWEJgrqjlbR9n14ctWviIJ6dJ4PzSmXZwcKciYvZoQEfSHEvDK0rv5XT/Xy/7YdIu+HFEKDOs3Eu5nQmHQZ9EL80KKwhLY4otecXOpbotX5uR2N/NXLz+WzDz4lZ/JiRkjQF0LMG0NX9f05vzwkp7QWHqdPzZyqj7u01CXo7s/jBVHNv7GWVEzTkoqDglwhpDnl8v5r1nPp2jYuXdM26Zn8yK6Ccm4vxiJBXwgxL5Qa7fQOFqJhOUNW9KV/rcSkvJF8Y1mUcDlrcR2H+3Kc09HIgd4s+UKIHxrirmbDGc3DVvKTnclP1FVQdgPEUFVw3yuEEKen1GhnIO8TmqjUzRljUE01SOcCLJajAx7pfMCjz5zg2QGPtBeQ80OuvqCDL950yZSDdelmZ1dXmvqES3tjgvqEW+4quHVvzyz/RqKWSNAXQtS8UqOdurhLITQ4iiHp79VDAX4YcqQvR89gAUt0nh93FI5WZAshX/7FM9z90FNTer2RXQWTMQetFcmYQ0dTgowXctcD+zCVTmQQVUOCvhCi6hlj2XGonwd2H2PHof5RQazUaEcrRWgsQWgrUo43Ga3BGOgd9IFoqI6rNVppXK2Ju9H1f+b+fQRTOIuYaJKeUmpY1z4hQM70hRBVbrzz6psvW01zKk5vtkBvpoCrIVsIKp6dP5Gh5YKuBndEZqFWGtcxDOR8vvN4F9c/b/mEryeT9MSpkqAvhKha403B+83Bfv74S49SH3fRShFzFFk/JONNr7PeXIlpWFSf4Nm0hyruSihVasYTrdS1ghA43Jed9PVkkp44VbK9L4SoSuOdVwfGkvcDPN+QLYQsaYxTn3AJjSWsguz8iRjg4jMXYQE/tBRCQyGIPsJi431jo7P/5S11k75eaZJe1HRo+BZHqWvfmvYGmaQnyiToCyGq0ljn1dZajg3kCS3EHEVgDHk/JFcIqzZbf6iY1jyyv3dUjqGx4AeGIDQEoaUxFePa53RO+nqlSXoNCYfutBeVKhpLzg/pTnvStU+MIkFfCFGVxjqvzvsGLzC4WqF1NInu6eNZDvXl6M+f3NqvphCnKJ7f62gbPucb2psS5eftkH/6xuJoxTuvWIPrTu0/z6VJeus7G8l6AUczHlkvYH1nI7dfv0Hq9MUwcqYvhKhKY51XB8ZgbXQG7ocmGnk7RuJeJXL5VPHnupryzoRW0aOBiYK+H1iaUzFa6uIoVHnXYuhr3PjCVbz9sjWn9LNlkp6YKgn6QoiqVDqv3tU1QEeTRqmovE0pCK0Zdn5fjK0VCfbRrgP4gUURDdOJuaBRWKIugI4CV4FxFI2J6D+7SxoTLK6P0Z8L8EOD6yjyfsgV57RP6zpkkp6YCtneF0JUpbHOq+OOwlEKPxz+tZWcnOdohSY6bkjFNDFHR30CjMWY6HgiGXNprovTlHTxh9QUaq1ZVB+nvSlJKu6ScB3JtBezSoK+EKJqlc6rz1laT89Ann09gxSqKEVfF8vtLNF/TOMxhz+/ai3POaOF5qRLfdKlJeWycUUzf/fa53DesmbJtBcVJdv7QoiqMN6UuJ1H+tl5ZID+XFCx1fx4XEeDhaC4ok+5mpec3c6fXL52zN9FK8WtW3bQnfZoqYuRcDReaOjL+pJpL+aEBH0hRMVt3dvDnffv48nuAQqhIe5ozuloZFVrim88eojA2KrKyD/J4hfP7GOOZu3SxnKAH+t8vbRzUeow2G8sMa1Y39koE/HEnFB25D7TPJNOp2lubqa/v5+mJtk2E6LabN3bw7u/uZ3ewQLW2nJ2vlKKILRYIOZAEEbb6JVM2itl6JdEw3Kic/zW+tiUS+TG29UQYrbJSl8IUTHGWO74z10cG/CienYnys63FgqBOVnDbobUs1domVIqxWtriHNi0McLDKmYQ2PCYe3SU1upV2OmvdyILAwS9IUQFbPjcD+7n82ABe2c7EWvVbSKDoqZ7kGV7EdaCwnX4YxWl/5swDt/by3PX7mo5gPkeEON5Mhh/pHsfSFExWw/0IcXRE12/NASmGgkrhdYTJWdPAYGQmPxAkNfNuDczkbesmkVG85orvmAf+uWHezqSlOfcGlvTFCfcNnVNcCtW3awdW9PpS9RzCAJ+kKIivnvfcfGfa4aR+RaoLs/j6uZF5n24w01SsYcOpoSZLyQux7Yh6nGPwwxLRL0hRATMsay41A/D+w+xo5D/TMWAILAsHXf8Rl5rbmiFbiOYkljgk2rF1f6ck7bWEONSpRStNTF2Hc0w84j6QpdoZhpcqYvhBjXTJ/1Dk0W+82BPrKFcPJvqhJKQcLV1McdjvTl+fftR3jlhctqerU/1lCjoRKOpt9YerOFOb4yMVsk6AshxlQ66814AYvq4sQdjReE7DjUz7u/sZ0/fenZ3HDJyikHvZE3EHk/xNioxj2sgd1jayHnR1PyFPA3393Jvb8+VNPJbmMNNRrKCw0xraQ18Dwi2/tCiFHGOuvN+iHd6TyDhWh8699897e85fOPTCnRa6xksbp4FGRqIeCPvK2xQF3cqflkt9JQI2kNvHBI0BdCjDLyrDfjBRw+kSPnG7RSxLQiNIYnjvRPGvTGSxZra4xTCzvjIxvylISWmk92G2uokTGWnB/SnfakNfA8JNv7QohRhp71WmuLc9+jlrFKKawCE0Jz0iXjBfzdD5/kz0JDW32Cc9ob+N4T3Rzuy7K8pY4z2+rYdzRDSypG3jcExuBqTTKmaU7FOJH1K/3rTmi8UH5swCMZc4Ylu1Vbw52pkNbAC4sEfSHEKEPPeq0FLzC4xYAPlFvl+sYy6IXsONTHu7++HWMN2YLBWFuePJeMOYShpX/I66li852CXx0T81wFqKgWXwOGqANfMMHlGWPp6s/R2ZSkEJqaTna7dG0bm1Yvlo58C0BFt/cffPBBrr32WpYtW4ZSivvuu2/cr7355ptRSvHP//zPc3Z9QixUQ896/VKgLj5nsYTG4mpFz4BHIQiLDfEhnQ8JjMXY6D8uSsFgISQfGrKFEK0UrlZYIO9HTXmqgQFCE5XkGaJ/TtYbyBD9Dgd6s6RzAQd7s3NwpbOn1Br48nVLar7hkBhfRYP+4OAgGzdu5NOf/vSEX3fffffx8MMPs2zZsjm6MiEWtqFnvf25aPvdEHXJC0KLLgZ5Y8FxogiZzg/fpg/t8JWyLf2vourOv01xgE/ciW5KUjFdvpGZjLXRjdDnfv5UzSb0iYWjokH/mmuu4W//9m959atfPe7XHD58mP/5P/8nX/3qV4nFYnN4dUIsbKWz3guWN6GVwg8soTEkYw5tjXECY9EqWiErPbUOetFr2IoNzRmquKM/7PNk3OW9V5/D81a10hAf//Rz6PdprVjekmKwhhP6xMJR1Wf6xhhuvPFG3vve93L++edP6Xs8z8PzvPLn6bR0khJiukpnvV975ACf+ukevMDQ1hCnEJgouBVT28Mp7tMrFfWvr3RY1AqWNadwHYUfGowFv/hLbFq9mLe/ZDW/OdTHX3xzO0f687SkYvih4fhgtJtRun5HwRmLUjQmY7iOrumEPrEwVHXQ//jHP47rurzrXe+a8vfccccdfOQjH5nFqxJi/hs5ZvWGS1ayuq2+nOGd80NssbFOcAqz7aulJt9aaK5zyRYM/bloTK61YKzl1i07eNWFy3hwTw/9uQA/MBwd8HC1RhNNAzTG4ijF8tYUjYloB1K614laULVB/7HHHuOTn/wk27ZtG9UTeiLvf//7ec973lP+PJ1Os2LFitm4RCHmpYla737xpkvYeSTNz/cc41M/3UOuSrLvT5UFegd9jmcKhNYWkwujO5Jnjg/y8R88SV3cYWlTkoaky9G0R94Po68wlrq4w5LGJA2Jk/8Jle51ohZUbXOen//85xw9epSVK1fiui6u6/LMM8/wF3/xF5x55pnjfl8ikaCpqWnYhxBiaiYbs/rLp44zkPf5xq8OUJjqnn6VKgX8qPdAlJOQjDlYGx1BhMaScDVNyRhr2us5q60OR4NWipWLUsMCvnSvE7Wialf6N954I1ddddWwx66++mpuvPFGbrrppgpdlRDz18jOeaUdtqR26GjSdKc97rx/L6Doz/lopVDaTljLXs0CY3CdqHwwLFYkNKViHBvwcIs9BfK+IRV3UCjqEzE6mlJ0p/Mc6fdoa0yQcDReaOjL+tK9TtSEigb9TCbD3r17y5/v37+f7du309raysqVK1m8ePjoylgsRkdHB+ecc85cX6oQ895EY1YBkjHN44f60VqRijtkvBBHK4y1U8rcrwaaaGu/9BGGFq2jFf6SxgTWRpUFjo6SEwNjgJODaFpSMTJewBmLUvQOFqR7nag5FQ36jz76KFdeeWX589JZ/ObNm/nCF75QoasSYmEab8xqxgs4NpDH8w2+sSgF+YIunoCrKAM+MBXPyJ8SFRUcrF5cR38+IO5o6uIuybhGocgVwvJWv1Lg6uHvhRca6uMOH71+A1op6V4nak5Fg/4VV1wxarLTRJ5++unZuxghFrhS610vDCFQBMZQCAw9GY/QRmVujgJQFIpB3i+W39VCwNfF1r+t9XE+8soL+OyDT7Gra4DWWBTwAZJxTdzRZAshdXGHZOxk0C+d26/vbGTDculYJ2pT1Z7pCyHm1vnLmljcEOd33QPlbe5Sp7qYVthiohtA3g/Lz1WrodPxtIJFdTHWdzbxjivWcunaNrRS3LplB91pj5a6WPl83nUUjlY4WpMPjJzbi3lFgr4QAoBfPnWcowMeobFRtzoNNoye84u99huTMfpyhaqpt59IIqbpaE4ShpZsIeSDrziPV164rBywx5su95wzWrjs7DYe3NMjU+fEvCNBXwhRztwPjWVlax09mWi2eokiajfbO1jAWFtOdKtWjoLlzSnqEi7GWPKBobUhPmqFPtF0ube9eLVMnRPzjgR9IcSwzP1kzKEh4dKX9elK5ynFuUJg0IDrKqxRhFW8uZ+MaVLx6ChisqY5pelyU31ciFpWtc15hBBzZ2TmvlKKlroYqZgmNNFkPYjGyRYCi1/FNXquVrQ3pVBKSdMcIUaQlb4Qopy5XwgNCaXJ+4bAGBKuJuOFk79AhZWS9hwN7U0J6mIOOT+U5DshRpCgL4TgnPYGGpIuz/RksUQtaGFq43IrKaYh7mquf94ZrFvayI92dvPUsUGOZjxJvhNiDBL0hVjgPvfgPj5z/z76s/6wU/pS97qR1DiPV0pTMsYbLlrJhjOaefMLVknynRATkKAvxAL2uQf38fEfPDnmjPvxkvOrKeD7BpY2p8rn9ZJ8J8TEphz0n/vc5055xO22bdumfUFCiLkRBIbP3B+V6cUchV8qvlfRvPla8bLz2mU1L8QUTTnov+pVryr/ez6f58477+S8887jhS98IQC//OUv2blzJ+94xztm/CKFEKfHGDtq2/s7j3cxkPNxHQVE8+RL9/WqhgJ/Z3NdpS9BiJox5aB/2223lf/9j//4j3nXu97F3/zN34z6moMHD87c1QkhTtvWvT3lrnN+GK3q17Q30NGUxABuKdBDtHdfQ4tmraClPlbpyxCiZih7KhNvipqbm3n00Uc5++yzhz2+Z88eLrroIvr7+2fsAk9XOp2mubmZ/v5+mpqkTlcsLFv39nDrlh1kvIBFdXHijqYQGk5kfcDSO1go9pmPhuiUpstBbaz0Xa34f7dcysYVLZW+FCFqwrSa86RSKR566KFRjz/00EMkk8nTvighxOkrtdbNeAEdTUmSMQetFcmYQ0dTAmMsWimC0GKtxXV0lJlvayPga6KpeUKIqZtW9v6f//mfc8stt/DYY4+xadMmIDrT//znP89f//Vfz+gFCiGmZ2hr3ZFJuEopWhsSBMYwWDAUAovrRCvnau62B1GwVwq0im5g+nJ+pS9JiJoxraD/vve9j9WrV/PJT36Sr33tawCsX7+eL3zhC7z+9a+f0QsUQkzPyNa6IyUcTSLm8gcb2vnBzm4Gcn5VN+NRRIFea0i4Ds2pGNbacXvqCyFGm3ad/utf/3oJ8GLeGSvLvZrLwUZe7/qORnZ1D9CbLdCbKZRb6ya1M+z7LJZ03scYywvOWszLL1jK7d//HYd6s2T96hqfF9OK9qYEyZhDaCyu1iRiimfTBdZ3NkpPfSFOwbSDfl9fH9/+9rd56qmn+Mu//EtaW1vZtm0bS5cuZfny5TN5jULMifGy3Ku1jevI6zXWElqLo0ArjashFxgGCwErFtWVt/gzXsDRdJ5sIURrxW3/8QReEOJqTTLmVFXQTzjRcUNXf56E69DelAAFz6YL0lNfiGmYVvb+448/zlVXXUVzczNPP/00Tz75JKtXr+ZDH/oQzzzzDF/60pdm41qnRbL3xVRMlOXekHC4/foNVRX4R15vITQcPpGLVsKOYllzirireTbtkS0E1CccljQm8UPDwePZcre9amupW6KAhoSmo7mOQmA4NuCRD0IU0FIX57xlTVV7MyZENZtW9v573vMe3vrWt7Jnz55h2frXXHMNDz744IxdnBBzYbIs94wXctcD+zBVcuA98noTMc3xTAGAuKswFo4PeiRczcrWFHVxF6UUg17Awd7ssPa61fEbjeZqxcrWepIxh6ZUjNVL6jlrcT31iRgrWuu4Z/PFEvCFmIZpBf1f/epX3HzzzaMeX758Od3d3ad9UULMpcmy3FvqYuw7mmHnkXSFrnC4kdebLxi8IMTRqritr/ACQ943KBWdh6dczdr2hqpO1Csp7T54wcmLVUpRl3Bpb0pwNJ1nV/dAxa5PiFo2raCfTCZJp0f/B/DJJ59kyZIlp31RQsylqWS5+8bSmy3M8ZWNbeT1BsZghzTVKdXaByZa0ycczWAhZOvengpd8dQ4WrGoLkbpiL50/UNV25+FELVmWkH/la98Jf/7f/9vfD+qj1VKceDAAd73vvfxmte8ZkYvUIjZ1loXL2e5j8ULDTGtqqY0rCUVtZ09kS2QK0Qr/KG98i3RDYCro/97e2FIzg8Jq3CVr4la6bY1RJUHi+sT5ZuX0vUPVW1/FkLUmmkF/X/4h3/g2LFjtLe3k8vluPzyy1m7di2NjY189KMfnelrFGJWnb+siTXtDZzI+ozMa7XW0pf1WdPeUBWlYVv39vD3P/wd/Tmfrv48Tx/P8Gzaw9WK0FiMNQTGknA1yZjGWktPplA1+QgjWaIVfksqOqpIxBRKRTcxCXf4UUu1/VkIUYumVbLX1NTEQw89xE9/+lO2bduGMYbnPe95XHXVVTN9fULMOq0Vt1y+hlu37KA77dFSFyPhaLzQ0FfM3q+G0rChGftLGuMcG/AIjSVXCMpfUwjAdRSL6xPkg+j6E67GcxxyQVjBqx+bJVrRx11Fzg/py/osro9jgWcHClX7ZyFErTrlkr0gCEgmk2zfvp0LLrhgtq5rxkjJnpiqYXXvxhLT1VGnb4xlx+F+PrBlB4dOZFnWkqQQwIDnk84FBCZa3btaUR93cTRorcvXf/X5Hfzv/3iCQvWU35fFtKIpFUNrNez9Bqryz0KIWnfKK33XdVm1ahVhWH2rBiFOx6Vr29i0enFVdeQr3Yj8rmuA44MeCsWT3ZlhBfaO1jQlHFxH8X82X4yrNb3ZQvns/2h/vioDvqMVf33teVy4YtGY73e1/VkIMR9MqznPPffcw7e+9S2+8pWv0NraOhvXNWNkpS9q1dDt/Lij6e7PM1HsdhS852Xn8M4r1w7btejNFshXUZc9BSRimotWtfKlP7pEArkQc2haZ/r/8i//wt69e1m2bBmrVq2ivr5+2PPbtm2bkYsTYjy11iP/VI1swJPzw0kb6YQWPvmTPRw5keW/9x3nRLZAoVivXy004DiKllSMd1whZ/NCzLVpBf1XvepVKKVGZToLMRdqrUf+dIzVMGgq/28rhIavPXKQVEyTD0zVNeMpleNV2WUJsWCcUtDPZrO8973v5b777sP3fV760pfyqU99ira2+fEfWlH9xuuRv6trgFu37Ki6HvlTNXLn4njGG96AZ5weAmOxUFVDc4aKuZrVi+s4mvG564F9bFq9WFb7QsyhUwr6t912G1/4whd405veRCqV4mtf+xq33HIL3/rWt2br+oQoG7nlXVoBJ7VDR5OmO+3VZCAZa+eivSmJsZZCaEhoTa5Kg/ip8gNDIWRYa+MNZzRX+rKEWDBOKejfe++93H333bzxjW8E4E1vehMvetGLCMMQx3Em+W4hTs+p9MivlUAy3s7Fwd4sg4WAvB9VyeSrsMZ+OkrtgevjLv3STleIOXdKHfkOHjzIS17ykvLnl1xyCa7rcuTIkRm/MCFGqrUe+ZOZaLpfZ3MSjSJbCMkWopGy84ICRyn68z5haOit4m6BQsxHpxT0wzAkHh/e89p1XYIgGOc7hJg5tdYjfzLj7VxYa8kVQgJjsUDMUQTzY3cf11F0p/Mc6csx4AX8/Q9/x+Z7Hqn6YUBCzBentL1vreWtb30riUSi/Fg+n+dP/uRPhpXt3XvvvTN3hUIUlXrk7+oaoKNJjwqUfVmf9Z2NNdOXvbdYUpeMWQbyPq7WBMbQk/HIFU4OyClU46ScaQpCi18cA7ysJUXc0TWfhClELTmloL958+ZRj735zW+esYsRYiK10iN/qIn6CRzszZLOB/TlommVtvj18yfED1f6U6mLO7Q3JWlIRP/5qeUkTCFqzbQ68tUS6cg3/1Rrj/yRJuonAPD+LTs40pfDGIvrKArB/Az4CUfhaoXrOjQlXZrrYqgRWQo5PyTrBXz2xotqJglTiFo0reY8QlRSNfbIH2loVn4qFvXFtxZ2daV5/5YdNCVdBr2A5S0pjvTlCcL5F/AV4GhIxhxWtNbxbNqjKTk64EOUhCnZ/ELMPgn6oiZprap2RVjKyj+RLRCElv6cj7VRN7q4o8n7IV19eVa2pkjFXZYvUhzpyxLOs3xYR0etgZMxhzdespI7f7aXQmhI6tHlvbWWhClErTql7H0hxOR2Hknz2yNpBr0QLzBopXAdhVYKLzDkCiG+Odkitz7u0JyMVfaiZ5gCsNFNzp++9GxuuGQla9obOJH1R7XvLiVhrmlvqJkkTCFqlQR9IWaQMZZHn+mlP+eXz+q1UihUOfhbGzWpyfkBGS/g6eODHJ9H29paQXtjgoZUjIvPbOWGS1aWkzAbEg7daY+cH2KMJeeHdKe9qkzCFGI+ku19UXHzZWJeKXFvx6F+guIyvhAYXEfjFMsLFQrHUZjQciLrY0yBsHgTMF8sro8TWkZN0rt0bRu3X7+hnNzYX0zCXN/ZWHVJmELMV5K9LypqvkzMG5q4F9OKrrRXfk4BMUfj6GgypW+iTjsaCEx09j1fmu84SrG0KTHhn+F8uckTohZJ0BcVM17f+RPFmvtaadZijGXzPY+wqytNR1OS3myBI335UV/naoUl2v5OxTTGKjw/xJ9HbWhf9/wzeMsLz5RALkSVkjN9URET9Z3vaEqQ8ULuemBfTfRlH9pOd7AQ0jNQGLNXfmCinYyY1oQGsoUAM0/uuWNasbg+xlteeCYbzmiWgC9ElZKgLyriVCbmVbvSIKCYozg24GGsJeboUYFfAZ5v8IKQwNqaH6KjFSRjms6mJE2pGOcta5bseyGqnCTyiYqYysS8SjRrCQLDdx7v4nBfluUtdVz7nE5cd+J749IgoIF8gFfsK6+VAqUJwpOleRC12g0tEESP1+I6XwNLGuPUJ2IoBf25gMakK9n3QtQACfqiIoZOzKuWZi2fe3Afn7l/HwM5H0MU3D7y3Z2884o1vP2yNeN+X2kQ0OMH+zDG4rhR4HOUQjmKILQopcoZ/QC1OkOnPu6wekk9xzMFBopJi5J9L0TtkKAvKqLaJuZ97sF9fPwHTxIWa+tdBcZCf9bn4z94EmDcwF+qQf+Lb/2GAS8gNBZHRav4UlZ+UAO5CZNRwDuvXMufXL5Gsu+FqFFypi8qopqatQSB4TP37yM0lrircLVGK42rNXFXERrLZ+7fRzBBXd2la9v4+9c+h6ZUjNBYAmMx1hIvNuOpdY6CRXUxXnL2knIL5MvXLZGkPSFqjAR9UTGlZi3rOxvJegFHMx5ZL2B9Z+Oclut95/Eu0jkfR4O1CmMtpfE3WmlcRzGQ8/nO413jvoYxluZUnP/xkrNorY8Tc0ArRc431HoJvqOgIely/nJJ1BOi1sn2vqioapiYt3VfD8ZSTLgzKKLhOKVOelpBCBzuy479/SMaDBUCgxfYeVOO15iM0VIXk0Q9IeYBCfqi4io5MW/r3h5+9uTR8uelkGYs+IEBV0cT8oDlLXVjfv/QBkMxR7G/JzsvtvQBYo7iguXNvOMKSdQTYj6QoC8WrFKDIGstupi4Z4lW+ar4737xHL+5LsYrLuhgx6H+8o7E+o7GYQ2GlFJkCwGFIKzJUrwSTfQeNKVi/MXLzikPzBFC1D4J+mLBKjUIaq1PEHMcutNR61w7oq7e0YpXXNDB27786LAZAe1NSQ72Zmmtj8oKD/RmSef8mgz4iijIQzQO95yORlndCzEPSdAXC9bQBkFLGhMAHBvIj6qhP7+zkZ8+eQw/NMNmBOw7mmHQC/D8gEyhttP1Vi+p559efyF9OV/K8ISYxyToiwVrZIOgJY0JFjfE6M8GZAoBg15AEFp+2zVQLueLu5pEfZzAtwQmysyv9YAPkC2EaKW4fN2SSl+KEGIWSdAXC8rQsa4tqRirl9Tzu+5MuUGQQmGwZPI+xTw+QhMV8HmB5Uhfnp4Bj9BAOE+y9RSQ98M5b3kshJh7EvTFgjGytC7mKBY3xHE0dKc94q6iP+uTLZxMxBvaj0cRnfEXarWH7hhU8UOruW15LISojIo253nwwQe59tprWbZsGUop7rvvvmHPf/jDH+bcc8+lvr6eRYsWcdVVV/Hwww9X5mJFTSuV1u3qSlOfcGlvTFCfcOnq9wBoTDo8m/aGBfxR5tkRtwIcHf3LitY6abwjxAJQ0aA/ODjIxo0b+fSnPz3m8+vWrePTn/40O3bs4KGHHuLMM8/kZS97GceOHZvjKxW1rFSaVyqtS8YctFYkYw4dTQmC0HJi0Kcx4bKkMY6jo7P7kTF+nuzmlykFoYG4q/nLl62TxD0hFoCKbu9fc801XHPNNeM+f8MNNwz7/J/+6Z+4++67efzxx3npS18625cn5olSad6iuviwwT4ASilScYeuvhzLWlIkXIcTWR9rbblmf74F+5LSDKDO5mQ0ClgIMe/VTO/9QqHAv/3bv9Hc3MzGjRvH/TrP80in08M+xMI2tDRvLI5SGKIAn4xrEq5TDog1WXR/ChbXxRjIh9y6ZQdb9/ZU+nKEELOs6oP+d7/7XRoaGkgmk3ziE5/gxz/+MW1t4zcMueOOO2hubi5/rFixYg6vVlQLYyw7DvXzwO5j9GYKuBoK4dildaG1aCi221UsaUzgKFVO3JuvtAIvNCxtjJPxQu56YB9mHowAFkKMT1lbHZuXSim2bNnCq171qmGPDw4O0tXVRU9PD5/73Of46U9/ysMPP0x7e/uYr+N5Hp7nlT9Pp9OsWLGC/v5+mpokUWkhGCtLP+uHGAMrW1PDtvittXT15wmtxdWq3E434wUc7stRmGCcbi0Z6wYm5kTvw6rWelCQ9QI+e+NFFZuDIISYfVW/0q+vr2ft2rVs2rSJu+++G9d1ufvuu8f9+kQiQVNT07APsXCMlaWfims8PyST99l7NMOg52OMJeeHdKc9GpMu77xiDQ0Jl+60R84PScU0zjw65h4Z8LWKPqyFwBgSjsY3Vmr1hZjnaq5O31o7bCUvRMnILH2lFMcGvGGtdfOBYX9PlrqYQ13CZWlTgj+8ZCU3XLKS85c1l3cIjvshhcBQF3OIO4q+fFDZX24GKaKxwQBKWVyt8UJDTEutvhDzXUWDfiaTYe/eveXP9+/fz/bt22ltbWXx4sV89KMf5brrrqOzs5Pjx49z5513cujQIV73utdV8KpFtRqZpX9swCsP0RnKAoN+SGAMnh/wzz9+kq8/coA3XrKSezZfzK7uAR7YfZT/8/P9LGtO8vTxwbn/ZWaAAxiKkwOH/DPmaDTgG0sqpkm4imcHCqzvbJRafSHmuYoG/UcffZQrr7yy/Pl73vMeADZv3sy//uu/8rvf/Y4vfvGL9PT0sHjxYi6++GJ+/vOfc/7551fqkkUVG5qlb4zh6MDJgK+KUW/oNrcXWrwwBC/k+KDPbf+xk3v+ez8vXttG0nVwNDybzpH1a/Nc3wBxRxECda4mEXfoGywQGkNIND2wKRXj2YECDQmHWy5fI7X6QsxzVZPIN1vS6TTNzc2SyLcA7DjUz81ffhSlFD0ZD2+eJOGdrqaki9YKR0VthfN+iLWQijvUxx3WtDdwy+UyRleIhaDmzvSFGM/5y5pY3BBn55E0UnkW0QqaUzFyfkjM0fzxC8/k0jWLAWSMrhALkAR9MS9pou3thcrVUbJeEFqcYilid9pj674ebr5stQR5IRaoqi/ZE2Kqdh5JczxToKMpUa5BX7hU1GxIgaujscEtdTH2Hc2w84h0qRRioZKVvpg3erMFBr0oK98wdkOa+Wa83zEonm8kYw7JeHRvn3A0/VKLL8SCJit9MW8c7M2SKQTk/RCtFAlXo+f533CtJp74u6QxgSp+hdTiCyHm+X8SxUJhjOUHT3Qz9KjaWIhpTdyp3HXNttBGpXdjHdE3Jl0aEtFmnrWWvqzPmvYGqcUXYgGT7X0xL+w8kuapYxmakjF6s4Vh5XpD4+F83PI31hLTCpQiNLa8tR9zNMZYvNDQl/WlFl8IIUFfVC9jLDuPpOnNFiYtLevNFhgshGS9AEWUwGaLzXiGBnlLtCU+n0r6rAWUQisF2hIYcLXC0YqjGY+YVqzvbJRafCGEBH1RncaalDdRE5nmhEu2EBAYS9zVKAV+aAnHiO7zKeBDdCNjjMEoRRBG0wL/19XreOGaJVO6YRJCLBzSkU9UndKkvIwXsKguTtzRFELDieIW9e3XbxgW+Lfu7eHjP/gdvznUX35svG38+bS97xR3LEo99bWCxlSMd16xhrdftqbSlyeEqEKy0hdVJQgMf/fDJ+kdLLCkIUEiplEoktqho0nTnfa464F9bFq9GK0VD+05xnu//Tj92cKwgD5eYJ8vAR+grSFBaC2t9QmufU4HZyyq59rndOK6kp8rhBibBH1RNbbu7eHvfvgkjx/qAwuDhZC4o+loTtCQiI1qMNOfK/DOr20jnQvm1Qp+KhwFXmBoqYvx4WvPk7N6IcSUSNAXVaG0pX80nT955m4sORPy9PEsSxuTLGlMlBvMPLT3GJ/7+VP056I59/M54Jdq8S2UJwU6WnPB8ibeccVaCfhCiCmToC8qzhjLXQ/so3ewQCEcXWpnLTw7kCcV1zhaE9OKbz16iBODfmUueI41JV1a6xNoBT2DBRKu5k9/72xuuGSlJOcJIU6JBH0xJyYqv9t5JM3eZwcIQouxJ4flFCvRUDYK/F19eRqSLk1Jl/09g/N6dV/iKEjFXQa8gJhWbFjeLKV3Qohpk6AvZt1k5Xe92QI53+CHhpijsRb80EQ19kMiuxcY6q2lq99bEAEf4L1Xn8OL1krpnRBiZkjQF7NqvPK7XV0D3LplB7dfv4HWunjUMAdwoBjUNIEx5QY7EJ1tu1qR88PK/UJzaHF9nHM6ozLTl6xtk2AvhDhtUtsjZk3prD7jBXQ0JUnGHLRWJGMOHU0JMl7IXQ/sY31HIysX12OtxRRDvKMVcUcTc6O+8glXUx/XHB2Y3xPiFBBzFHFX0Zct8O6vb+fmLz/K5nseYevenkpfnhCixknQF7Nm55E0+45mWFQXR6nhq9Sh5Xe7ugf4y5etI+5q/MASGoPFFjvNgaMUroasb+f9tn5rfQyFIgwtKEVzKkZ9wi3vjEjgF0KcDgn6Ytb0Zgv4oSXujP3XLOFo/OJ89xefvYS/+P11JGKawFj8wBCa6Iw/FdeENtrah4lHydYyBQx6IcZaHCfa4Yg5etTOiJlvfYSFEHNGgr6YNa11cWKOGlaGN9TI+e5vv2wN/+ctF/GcM1poqYvTmIyxqC7G6iWN1Mdd2hoT87oJj1LgG4NWEJroSCMZ08XnhjcmEkKI6ZBEPjEjxirJO39ZE2vaG9jVlaY5GSO0FldrknENFvqyPus7G4fNd3/x2UvYdNZi/v03R/j1wT7qYw5LmxPcdf9TNCVdurUqj46dj6yBUFscpVnSmBx2LFJqTNSbnd95DUKI2SNBX5y2iUryLju7jV893UvvYKE88jbmOMRdxaK6+Kj57lv39nDHf+5i97MZ/OIOgaMVWAiNmdcB39hoiz/pOCxtTtKQGP5/z5E7I0IIcaok6NeoU5k1P5smKsl79ze3AxB3NBqFHxoM4AUhFs2bXrBy1LS8d39zO8cGPBTFM3wFYWgJLfRm52cHPkdFN0MJ10ErRcxR1MedYV9jrR1zZ0QIIU6FBP0adKqz5mfLyJK80lZ0UjssbVLsfjYDwLr2BpRS5H1DYAyOUvTlfB7c08PbXrwarRXGWO68f195RyDmRtP1AKw2UTZ7jSt1Ghwp7mo6mlM4WnFisEDcjaYJttTFSDgaLzT0FccKj9wZEUKIUyGJfDWmtLLe1ZWmLuHQmIzu23Yc7uf90yjpMsay41A/D+w+xo5D/aeUGT5RSZ7nW6y1WAteYFFKkYo7NCZj1CVcFtXHhyWl7TyS5snuAay1uM6QgI8lnCdb+mMF/ChpzwIWYyyBsbzsvKWc29FI1gs4mvHIegHrOxu5/foN0n5XCHFaZKVfQ4aurBsSLt39XrRVXhy/NugF3PGfu/j3d754SqvB090xmKgkr9RNT6no36NeeyeVktKOZ7ziTcdRcn5Y/p4Sa4e34p0vSr9izNEEoeFAbw5lLQb43o4uzu1o5B1XrmVFa5203xVCzBhZ6deQ0so64Toc6cuT90O0UriOwtEaYyy/7Rrga48cmPS1hu4Y1Cdc2hsTp9wEplSSl877DOR9coWQUvscV+ty8Hb16L9mXmgwxvKJn+zmpnse5tM/20vGCwgt5ZW9xWLs/GzIUxomZC3l39kAqZhDSyrG77oz/J+fPxUN2TmjWQK+EGJGSNCvIaWVdV+2gLEW11FopVCocvA31vL1Rw5MuE0/1fa4k2319+cKZP2Qw305DvZmeaZ3kKd7smS8gERMoZQqJqgND1jWWo4N5EnnfZ440s/xQZ+8f3Lz2w8thSCkEBj8eXCWPx6tVblCAUArRXtTklTclWY8QohZIUG/hpRKtbwgxNGqfO59ksJRiu50fsIGLlNtjzvRa2zd28MH73sCY2xUUld8mVwh4GDvIM8cz9KQcGlMunSnPXJ+iDGWnB/Snc6TLYQEoSU0YzfbCW1UwlbLtIrKDRPu8P+bxZ1i050hw4QU0N6YKJfpSTMeIcRskKBfQ85f1kR7U4JocTg8IlobJYGVAsxEDVxOpT3uWIbuFKxsreOMRXWkYifP7ANTbCdriPrIW8uJQa+clLa8JRUl+RW/vlS/r+bZDraxkIxp1rTVkSz+uSRdzdlL61m7pIEljQk00c1BXVzTWj+8/n6yPwchhDhVEvRriNaKP7xkJVorgrB43m2jf/rG4ihFc12MuKMnbOByqu1xRxq5U9CQcDlzcT1LGhMopcqBbHFDnNb6OK5WxF2HP3rRWXz2xot41XOXU9q1V+X/GfL5PNKUiFEwEHcdXK1IxDReEFU1lPoQOFrR3pQaXQEhzXiEEDNMgn6NueGSlZzX2RjVthdX98ZaUjHNspYkhcCypr1hwgYupfa4J7I+1o7eMejL+hO+xng7BemcjwVixTP8nB/ih4bmZIxCYNi6ryfKQkcN36iwQz5qnKMUjo6G5Sgg64cM5n1WL6nntc9fzlltDQzmfY5mPEJjaUrFSMXccZvxTPZnKYQQp0JK9mqM1or3X7Oe99/7OP25gFTcIRVzUAr6c8GUGrhorbjl8jXcumXHtJrADN0pSOooWOV9gxcY3GKjHWPh2IAHRNv2rtb89kg/O4+kuXBlC66j8MPaz8x3dXSEYaylszmJ62hcrTHWkM4HvGJDJ7851M/RdJ7DJ3LEHMXS5hRXn9/Bi9e20Z8r8MH7npBmPEKIOSEr/Rp06do27nj1c9hwRjMKGPACcoXwlBq4XLq2jduv38D6zqk3gSk18ukZ9GhvSnIiWyjvFJTq8o0x+CYK5lpHW9haKQphyImsz0N7e9iwvJnlLakZflcqIzRgsKTiTnkyYDKmSedDOpuT3L/7GIdOZIeVRR46keMbvzrAQN7nxWcvOeU/ByGEmC5lR+7vzjPpdJrm5mb6+/tpappf26Qz0X9/qq8xspGPsYbBQkjCjabBGWN55vhg+aw+5qhh9fmlYTnPOaOFb9/8Ql5153+z80i6Zlf6peTDkqVNCVIxl5wfkiuENCUdmuvidPXnh7Uohmjrvjvtsb6zkS/edEm5DXE1zFIQQsxvsr1fw3Sxcctsv8Z4Q3X8MOoIeGKwUMy+j7rNuHp4wI+a7EQDZY6m8/zjT3az52im3JymFlmiQTmrWuvJFAJ6MgVCEx1nxBzN4oY4R/pytNYnJi2LLDXfOd0/SyGEmIxs74sJTdTIZ2Vrivq4y4rWOv7htRt50wtWohXlioJSR70gtMXGMwkGCyH/9+EDFMLo/D/hRlPlNNFfxliNrG4VUXA/kfU4NuARhFGzpPamBCtaU/QMeJzI+hSCsSskpBxPCFEJEvTFhCZr5LOoPs7RdJ7FDQle+/wV0U6A65SDfWiiYNjWGCemFXk/JDBRwFdKoVWU+BaPaVDgV3lHHq0gFdNoBV5gyBYMSkXHGcZAb8YnNNDWkACiZMaxTtCkHE8IUQkS9MWETqWRz/nLmjhvWRP1CYe2hjiuE90kBKHlaDrP08ezGGNZ2pgg4WoCE/UZCK2lEJiq7sCnFHQ2JzmrrR6neHShUPjG4GqNo3W5DfKxAY9U3CHhOuSD6Ix/KCnHE0JUigR9MaFTaeRTKgV0tOLZtIcfGLSKsvitpdxXIDCwpDGJo6Le89Ue8CHazo87Gs835P0gSrJTgD3ZUEgR1eh7QUjeN7Q3JVDAsUxhRBtiT8rxhBAVIUFfTGiyRj4nBgu0NyXLI3IvObOV9sZE1KBGq+IEuagj3dLGBEpBdzpPGIY0pdyaSeQzFg6dyNGVzhOYaCpe3IkmCQ79FUrJiYExxBxNS12c1UvqpRxPCFEVpGRPTOpk9n44rIHM0bRHIQypj7toFSXktTclOdibJeHqKJEtDKPVsAK3uFKu1b9wxRk5lHLzljYlGPQCcn6026FUtL1vrGXlojr681GAv2fzxezqHpByPCFExUnQF1MyrE7fWIw5Waff3pgsl/E9m/bIeH6xjj3a7lYqWhnX+pjcUnvdsNhxsD7usKQxwZG+PKG1OBrC0BJ3HeoTDg0JV1b0QoiqInX6C9CpNIIpfa1vLH/5snOAKLnvkz/Zw6ET2WGNZ5Laoa0hRjrvR5+70fhfS5TFX6scDXHHYWlTAldrQms42Jsj54cEJmq/e3Qg6lmggLq4w/rOJm65fI0EfCFEVZGgv8CM7KwXcxRr2hvGDFDjfe3V53dwNJ0fu4xvyJw8YyyOVlhbu014FOAoTUdzsjzrHhyWL4IjfTmyXoDjaFpSLkubG7n6/KW8eO0S2cIXQlQl2d5fQMbrrHeiONxl6Fb00K9tqYthDOT9kKwfEnc1XsFwxqLUqMA2kPc50JvF2KimPeZojLFVX38/nriraGtI0FofH3ZDk/NDsl7Ae68+l9aGuJzVCyFqgqz054GpbNeP7Kw3dEu+o0nTnfa464F9bFq9GKD8tQ0Jl+7+aOs6uj20lNbzXhCSip/8K2SsIeuF5TK2uKMIrWXsYr/a4AdRj4F0LmBJY4KGhFuus1/f2cgrL1wmgV4IUTMk6Ne4qW7XT9ZZb2gveGMtv+sawFo43JfD2iiJTWmwVhGEhsBCV7/HWW0OSimODXgcG8gzNFevEFoW1cVoSMY43JcjqLFEPg0YonK9XCHgUG9Ie1MSLzBSZy+EqEkS9GvYeNv1u7oGuHXLjmHb9VPprNcXGr792CHuf/IoPYNe+RxeK9AoNKpYeqcwgaUQhnT151FAz+DoHvLGwvFBH8fR1Mcd+nPBbL0VMy7mKBwVNSVSgFaKwFp6Mh4Xn9nKO66QJD0hRO2R5jw1KggMf/fDJ+kdLNCcjJFwdXkQTkdTgowXctcD+zDFs/TJOuudyBXoz/p8+ZdP80xvdljinbHgB4aw/GBUilcXczijJcXxIQFfK4i7mriryyfgx9IebpWuiJ1xrkurqO4+VmzAs7QpSUdTksaky3uvPkcCvhCiJknQr0Fb9/bw2s/+gh2H+hgshBw4keXp44NkvGglPXK7HiburDeQ9+nuzxMYWzyLH/7zit1mCUKDsYbAWBKuJuZqLj5rEahS0p4i7mocFa2SEzGNq6PGPJeva5/9N2YME91qOAqcIUcdpX8rddg9+ZjCdaJWw0op+nL+rFyrEELMNgn6Naa0pf/UsQwAro5WpTnfcPhErhz4R45uLfXFb0g4dKe9ci/4bCHgcF8OONk1z9HOsBG3pVsEY6PhOY5SNNfFsBa++3hXsa9+9FxhyI5AqRe9BbY+1TM3b9AIw1rkMjygW6Lkw6HPQ3QjUMp7sBTfF61lMp4QouZJ0K8hQzPwlzQkiklkKmqBq6NM+WMDeay15IMQay1PHxtkx6F+jLFcuraN26/fwPrOxnIv+P6cj1aKRXWx4pZ29LMcZ+w1sgUW1ccY9AIGCwGZ/PBz+tJRQGAMoSk25bHQM+DN7pszRFu9O2zV7mpFfcLhzLZ6VrbW4TpRy+BSD4HoXYRU3CEZ01jAEk0ALO1qJFwlk/GEEDVPEvlqyNAM/ERMR6Nb/RDlRFv6ro5mvB/PFOgZ9NBK8emf7R2V0b9p9eJyid/Txwb59M/20ph0SeeDaNWOxR/n7N/YaEa8oxWpmMMZi5I82Z0htKVivuifUcvdk+vsYA7r9pKxGB3NDs+moxG3i+riNCVcCsbSlw1Y1pzk7Zet4YyWFCeyPl39Wb78ywMUAkMy5nA0nccvXrCjFU2pGM8OFCRjXwhR8yTo15ChGfgKxZLGBIdPRKVwUVJ+tLLuHogy6tubk7SkYmNm9G84oxk4meCnNSRch1whYLLKOmNBWVucpuewpDFJdzpPdAWVUbrZUES7FM3xBNliA6ETgwWODRaIacX6zsYxuw9euGJRufSxLuGS96O+BKm4A5Zxv08IIWqJBP3TdCp97E/X0Az8pI4GuixflOJYse97GEaNcFytOGNRisZkDBi7AU/pGksJfru6BmhriPFM78RldaXfLDSUz+6XNCbwgpAT2coluJVuNrRWxIrn7/XxqMugVmrSP5+ROyAtqei968v50m1PCDFvSNA/DafSx34mDA3QHU0apRQNCZf6hEPOC3k2nccLData64Z1yrPWkvcNMUexqyvNbw714WpdDoQ3X7aaD973BH05v7xiHmlouNMKQgvpYj7AiWyB/jnOaC81zhn5WCqmiTtwpN/jjEUpgCkHbK1VeQdECCHmI+m9P02n0sd+Jo03274v6+MoyAeGM1pO9sTPeAHHBvJ4gcHaaHVeF4sS1rTS5RuVy85u477tR9jVFZX4DW2Vr0r/Uzy3d3V0Rq+jh+Z0S7/0syEquRt5FNGUdMj5BmOJbojizqzeiAkhRC2R7P1pGNnHPhlzJmyMM5PGysDPegHrOxv505eeTX3cKTfgyXgBh0/kyPkGraKobS1kCyHpfEBd3KE+4bKra4CvPnyAN1y8gtb6OK11seE/dMQiuZTjZ5ibgK8VUV8AJwr4Cki60U7H0BI8gHQ+qlroaEpyRkuq/PvdumUHW/dWpmxQCCGqRUWD/oMPPsi1117LsmXLUEpx3333lZ/zfZ+/+qu/YsOGDdTX17Ns2TLe8pa3cOTIkcpdcNGp9LGfDZeubeOLN13CZ2+8iH943UY+e+NFfPGmS7jhkpXlBjzGmGIvfEtMR6V4YTFgxl1VbJHrkXB1+UblRzuf5dyORlCKpHvyr0ZpNG4pwM/11tDQnw1RRn2ppLDUCyAVc3CLv+fK1jpa6+NzdiMmhBC1oqJBf3BwkI0bN/LpT3961HPZbJZt27bxoQ99iG3btnHvvfeye/durrvuugpc6XBT6WM/tDHObCidP1++bgkbzmhGazWsAc/hvhy5gkFhCa3FD2y0Ne8otNK4WuEFhrxvyjcqTx3L8PILOmlIuCRimrGOwdU4/z5bTpYAGsIwesxYi+cbHK2IuVHQL4Sm3FFwZFyfixsxIYSoBRVN5Lvmmmu45pprxnyuubmZH//4x8Me+9SnPsUll1zCgQMHWLly5Vxc4phGZtGPVMnObZeubeNNL1jJP//Xnii7vjgOVxdb5ZZ6zSuiFfRgISAw0fa/H1pWtNZx+/UbuOuBfew83E9/zo9K9BTUxzWhhVzBzNlZfnl3wRa76RUfcB1Vnm+vFDjKEha/zlGjb0cSjqZ/lm/EhBCi2tVU9n5/f3+0amtpGfdrPM/D8052f0unZ35lN1YWfcnQWeun07ltuqWAW/f28NWHD+AW+98rFQVFYyyhhdBYXB1NjAtMNCu+XN+uFQd7s7x50yqMtfzDj3ZzoDeLHxpijqatIc6z/Xk8ZYcM35mcVqNX3yUjqwXGysovaUq5ZPIhpnQzM8bbMd5VSQtdIYSooaCfz+d53/vexw033DBhFv4dd9zBRz7ykVm9ltI2+q1bdtCd9kZl0Z9u57bplgIOTTA8Y1GKZ3qz5HyDAyhHEQYWP7RYExIUo+PQ7HcTWv7lv3aTKwR85ZfP0J/zqYu7tKRiaAXd/R6ZfEDMVYSnMCV3omP0kU/FY5owjG5IRvbNv3bjcv7910fI+QG+sdEwn+JrhNaeHAw04gfO1I2YEELUuprI3vd9nze+8Y0YY7jzzjsn/Nr3v//99Pf3lz8OHjw4rZ9pjGXHoX4e2H2s3Lt+qImy6E+nXK9UkrerK019wqW9MTHlDPShCYZaa5Y0JlGAF1oKwcnrD8ZbdSvoyRT4ux88yeG+PIOFkKMDHgdPZOlO56mPawzgjfcCRXEnagk8FaUhOKV/93wzZsB3teI5y5uJu5rGpEvc0ZjiboWxllTMYXF9HEcr+nN+eaBQzg/pTnvSQlcIIaiBlb7v+7z+9a9n//79/PSnP5201j6RSJBIJE7rZ051pT2yi9vpdm4bWQpYOjaYqKPeUJMlGE76823pn6UpeaXEP0WuEJLxwim9TlDsDDgVyZhGA7nAjLsjYImOHj7/3/vpz/n4oUEriLsOTSmXxkSMhKt4dqDAeZ2NNKdiPHVskH5jJ2y9K4QQC01VB/1SwN+zZw8/+9nPWLx48az/zPGa7ozsXV8yk13cTqUUcKyfOTTBMKF0NHEPSLjRHLlCYE4p+a40OMdRdsJ+/EPP5dU45/cjz+6j0kFNKuaQcDWFTCHKwuNkwx815PvygeFIX54ljXGODXiExlIIQnozBldr+nKGhoTD+69ZP6M3YkIIMZ9UNOhnMhn27t1b/nz//v1s376d1tZWli1bxmtf+1q2bdvGd7/7XcIwpLu7G4DW1lbi8ZlPyDrdlfbpmkop4EQZ6EMTDJuTLl5gcHW0UjfWTjvbfrIBPEOfHi+/b+gEvpKGhMN5y5p52XlL+dvv7cJYi+tEod4WKwasNRSKGwyt9THqEzHirlPuMhgYS0/G4+IzW3nHFSdX89JOVwghRqto0H/00Ue58sory5+/5z3vAWDz5s18+MMf5j/+4z8AuPDCC4d9389+9jOuuOKKGb+e011pn67TKQUsZftfumYxe49mODrgYSxoZaMZ98XIPbSN7emI6eg9CcOoVG4qhgb8l65v589euo7zlzXx8709JGMOWWMJDTgatI5uIErd/zQndxDqEw6aJFk/LI8Afu/V57BxRcvp/2JCCDGPVTToX3HFFUzU+n+2xwKMLIs7nvFOa6V9uqZbCjgyB8FYi1XR9wQhxbG5utied2be08CAUqf2WqV3NeZq/vT3zh423rc+Hk0N7M/5eEGINdFKP+ZqbBCd4btaF2cJRFMFbbEHgVKKrft6JOgLIcQkqvpMfzaNlazX3pTEWFuxpjvTKQUcLwehd9CjoKOBOh1NSVJxh6ePZ8kVTqHWbgKW8bfyx1PaYFi3tIENy0/ulAy92Vm1OIXnWwITndUba3j6eJaY4xBaw+ETeYy1OFqhdHHEr7F86RfPsPGMFknWE0KICdREyd5MG68s7mBvlsFCwNGB/KhdhtJKe017w6zWek+1FNAYy28O9nH793fRly2wtDExbPBPZ3OKZMwhtJb+vE8+MCxuiDNGs7o5pYDrNi4bduMytH3ws+kCKKiPu6CgPxcQdzVxV3E07ZXP/bVSYKMt/1TMoRAY6a0vhBCTWHCjdY2xbL7nEXZ1pYcl60EU2A/05iiEIQ0Jl5a6+KiV9myNzB1poo58pV2K33UNcHzQQytFMhbV5TckTm7e5PyQE4MeK1rrOZrO4xuLMZa+bGHS5LzZknA1l5zVyhdvumRUMuSw3ZdiuV1p7O/n//tpnk3no2E7SpWb8DhKsXxRCkcrsl7AZ2+8SJL4hBBiHAtue3+yZL32pgQnBj3OWFTH0XS+YrXe45UCDt3Ojzs6am6jIecbDp/IsXxRqhz4E45Ga82fXXU2bfWJ8g3Eg7uf5R9/tAcAx1EE4fQz+8vXO0Gr3aFaUuMnQ07U9yAw8E8/fhIsBNaiFKSG3OgYY6W3vhBCTGLBBf2plMWNFSirodZ7ZElh3jdoHQ2eiWnwjeXYQJ76eD1KqXIOQlt9YlSA/fx/P0O2EGW/Tzfgu/pkKeDbXnQmd//30xMGfk1Udtcz6I8bnMe72Xnx2ja+tHU/rqNxtMLVmmTsZLKj9NYXQojJLbgz/aFlcWMZGSiHjq6ttJG7FMm4JuE6hMaCYti43IlyEM5f1sR5y5qoTzjUxaf/VyBqgRsl9P333h7aGyfuhOg6mkJopxWcz1/WxNqljeR8Q0PCJRV3ygF/rvIthBCi1i24oF/KFD+R9SuWrDddI3cpFIoljQm0Km7RW1selztRv3mtFX9y2Wr80JDOT7XKfnxawYETeY5lCjQlx948chRYLMczhWm9v0OT/brTnvTWF0KIaVhwQb+Wg8dYuxQNCZfli6JMfWOjGn0/NBMO/glCw7//5gj9udMr39NEAb8u7rC4PhaVOwYhyRHTdnRxvG9gLAlXT/v9na0hR0IIsVAsuOz9kvEyxat5MMvJyoMBOpoSwxIRjTUc7suzvCXF7ddvYMPysY8ksoWAd3xlG/fvPjbmzyh9x0R/KbSKBuCExez51oY4Ma3p6s8R2mhVr4vPDz3jjzmK2649nzdvWjVhdcJU3gfprS+EEKduwQZ9qM3gcTJ7Pxyzec9EK97jGY+33vMIOw6ny48tb0lxpC+Ho6Ps+6FBWqliv3wLv3duO/uPD/J0zyC6WDIXNciPjhnAltv7xrTCdTSW6LjBmGgEbnMqxqMfuIpHnu6d0hRDIYQQM2tBB/1aNZ1dimeOD3Lj3Y9woDdbfuyq9e38j8tWc+Pdj4w7ga80De+bN78QgLd98VdYC/25KCfCdTRKRV3xSv39tYJYsZywVE+vFTQlXd79++fwf37+1KgOgifmuA+CEEIsRAuuZG8+mKiefSy/OXiCm77wKL2DJ8vkbnjBSv7mlReggEV1MbrT3pjfa4vPl9rmntvRxMP7j2OtJebq4iqfUT15TTGpsFRPv7g+QbYQ8vVHDlRsiqEQQix0EvRr1Hj17CP9dNezvPNrvybnn8zSf8/vr+NPf28tSimCwDDgTZzQN+AFGGNxXc3LL+jgF08dBygPvLFEQR6iCXkKWNqYxHVO1tPnAwOFkO50vmJTDIUQYqFbcNn784Uxlh2H+nlg9zF2HOofs+f8N351gLd/6bFywHe04u9f+xze9dKzy0H3O493kS+E0TjbEd+viYJ4vhDynce7AFjRWkdD3C1XC/ihITQGt9gf3xoAhesoGpMxUvFocFFf1qe9KQGWCRsj+dJVTwghZo2s9GfZbCQLjjUhcOiZvrWWf/7JHj75X3vK31MXd7jrTc/j8nPah73W4b4sBohrhdKqPD2vnMRHdFZ/uC/KBWitixeb+sTJFkJ6swWC0BIWW/kawBYT94yxw5IM//CSldz5s70Vm2IohBALnQT9WTRZcJ7IeDcL443S3dU1wK1bdvA3r7yA7zx+hG8+eqj8Wovr43zxjy7hguWjt8yXt9ShibL2Hc3wWj0FxkTBf3lLHXCyudFvDvaT9wNCG3UCVIDBRl+vIOsFeIEZNrdg0+rF/HBnd7HkUI8adtSX9Vnf2ViVjZGEEGI+kOz9WTJecJ5KlvpYNwurlzRw9flL+cavDnLoRJblLSm0PrlNbq2lqz+aNX8i65cfX7W4jq+87QWsaK0b82cFgeGi239C/5DvsZys1wdorovx6K1X4Rab7jy05xh//KVH8XxDzFForbA2yuBXQF3C4ay2hvL8gpETAqdbciiEEOL0yJn+LBg5GGfonPuOpgQZLxx39nspKO7qSlOfcGlvjJrwPLz/OLf9x052HkmT8UKe6c2SGZKAFxpLxguGBfyNZzSz5R0vGjfgA7iu5hUXdETb+pxc6A/9/BUXdJQDPkBzKk598VzfAkEYdQJMxhzOaK1jSWOSo+l8eX7B0OMM6aonhBCVI9v7s6A0GCcVc8h4QZTBHo/K2ybKUh95s6CUIuMFHBvwyjcIFlDKDhulG3c0T/VkynXyEDXT+cwNzysn0o3HGMuBEznqihn2Q+9DtIKk63DgRA5jbDl492YLaKU4q62OQmAJjBn2O0425vZUSw6FEELMDAn6s+Chvcc4lvGKA30USkHCdVjSmKAh4ZJw9JhBceQUPYuNAn6xJj40FhNGrxnTCt9Yuvqy+CZa6Zdcfd5S7nzz83GmEERLP3P5ojrijqI/F+CHhpijaU65eKEddYNSmgHgh7Z4UzH8xmIqCXlTLTkUQggxc2R7f4Zt3dvDl37xTHS+raLSNa0UeT/k8IkcGS8YNyiOnKKXLxi8ICwH71IIjzLlLQpLPrDDAv7K1hR3vul5Uwr4I3+m1ppF9XHam5Isqo+jtR6zjK6WJxUKIcRCJkF/BpW25wtBSCrmRFvlFnQx+BtrOZrO05cde7zsyCl6gTHY4rz6QmAoFLfvDeAFJ3vdlyyuj/GxVz8HZ5w6+LGMNblvqLFuUGp5UqEQQixkEvRnUGmrvLU+QXtTEkdFW/DGWijWvuf8kLgz9njZkStoV2ss4Icnz9oVwzPrS85qq+OTb3zuKSfCTXfVLgl5QghRe+RMfwYN3SpPxhTLF6U4NpDHC0xpIB2OVtz4wjPHDIqlFfStW3bQnfZoSblYa0eWzjNyTd6QcPB8w2cffAqt1CkF3FE/c4wyuvFW7ZKQJ4QQtUXq9GfQjkP93PzlR6lPROVsEK2W874hMIbAWMLQ8G9vuXjCJLZSnf6uI2l6BiduSauAs9rq0Rp6MgUSruZPf+9sbrhk5SkF3+lM7hNCCFFbJOjPIGMsm+95pNhxLjGq41x32mN9ZyNfvOmSSQPyQ3uO8df/sZP9xwbHHHkL0dmM1oq2hjgZL4w65JlorO0lZy3iHVesPaWAPRstg4UQQlQPOdOfQTOV4LZ1bw8fvO8JejOFcQM+RNv8xlqODxbI+yGO1sTcKGHwicNpbt2yg617e07p+jec0czl65aMaqojhBCi9knQn2Gnm+A2tEFPS93EjXUg6pkfGlsuDdTFNL/mVGzCzn9CCCEWHknkmwWnk+BWqgCIOYpnjuen9PMcrVDFYB917Iu2+FvqtMynF0IIUSZBf5ZMt+Ncb7ZAOueTKYSjnotG3Z7kKBjSeRdro5G2qZgmGdNYy4TtcIUQQiwsEvSriLWW/9zRNSrguxpcJwrixkbja7U+2XrX2qgXQGAsjlIsaYz69ueDUObTCyGEKJMz/SoRGstf/b/H+fqvDpYfcxQkXYVFlZv7WAupuMPylmRxWx8CE90MpGKa5YtSNCRcaYcrhBBiFFnpV4FcIeRPvvIYD+w+Vn7M0Yo6VxOLadLFITgQtfSNkvQMy1tSXHluO99/vAsvMCxuiJN0HXJ+OGljHSGEEAuPBP0KO57x2HzPIzxxOF1+7MzFdaRimqd6sgxmfUqdFFxHURePVvHrOxvLjXN+f/3ScmOddD4gptWw54UQQgiQ5jwV9XTPIG/5/CMc6M2WH3vO8mb6cgWyhZCWuhjGQN4PGSwEpOIum1+4ihevXTKqGkAa6wghhJiMrPQrZPuBE/zRFx+ld0ib3dc8bznPpvMc6c/R0ZQsd/SrT7i02jjdaY+t+45z82Wjt+xlPr0QQojJSCJfBfxk17P84eceHhbw/+eVa7lx0yp+1z1A3NHkfTNs6p1Sipa6WLnuXgghhDhVstKfY197+Bk+9O87y+V2WsHfvOoCzlpczwfue4LewQJaKZTySLiaJY1JGhLRH1PC0VJ3L4QQYtok6M8Ray2f+PFu/uWne8uPpWIOn/zDC2mIu9y6ZQd9WR+tohsBpRQ533D4RK5chueFRuruhRBCTJts78+B0Fj+17cfHxbwF9XF+Oofv4Crzl1a7rW/fFGSZMzFFGvyY1oRWsuxgTzGGKm7F0IIcVpkpT/LcoWAP/nKtmE1+GcsSvHlt72As9rq2XGon31HMyyqi6OVZkljgsMncgShxdEKR0PeNxzuy9NSF5O6eyGEENMmQX8W9WQ8brrnV+w43F9+7PxlTXzxpotpa0wCUa99P7TEnWjTpSHhsnxRimMDHl4Qjea1RDcKt/7Beqm7F0IIMW0S9GfJ/p4Mmz//q2E1+C9e28a/3fh86hIn3/bWujgxR1EIDUkdjdJtSLjUJxzyBUO2EOCHlo9ev4GNK1rm+tcQQggxj8iZ/iz49YETvOauXwwL+Nc/dzlfuOniYQEfopX/mvYGTmT94SV6KJIxTSG0nNvZyIblUoMvhBDi9EjQn2E/+W03N4yowX/HFWv4p9dvxHVGv91aK265fA0NCYfutEfOj7b0c35Id9qT/vlCCCFmjLThnUFfffgZ/npEDf6Hrzuft7zwzEm/d+vennL/fN9YYlqxpr1B+ucLIYSYMRL0Z8BYNfhJV/PJNz6Xqy/omPLrDO2f35KKAdCX86WXvhBCiBkhiXynKQgN7793B9967FD5sZa6GJ97y0VcfGbrKb1WqX/+1r09/MOPnoxW/aEl5siqXwghxOmTlf5pyHoBt3x1RA1+S4ov/NHFrG1vnNZrbt3bw61bdpDxAhbVxYk7mkJoOJH1aUg43H79Bgn8QgghpkUS+aapZyDPG/7tl8MC/nmdTdz7jkunHfCNseXufB1NSZIxB60VyZhDR1OCjBdy1wP7MGZe36cJIYSYJRL0p+GpYxlefdcvhjXdedGaxXzz5k20NyWn/bo7j6TL3flKY3VLZMqeEEKI0yVn+qdo2zMnePuXHuX4kJK8V164jH947XOIuc5pvfbI7nwjzfaUvaGJhJI8KIQQ848E/VPwo53d/Pk3tpMthOXHbr5sNe+75txRK/PpGKs731CzOWVvWMmgJA8KIcS8JNv7U/SVXzzDLV/dVg74WsFt157H+/9g/YwEfBi/Ox9EZYGzNWWvlDy4qytNfcKlvTFBfcJlV9cAt27Zwda9PTP684QQQlSGBP1JGGP4+x/+jg/++xPlpjtJV/OpG57HTS86a0Z/ViW680nyoBBCLBwS9CfgB4b/9f928Jmf7Ss/1pKK8aW3vYBXbOiclZ956do2br9+A+s7G8l6AUczHlkvYH1n46yU60nyoBBCLBxypj+OTN7nHV/bxoO7T25tL29J8vm3Xsw5HbPbzvfStW1sWr14TpLqKp08KIQQYu5I0B/D0XSet33x0WElees7GrnnpovpaE7NyTWUuvPNtkomDwohhJhbsr0/wt6jGV73r8Nr8F+4upVv/skL5yzgz6VKJQ8KIYSYexL0h3j06V7e8Nlf8ExvtvzYtRs7+eJNl9CYjFXwymaPjPYVQoiFo6JB/8EHH+Taa69l2bJlKKW47777hj1/7733cvXVV9PW1oZSiu3bt8/atfzwiS7e8vlHhjXdeftLzuKTb7iQeOz0mu5Uu7lOHhRCCFEZFT3THxwcZOPGjdx000285jWvGfP5F73oRbzuda/j7W9/+6xdx5d+8TT/+zu/JSiWpWkFt/7Bev74Jatn7WdWm7lMHhRCCFEZFQ3611xzDddcc824z994440APP3007Py88PQ8E8/2cNnfra3/FjS1fz9azdy7YXLZuVnVrO5Sh4UQghRGfMue9/zPDzPK3+eTo9dX14IDLdu2cG3HztUfqw5FeOuNz1PtrOFEELMS/Muke+OO+6gubm5/LFixYpRXzOQ83n7lx4dFvCXtST5+v94gQR8IYQQ89a8C/rvf//76e/vL38cPHhw2PPd/TnedPfDPLD7WPmxczoa+dbNL2R9p2xtCyGEmL/m3fZ+IpEgkUiM+dyeZwf44y8+Oqwkb9PqVu560/NZVC/NZ4QQQsxv8y7oj+fR/b289zt7OJ45WZL3ig2d/MPrnkMqvmDeBiGEEAtYRaNdJpNh796TmfP79+9n+/bttLa2snLlSnp7ezlw4ABHjhwB4MknnwSgo6ODjo6OU/pZt3ztMTyVLH/+Ry86kw/8wXqccXrOCyGEEPONsiN7r86h+++/nyuvvHLU45s3b+YLX/gCX/jCF7jppptGPX/bbbfx4Q9/eEo/I51ORwl9f/5NdKIOreB9Lz+Xt1+2etRUOSGEEGI+q2jQnwtDg36qvoGPvWYD1z/3jEpflhBCCDHnFsxhdlPS5a63XMRL1i2p9KUIIYQQFbFgVvq/2PUMm85dWenLEUIIISpmwWSxnbespdKXIIQQQlTUggn6QgghxEK3YIL+zsP9GDOvTzKEEEKICS2YoP9nX/81m+95hK17eyp9KUIIIURFLJigX59w2dU1wK1bdkjgF0IIsSAtmKCfcB06mhJkvJC7HtgnW/1CCCEWnAUT9AGUUrTUxdh3NMPOI+lKX44QQggxpxZU0AdIOBrfWHqzhcm/WAghhJhHFlzQ90JDTCta62SUrhBCiIVlQQV9ay19WZ817Q2cv6yp0pcjhBBCzKkF03s/H4Rk0h4NCYdbLl+D1jJhTwghxMKyYIJ+1gtYv3Ixt1y+hkvXtlX6coQQQog5t2AG7mz97QFecM4ZssIXQgixYC2YM/3zlzdLwBdCCLGgLZigL4QQQix0EvSFEEKIBUKCvhBCCLFASNAXQgghFggJ+kIIIcQCIUFfCCGEWCAk6AshhBALhAR9IYQQYoGQoC+EEEIsEBL0hRBCiAVCgr4QQgixQEjQF0IIIRYICfpCCCHEAuFW+gJmW2lycDqdrvCVCCGEELOrsbERpcafKDvvg/7AwAAAK1asqPCVCCGEELOrv7+fpqamcZ9XtrQUnqeMMRw5cmTSu59TkU6nWbFiBQcPHpzwzV3o5H2aGnmfpkbep6mR92nq5uN7teBX+lprzjjjjFl57aampnnzF2U2yfs0NfI+TY28T1Mj79PULaT3ShL5hBBCiAVCgr4QQgixQEjQn4ZEIsFtt91GIpGo9KVUNXmfpkbep6mR92lq5H2auoX4Xs37RD4hhBBCRGSlL4QQQiwQEvSFEEKIBUKCvhBCCLFASNAXQgghFggJ+hN48MEHufbaa1m2bBlKKe67775hz997771cffXVtLW1oZRi+/btFbnOSpvoffJ9n7/6q79iw4YN1NfXs2zZMt7ylrdw5MiRyl1whUz29+nDH/4w5557LvX19SxatIirrrqKhx9+uDIXW0GTvU9D3XzzzSil+Od//uc5u75qMdn79Na3vhWl1LCPTZs2VeZiK2gqf5927drFddddR3NzM42NjWzatIkDBw7M/cXOAQn6ExgcHGTjxo18+tOfHvf5F73oRXzsYx+b4yurLhO9T9lslm3btvGhD32Ibdu2ce+997J7926uu+66ClxpZU3292ndunV8+tOfZseOHTz00EOceeaZvOxlL+PYsWNzfKWVNdn7VHLffffx8MMPs2zZsjm6suoylffp5S9/OV1dXeWP73//+3N4hdVhsvdp3759vPjFL+bcc8/l/vvv5ze/+Q0f+tCHSCaTc3ylc8SKKQHsli1bxnxu//79FrC//vWv5/SaqtFE71PJI488YgH7zDPPzM1FVaGpvE/9/f0WsD/5yU/m5qKq0Hjv06FDh+zy5cvtE088YVetWmU/8YlPzPm1VZOx3qfNmzfbV77ylRW5nmo11vv0hje8wb75zW+uzAVVgKz0xZzr7+9HKUVLS0ulL6VqFQoF/u3f/o3m5mY2btxY6cupKsYYbrzxRt773vdy/vnnV/pyqtr9999Pe3s769at4+1vfztHjx6t9CVVFWMM3/ve91i3bh1XX3017e3tvOAFL5jwSKnWSdAXcyqfz/O+972PG264YcEMuDgV3/3ud2loaCCZTPKJT3yCH//4x7S1tVX6sqrKxz/+cVzX5V3velelL6WqXXPNNXz1q1/lpz/9Kf/4j//Ir371K37v934Pz/MqfWlV4+jRo2QyGT72sY/x8pe/nB/96Edcf/31vPrVr+aBBx6o9OXNink/ZU9UD9/3eeMb34gxhjvvvLPSl1OVrrzySrZv305PTw+f+9zneP3rX8/DDz9Me3t7pS+tKjz22GN88pOfZNu2bTM2Knu+esMb3lD+9wsuuICLLrqIVatW8b3vfY9Xv/rVFbyy6mGMAeCVr3wl7373uwG48MIL2bp1K//6r//K5ZdfXsnLmxWy0hdzwvd9Xv/617N//35+/OMfyyp/HPX19axdu5ZNmzZx991347oud999d6Uvq2r8/Oc/5+jRo6xcuRLXdXFdl2eeeYa/+Iu/4Mwzz6z05VW1zs5OVq1axZ49eyp9KVWjra0N13U577zzhj2+fv36eZu9Lyt9MetKAX/Pnj387Gc/Y/HixZW+pJphrZXt2CFuvPFGrrrqqmGPXX311dx4443cdNNNFbqq2nD8+HEOHjxIZ2dnpS+lasTjcS6++GKefPLJYY/v3r2bVatWVeiqZpcE/QlkMhn27t1b/nz//v1s376d1tZWVq5cSW9vLwcOHCjXnJf+4nR0dNDR0VGRa66Eid6nZcuW8drXvpZt27bx3e9+lzAM6e7uBqC1tZV4PF6py55zE71Pixcv5qMf/SjXXXcdnZ2dHD9+nDvvvJNDhw7xute9roJXPfcm+//dyJvGWCxGR0cH55xzzlxfakVN9D61trby4Q9/mNe85jV0dnby9NNPc+utt9LW1sb1119fwauee5P9fXrve9/LG97wBi677DKuvPJKfvCDH/Cd73yH+++/v3IXPZsqXT5QzX72s59ZYNTH5s2brbXW3nPPPWM+f9ttt1X0uufaRO9TqZxxrI+f/exnlb70OTXR+5TL5ez1119vly1bZuPxuO3s7LTXXXedfeSRRyp92XNusv/fjbRQS/Ymep+y2ax92cteZpcsWWJjsZhduXKl3bx5sz1w4EClL3vOTeXv0913323Xrl1rk8mk3bhxo73vvvsqd8GzTEbrCiGEEAuEJPIJIYQQC4QEfSGEEGKBkKAvhBBCLBAS9IUQQogFQoK+EEIIsUBI0BdCCCEWCAn6QgghxAIhQV8IIYRYICToCyGEEAuEBH0hBNZarrrqKq6++upRz9155500NzcPmzp2//33o5Sa8OMLX/jCtK7l6aefRinF9u3bp/nbCCHGIwN3hBAopbjnnnv+//buJxS6LoDj+Fc04xZZcIf8iymLMf40kSKMErJCs6RmpEgWUiMpbCxspLDQ2NhaTCgmFpMFsrCwmmalZDaWSsmfMvMu1JT37Xl7Pe88nnru77M7955zO+cu7u+eTqdDfX09oVCIiYkJ4ONwkrm5OTY3N6msrEzXb2tr4/7+Pl2enp7m8fGRnZ2d9LWCgoLvG4CI/Cea6YsIABUVFayvrxMMBrm9vSWVSjE2NkZ3dzeBQOBTXZvNlj5NsqSkBMMwsNvt6XJxcTGbm5s4nU4Mw6CxsZFwOJxu//DwwPDwMKZpYhgGNTU16R+G6upqADweD1lZWXR1dX3XKxD542mmLyJpfr+f/f19RkdH8fl8xGIxYrHYl5+zsLDA3t4eW1tb1NTUcHZ2xsjICKZp4vV6WVxcJB6Pc3x8TFFRETc3Nzw/PwNwdXVFS0sL0WgUt9ttqeOXRX41hb6IfLK9vU1dXR3n5+eEw2EcDseX2j89PbG2tsbp6Smtra0AOJ1OLi4uCIVCeL1eEokEHo+H5uZmAKqqqtLtTdMEoLCwkJKSkswMSkQAhb6I/I3D4WB8fJyDgwOGhoa+3D4ej/Py8kJPT8+n629vb3g8HgAmJyfx+XxcX1/T29vL4OAgbW1tGem/iPyYQl9E/iEnJ4ecnJ/7PCSTSQAikQhlZWWf7tntdgD6+/u5u7sjEokQjUbp7u5mamqK1dXV/9dxEflXCn0Ryaja2lrsdjuJRAKv1/vDeqZpEggECAQCdHR0MDs7y+rqanoN//39/bu6LGIZCn0Ryaj8/HyCwSAzMzMkk0na29t5fHzk8vKSvLw8/H4/S0tLNDU14Xa7eX195ejoCJfLBXwsLxiGwcnJCeXl5eTm5mr7n0iGaMueiGTc8vIyS0tLrKys4HK56Ovr4/DwML0dz2azMT8/T0NDA52dnWRnZ7O7uwt8LC1sbGwQCoUoLS1lYGDgdw5F5I+SlUqlUr+7EyIiIvLraaYvIiJiEQp9ERERi1Doi4iIWIRCX0RExCIU+iIiIhah0BcREbEIhb6IiIhFKPRFREQsQqEvIiJiEQp9ERERi1Doi4iIWMRf27RyZhPIHgsAAAAASUVORK5CYII=%0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10287000" cy="808038"/>
          </a:xfrm>
        </p:spPr>
        <p:txBody>
          <a:bodyPr>
            <a:normAutofit/>
          </a:bodyPr>
          <a:lstStyle/>
          <a:p>
            <a:pPr algn="l"/>
            <a:r>
              <a:rPr lang="en-IN" sz="3200" dirty="0" smtClean="0"/>
              <a:t>Conclusion</a:t>
            </a:r>
            <a:endParaRPr lang="en-US" sz="3200" dirty="0"/>
          </a:p>
        </p:txBody>
      </p:sp>
      <p:sp>
        <p:nvSpPr>
          <p:cNvPr id="4" name="Content Placeholder 3"/>
          <p:cNvSpPr>
            <a:spLocks noGrp="1"/>
          </p:cNvSpPr>
          <p:nvPr>
            <p:ph sz="half" idx="2"/>
          </p:nvPr>
        </p:nvSpPr>
        <p:spPr>
          <a:xfrm>
            <a:off x="685800" y="1676400"/>
            <a:ext cx="10058400" cy="3951288"/>
          </a:xfrm>
        </p:spPr>
        <p:txBody>
          <a:bodyPr>
            <a:normAutofit fontScale="92500" lnSpcReduction="10000"/>
          </a:bodyPr>
          <a:lstStyle/>
          <a:p>
            <a:pPr algn="just"/>
            <a:r>
              <a:rPr lang="en-IN" sz="1900" dirty="0" smtClean="0"/>
              <a:t>According to this study and analysis of different parameters we got to know that the features like the number of </a:t>
            </a:r>
            <a:r>
              <a:rPr lang="en-IN" sz="1900" dirty="0" err="1" smtClean="0"/>
              <a:t>kms</a:t>
            </a:r>
            <a:r>
              <a:rPr lang="en-IN" sz="1900" dirty="0" smtClean="0"/>
              <a:t> that car has driven, Car brands, age of the car, Engine performance, mileage, braking system used are performing important role in predicting the car price.</a:t>
            </a:r>
            <a:endParaRPr lang="en-US" sz="1900" dirty="0" smtClean="0"/>
          </a:p>
          <a:p>
            <a:pPr algn="just"/>
            <a:r>
              <a:rPr lang="en-IN" sz="1900" dirty="0" smtClean="0"/>
              <a:t>The manufacturers like Land Rover, BMW, Benz cars are having costliest used cars in the market than other cars. New cars which are having less running are also getting more prices in the market compared to older cars. I have observed that there are huge numbers of cars from </a:t>
            </a:r>
            <a:r>
              <a:rPr lang="en-IN" sz="1900" dirty="0" err="1" smtClean="0"/>
              <a:t>Maruti</a:t>
            </a:r>
            <a:r>
              <a:rPr lang="en-IN" sz="1900" dirty="0" smtClean="0"/>
              <a:t> brand selling at lower prices.</a:t>
            </a:r>
            <a:endParaRPr lang="en-US" sz="1900" dirty="0" smtClean="0"/>
          </a:p>
          <a:p>
            <a:pPr algn="just"/>
            <a:r>
              <a:rPr lang="en-IN" sz="1900" dirty="0" smtClean="0"/>
              <a:t>We are having cars with different fuel types like petrol, diesel, CNG, LPG and some of the electric cars.  Very few cars having CNG, LPG and electricity as the fuel and these are having lower prices in the market when compared to petrol and diesel variant. Also cars with automatic transmission variant are getting more prices in the market.</a:t>
            </a:r>
            <a:endParaRPr lang="en-US" sz="1900" dirty="0" smtClean="0"/>
          </a:p>
          <a:p>
            <a:pPr algn="just"/>
            <a:r>
              <a:rPr lang="en-IN" sz="1900" dirty="0" smtClean="0"/>
              <a:t>For this project I have also scraped the car dimensions which are also contributing to the price prediction. Cars with more height and weights are getting more prices than that of with lower height and weights. </a:t>
            </a:r>
            <a:endParaRPr lang="en-US" sz="19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10287000" cy="655638"/>
          </a:xfrm>
        </p:spPr>
        <p:txBody>
          <a:bodyPr>
            <a:normAutofit fontScale="90000"/>
          </a:bodyPr>
          <a:lstStyle/>
          <a:p>
            <a:r>
              <a:rPr lang="en-IN" sz="3600" dirty="0" smtClean="0"/>
              <a:t>Limitations of this work and scope for the future work</a:t>
            </a:r>
            <a:r>
              <a:rPr lang="en-US" dirty="0" smtClean="0"/>
              <a:t/>
            </a:r>
            <a:br>
              <a:rPr lang="en-US" dirty="0" smtClean="0"/>
            </a:br>
            <a:endParaRPr lang="en-US" dirty="0"/>
          </a:p>
        </p:txBody>
      </p:sp>
      <p:sp>
        <p:nvSpPr>
          <p:cNvPr id="4" name="Content Placeholder 3"/>
          <p:cNvSpPr>
            <a:spLocks noGrp="1"/>
          </p:cNvSpPr>
          <p:nvPr>
            <p:ph sz="half" idx="2"/>
          </p:nvPr>
        </p:nvSpPr>
        <p:spPr>
          <a:xfrm>
            <a:off x="990600" y="1524000"/>
            <a:ext cx="9220200" cy="4191000"/>
          </a:xfrm>
        </p:spPr>
        <p:txBody>
          <a:bodyPr>
            <a:normAutofit/>
          </a:bodyPr>
          <a:lstStyle/>
          <a:p>
            <a:pPr algn="just"/>
            <a:r>
              <a:rPr lang="en-IN" sz="1800" dirty="0" smtClean="0"/>
              <a:t>As we have scraped this data during the COVID-19 crises; during these days the automotive market is already struggling and it affected the used car prices as well. In future the conditions may be different compared to now, so our model may fail to predict the prices with the same accuracy in the future</a:t>
            </a:r>
            <a:endParaRPr lang="en-US" sz="1800" dirty="0" smtClean="0"/>
          </a:p>
          <a:p>
            <a:pPr algn="just"/>
            <a:r>
              <a:rPr lang="en-IN" sz="1800" dirty="0" smtClean="0"/>
              <a:t>And this data is collected from some of the well known cities of India; that means for different cities other than which we have considered the car’s price may vary according to the local conditions.</a:t>
            </a:r>
            <a:endParaRPr lang="en-US" sz="1800" dirty="0" smtClean="0"/>
          </a:p>
          <a:p>
            <a:pPr algn="just"/>
            <a:r>
              <a:rPr lang="en-IN" sz="1800" dirty="0" smtClean="0"/>
              <a:t>The car price may affect due to any accident occurred or any kind of external damage which we have not considered here.</a:t>
            </a:r>
            <a:endParaRPr lang="en-US" sz="1800" dirty="0" smtClean="0"/>
          </a:p>
          <a:p>
            <a:pPr algn="just"/>
            <a:r>
              <a:rPr lang="en-IN" sz="1800" dirty="0" smtClean="0"/>
              <a:t>So we can say we have to take data on the bases of the respective current situations and feed to this model which will give the results accordingly to that time.</a:t>
            </a:r>
            <a:endParaRPr lang="en-US" sz="1800"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10287000" cy="1143000"/>
          </a:xfrm>
        </p:spPr>
        <p:txBody>
          <a:bodyPr>
            <a:normAutofit/>
          </a:bodyPr>
          <a:lstStyle/>
          <a:p>
            <a:pPr algn="l"/>
            <a:r>
              <a:rPr lang="en-US" sz="3200" dirty="0" smtClean="0"/>
              <a:t>Problem statement</a:t>
            </a:r>
            <a:endParaRPr lang="en-US" sz="3200" dirty="0"/>
          </a:p>
        </p:txBody>
      </p:sp>
      <p:sp>
        <p:nvSpPr>
          <p:cNvPr id="3" name="Content Placeholder 2"/>
          <p:cNvSpPr>
            <a:spLocks noGrp="1"/>
          </p:cNvSpPr>
          <p:nvPr>
            <p:ph idx="1"/>
          </p:nvPr>
        </p:nvSpPr>
        <p:spPr>
          <a:xfrm>
            <a:off x="571500" y="1600202"/>
            <a:ext cx="9715500" cy="4525963"/>
          </a:xfrm>
        </p:spPr>
        <p:txBody>
          <a:bodyPr>
            <a:normAutofit/>
          </a:bodyPr>
          <a:lstStyle/>
          <a:p>
            <a:pPr algn="just"/>
            <a:r>
              <a:rPr lang="en-IN" sz="1800" dirty="0"/>
              <a:t>With the </a:t>
            </a:r>
            <a:r>
              <a:rPr lang="en-IN" sz="1800" dirty="0" err="1"/>
              <a:t>covid</a:t>
            </a:r>
            <a:r>
              <a:rPr lang="en-IN" sz="1800"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IN" sz="1800" dirty="0" err="1"/>
              <a:t>covid</a:t>
            </a:r>
            <a:r>
              <a:rPr lang="en-IN" sz="1800" dirty="0"/>
              <a:t> 19 impact, our client is facing problems with their previous car price valuation machine learning models. So, they are looking for new machine learning models from new data. We have to make car price valuation model</a:t>
            </a:r>
            <a:r>
              <a:rPr lang="en-IN" sz="1800" dirty="0" smtClean="0"/>
              <a:t>.</a:t>
            </a:r>
          </a:p>
          <a:p>
            <a:pPr algn="just">
              <a:buNone/>
            </a:pPr>
            <a:endParaRPr lang="en-US" sz="1800" dirty="0"/>
          </a:p>
          <a:p>
            <a:pPr algn="just"/>
            <a:r>
              <a:rPr lang="en-IN" sz="1800" dirty="0"/>
              <a:t>I have scraped the data from the well known e-commerce website cardekho.com; where I find some more features of cars to fetch than other sites. As per the requirement of our client we need to build the model to predict the prices of these used cars. In this project I will build various machine learning models sand will check the performance of each and every model. Based on our evaluations finally we will select the best machine learning model.</a:t>
            </a:r>
            <a:endParaRPr lang="en-US" sz="18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457200"/>
            <a:ext cx="10287000" cy="1143000"/>
          </a:xfrm>
        </p:spPr>
        <p:txBody>
          <a:bodyPr>
            <a:normAutofit fontScale="90000"/>
          </a:bodyPr>
          <a:lstStyle/>
          <a:p>
            <a:pPr algn="l"/>
            <a:r>
              <a:rPr lang="en-IN" sz="3600" dirty="0"/>
              <a:t>Analytical Problem Framing</a:t>
            </a:r>
            <a:r>
              <a:rPr lang="en-US" dirty="0"/>
              <a:t/>
            </a:r>
            <a:br>
              <a:rPr lang="en-US" dirty="0"/>
            </a:br>
            <a:endParaRPr lang="en-US" dirty="0"/>
          </a:p>
        </p:txBody>
      </p:sp>
      <p:sp>
        <p:nvSpPr>
          <p:cNvPr id="3" name="Content Placeholder 2"/>
          <p:cNvSpPr>
            <a:spLocks noGrp="1"/>
          </p:cNvSpPr>
          <p:nvPr>
            <p:ph sz="half" idx="2"/>
          </p:nvPr>
        </p:nvSpPr>
        <p:spPr>
          <a:xfrm>
            <a:off x="571500" y="1143000"/>
            <a:ext cx="10572750" cy="990600"/>
          </a:xfrm>
        </p:spPr>
        <p:txBody>
          <a:bodyPr>
            <a:normAutofit/>
          </a:bodyPr>
          <a:lstStyle/>
          <a:p>
            <a:pPr>
              <a:buNone/>
            </a:pPr>
            <a:r>
              <a:rPr lang="en-IN" sz="1800" dirty="0" smtClean="0"/>
              <a:t>	I </a:t>
            </a:r>
            <a:r>
              <a:rPr lang="en-IN" sz="1800" dirty="0"/>
              <a:t>have scraped the required data from cardekho.com with different features and car price as a target variable. And loaded the data into python using </a:t>
            </a:r>
            <a:r>
              <a:rPr lang="en-IN" sz="1800" dirty="0" err="1"/>
              <a:t>jupyter</a:t>
            </a:r>
            <a:r>
              <a:rPr lang="en-IN" sz="1800" dirty="0"/>
              <a:t> notebook and did analysis.</a:t>
            </a:r>
            <a:endParaRPr lang="en-US" sz="1800" dirty="0"/>
          </a:p>
          <a:p>
            <a:endParaRPr lang="en-US" dirty="0"/>
          </a:p>
        </p:txBody>
      </p:sp>
      <p:sp>
        <p:nvSpPr>
          <p:cNvPr id="8" name="Text Placeholder 7"/>
          <p:cNvSpPr>
            <a:spLocks noGrp="1"/>
          </p:cNvSpPr>
          <p:nvPr>
            <p:ph type="body" sz="quarter" idx="3"/>
          </p:nvPr>
        </p:nvSpPr>
        <p:spPr>
          <a:xfrm>
            <a:off x="857250" y="5562600"/>
            <a:ext cx="9810750" cy="1295400"/>
          </a:xfrm>
        </p:spPr>
        <p:txBody>
          <a:bodyPr>
            <a:normAutofit/>
          </a:bodyPr>
          <a:lstStyle/>
          <a:p>
            <a:r>
              <a:rPr lang="en-IN" sz="1800" b="0" dirty="0"/>
              <a:t>After loading the .</a:t>
            </a:r>
            <a:r>
              <a:rPr lang="en-IN" sz="1800" b="0" dirty="0" err="1"/>
              <a:t>csv</a:t>
            </a:r>
            <a:r>
              <a:rPr lang="en-IN" sz="1800" b="0" dirty="0"/>
              <a:t> file I have saved it into a data frame, we can see the data set is having </a:t>
            </a:r>
            <a:r>
              <a:rPr lang="en-IN" sz="1800" b="0" dirty="0" smtClean="0"/>
              <a:t>11164 </a:t>
            </a:r>
            <a:r>
              <a:rPr lang="en-IN" sz="1800" b="0" dirty="0"/>
              <a:t>rows and 21 different columns. Looking at the data we came to know that we need to go </a:t>
            </a:r>
            <a:r>
              <a:rPr lang="en-IN" sz="1800" b="0" dirty="0" smtClean="0"/>
              <a:t>through </a:t>
            </a:r>
            <a:r>
              <a:rPr lang="en-IN" sz="1800" b="0" dirty="0"/>
              <a:t>various data processing, data cleaning as well as feature engineering steps.</a:t>
            </a:r>
            <a:endParaRPr lang="en-US" sz="1800" b="0" dirty="0"/>
          </a:p>
          <a:p>
            <a:endParaRPr lang="en-US" dirty="0"/>
          </a:p>
        </p:txBody>
      </p:sp>
      <p:pic>
        <p:nvPicPr>
          <p:cNvPr id="5" name="Content Placeholder 4"/>
          <p:cNvPicPr>
            <a:picLocks noGrp="1"/>
          </p:cNvPicPr>
          <p:nvPr>
            <p:ph sz="quarter" idx="4"/>
          </p:nvPr>
        </p:nvPicPr>
        <p:blipFill>
          <a:blip r:embed="rId2" cstate="print"/>
          <a:stretch>
            <a:fillRect/>
          </a:stretch>
        </p:blipFill>
        <p:spPr bwMode="auto">
          <a:xfrm>
            <a:off x="990600" y="2209800"/>
            <a:ext cx="9810750" cy="3048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143000"/>
            <a:ext cx="10287000" cy="792162"/>
          </a:xfrm>
        </p:spPr>
        <p:txBody>
          <a:bodyPr>
            <a:normAutofit fontScale="90000"/>
          </a:bodyPr>
          <a:lstStyle/>
          <a:p>
            <a:pPr algn="l"/>
            <a:r>
              <a:rPr lang="en-IN" sz="3600" dirty="0"/>
              <a:t>Data Processing:</a:t>
            </a:r>
            <a:r>
              <a:rPr lang="en-US" dirty="0"/>
              <a:t/>
            </a:r>
            <a:br>
              <a:rPr lang="en-US" dirty="0"/>
            </a:br>
            <a:endParaRPr lang="en-US" dirty="0"/>
          </a:p>
        </p:txBody>
      </p:sp>
      <p:sp>
        <p:nvSpPr>
          <p:cNvPr id="4" name="Content Placeholder 3"/>
          <p:cNvSpPr>
            <a:spLocks noGrp="1"/>
          </p:cNvSpPr>
          <p:nvPr>
            <p:ph sz="half" idx="2"/>
          </p:nvPr>
        </p:nvSpPr>
        <p:spPr>
          <a:xfrm>
            <a:off x="1143000" y="1676400"/>
            <a:ext cx="9448800" cy="4495800"/>
          </a:xfrm>
        </p:spPr>
        <p:txBody>
          <a:bodyPr>
            <a:normAutofit/>
          </a:bodyPr>
          <a:lstStyle/>
          <a:p>
            <a:pPr algn="just"/>
            <a:r>
              <a:rPr lang="en-IN" sz="1800" dirty="0"/>
              <a:t>I have checked for duplicate rows and I didn’t found any duplicate row in our data. </a:t>
            </a:r>
            <a:r>
              <a:rPr lang="en-IN" sz="1800" dirty="0" smtClean="0"/>
              <a:t>Many missing </a:t>
            </a:r>
            <a:r>
              <a:rPr lang="en-IN" sz="1800" dirty="0"/>
              <a:t>values were there and along with that columns have been entered with ‘-‘ and ‘null </a:t>
            </a:r>
            <a:r>
              <a:rPr lang="en-IN" sz="1800" dirty="0" smtClean="0"/>
              <a:t>‘ values </a:t>
            </a:r>
            <a:r>
              <a:rPr lang="en-IN" sz="1800" dirty="0"/>
              <a:t>which have been replaced by null values and treated as null values.</a:t>
            </a:r>
            <a:endParaRPr lang="en-US" sz="1800" dirty="0"/>
          </a:p>
          <a:p>
            <a:pPr algn="just"/>
            <a:r>
              <a:rPr lang="en-IN" sz="1800" dirty="0"/>
              <a:t>There are some columns with continuous data but here it is showing their data type as object type. It is may be because of the presence of some string values between them. That’s why we need to go through data processing.</a:t>
            </a:r>
            <a:endParaRPr lang="en-US" sz="1800" dirty="0"/>
          </a:p>
          <a:p>
            <a:pPr algn="just"/>
            <a:r>
              <a:rPr lang="en-IN" sz="1800" dirty="0"/>
              <a:t>And I have observed lot of null values from same rows in my data, which may give us trouble in model building, so I will drop some data where column </a:t>
            </a:r>
            <a:r>
              <a:rPr lang="en-IN" sz="1800" dirty="0" err="1"/>
              <a:t>color</a:t>
            </a:r>
            <a:r>
              <a:rPr lang="en-IN" sz="1800" dirty="0"/>
              <a:t> is having null values, by which we will lose </a:t>
            </a:r>
            <a:r>
              <a:rPr lang="en-IN" sz="1800" dirty="0" err="1"/>
              <a:t>arround</a:t>
            </a:r>
            <a:r>
              <a:rPr lang="en-IN" sz="1800" dirty="0"/>
              <a:t> 1047 entries but it will lead to a better model</a:t>
            </a:r>
            <a:r>
              <a:rPr lang="en-IN" sz="1800" dirty="0" smtClean="0"/>
              <a:t>.</a:t>
            </a:r>
          </a:p>
          <a:p>
            <a:pPr algn="just"/>
            <a:r>
              <a:rPr lang="en-IN" sz="1800" dirty="0" smtClean="0"/>
              <a:t>To convert the data types of the continuous columns from object type to float I did required data processing, to check all those steps please go through </a:t>
            </a:r>
            <a:r>
              <a:rPr lang="en-IN" sz="1800" dirty="0" err="1" smtClean="0"/>
              <a:t>github</a:t>
            </a:r>
            <a:r>
              <a:rPr lang="en-IN" sz="1800" dirty="0" smtClean="0"/>
              <a:t>.</a:t>
            </a:r>
            <a:endParaRPr lang="en-US" sz="1800" dirty="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287000" cy="1143000"/>
          </a:xfrm>
        </p:spPr>
        <p:txBody>
          <a:bodyPr>
            <a:normAutofit/>
          </a:bodyPr>
          <a:lstStyle/>
          <a:p>
            <a:pPr algn="l"/>
            <a:r>
              <a:rPr lang="en-US" sz="3200" dirty="0" smtClean="0"/>
              <a:t>EDA</a:t>
            </a:r>
            <a:endParaRPr lang="en-US" sz="3200" dirty="0"/>
          </a:p>
        </p:txBody>
      </p:sp>
      <p:sp>
        <p:nvSpPr>
          <p:cNvPr id="6" name="Content Placeholder 5"/>
          <p:cNvSpPr>
            <a:spLocks noGrp="1"/>
          </p:cNvSpPr>
          <p:nvPr>
            <p:ph sz="quarter" idx="4"/>
          </p:nvPr>
        </p:nvSpPr>
        <p:spPr>
          <a:xfrm>
            <a:off x="1143000" y="4953000"/>
            <a:ext cx="9258301" cy="1676401"/>
          </a:xfrm>
        </p:spPr>
        <p:txBody>
          <a:bodyPr>
            <a:normAutofit/>
          </a:bodyPr>
          <a:lstStyle/>
          <a:p>
            <a:pPr algn="just">
              <a:buNone/>
            </a:pPr>
            <a:r>
              <a:rPr lang="en-US" sz="1800" dirty="0" smtClean="0"/>
              <a:t>	First </a:t>
            </a:r>
            <a:r>
              <a:rPr lang="en-US" sz="1800" dirty="0"/>
              <a:t>plot is representing bar plot for </a:t>
            </a:r>
            <a:r>
              <a:rPr lang="en-US" sz="1800" dirty="0" err="1"/>
              <a:t>Gear_transmission</a:t>
            </a:r>
            <a:r>
              <a:rPr lang="en-US" sz="1800" dirty="0"/>
              <a:t> </a:t>
            </a:r>
            <a:r>
              <a:rPr lang="en-US" sz="1800" dirty="0" err="1"/>
              <a:t>vs</a:t>
            </a:r>
            <a:r>
              <a:rPr lang="en-US" sz="1800" dirty="0"/>
              <a:t> </a:t>
            </a:r>
            <a:r>
              <a:rPr lang="en-US" sz="1800" dirty="0" err="1"/>
              <a:t>car_price</a:t>
            </a:r>
            <a:r>
              <a:rPr lang="en-US" sz="1800" dirty="0"/>
              <a:t>, which will tell us that cars with manual gear transmission system are having less price compared to the cars which are with Automatic gear transmission.</a:t>
            </a:r>
          </a:p>
          <a:p>
            <a:pPr algn="just">
              <a:buNone/>
            </a:pPr>
            <a:r>
              <a:rPr lang="en-US" sz="1800" dirty="0" smtClean="0"/>
              <a:t>	The </a:t>
            </a:r>
            <a:r>
              <a:rPr lang="en-US" sz="1800" dirty="0"/>
              <a:t>second graph is count plot of </a:t>
            </a:r>
            <a:r>
              <a:rPr lang="en-US" sz="1800" dirty="0" err="1"/>
              <a:t>Gear_transmission</a:t>
            </a:r>
            <a:r>
              <a:rPr lang="en-US" sz="1800" dirty="0"/>
              <a:t>, by which we can conclude that </a:t>
            </a:r>
            <a:r>
              <a:rPr lang="en-US" sz="1800" dirty="0" err="1"/>
              <a:t>arround</a:t>
            </a:r>
            <a:r>
              <a:rPr lang="en-US" sz="1800" dirty="0"/>
              <a:t> 70% of the cars are with Manual gear transmission system.</a:t>
            </a:r>
          </a:p>
          <a:p>
            <a:endParaRPr lang="en-US" dirty="0"/>
          </a:p>
        </p:txBody>
      </p:sp>
      <p:pic>
        <p:nvPicPr>
          <p:cNvPr id="7" name="Content Placeholder 6" descr="download (10).png"/>
          <p:cNvPicPr>
            <a:picLocks noGrp="1"/>
          </p:cNvPicPr>
          <p:nvPr>
            <p:ph sz="half" idx="2"/>
          </p:nvPr>
        </p:nvPicPr>
        <p:blipFill>
          <a:blip r:embed="rId2" cstate="print"/>
          <a:stretch>
            <a:fillRect/>
          </a:stretch>
        </p:blipFill>
        <p:spPr>
          <a:xfrm>
            <a:off x="1371600" y="1295400"/>
            <a:ext cx="8953500" cy="35761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a:xfrm>
            <a:off x="685800" y="4876800"/>
            <a:ext cx="10134600" cy="1752600"/>
          </a:xfrm>
        </p:spPr>
        <p:txBody>
          <a:bodyPr>
            <a:normAutofit/>
          </a:bodyPr>
          <a:lstStyle/>
          <a:p>
            <a:pPr algn="l"/>
            <a:r>
              <a:rPr lang="en-IN" sz="1900" dirty="0">
                <a:solidFill>
                  <a:schemeClr val="tx1"/>
                </a:solidFill>
              </a:rPr>
              <a:t>By looking at the </a:t>
            </a:r>
            <a:r>
              <a:rPr lang="en-IN" sz="1900" dirty="0" smtClean="0">
                <a:solidFill>
                  <a:schemeClr val="tx1"/>
                </a:solidFill>
              </a:rPr>
              <a:t>first bar </a:t>
            </a:r>
            <a:r>
              <a:rPr lang="en-IN" sz="1900" dirty="0">
                <a:solidFill>
                  <a:schemeClr val="tx1"/>
                </a:solidFill>
              </a:rPr>
              <a:t>plot we came to know that the cars from the city </a:t>
            </a:r>
            <a:r>
              <a:rPr lang="en-IN" sz="1900" dirty="0" err="1">
                <a:solidFill>
                  <a:schemeClr val="tx1"/>
                </a:solidFill>
              </a:rPr>
              <a:t>delhi-ncr</a:t>
            </a:r>
            <a:r>
              <a:rPr lang="en-IN" sz="1900" dirty="0">
                <a:solidFill>
                  <a:schemeClr val="tx1"/>
                </a:solidFill>
              </a:rPr>
              <a:t> having higher prices and the cars from the city </a:t>
            </a:r>
            <a:r>
              <a:rPr lang="en-IN" sz="1900" dirty="0" err="1">
                <a:solidFill>
                  <a:schemeClr val="tx1"/>
                </a:solidFill>
              </a:rPr>
              <a:t>Jaipur</a:t>
            </a:r>
            <a:r>
              <a:rPr lang="en-IN" sz="1900" dirty="0">
                <a:solidFill>
                  <a:schemeClr val="tx1"/>
                </a:solidFill>
              </a:rPr>
              <a:t> are </a:t>
            </a:r>
            <a:r>
              <a:rPr lang="en-IN" sz="1900" dirty="0" smtClean="0">
                <a:solidFill>
                  <a:schemeClr val="tx1"/>
                </a:solidFill>
              </a:rPr>
              <a:t>cheaper than </a:t>
            </a:r>
            <a:r>
              <a:rPr lang="en-IN" sz="1900" dirty="0">
                <a:solidFill>
                  <a:schemeClr val="tx1"/>
                </a:solidFill>
              </a:rPr>
              <a:t>other cities</a:t>
            </a:r>
            <a:r>
              <a:rPr lang="en-IN" dirty="0" smtClean="0">
                <a:solidFill>
                  <a:schemeClr val="tx1"/>
                </a:solidFill>
              </a:rPr>
              <a:t>.</a:t>
            </a:r>
          </a:p>
          <a:p>
            <a:pPr algn="l"/>
            <a:r>
              <a:rPr lang="en-IN" sz="1800" dirty="0">
                <a:solidFill>
                  <a:schemeClr val="tx1"/>
                </a:solidFill>
              </a:rPr>
              <a:t>The </a:t>
            </a:r>
            <a:r>
              <a:rPr lang="en-IN" sz="1800" dirty="0" smtClean="0">
                <a:solidFill>
                  <a:schemeClr val="tx1"/>
                </a:solidFill>
              </a:rPr>
              <a:t>second count </a:t>
            </a:r>
            <a:r>
              <a:rPr lang="en-IN" sz="1800" dirty="0">
                <a:solidFill>
                  <a:schemeClr val="tx1"/>
                </a:solidFill>
              </a:rPr>
              <a:t>plot is for car brand; looking at this plot we can conclude that we are having most of the cars from </a:t>
            </a:r>
            <a:r>
              <a:rPr lang="en-IN" sz="1800" dirty="0" err="1">
                <a:solidFill>
                  <a:schemeClr val="tx1"/>
                </a:solidFill>
              </a:rPr>
              <a:t>Maruti</a:t>
            </a:r>
            <a:r>
              <a:rPr lang="en-IN" sz="1800" dirty="0">
                <a:solidFill>
                  <a:schemeClr val="tx1"/>
                </a:solidFill>
              </a:rPr>
              <a:t> and Hyundai brand.</a:t>
            </a:r>
            <a:endParaRPr lang="en-US" sz="1800" dirty="0">
              <a:solidFill>
                <a:schemeClr val="tx1"/>
              </a:solidFill>
            </a:endParaRPr>
          </a:p>
          <a:p>
            <a:pPr algn="l"/>
            <a:endParaRPr lang="en-US" dirty="0">
              <a:solidFill>
                <a:schemeClr val="tx1"/>
              </a:solidFill>
            </a:endParaRPr>
          </a:p>
        </p:txBody>
      </p:sp>
      <p:pic>
        <p:nvPicPr>
          <p:cNvPr id="7" name="Content Placeholder 6" descr="download (1).png"/>
          <p:cNvPicPr>
            <a:picLocks noGrp="1"/>
          </p:cNvPicPr>
          <p:nvPr>
            <p:ph sz="half" idx="4294967295"/>
          </p:nvPr>
        </p:nvPicPr>
        <p:blipFill>
          <a:blip r:embed="rId2" cstate="print"/>
          <a:stretch>
            <a:fillRect/>
          </a:stretch>
        </p:blipFill>
        <p:spPr>
          <a:xfrm>
            <a:off x="609600" y="914400"/>
            <a:ext cx="4949825" cy="3494088"/>
          </a:xfrm>
          <a:prstGeom prst="rect">
            <a:avLst/>
          </a:prstGeom>
        </p:spPr>
      </p:pic>
      <p:pic>
        <p:nvPicPr>
          <p:cNvPr id="8" name="Content Placeholder 7" descr="Untitled.png"/>
          <p:cNvPicPr>
            <a:picLocks noGrp="1"/>
          </p:cNvPicPr>
          <p:nvPr>
            <p:ph sz="quarter" idx="4294967295"/>
          </p:nvPr>
        </p:nvPicPr>
        <p:blipFill>
          <a:blip r:embed="rId3" cstate="print"/>
          <a:stretch>
            <a:fillRect/>
          </a:stretch>
        </p:blipFill>
        <p:spPr>
          <a:xfrm>
            <a:off x="5867400" y="990600"/>
            <a:ext cx="5051425" cy="3886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24400"/>
            <a:ext cx="10287000" cy="1600200"/>
          </a:xfrm>
        </p:spPr>
        <p:txBody>
          <a:bodyPr>
            <a:normAutofit/>
          </a:bodyPr>
          <a:lstStyle/>
          <a:p>
            <a:r>
              <a:rPr lang="en-IN" sz="1800" dirty="0"/>
              <a:t>Looking at the </a:t>
            </a:r>
            <a:r>
              <a:rPr lang="en-IN" sz="1800" dirty="0" err="1" smtClean="0"/>
              <a:t>firstscatter</a:t>
            </a:r>
            <a:r>
              <a:rPr lang="en-IN" sz="1800" dirty="0" smtClean="0"/>
              <a:t> </a:t>
            </a:r>
            <a:r>
              <a:rPr lang="en-IN" sz="1800" dirty="0"/>
              <a:t>plot we can say that the prices of cars are higher which are with less running</a:t>
            </a:r>
            <a:r>
              <a:rPr lang="en-IN" sz="1800" dirty="0" smtClean="0"/>
              <a:t>.</a:t>
            </a:r>
          </a:p>
          <a:p>
            <a:r>
              <a:rPr lang="en-IN" sz="1800" dirty="0"/>
              <a:t>The </a:t>
            </a:r>
            <a:r>
              <a:rPr lang="en-IN" sz="1800" dirty="0" smtClean="0"/>
              <a:t>second scatter </a:t>
            </a:r>
            <a:r>
              <a:rPr lang="en-IN" sz="1800" dirty="0"/>
              <a:t>plot is showing relation between </a:t>
            </a:r>
            <a:r>
              <a:rPr lang="en-IN" sz="1800" dirty="0" err="1"/>
              <a:t>Engine_disp</a:t>
            </a:r>
            <a:r>
              <a:rPr lang="en-IN" sz="1800" dirty="0"/>
              <a:t> and </a:t>
            </a:r>
            <a:r>
              <a:rPr lang="en-IN" sz="1800" dirty="0" err="1"/>
              <a:t>car_price</a:t>
            </a:r>
            <a:r>
              <a:rPr lang="en-IN" sz="1800" dirty="0"/>
              <a:t>. Looking at this plot we can say that as engine </a:t>
            </a:r>
            <a:r>
              <a:rPr lang="en-IN" sz="1800" dirty="0" err="1"/>
              <a:t>disp</a:t>
            </a:r>
            <a:r>
              <a:rPr lang="en-IN" sz="1800" dirty="0"/>
              <a:t> or engine cc increases the price of the car increases. And there are less number of cars which are having engine cc more than 3000. </a:t>
            </a:r>
            <a:endParaRPr lang="en-US" sz="1800" dirty="0"/>
          </a:p>
        </p:txBody>
      </p:sp>
      <p:pic>
        <p:nvPicPr>
          <p:cNvPr id="4" name="Picture 3" descr="download (4).png"/>
          <p:cNvPicPr/>
          <p:nvPr/>
        </p:nvPicPr>
        <p:blipFill>
          <a:blip r:embed="rId2" cstate="print"/>
          <a:stretch>
            <a:fillRect/>
          </a:stretch>
        </p:blipFill>
        <p:spPr>
          <a:xfrm>
            <a:off x="685800" y="1143000"/>
            <a:ext cx="5029200" cy="3200400"/>
          </a:xfrm>
          <a:prstGeom prst="rect">
            <a:avLst/>
          </a:prstGeom>
        </p:spPr>
      </p:pic>
      <p:pic>
        <p:nvPicPr>
          <p:cNvPr id="5" name="Picture 4" descr="download (5).png"/>
          <p:cNvPicPr/>
          <p:nvPr/>
        </p:nvPicPr>
        <p:blipFill>
          <a:blip r:embed="rId3" cstate="print"/>
          <a:stretch>
            <a:fillRect/>
          </a:stretch>
        </p:blipFill>
        <p:spPr>
          <a:xfrm>
            <a:off x="5867400" y="1066800"/>
            <a:ext cx="5029200" cy="3276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10287000" cy="792162"/>
          </a:xfrm>
        </p:spPr>
        <p:txBody>
          <a:bodyPr>
            <a:normAutofit fontScale="90000"/>
          </a:bodyPr>
          <a:lstStyle/>
          <a:p>
            <a:pPr algn="l"/>
            <a:r>
              <a:rPr lang="en-IN" sz="3600" dirty="0"/>
              <a:t>Correlation Heat-map</a:t>
            </a:r>
            <a:r>
              <a:rPr lang="en-US" dirty="0"/>
              <a:t/>
            </a:r>
            <a:br>
              <a:rPr lang="en-US" dirty="0"/>
            </a:br>
            <a:endParaRPr lang="en-US" dirty="0"/>
          </a:p>
        </p:txBody>
      </p:sp>
      <p:sp>
        <p:nvSpPr>
          <p:cNvPr id="3" name="Content Placeholder 2"/>
          <p:cNvSpPr>
            <a:spLocks noGrp="1"/>
          </p:cNvSpPr>
          <p:nvPr>
            <p:ph idx="1"/>
          </p:nvPr>
        </p:nvSpPr>
        <p:spPr>
          <a:xfrm>
            <a:off x="6362700" y="1905000"/>
            <a:ext cx="4686300" cy="4724400"/>
          </a:xfrm>
        </p:spPr>
        <p:txBody>
          <a:bodyPr>
            <a:normAutofit/>
          </a:bodyPr>
          <a:lstStyle/>
          <a:p>
            <a:pPr algn="just"/>
            <a:r>
              <a:rPr lang="en-US" sz="1800" dirty="0"/>
              <a:t>The above correlation heat-map will tell us that all the features are in good relation with our target variable. Among all these features </a:t>
            </a:r>
            <a:r>
              <a:rPr lang="en-US" sz="1800" dirty="0" err="1"/>
              <a:t>Max_power</a:t>
            </a:r>
            <a:r>
              <a:rPr lang="en-US" sz="1800" dirty="0"/>
              <a:t> and car width are having higher correlation with the target variable.</a:t>
            </a:r>
          </a:p>
          <a:p>
            <a:pPr algn="just"/>
            <a:r>
              <a:rPr lang="en-US" sz="1800" dirty="0"/>
              <a:t>Other features like </a:t>
            </a:r>
            <a:r>
              <a:rPr lang="en-US" sz="1800" dirty="0" err="1"/>
              <a:t>Engine_disp</a:t>
            </a:r>
            <a:r>
              <a:rPr lang="en-US" sz="1800" dirty="0"/>
              <a:t>, length, weight and </a:t>
            </a:r>
            <a:r>
              <a:rPr lang="en-US" sz="1800" dirty="0" err="1"/>
              <a:t>top_speed</a:t>
            </a:r>
            <a:r>
              <a:rPr lang="en-US" sz="1800" dirty="0"/>
              <a:t> are showing nearly equal relation with target variable. Columns </a:t>
            </a:r>
            <a:r>
              <a:rPr lang="en-US" sz="1800" dirty="0" err="1" smtClean="0"/>
              <a:t>Running_in_kms</a:t>
            </a:r>
            <a:r>
              <a:rPr lang="en-US" sz="1800" dirty="0" smtClean="0"/>
              <a:t>, </a:t>
            </a:r>
            <a:r>
              <a:rPr lang="en-US" sz="1800" dirty="0" err="1" smtClean="0"/>
              <a:t>car_age</a:t>
            </a:r>
            <a:r>
              <a:rPr lang="en-US" sz="1800" dirty="0" smtClean="0"/>
              <a:t> </a:t>
            </a:r>
            <a:r>
              <a:rPr lang="en-US" sz="1800" dirty="0"/>
              <a:t>and </a:t>
            </a:r>
            <a:r>
              <a:rPr lang="en-US" sz="1800" dirty="0" err="1"/>
              <a:t>milage_in_kms</a:t>
            </a:r>
            <a:r>
              <a:rPr lang="en-US" sz="1800" dirty="0"/>
              <a:t> are negatively related with target </a:t>
            </a:r>
            <a:r>
              <a:rPr lang="en-US" sz="1800" dirty="0" err="1"/>
              <a:t>variable.It</a:t>
            </a:r>
            <a:r>
              <a:rPr lang="en-US" sz="1800" dirty="0"/>
              <a:t> seems like the column </a:t>
            </a:r>
            <a:r>
              <a:rPr lang="en-US" sz="1800" dirty="0" err="1"/>
              <a:t>Engine_disp</a:t>
            </a:r>
            <a:r>
              <a:rPr lang="en-US" sz="1800" dirty="0"/>
              <a:t> and Weight are having maximum coefficient of correlation between each other.</a:t>
            </a:r>
          </a:p>
          <a:p>
            <a:endParaRPr lang="en-US" dirty="0"/>
          </a:p>
        </p:txBody>
      </p:sp>
      <p:pic>
        <p:nvPicPr>
          <p:cNvPr id="4" name="Picture 3" descr="download (7).png"/>
          <p:cNvPicPr/>
          <p:nvPr/>
        </p:nvPicPr>
        <p:blipFill>
          <a:blip r:embed="rId2" cstate="print"/>
          <a:stretch>
            <a:fillRect/>
          </a:stretch>
        </p:blipFill>
        <p:spPr>
          <a:xfrm>
            <a:off x="685800" y="1371600"/>
            <a:ext cx="5429250" cy="5257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5257800" cy="639762"/>
          </a:xfrm>
        </p:spPr>
        <p:txBody>
          <a:bodyPr>
            <a:noAutofit/>
          </a:bodyPr>
          <a:lstStyle/>
          <a:p>
            <a:pPr algn="l"/>
            <a:r>
              <a:rPr lang="en-IN" sz="3200" dirty="0"/>
              <a:t>Data Pre-processing Done</a:t>
            </a:r>
            <a:r>
              <a:rPr lang="en-US" sz="1800" dirty="0"/>
              <a:t/>
            </a:r>
            <a:br>
              <a:rPr lang="en-US" sz="1800" dirty="0"/>
            </a:br>
            <a:r>
              <a:rPr lang="en-US" sz="1800" dirty="0"/>
              <a:t/>
            </a:r>
            <a:br>
              <a:rPr lang="en-US" sz="1800" dirty="0"/>
            </a:br>
            <a:endParaRPr lang="en-US" sz="1800" dirty="0"/>
          </a:p>
        </p:txBody>
      </p:sp>
      <p:sp>
        <p:nvSpPr>
          <p:cNvPr id="4" name="Content Placeholder 3"/>
          <p:cNvSpPr>
            <a:spLocks noGrp="1"/>
          </p:cNvSpPr>
          <p:nvPr>
            <p:ph sz="half" idx="2"/>
          </p:nvPr>
        </p:nvSpPr>
        <p:spPr>
          <a:xfrm>
            <a:off x="914400" y="1676400"/>
            <a:ext cx="9258300" cy="3951288"/>
          </a:xfrm>
        </p:spPr>
        <p:txBody>
          <a:bodyPr>
            <a:normAutofit/>
          </a:bodyPr>
          <a:lstStyle/>
          <a:p>
            <a:pPr>
              <a:buNone/>
            </a:pPr>
            <a:r>
              <a:rPr lang="en-IN" sz="1800" dirty="0" smtClean="0"/>
              <a:t>	Data pre-processing is a very important process of preparing the raw data and making it suitable for a machine learning model. It is the first and crucial step while creating a machine learning model. I have used some following pre-processing steps</a:t>
            </a:r>
            <a:r>
              <a:rPr lang="en-US" sz="1800" dirty="0" smtClean="0"/>
              <a:t/>
            </a:r>
            <a:br>
              <a:rPr lang="en-US" sz="1800" dirty="0" smtClean="0"/>
            </a:br>
            <a:r>
              <a:rPr lang="en-IN" sz="1800" dirty="0" smtClean="0"/>
              <a:t> </a:t>
            </a:r>
            <a:r>
              <a:rPr lang="en-US" sz="1800" dirty="0" smtClean="0"/>
              <a:t/>
            </a:r>
            <a:br>
              <a:rPr lang="en-US" sz="1800" dirty="0" smtClean="0"/>
            </a:br>
            <a:r>
              <a:rPr lang="en-IN" sz="1800" dirty="0" smtClean="0"/>
              <a:t>Filling or Treating Missing values</a:t>
            </a:r>
            <a:r>
              <a:rPr lang="en-US" sz="1800" dirty="0" smtClean="0"/>
              <a:t/>
            </a:r>
            <a:br>
              <a:rPr lang="en-US" sz="1800" dirty="0" smtClean="0"/>
            </a:br>
            <a:r>
              <a:rPr lang="en-IN" sz="1800" dirty="0" smtClean="0"/>
              <a:t>Outliers treatment</a:t>
            </a:r>
            <a:r>
              <a:rPr lang="en-US" sz="1800" dirty="0" smtClean="0"/>
              <a:t/>
            </a:r>
            <a:br>
              <a:rPr lang="en-US" sz="1800" dirty="0" smtClean="0"/>
            </a:br>
            <a:r>
              <a:rPr lang="en-IN" sz="1800" dirty="0" smtClean="0"/>
              <a:t>Encoding using ordinal encoder</a:t>
            </a:r>
            <a:r>
              <a:rPr lang="en-US" sz="1800" dirty="0" smtClean="0"/>
              <a:t/>
            </a:r>
            <a:br>
              <a:rPr lang="en-US" sz="1800" dirty="0" smtClean="0"/>
            </a:br>
            <a:r>
              <a:rPr lang="en-IN" sz="1800" dirty="0" smtClean="0"/>
              <a:t>scaling using standard </a:t>
            </a:r>
            <a:r>
              <a:rPr lang="en-IN" sz="1800" dirty="0" err="1" smtClean="0"/>
              <a:t>scaler</a:t>
            </a:r>
            <a:r>
              <a:rPr lang="en-US" sz="1800" dirty="0" smtClean="0"/>
              <a:t/>
            </a:r>
            <a:br>
              <a:rPr lang="en-US" sz="1800" dirty="0" smtClean="0"/>
            </a:br>
            <a:r>
              <a:rPr lang="en-IN" sz="1800" dirty="0" err="1" smtClean="0"/>
              <a:t>Skewness</a:t>
            </a:r>
            <a:r>
              <a:rPr lang="en-IN" sz="1800" dirty="0" smtClean="0"/>
              <a:t> treatment</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1163</Words>
  <Application>Microsoft Office PowerPoint</Application>
  <PresentationFormat>Custom</PresentationFormat>
  <Paragraphs>53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CAR PRICE PREDICTION </vt:lpstr>
      <vt:lpstr>Problem statement</vt:lpstr>
      <vt:lpstr>Analytical Problem Framing </vt:lpstr>
      <vt:lpstr>Data Processing: </vt:lpstr>
      <vt:lpstr>EDA</vt:lpstr>
      <vt:lpstr>Slide 6</vt:lpstr>
      <vt:lpstr>Slide 7</vt:lpstr>
      <vt:lpstr>Correlation Heat-map </vt:lpstr>
      <vt:lpstr>Data Pre-processing Done  </vt:lpstr>
      <vt:lpstr>Model/s Development and Evaluation  </vt:lpstr>
      <vt:lpstr>Final Model</vt:lpstr>
      <vt:lpstr>Conclusion</vt:lpstr>
      <vt:lpstr>Limitations of this work and scope for the future 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ABHINANDAN</dc:creator>
  <cp:lastModifiedBy>ABHINANDAN</cp:lastModifiedBy>
  <cp:revision>22</cp:revision>
  <dcterms:created xsi:type="dcterms:W3CDTF">2021-09-30T04:36:11Z</dcterms:created>
  <dcterms:modified xsi:type="dcterms:W3CDTF">2021-09-30T10:56:33Z</dcterms:modified>
</cp:coreProperties>
</file>