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78" d="100"/>
          <a:sy n="178" d="100"/>
        </p:scale>
        <p:origin x="2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accd9c62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accd9c6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accd9c62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accd9c62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accd9c62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accd9c62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5330 Programming Assignment 2</a:t>
            </a:r>
            <a:endParaRPr dirty="0"/>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Abhijit </a:t>
            </a:r>
            <a:r>
              <a:rPr lang="en" dirty="0" err="1"/>
              <a:t>Kaluri</a:t>
            </a:r>
            <a:endParaRPr dirty="0"/>
          </a:p>
          <a:p>
            <a:pPr marL="0" lvl="0" indent="0" algn="ctr" rtl="0">
              <a:lnSpc>
                <a:spcPct val="100000"/>
              </a:lnSpc>
              <a:spcBef>
                <a:spcPts val="0"/>
              </a:spcBef>
              <a:spcAft>
                <a:spcPts val="0"/>
              </a:spcAft>
              <a:buSzPts val="2800"/>
              <a:buNone/>
            </a:pPr>
            <a:r>
              <a:rPr lang="en-US" dirty="0"/>
              <a:t>K</a:t>
            </a:r>
            <a:r>
              <a:rPr lang="en" dirty="0" err="1"/>
              <a:t>aluri.a@northeastern.edu</a:t>
            </a:r>
            <a:endParaRPr dirty="0"/>
          </a:p>
          <a:p>
            <a:pPr marL="0" lvl="0" indent="0" algn="ctr" rtl="0">
              <a:lnSpc>
                <a:spcPct val="100000"/>
              </a:lnSpc>
              <a:spcBef>
                <a:spcPts val="0"/>
              </a:spcBef>
              <a:spcAft>
                <a:spcPts val="0"/>
              </a:spcAft>
              <a:buSzPts val="2800"/>
              <a:buNone/>
            </a:pPr>
            <a:r>
              <a:rPr lang="en-US" dirty="0"/>
              <a:t>K</a:t>
            </a:r>
            <a:r>
              <a:rPr lang="en" dirty="0" err="1"/>
              <a:t>aluri.a</a:t>
            </a:r>
            <a:endParaRPr dirty="0"/>
          </a:p>
          <a:p>
            <a:pPr marL="0" lvl="0" indent="0" algn="ctr" rtl="0">
              <a:lnSpc>
                <a:spcPct val="100000"/>
              </a:lnSpc>
              <a:spcBef>
                <a:spcPts val="0"/>
              </a:spcBef>
              <a:spcAft>
                <a:spcPts val="0"/>
              </a:spcAft>
              <a:buSzPts val="2800"/>
              <a:buNone/>
            </a:pPr>
            <a:r>
              <a:rPr lang="en" dirty="0"/>
              <a:t>002853560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Feature matching</a:t>
            </a:r>
            <a:endParaRPr dirty="0"/>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Gaudi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4/100</a:t>
            </a:r>
            <a:r>
              <a:rPr lang="en" dirty="0"/>
              <a:t>]</a:t>
            </a:r>
            <a:endParaRPr dirty="0"/>
          </a:p>
          <a:p>
            <a:pPr marL="0" lvl="0" indent="0" algn="l" rtl="0">
              <a:spcBef>
                <a:spcPts val="0"/>
              </a:spcBef>
              <a:spcAft>
                <a:spcPts val="0"/>
              </a:spcAft>
              <a:buClr>
                <a:schemeClr val="dk1"/>
              </a:buClr>
              <a:buSzPts val="1100"/>
              <a:buFont typeface="Arial"/>
              <a:buNone/>
            </a:pPr>
            <a:r>
              <a:rPr lang="en" dirty="0"/>
              <a:t>Accuracy: [</a:t>
            </a:r>
            <a:r>
              <a:rPr lang="en-US" dirty="0"/>
              <a:t>0.000000</a:t>
            </a:r>
            <a:r>
              <a:rPr lang="en" dirty="0"/>
              <a:t>]</a:t>
            </a:r>
            <a:endParaRPr dirty="0"/>
          </a:p>
          <a:p>
            <a:pPr marL="0" lvl="0" indent="0" algn="l" rtl="0">
              <a:spcBef>
                <a:spcPts val="0"/>
              </a:spcBef>
              <a:spcAft>
                <a:spcPts val="0"/>
              </a:spcAft>
              <a:buNone/>
            </a:pPr>
            <a:endParaRPr dirty="0"/>
          </a:p>
        </p:txBody>
      </p:sp>
      <p:sp>
        <p:nvSpPr>
          <p:cNvPr id="161" name="Google Shape;161;p34"/>
          <p:cNvSpPr txBox="1">
            <a:spLocks noGrp="1"/>
          </p:cNvSpPr>
          <p:nvPr>
            <p:ph type="body" idx="2"/>
          </p:nvPr>
        </p:nvSpPr>
        <p:spPr>
          <a:xfrm>
            <a:off x="4572000" y="87464"/>
            <a:ext cx="4260300" cy="50560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your implementation of feature matching here]</a:t>
            </a:r>
          </a:p>
          <a:p>
            <a:pPr marL="0" lvl="0" indent="0" algn="l" rtl="0">
              <a:spcBef>
                <a:spcPts val="0"/>
              </a:spcBef>
              <a:spcAft>
                <a:spcPts val="0"/>
              </a:spcAft>
              <a:buNone/>
            </a:pPr>
            <a:endParaRPr lang="en" dirty="0"/>
          </a:p>
          <a:p>
            <a:pPr marL="0" lvl="0" indent="0" algn="l" rtl="0">
              <a:spcBef>
                <a:spcPts val="0"/>
              </a:spcBef>
              <a:spcAft>
                <a:spcPts val="0"/>
              </a:spcAft>
              <a:buNone/>
            </a:pPr>
            <a:r>
              <a:rPr lang="en-US" sz="1200" dirty="0"/>
              <a:t>The function </a:t>
            </a:r>
            <a:r>
              <a:rPr lang="en-US" sz="1200" dirty="0" err="1"/>
              <a:t>compute_feature_distances</a:t>
            </a:r>
            <a:r>
              <a:rPr lang="en-US" sz="1200" dirty="0"/>
              <a:t> calculates the Euclidean distance between each feature in features1 and features2. This results in a distance matrix where each entry represents a pairwise feature distance.</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For each feature in features1, the two closest features from features2 are identified by sorting the distance matrix.</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The ratio of the smallest distance to the second smallest is computed for each feature in features1. If the ratio is below a threshold (e.g., 0.8), the match is considered valid. This ensures only confident matches pass.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The valid matches and their confidence scores (based on the ratio) are returned. Matches with a low ratio indicate a higher confidence.</a:t>
            </a:r>
          </a:p>
          <a:p>
            <a:pPr marL="0" lvl="0" indent="0" algn="l" rtl="0">
              <a:spcBef>
                <a:spcPts val="0"/>
              </a:spcBef>
              <a:spcAft>
                <a:spcPts val="0"/>
              </a:spcAft>
              <a:buNone/>
            </a:pPr>
            <a:endParaRPr dirty="0"/>
          </a:p>
        </p:txBody>
      </p:sp>
      <p:pic>
        <p:nvPicPr>
          <p:cNvPr id="8196" name="Picture 4">
            <a:extLst>
              <a:ext uri="{FF2B5EF4-FFF2-40B4-BE49-F238E27FC236}">
                <a16:creationId xmlns:a16="http://schemas.microsoft.com/office/drawing/2014/main" id="{D6410447-38A4-08DE-CF08-861BFB430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4" y="1830905"/>
            <a:ext cx="4016387" cy="1834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67" name="Google Shape;167;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SIFT feature descriptor from pa2.ipynb here]</a:t>
            </a:r>
            <a:endParaRPr dirty="0"/>
          </a:p>
        </p:txBody>
      </p:sp>
      <p:sp>
        <p:nvSpPr>
          <p:cNvPr id="168" name="Google Shape;168;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(with green/red lines for correct/incorrect correspondences) for Notre Dame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(out of 100): [</a:t>
            </a:r>
            <a:r>
              <a:rPr lang="en-US" dirty="0"/>
              <a:t>196/100</a:t>
            </a:r>
            <a:r>
              <a:rPr lang="en" dirty="0"/>
              <a:t>]</a:t>
            </a:r>
            <a:endParaRPr dirty="0"/>
          </a:p>
          <a:p>
            <a:pPr marL="0" lvl="0" indent="0" algn="l" rtl="0">
              <a:spcBef>
                <a:spcPts val="0"/>
              </a:spcBef>
              <a:spcAft>
                <a:spcPts val="0"/>
              </a:spcAft>
              <a:buClr>
                <a:schemeClr val="dk1"/>
              </a:buClr>
              <a:buSzPts val="1100"/>
              <a:buFont typeface="Arial"/>
              <a:buNone/>
            </a:pPr>
            <a:r>
              <a:rPr lang="en" dirty="0"/>
              <a:t>Accuracy: [</a:t>
            </a:r>
            <a:r>
              <a:rPr lang="en-US" dirty="0"/>
              <a:t>0.933673 - 93.37%</a:t>
            </a:r>
            <a:r>
              <a:rPr lang="en" dirty="0"/>
              <a:t>]</a:t>
            </a:r>
            <a:endParaRPr dirty="0"/>
          </a:p>
          <a:p>
            <a:pPr marL="0" lvl="0" indent="0" algn="l" rtl="0">
              <a:spcBef>
                <a:spcPts val="0"/>
              </a:spcBef>
              <a:spcAft>
                <a:spcPts val="0"/>
              </a:spcAft>
              <a:buNone/>
            </a:pPr>
            <a:endParaRPr dirty="0"/>
          </a:p>
        </p:txBody>
      </p:sp>
      <p:pic>
        <p:nvPicPr>
          <p:cNvPr id="9218" name="Picture 2">
            <a:extLst>
              <a:ext uri="{FF2B5EF4-FFF2-40B4-BE49-F238E27FC236}">
                <a16:creationId xmlns:a16="http://schemas.microsoft.com/office/drawing/2014/main" id="{3C2BE156-55FE-46C2-1402-2BDF1583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14" y="1836752"/>
            <a:ext cx="4222672" cy="286172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2673D04B-FC4C-A108-88B8-6351FBDE4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6301" y="2019631"/>
            <a:ext cx="2817509" cy="1913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SIFT feature descriptor</a:t>
            </a:r>
            <a:endParaRPr dirty="0"/>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Mt. Rushmore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181/100</a:t>
            </a:r>
            <a:r>
              <a:rPr lang="en" dirty="0"/>
              <a:t>]</a:t>
            </a:r>
            <a:endParaRPr dirty="0"/>
          </a:p>
          <a:p>
            <a:pPr marL="0" lvl="0" indent="0" algn="l" rtl="0">
              <a:spcBef>
                <a:spcPts val="0"/>
              </a:spcBef>
              <a:spcAft>
                <a:spcPts val="0"/>
              </a:spcAft>
              <a:buClr>
                <a:schemeClr val="dk1"/>
              </a:buClr>
              <a:buSzPts val="1100"/>
              <a:buFont typeface="Arial"/>
              <a:buNone/>
            </a:pPr>
            <a:r>
              <a:rPr lang="en" dirty="0"/>
              <a:t>Accuracy: [</a:t>
            </a:r>
            <a:r>
              <a:rPr lang="en-US" dirty="0"/>
              <a:t>0.928177 – 92.8%</a:t>
            </a:r>
            <a:r>
              <a:rPr lang="en" dirty="0"/>
              <a:t>]</a:t>
            </a: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a:t>
            </a:r>
            <a:r>
              <a:rPr lang="en" dirty="0" err="1"/>
              <a:t>Gaudiimage</a:t>
            </a:r>
            <a:r>
              <a:rPr lang="en" dirty="0"/>
              <a:t>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4/100</a:t>
            </a:r>
            <a:r>
              <a:rPr lang="en" dirty="0"/>
              <a:t>]</a:t>
            </a:r>
            <a:endParaRPr dirty="0"/>
          </a:p>
          <a:p>
            <a:pPr marL="0" lvl="0" indent="0" algn="l" rtl="0">
              <a:spcBef>
                <a:spcPts val="0"/>
              </a:spcBef>
              <a:spcAft>
                <a:spcPts val="0"/>
              </a:spcAft>
              <a:buClr>
                <a:schemeClr val="dk1"/>
              </a:buClr>
              <a:buSzPts val="1100"/>
              <a:buFont typeface="Arial"/>
              <a:buNone/>
            </a:pPr>
            <a:r>
              <a:rPr lang="en" dirty="0"/>
              <a:t>Accuracy: [</a:t>
            </a:r>
            <a:r>
              <a:rPr lang="en-US" dirty="0"/>
              <a:t>0.000000</a:t>
            </a:r>
            <a:r>
              <a:rPr lang="en" dirty="0"/>
              <a:t>]</a:t>
            </a:r>
            <a:endParaRPr dirty="0"/>
          </a:p>
          <a:p>
            <a:pPr marL="0" lvl="0" indent="0" algn="l" rtl="0">
              <a:spcBef>
                <a:spcPts val="0"/>
              </a:spcBef>
              <a:spcAft>
                <a:spcPts val="0"/>
              </a:spcAft>
              <a:buNone/>
            </a:pPr>
            <a:endParaRPr dirty="0"/>
          </a:p>
        </p:txBody>
      </p:sp>
      <p:pic>
        <p:nvPicPr>
          <p:cNvPr id="10242" name="Picture 2">
            <a:extLst>
              <a:ext uri="{FF2B5EF4-FFF2-40B4-BE49-F238E27FC236}">
                <a16:creationId xmlns:a16="http://schemas.microsoft.com/office/drawing/2014/main" id="{569F4134-C1A6-F2D4-408B-3ABABA0D8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91" y="1924214"/>
            <a:ext cx="4166409" cy="17452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6C6D9965-D4AB-73DD-5969-8245F755AC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600" y="1801051"/>
            <a:ext cx="4443778" cy="1991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31170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SIFT feature descriptor</a:t>
            </a:r>
            <a:endParaRPr dirty="0"/>
          </a:p>
        </p:txBody>
      </p:sp>
      <p:sp>
        <p:nvSpPr>
          <p:cNvPr id="181" name="Google Shape;181;p37"/>
          <p:cNvSpPr txBox="1">
            <a:spLocks noGrp="1"/>
          </p:cNvSpPr>
          <p:nvPr>
            <p:ph type="body" idx="1"/>
          </p:nvPr>
        </p:nvSpPr>
        <p:spPr>
          <a:xfrm>
            <a:off x="111318" y="485030"/>
            <a:ext cx="4200282" cy="448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your implementation of SIFT feature descriptors here]</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First, I used </a:t>
            </a:r>
            <a:r>
              <a:rPr lang="en-US" dirty="0" err="1"/>
              <a:t>get_magnitudes_and_orientations</a:t>
            </a:r>
            <a:r>
              <a:rPr lang="en-US" dirty="0"/>
              <a:t>() to compute gradient magnitudes and orientations using Sobel derivatives. Then, in </a:t>
            </a:r>
            <a:r>
              <a:rPr lang="en-US" dirty="0" err="1"/>
              <a:t>get_gradient_histogram_vec_from_patch</a:t>
            </a:r>
            <a:r>
              <a:rPr lang="en-US" dirty="0"/>
              <a:t>(), I divided the 16x16 patch into a 4x4 grid. For each grid cell, I computed an 8-bin histogram with gradient magnitudes as weights and orientations as bins. The histograms are concatenated into a 128-dim feature vector representing the </a:t>
            </a:r>
            <a:r>
              <a:rPr lang="en-US" dirty="0" err="1"/>
              <a:t>keypoint</a:t>
            </a:r>
            <a:r>
              <a:rPr lang="en-US" dirty="0"/>
              <a:t>. In </a:t>
            </a:r>
            <a:r>
              <a:rPr lang="en-US" dirty="0" err="1"/>
              <a:t>get_feat_vec</a:t>
            </a:r>
            <a:r>
              <a:rPr lang="en-US" dirty="0"/>
              <a:t>(), I normalized the vector and applied square-root normalization. Finally, in </a:t>
            </a:r>
            <a:r>
              <a:rPr lang="en-US" dirty="0" err="1"/>
              <a:t>get_SIFT_descriptors</a:t>
            </a:r>
            <a:r>
              <a:rPr lang="en-US" dirty="0"/>
              <a:t>(), I computed the SIFT descriptor for all </a:t>
            </a:r>
            <a:r>
              <a:rPr lang="en-US" dirty="0" err="1"/>
              <a:t>keypoints</a:t>
            </a:r>
            <a:r>
              <a:rPr lang="en-US" dirty="0"/>
              <a:t>.</a:t>
            </a:r>
            <a:endParaRPr dirty="0"/>
          </a:p>
        </p:txBody>
      </p:sp>
      <p:sp>
        <p:nvSpPr>
          <p:cNvPr id="182" name="Google Shape;182;p37"/>
          <p:cNvSpPr txBox="1">
            <a:spLocks noGrp="1"/>
          </p:cNvSpPr>
          <p:nvPr>
            <p:ph type="body" idx="2"/>
          </p:nvPr>
        </p:nvSpPr>
        <p:spPr>
          <a:xfrm>
            <a:off x="4572000" y="574624"/>
            <a:ext cx="4260300" cy="448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 SIFT features better descriptors than the normalized patches?]</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SIFT features are better than normalized patches because they capture both gradient magnitude and orientation, making them robust to changes in illumination, scale, and rotation. SIFT also retains spatial information by dividing the region around a </a:t>
            </a:r>
            <a:r>
              <a:rPr lang="en-US" dirty="0" err="1"/>
              <a:t>keypoint</a:t>
            </a:r>
            <a:r>
              <a:rPr lang="en-US" dirty="0"/>
              <a:t> into a grid, ensuring local structure is preserved.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Normalized patches, on the other hand, rely only on raw pixel intensity values, which makes them sensitive to changes in lighting, rotation, and scale, leading to less reliable matching. SIFT's use of histograms and square-root normalization is also a bonus.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Conclusion</a:t>
            </a:r>
            <a:endParaRPr/>
          </a:p>
        </p:txBody>
      </p:sp>
      <p:sp>
        <p:nvSpPr>
          <p:cNvPr id="188" name="Google Shape;188;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[Why aren't our version of SIFT features rotation- or scale-invariant? What would you have to do to make them so?]</a:t>
            </a:r>
          </a:p>
          <a:p>
            <a:pPr marL="0" lvl="0" indent="0" algn="l" rtl="0">
              <a:lnSpc>
                <a:spcPct val="115000"/>
              </a:lnSpc>
              <a:spcBef>
                <a:spcPts val="0"/>
              </a:spcBef>
              <a:spcAft>
                <a:spcPts val="1600"/>
              </a:spcAft>
              <a:buSzPts val="1800"/>
              <a:buNone/>
            </a:pPr>
            <a:r>
              <a:rPr lang="en-US" dirty="0"/>
              <a:t>Our SIFT implementation lacks rotation and scale invariance because we don’t account for changes in the orientation or size of the </a:t>
            </a:r>
            <a:r>
              <a:rPr lang="en-US" dirty="0" err="1"/>
              <a:t>keypoints</a:t>
            </a:r>
            <a:r>
              <a:rPr lang="en-US" dirty="0"/>
              <a:t>. To achieve rotation invariance, we would need to compute the dominant gradient orientation at each </a:t>
            </a:r>
            <a:r>
              <a:rPr lang="en-US" dirty="0" err="1"/>
              <a:t>keypoint</a:t>
            </a:r>
            <a:r>
              <a:rPr lang="en-US" dirty="0"/>
              <a:t> and rotate the feature descriptors accordingly, aligning them to a consistent direction. For scale invariance, we would need to detect </a:t>
            </a:r>
            <a:r>
              <a:rPr lang="en-US" dirty="0" err="1"/>
              <a:t>keypoints</a:t>
            </a:r>
            <a:r>
              <a:rPr lang="en-US" dirty="0"/>
              <a:t> at different scales, and extract features relative to each </a:t>
            </a:r>
            <a:r>
              <a:rPr lang="en-US" dirty="0" err="1"/>
              <a:t>keypoint’s</a:t>
            </a:r>
            <a:r>
              <a:rPr lang="en-US" dirty="0"/>
              <a:t> scale, ensuring consistency across varying image sizes or zoom levels.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6" name="Google Shape;106;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\sqrt(I</a:t>
            </a:r>
            <a:r>
              <a:rPr lang="en" baseline="-25000" dirty="0"/>
              <a:t>x</a:t>
            </a:r>
            <a:r>
              <a:rPr lang="en" baseline="30000" dirty="0"/>
              <a:t>2</a:t>
            </a:r>
            <a:r>
              <a:rPr lang="en" dirty="0"/>
              <a:t> + I</a:t>
            </a:r>
            <a:r>
              <a:rPr lang="en" baseline="-25000" dirty="0"/>
              <a:t>y</a:t>
            </a:r>
            <a:r>
              <a:rPr lang="en" baseline="30000" dirty="0"/>
              <a:t>2</a:t>
            </a:r>
            <a:r>
              <a:rPr lang="en" dirty="0"/>
              <a:t>) for Notre Dame image pair from pa2.ipynb here]</a:t>
            </a:r>
            <a:endParaRPr dirty="0"/>
          </a:p>
        </p:txBody>
      </p:sp>
      <p:sp>
        <p:nvSpPr>
          <p:cNvPr id="107" name="Google Shape;107;p26"/>
          <p:cNvSpPr txBox="1">
            <a:spLocks noGrp="1"/>
          </p:cNvSpPr>
          <p:nvPr>
            <p:ph type="body" idx="2"/>
          </p:nvPr>
        </p:nvSpPr>
        <p:spPr>
          <a:xfrm>
            <a:off x="4832402" y="762716"/>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areas have highest magnitude? Why?]</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Highest magnitude areas: the brightest spots in the gradient visualization is along the edges of the cathedral's towers, the outlines of windows and arches, and where detailed architectural features stand out against plainer backgrounds. Basically, anywhere there's a sharp change from light to dark or vice versa. </a:t>
            </a:r>
          </a:p>
          <a:p>
            <a:pPr marL="0" lvl="0" indent="0" algn="l" rtl="0">
              <a:spcBef>
                <a:spcPts val="0"/>
              </a:spcBef>
              <a:spcAft>
                <a:spcPts val="0"/>
              </a:spcAft>
              <a:buNone/>
            </a:pPr>
            <a:r>
              <a:rPr lang="en-US" dirty="0"/>
              <a:t>Reason is rapid change in pixel intensity. The gradient measures how quickly pixel values are changing, and it spikes where you have a sudden shift - like where a dark stone edge meets the bright sky. These spots have the steepest "slope" in terms of pixel values, so they get the highest gradient magnitude.</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pic>
        <p:nvPicPr>
          <p:cNvPr id="1026" name="Picture 2">
            <a:extLst>
              <a:ext uri="{FF2B5EF4-FFF2-40B4-BE49-F238E27FC236}">
                <a16:creationId xmlns:a16="http://schemas.microsoft.com/office/drawing/2014/main" id="{D696A162-8433-7A24-EA9B-21B7F627C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95400"/>
            <a:ext cx="4079019" cy="2410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a:t>Part 1: Harris corner detector</a:t>
            </a:r>
          </a:p>
        </p:txBody>
      </p:sp>
      <p:sp>
        <p:nvSpPr>
          <p:cNvPr id="113" name="Google Shape;113;p27"/>
          <p:cNvSpPr txBox="1">
            <a:spLocks noGrp="1"/>
          </p:cNvSpPr>
          <p:nvPr>
            <p:ph type="body" idx="4294967295"/>
          </p:nvPr>
        </p:nvSpPr>
        <p:spPr>
          <a:xfrm>
            <a:off x="311700" y="1208225"/>
            <a:ext cx="4069800" cy="3264408"/>
          </a:xfrm>
        </p:spPr>
        <p:txBody>
          <a:bodyPr spcFirstLastPara="1" lIns="91425" tIns="91425" rIns="91425" bIns="91425" anchor="t" anchorCtr="0">
            <a:normAutofit/>
          </a:bodyPr>
          <a:lstStyle/>
          <a:p>
            <a:pPr marL="0" lvl="0" indent="0">
              <a:spcAft>
                <a:spcPts val="600"/>
              </a:spcAft>
              <a:buClr>
                <a:srgbClr val="000000"/>
              </a:buClr>
              <a:buFont typeface="Arial"/>
              <a:buNone/>
            </a:pPr>
            <a:r>
              <a:rPr lang="en-US" b="0" i="0" u="none" strike="noStrike" cap="none">
                <a:solidFill>
                  <a:schemeClr val="dk1"/>
                </a:solidFill>
              </a:rPr>
              <a:t>[insert visualization of I</a:t>
            </a:r>
            <a:r>
              <a:rPr lang="en-US" b="0" i="0" u="none" strike="noStrike" cap="none" baseline="-25000">
                <a:solidFill>
                  <a:schemeClr val="dk1"/>
                </a:solidFill>
              </a:rPr>
              <a:t>x</a:t>
            </a:r>
            <a:r>
              <a:rPr lang="en-US" b="0" i="0" u="none" strike="noStrike" cap="none">
                <a:solidFill>
                  <a:schemeClr val="dk1"/>
                </a:solidFill>
              </a:rPr>
              <a:t>, I</a:t>
            </a:r>
            <a:r>
              <a:rPr lang="en-US" b="0" i="0" u="none" strike="noStrike" cap="none" baseline="-25000">
                <a:solidFill>
                  <a:schemeClr val="dk1"/>
                </a:solidFill>
              </a:rPr>
              <a:t>y</a:t>
            </a:r>
            <a:r>
              <a:rPr lang="en-US" b="0" i="0" u="none" strike="noStrike" cap="none">
                <a:solidFill>
                  <a:schemeClr val="dk1"/>
                </a:solidFill>
              </a:rPr>
              <a:t>, s</a:t>
            </a:r>
            <a:r>
              <a:rPr lang="en-US" b="0" i="0" u="none" strike="noStrike" cap="none" baseline="-25000">
                <a:solidFill>
                  <a:schemeClr val="dk1"/>
                </a:solidFill>
              </a:rPr>
              <a:t>x</a:t>
            </a:r>
            <a:r>
              <a:rPr lang="en-US" b="0" i="0" u="none" strike="noStrike" cap="none" baseline="30000">
                <a:solidFill>
                  <a:schemeClr val="dk1"/>
                </a:solidFill>
              </a:rPr>
              <a:t>2</a:t>
            </a:r>
            <a:r>
              <a:rPr lang="en-US" b="0" i="0" u="none" strike="noStrike" cap="none">
                <a:solidFill>
                  <a:schemeClr val="dk1"/>
                </a:solidFill>
              </a:rPr>
              <a:t>, s</a:t>
            </a:r>
            <a:r>
              <a:rPr lang="en-US" b="0" i="0" u="none" strike="noStrike" cap="none" baseline="-25000">
                <a:solidFill>
                  <a:schemeClr val="dk1"/>
                </a:solidFill>
              </a:rPr>
              <a:t>y</a:t>
            </a:r>
            <a:r>
              <a:rPr lang="en-US" b="0" i="0" u="none" strike="noStrike" cap="none" baseline="30000">
                <a:solidFill>
                  <a:schemeClr val="dk1"/>
                </a:solidFill>
              </a:rPr>
              <a:t>2</a:t>
            </a:r>
            <a:r>
              <a:rPr lang="en-US" b="0" i="0" u="none" strike="noStrike" cap="none">
                <a:solidFill>
                  <a:schemeClr val="dk1"/>
                </a:solidFill>
              </a:rPr>
              <a:t>, s</a:t>
            </a:r>
            <a:r>
              <a:rPr lang="en-US" b="0" i="0" u="none" strike="noStrike" cap="none" baseline="-25000">
                <a:solidFill>
                  <a:schemeClr val="dk1"/>
                </a:solidFill>
              </a:rPr>
              <a:t>x</a:t>
            </a:r>
            <a:r>
              <a:rPr lang="en-US" b="0" i="0" u="none" strike="noStrike" cap="none">
                <a:solidFill>
                  <a:schemeClr val="dk1"/>
                </a:solidFill>
              </a:rPr>
              <a:t>s</a:t>
            </a:r>
            <a:r>
              <a:rPr lang="en-US" b="0" i="0" u="none" strike="noStrike" cap="none" baseline="-25000">
                <a:solidFill>
                  <a:schemeClr val="dk1"/>
                </a:solidFill>
              </a:rPr>
              <a:t>y</a:t>
            </a:r>
            <a:r>
              <a:rPr lang="en-US" b="0" i="0" u="none" strike="noStrike" cap="none">
                <a:solidFill>
                  <a:schemeClr val="dk1"/>
                </a:solidFill>
              </a:rPr>
              <a:t> for Notre Dame image pair from pa2.ipynb here] </a:t>
            </a:r>
          </a:p>
        </p:txBody>
      </p:sp>
      <p:pic>
        <p:nvPicPr>
          <p:cNvPr id="2050" name="Picture 2">
            <a:extLst>
              <a:ext uri="{FF2B5EF4-FFF2-40B4-BE49-F238E27FC236}">
                <a16:creationId xmlns:a16="http://schemas.microsoft.com/office/drawing/2014/main" id="{7E22CE9E-BFD4-EA18-3384-F81104557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440" b="-4"/>
          <a:stretch/>
        </p:blipFill>
        <p:spPr bwMode="auto">
          <a:xfrm>
            <a:off x="4077281" y="1017725"/>
            <a:ext cx="5066719" cy="406404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9" name="Google Shape;119;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corner response map of Notre Dame image from pa2.ipynb here]</a:t>
            </a:r>
            <a:endParaRPr dirty="0"/>
          </a:p>
        </p:txBody>
      </p:sp>
      <p:sp>
        <p:nvSpPr>
          <p:cNvPr id="120" name="Google Shape;120;p28"/>
          <p:cNvSpPr txBox="1">
            <a:spLocks noGrp="1"/>
          </p:cNvSpPr>
          <p:nvPr>
            <p:ph type="body" idx="2"/>
          </p:nvPr>
        </p:nvSpPr>
        <p:spPr>
          <a:xfrm>
            <a:off x="4999238" y="265506"/>
            <a:ext cx="3999900" cy="48779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[Are gradient features invariant to both additive shifts (brightness) and multiplicative gain (contrast)? Why or why not? See </a:t>
            </a:r>
            <a:r>
              <a:rPr lang="en" dirty="0" err="1"/>
              <a:t>Szeliski</a:t>
            </a:r>
            <a:r>
              <a:rPr lang="en" dirty="0"/>
              <a:t> Figure 3.2]</a:t>
            </a:r>
          </a:p>
          <a:p>
            <a:pPr marL="0" lvl="0" indent="0" algn="l" rtl="0">
              <a:spcBef>
                <a:spcPts val="0"/>
              </a:spcBef>
              <a:spcAft>
                <a:spcPts val="0"/>
              </a:spcAft>
              <a:buNone/>
            </a:pPr>
            <a:endParaRPr lang="en" dirty="0"/>
          </a:p>
          <a:p>
            <a:pPr marL="0" lvl="0" indent="0" algn="l" rtl="0">
              <a:spcBef>
                <a:spcPts val="0"/>
              </a:spcBef>
              <a:spcAft>
                <a:spcPts val="0"/>
              </a:spcAft>
              <a:buNone/>
            </a:pPr>
            <a:r>
              <a:rPr lang="en-US" sz="1200" dirty="0"/>
              <a:t>Gradient features respond differently to brightness and contrast changes in images. When it comes to (additive shifts), gradients are completely invariant. This is because adding a constant value to all pixels doesn't change the differences between neighboring pixels, which is what gradients measure. </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If an image is brighter or darker overall, the gradients remain the same. However, contrast changes affect gradients partially. While the orientations of gradients stay constant when you adjust contrast, their magnitudes scale up or down. This means that the locations/orientations of important features like corners don't move, but they might become more or less pronounced</a:t>
            </a:r>
            <a:r>
              <a:rPr lang="en-US" dirty="0"/>
              <a:t>. </a:t>
            </a:r>
            <a:endParaRPr dirty="0"/>
          </a:p>
        </p:txBody>
      </p:sp>
      <p:pic>
        <p:nvPicPr>
          <p:cNvPr id="3074" name="Picture 2">
            <a:extLst>
              <a:ext uri="{FF2B5EF4-FFF2-40B4-BE49-F238E27FC236}">
                <a16:creationId xmlns:a16="http://schemas.microsoft.com/office/drawing/2014/main" id="{3A93A11F-792F-464F-C45C-0EB491549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5" y="1603886"/>
            <a:ext cx="4667250" cy="26826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 dirty="0"/>
              <a:t>[insert visualization of Notre Dame interest points from pa2.ipynb here]</a:t>
            </a:r>
            <a:endParaRPr dirty="0"/>
          </a:p>
        </p:txBody>
      </p:sp>
      <p:sp>
        <p:nvSpPr>
          <p:cNvPr id="127" name="Google Shape;127;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buClr>
                <a:schemeClr val="dk1"/>
              </a:buClr>
              <a:buSzPts val="1100"/>
              <a:buNone/>
            </a:pPr>
            <a:r>
              <a:rPr lang="en" dirty="0"/>
              <a:t>[insert visualization of Mt. Rushmore interest points from pa2.ipynb here] </a:t>
            </a:r>
            <a:endParaRPr dirty="0"/>
          </a:p>
          <a:p>
            <a:pPr marL="0" lvl="0" indent="0" algn="l" rtl="0">
              <a:lnSpc>
                <a:spcPct val="115000"/>
              </a:lnSpc>
              <a:spcBef>
                <a:spcPts val="0"/>
              </a:spcBef>
              <a:spcAft>
                <a:spcPts val="1600"/>
              </a:spcAft>
              <a:buSzPts val="1400"/>
              <a:buNone/>
            </a:pPr>
            <a:endParaRPr dirty="0"/>
          </a:p>
        </p:txBody>
      </p:sp>
      <p:pic>
        <p:nvPicPr>
          <p:cNvPr id="4098" name="Picture 2">
            <a:extLst>
              <a:ext uri="{FF2B5EF4-FFF2-40B4-BE49-F238E27FC236}">
                <a16:creationId xmlns:a16="http://schemas.microsoft.com/office/drawing/2014/main" id="{37D6C794-D197-5372-BB1D-554E6FE6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9828"/>
            <a:ext cx="4685553" cy="25918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F0811F7-6555-F95D-ED4D-0383AE6CED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00" y="1832852"/>
            <a:ext cx="3999900" cy="2214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3" name="Google Shape;133;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Gaudi interest points from pa2.ipynb here] </a:t>
            </a:r>
            <a:endParaRPr dirty="0"/>
          </a:p>
        </p:txBody>
      </p:sp>
      <p:sp>
        <p:nvSpPr>
          <p:cNvPr id="134" name="Google Shape;134;p30"/>
          <p:cNvSpPr txBox="1">
            <a:spLocks noGrp="1"/>
          </p:cNvSpPr>
          <p:nvPr>
            <p:ph type="body" idx="2"/>
          </p:nvPr>
        </p:nvSpPr>
        <p:spPr>
          <a:xfrm>
            <a:off x="5001370" y="103366"/>
            <a:ext cx="4079020" cy="50401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advantages and disadvantages of using </a:t>
            </a:r>
            <a:r>
              <a:rPr lang="en" dirty="0" err="1"/>
              <a:t>maxpooling</a:t>
            </a:r>
            <a:r>
              <a:rPr lang="en" dirty="0"/>
              <a:t> for non-maximum suppression (NMS)?]</a:t>
            </a:r>
          </a:p>
          <a:p>
            <a:r>
              <a:rPr lang="en-US" sz="1200" dirty="0"/>
              <a:t>It is efficient and easy to implement, as it quickly selects the maximum value within a region, making it effective for identifying local maxima like corners or edges. Only consistent feature selection is done, as it keeps only the strongest feature in regions with similar values, reducing redundancy.</a:t>
            </a:r>
          </a:p>
          <a:p>
            <a:endParaRPr lang="en-US" sz="1200" dirty="0"/>
          </a:p>
          <a:p>
            <a:r>
              <a:rPr lang="en-US" sz="1200" dirty="0"/>
              <a:t>Disadvantages: </a:t>
            </a:r>
            <a:r>
              <a:rPr lang="en-US" sz="1200" dirty="0" err="1"/>
              <a:t>Maxpooling</a:t>
            </a:r>
            <a:r>
              <a:rPr lang="en-US" sz="1200" dirty="0"/>
              <a:t> may result in a loss of precision by suppressing nearby important points, especially when strong responses are clustered together, potentially missing key features. The use of a fixed window size can also be limiting, as it may overlook fine details or fail to suppress weak features effectively. Edge artifacts can arise due to padding near the image edges.</a:t>
            </a:r>
          </a:p>
          <a:p>
            <a:r>
              <a:rPr lang="en-US" sz="1200" dirty="0"/>
              <a:t> </a:t>
            </a:r>
            <a:r>
              <a:rPr lang="en-US" sz="1200" dirty="0" err="1"/>
              <a:t>Maxpooling</a:t>
            </a:r>
            <a:r>
              <a:rPr lang="en-US" sz="1200" dirty="0"/>
              <a:t> is non-adaptive and may suppress subtle yet important features that are located near dominant ones.</a:t>
            </a:r>
          </a:p>
          <a:p>
            <a:pPr marL="0" lvl="0" indent="0" algn="l" rtl="0">
              <a:spcBef>
                <a:spcPts val="0"/>
              </a:spcBef>
              <a:spcAft>
                <a:spcPts val="0"/>
              </a:spcAft>
              <a:buNone/>
            </a:pPr>
            <a:endParaRPr dirty="0"/>
          </a:p>
        </p:txBody>
      </p:sp>
      <p:pic>
        <p:nvPicPr>
          <p:cNvPr id="5122" name="Picture 2">
            <a:extLst>
              <a:ext uri="{FF2B5EF4-FFF2-40B4-BE49-F238E27FC236}">
                <a16:creationId xmlns:a16="http://schemas.microsoft.com/office/drawing/2014/main" id="{38B66EE9-0D68-3908-98A5-59FD1B908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1321"/>
            <a:ext cx="5480171" cy="2061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[What is your intuition behind what makes the Harris corner detector effective?]</a:t>
            </a:r>
          </a:p>
          <a:p>
            <a:pPr marL="0" lvl="0" indent="0" algn="l" rtl="0">
              <a:spcBef>
                <a:spcPts val="0"/>
              </a:spcBef>
              <a:spcAft>
                <a:spcPts val="1600"/>
              </a:spcAft>
              <a:buNone/>
            </a:pPr>
            <a:r>
              <a:rPr lang="en-US" dirty="0"/>
              <a:t>I feel it is effective because it identifies points in an image where the intensity changes significantly in multiple directions. These corners, are typically where important features like edges intersect. The detector analyzes local gradients and computes a response based on the second moment matrix, which measures how much the intensity varies in different directions. This makes it robust to small shifts, noise, and changes in lighting. The detector's ability to find corners, which are invariant under translation and rotation, makes it ideal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Normalized patch feature descriptor</a:t>
            </a:r>
            <a:endParaRPr/>
          </a:p>
        </p:txBody>
      </p:sp>
      <p:sp>
        <p:nvSpPr>
          <p:cNvPr id="146" name="Google Shape;146;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normalized patch descriptor from pa2.ipynb here]</a:t>
            </a:r>
            <a:endParaRPr dirty="0"/>
          </a:p>
        </p:txBody>
      </p:sp>
      <p:sp>
        <p:nvSpPr>
          <p:cNvPr id="147" name="Google Shape;147;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aren't normalized patches a very good descriptor?]</a:t>
            </a:r>
          </a:p>
          <a:p>
            <a:pPr marL="0" lvl="0" indent="0" algn="l" rtl="0">
              <a:spcBef>
                <a:spcPts val="0"/>
              </a:spcBef>
              <a:spcAft>
                <a:spcPts val="0"/>
              </a:spcAft>
              <a:buNone/>
            </a:pPr>
            <a:r>
              <a:rPr lang="en-US" sz="1200" dirty="0"/>
              <a:t>because they are sensitive to changes in illumination, scale, and rotation. While normalizing patches makes them invariant to overall brightness, they still fail to handle significant variations in lighting conditions, contrast, or perspective changes. They are highly affected by image noise and small misalignments, which can alter the pixel intensities in the patch. </a:t>
            </a:r>
            <a:endParaRPr sz="1200" dirty="0"/>
          </a:p>
        </p:txBody>
      </p:sp>
      <p:pic>
        <p:nvPicPr>
          <p:cNvPr id="6146" name="Picture 2">
            <a:extLst>
              <a:ext uri="{FF2B5EF4-FFF2-40B4-BE49-F238E27FC236}">
                <a16:creationId xmlns:a16="http://schemas.microsoft.com/office/drawing/2014/main" id="{6B762AEB-B190-43D7-5837-894CA7050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36" y="1863775"/>
            <a:ext cx="2438400" cy="2705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53" name="Google Shape;153;p33"/>
          <p:cNvSpPr txBox="1">
            <a:spLocks noGrp="1"/>
          </p:cNvSpPr>
          <p:nvPr>
            <p:ph type="body" idx="1"/>
          </p:nvPr>
        </p:nvSpPr>
        <p:spPr>
          <a:xfrm>
            <a:off x="311699" y="1152475"/>
            <a:ext cx="4061517" cy="3769382"/>
          </a:xfrm>
          <a:prstGeom prst="rect">
            <a:avLst/>
          </a:prstGeom>
        </p:spPr>
        <p:txBody>
          <a:bodyPr spcFirstLastPara="1" wrap="square" lIns="91425" tIns="91425" rIns="91425" bIns="91425" anchor="t" anchorCtr="0">
            <a:noAutofit/>
          </a:bodyPr>
          <a:lstStyle/>
          <a:p>
            <a:pPr marL="0" lvl="0" indent="0">
              <a:buNone/>
            </a:pPr>
            <a:r>
              <a:rPr lang="en" dirty="0"/>
              <a:t>[insert visualization of matches (with green/red lines for correct/incorrect correspondences) for Notre Dame image pair from pa2.ipynb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br>
              <a:rPr lang="en-US"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r>
              <a:rPr lang="en" dirty="0"/>
              <a:t># matches (out of 100): [</a:t>
            </a:r>
            <a:r>
              <a:rPr lang="en-US" dirty="0"/>
              <a:t>196/100 required matches</a:t>
            </a:r>
            <a:r>
              <a:rPr lang="en" dirty="0"/>
              <a:t>]</a:t>
            </a:r>
            <a:endParaRPr dirty="0"/>
          </a:p>
          <a:p>
            <a:pPr marL="0" lvl="0" indent="0" algn="l" rtl="0">
              <a:spcBef>
                <a:spcPts val="0"/>
              </a:spcBef>
              <a:spcAft>
                <a:spcPts val="0"/>
              </a:spcAft>
              <a:buNone/>
            </a:pPr>
            <a:r>
              <a:rPr lang="en" dirty="0"/>
              <a:t>Accuracy: [</a:t>
            </a:r>
            <a:r>
              <a:rPr lang="en-US" dirty="0"/>
              <a:t>0.933673</a:t>
            </a:r>
            <a:r>
              <a:rPr lang="en" dirty="0"/>
              <a:t>]</a:t>
            </a:r>
            <a:endParaRPr dirty="0"/>
          </a:p>
        </p:txBody>
      </p:sp>
      <p:sp>
        <p:nvSpPr>
          <p:cNvPr id="154" name="Google Shape;154;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matches for Mt. Rushmore image pair from pa2.ipynb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matches: [</a:t>
            </a:r>
            <a:r>
              <a:rPr lang="en-US" dirty="0"/>
              <a:t>181/100 required matches</a:t>
            </a:r>
            <a:r>
              <a:rPr lang="en" dirty="0"/>
              <a:t>]</a:t>
            </a:r>
            <a:endParaRPr dirty="0"/>
          </a:p>
          <a:p>
            <a:pPr marL="0" lvl="0" indent="0" algn="l" rtl="0">
              <a:spcBef>
                <a:spcPts val="0"/>
              </a:spcBef>
              <a:spcAft>
                <a:spcPts val="0"/>
              </a:spcAft>
              <a:buNone/>
            </a:pPr>
            <a:r>
              <a:rPr lang="en" dirty="0"/>
              <a:t>Accuracy: [</a:t>
            </a:r>
            <a:r>
              <a:rPr lang="en-US" dirty="0"/>
              <a:t>0.928177</a:t>
            </a:r>
            <a:r>
              <a:rPr lang="en" dirty="0"/>
              <a:t>]</a:t>
            </a:r>
            <a:endParaRPr dirty="0"/>
          </a:p>
        </p:txBody>
      </p:sp>
      <p:pic>
        <p:nvPicPr>
          <p:cNvPr id="7174" name="Picture 6">
            <a:extLst>
              <a:ext uri="{FF2B5EF4-FFF2-40B4-BE49-F238E27FC236}">
                <a16:creationId xmlns:a16="http://schemas.microsoft.com/office/drawing/2014/main" id="{9167F24C-856E-C2F2-EB3F-1E7E3F833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84" y="1940785"/>
            <a:ext cx="3434965" cy="2333183"/>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AEE6B101-E6A7-D09F-7B36-BF483EE447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993" y="1864687"/>
            <a:ext cx="4698772" cy="19919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1506</Words>
  <Application>Microsoft Macintosh PowerPoint</Application>
  <PresentationFormat>On-screen Show (16:9)</PresentationFormat>
  <Paragraphs>133</Paragraphs>
  <Slides>14</Slides>
  <Notes>14</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14</vt:i4>
      </vt:variant>
    </vt:vector>
  </HeadingPairs>
  <TitlesOfParts>
    <vt:vector size="17" baseType="lpstr">
      <vt:lpstr>Arial</vt:lpstr>
      <vt:lpstr>Simple Light</vt:lpstr>
      <vt:lpstr>Simple Light</vt:lpstr>
      <vt:lpstr>CS 5330 Programming Assignment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5330 Programming Assignment 2</dc:title>
  <cp:lastModifiedBy>Abhijit Kaluri</cp:lastModifiedBy>
  <cp:revision>13</cp:revision>
  <dcterms:modified xsi:type="dcterms:W3CDTF">2024-10-11T09:57:18Z</dcterms:modified>
</cp:coreProperties>
</file>