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5"/>
  </p:notesMasterIdLst>
  <p:sldIdLst>
    <p:sldId id="256" r:id="rId2"/>
    <p:sldId id="257" r:id="rId3"/>
    <p:sldId id="266" r:id="rId4"/>
    <p:sldId id="258" r:id="rId5"/>
    <p:sldId id="260" r:id="rId6"/>
    <p:sldId id="261" r:id="rId7"/>
    <p:sldId id="262" r:id="rId8"/>
    <p:sldId id="268" r:id="rId9"/>
    <p:sldId id="263" r:id="rId10"/>
    <p:sldId id="267" r:id="rId11"/>
    <p:sldId id="264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43DA7E-2E59-4F51-A289-F59CCBD47E52}" type="doc">
      <dgm:prSet loTypeId="urn:microsoft.com/office/officeart/2008/layout/LinedLis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19E9FE-7DA4-4CBF-86E0-62AFB8315985}">
      <dgm:prSet/>
      <dgm:spPr/>
      <dgm:t>
        <a:bodyPr/>
        <a:lstStyle/>
        <a:p>
          <a:r>
            <a:rPr lang="en-US" dirty="0"/>
            <a:t>The input data used to optimize is mix of real and dummy data. There are 3 data sources- Flights, Costs and Crew.</a:t>
          </a:r>
        </a:p>
      </dgm:t>
    </dgm:pt>
    <dgm:pt modelId="{B8C127EF-0838-4707-B044-94055E62D5BD}" type="parTrans" cxnId="{50055BE3-61CB-42D1-8ABC-8FC6D80DEF4A}">
      <dgm:prSet/>
      <dgm:spPr/>
      <dgm:t>
        <a:bodyPr/>
        <a:lstStyle/>
        <a:p>
          <a:endParaRPr lang="en-US"/>
        </a:p>
      </dgm:t>
    </dgm:pt>
    <dgm:pt modelId="{C6CAAEA1-D0E6-4791-A4DB-42ED7071FF84}" type="sibTrans" cxnId="{50055BE3-61CB-42D1-8ABC-8FC6D80DEF4A}">
      <dgm:prSet/>
      <dgm:spPr/>
      <dgm:t>
        <a:bodyPr/>
        <a:lstStyle/>
        <a:p>
          <a:endParaRPr lang="en-US"/>
        </a:p>
      </dgm:t>
    </dgm:pt>
    <dgm:pt modelId="{746E49C3-EC73-4123-A068-2AD94B8555E3}">
      <dgm:prSet/>
      <dgm:spPr/>
      <dgm:t>
        <a:bodyPr/>
        <a:lstStyle/>
        <a:p>
          <a:r>
            <a:rPr lang="en-US" dirty="0"/>
            <a:t>One type of input data is related to </a:t>
          </a:r>
          <a:r>
            <a:rPr lang="en-US" b="1" dirty="0"/>
            <a:t>flights</a:t>
          </a:r>
          <a:r>
            <a:rPr lang="en-US" dirty="0"/>
            <a:t> and the duration of the flights. Along with that, We have flights that have the same departure time. These are </a:t>
          </a:r>
          <a:r>
            <a:rPr lang="en-US" b="1" dirty="0"/>
            <a:t>Incompatible flights </a:t>
          </a:r>
          <a:r>
            <a:rPr lang="en-US" dirty="0"/>
            <a:t>as the pilot and copilot should be assigned to only one of the flights</a:t>
          </a:r>
        </a:p>
      </dgm:t>
    </dgm:pt>
    <dgm:pt modelId="{CC90E707-8CE0-4725-BD25-1CF355EE30CA}" type="parTrans" cxnId="{823213EE-1739-4792-A1CE-58DEFF0B2B8E}">
      <dgm:prSet/>
      <dgm:spPr/>
      <dgm:t>
        <a:bodyPr/>
        <a:lstStyle/>
        <a:p>
          <a:endParaRPr lang="en-US"/>
        </a:p>
      </dgm:t>
    </dgm:pt>
    <dgm:pt modelId="{DB320ED3-47ED-4097-971F-B0C3DFB00F84}" type="sibTrans" cxnId="{823213EE-1739-4792-A1CE-58DEFF0B2B8E}">
      <dgm:prSet/>
      <dgm:spPr/>
      <dgm:t>
        <a:bodyPr/>
        <a:lstStyle/>
        <a:p>
          <a:endParaRPr lang="en-US"/>
        </a:p>
      </dgm:t>
    </dgm:pt>
    <dgm:pt modelId="{B4C0C57B-3526-4E1D-AC2B-08B2651FA1BC}">
      <dgm:prSet/>
      <dgm:spPr/>
      <dgm:t>
        <a:bodyPr/>
        <a:lstStyle/>
        <a:p>
          <a:r>
            <a:rPr lang="en-US"/>
            <a:t>Another type of input is the </a:t>
          </a:r>
          <a:r>
            <a:rPr lang="en-US" b="1"/>
            <a:t>costs</a:t>
          </a:r>
          <a:r>
            <a:rPr lang="en-US"/>
            <a:t>. Every pilot and copilot has a different cost for a specific flight route</a:t>
          </a:r>
        </a:p>
      </dgm:t>
    </dgm:pt>
    <dgm:pt modelId="{ABEE4812-EC8E-4206-A825-C4B47A2856F0}" type="parTrans" cxnId="{DD19D72E-C923-42A5-B2AC-8368F066D41E}">
      <dgm:prSet/>
      <dgm:spPr/>
      <dgm:t>
        <a:bodyPr/>
        <a:lstStyle/>
        <a:p>
          <a:endParaRPr lang="en-US"/>
        </a:p>
      </dgm:t>
    </dgm:pt>
    <dgm:pt modelId="{6DBB3EDD-9F0A-478F-AE75-F286C48C753E}" type="sibTrans" cxnId="{DD19D72E-C923-42A5-B2AC-8368F066D41E}">
      <dgm:prSet/>
      <dgm:spPr/>
      <dgm:t>
        <a:bodyPr/>
        <a:lstStyle/>
        <a:p>
          <a:endParaRPr lang="en-US"/>
        </a:p>
      </dgm:t>
    </dgm:pt>
    <dgm:pt modelId="{72C27556-1B85-4E00-AF42-EA666C07A5E2}">
      <dgm:prSet/>
      <dgm:spPr/>
      <dgm:t>
        <a:bodyPr/>
        <a:lstStyle/>
        <a:p>
          <a:r>
            <a:rPr lang="en-US"/>
            <a:t>Finally, We have the data of the </a:t>
          </a:r>
          <a:r>
            <a:rPr lang="en-US" b="1"/>
            <a:t>crew. </a:t>
          </a:r>
          <a:r>
            <a:rPr lang="en-US"/>
            <a:t>We have the names of all the pilots and co-pilots.</a:t>
          </a:r>
        </a:p>
      </dgm:t>
    </dgm:pt>
    <dgm:pt modelId="{582CBABF-A420-45F3-88E5-C0A376D8E042}" type="parTrans" cxnId="{194D1AE0-C803-4746-B7CA-7F2DBA2D855E}">
      <dgm:prSet/>
      <dgm:spPr/>
      <dgm:t>
        <a:bodyPr/>
        <a:lstStyle/>
        <a:p>
          <a:endParaRPr lang="en-US"/>
        </a:p>
      </dgm:t>
    </dgm:pt>
    <dgm:pt modelId="{1DC7543A-B4C1-4C3E-A5EF-F285E0B42F28}" type="sibTrans" cxnId="{194D1AE0-C803-4746-B7CA-7F2DBA2D855E}">
      <dgm:prSet/>
      <dgm:spPr/>
      <dgm:t>
        <a:bodyPr/>
        <a:lstStyle/>
        <a:p>
          <a:endParaRPr lang="en-US"/>
        </a:p>
      </dgm:t>
    </dgm:pt>
    <dgm:pt modelId="{C6A43CE2-1EDF-EB4F-8409-20C499F09623}" type="pres">
      <dgm:prSet presAssocID="{C943DA7E-2E59-4F51-A289-F59CCBD47E52}" presName="vert0" presStyleCnt="0">
        <dgm:presLayoutVars>
          <dgm:dir/>
          <dgm:animOne val="branch"/>
          <dgm:animLvl val="lvl"/>
        </dgm:presLayoutVars>
      </dgm:prSet>
      <dgm:spPr/>
    </dgm:pt>
    <dgm:pt modelId="{9D84EA91-E8A1-9148-BF14-E9AE5CFD7EF2}" type="pres">
      <dgm:prSet presAssocID="{B519E9FE-7DA4-4CBF-86E0-62AFB8315985}" presName="thickLine" presStyleLbl="alignNode1" presStyleIdx="0" presStyleCnt="4"/>
      <dgm:spPr/>
    </dgm:pt>
    <dgm:pt modelId="{CA3145E0-F73E-514B-9A72-43A18B4362E1}" type="pres">
      <dgm:prSet presAssocID="{B519E9FE-7DA4-4CBF-86E0-62AFB8315985}" presName="horz1" presStyleCnt="0"/>
      <dgm:spPr/>
    </dgm:pt>
    <dgm:pt modelId="{E05F60F0-661E-F147-BF60-0143E3832546}" type="pres">
      <dgm:prSet presAssocID="{B519E9FE-7DA4-4CBF-86E0-62AFB8315985}" presName="tx1" presStyleLbl="revTx" presStyleIdx="0" presStyleCnt="4"/>
      <dgm:spPr/>
    </dgm:pt>
    <dgm:pt modelId="{41C4990A-1A2C-C844-A2EE-52964655C1CD}" type="pres">
      <dgm:prSet presAssocID="{B519E9FE-7DA4-4CBF-86E0-62AFB8315985}" presName="vert1" presStyleCnt="0"/>
      <dgm:spPr/>
    </dgm:pt>
    <dgm:pt modelId="{6FC2698A-BF27-474B-B495-5532C6414BB0}" type="pres">
      <dgm:prSet presAssocID="{746E49C3-EC73-4123-A068-2AD94B8555E3}" presName="thickLine" presStyleLbl="alignNode1" presStyleIdx="1" presStyleCnt="4"/>
      <dgm:spPr/>
    </dgm:pt>
    <dgm:pt modelId="{F87E03C4-8479-D347-B8B6-6B93E7DF9101}" type="pres">
      <dgm:prSet presAssocID="{746E49C3-EC73-4123-A068-2AD94B8555E3}" presName="horz1" presStyleCnt="0"/>
      <dgm:spPr/>
    </dgm:pt>
    <dgm:pt modelId="{CB0905FF-A0CF-704F-B9AA-FC0849A02F9C}" type="pres">
      <dgm:prSet presAssocID="{746E49C3-EC73-4123-A068-2AD94B8555E3}" presName="tx1" presStyleLbl="revTx" presStyleIdx="1" presStyleCnt="4"/>
      <dgm:spPr/>
    </dgm:pt>
    <dgm:pt modelId="{718F49A9-F2D6-9148-82C1-32C995B0A054}" type="pres">
      <dgm:prSet presAssocID="{746E49C3-EC73-4123-A068-2AD94B8555E3}" presName="vert1" presStyleCnt="0"/>
      <dgm:spPr/>
    </dgm:pt>
    <dgm:pt modelId="{FEBB683A-A266-2042-9BE8-B48757D34147}" type="pres">
      <dgm:prSet presAssocID="{B4C0C57B-3526-4E1D-AC2B-08B2651FA1BC}" presName="thickLine" presStyleLbl="alignNode1" presStyleIdx="2" presStyleCnt="4"/>
      <dgm:spPr/>
    </dgm:pt>
    <dgm:pt modelId="{638A52EA-9A74-A64E-825C-CA4C166B461E}" type="pres">
      <dgm:prSet presAssocID="{B4C0C57B-3526-4E1D-AC2B-08B2651FA1BC}" presName="horz1" presStyleCnt="0"/>
      <dgm:spPr/>
    </dgm:pt>
    <dgm:pt modelId="{E8B8B98F-518E-8649-943E-A651D56AA308}" type="pres">
      <dgm:prSet presAssocID="{B4C0C57B-3526-4E1D-AC2B-08B2651FA1BC}" presName="tx1" presStyleLbl="revTx" presStyleIdx="2" presStyleCnt="4"/>
      <dgm:spPr/>
    </dgm:pt>
    <dgm:pt modelId="{432569DE-7C69-4344-82EB-7EBE256200AF}" type="pres">
      <dgm:prSet presAssocID="{B4C0C57B-3526-4E1D-AC2B-08B2651FA1BC}" presName="vert1" presStyleCnt="0"/>
      <dgm:spPr/>
    </dgm:pt>
    <dgm:pt modelId="{4EAD5F67-8C83-6C4E-8205-32285E52C3EE}" type="pres">
      <dgm:prSet presAssocID="{72C27556-1B85-4E00-AF42-EA666C07A5E2}" presName="thickLine" presStyleLbl="alignNode1" presStyleIdx="3" presStyleCnt="4"/>
      <dgm:spPr/>
    </dgm:pt>
    <dgm:pt modelId="{C589400A-CA34-964A-9800-2466F520B0F5}" type="pres">
      <dgm:prSet presAssocID="{72C27556-1B85-4E00-AF42-EA666C07A5E2}" presName="horz1" presStyleCnt="0"/>
      <dgm:spPr/>
    </dgm:pt>
    <dgm:pt modelId="{02DD81A2-9BF0-0C48-ABB3-0B4EDE1B51C3}" type="pres">
      <dgm:prSet presAssocID="{72C27556-1B85-4E00-AF42-EA666C07A5E2}" presName="tx1" presStyleLbl="revTx" presStyleIdx="3" presStyleCnt="4"/>
      <dgm:spPr/>
    </dgm:pt>
    <dgm:pt modelId="{B98E8481-5A1D-4244-828B-5D126C34E2E5}" type="pres">
      <dgm:prSet presAssocID="{72C27556-1B85-4E00-AF42-EA666C07A5E2}" presName="vert1" presStyleCnt="0"/>
      <dgm:spPr/>
    </dgm:pt>
  </dgm:ptLst>
  <dgm:cxnLst>
    <dgm:cxn modelId="{DD19D72E-C923-42A5-B2AC-8368F066D41E}" srcId="{C943DA7E-2E59-4F51-A289-F59CCBD47E52}" destId="{B4C0C57B-3526-4E1D-AC2B-08B2651FA1BC}" srcOrd="2" destOrd="0" parTransId="{ABEE4812-EC8E-4206-A825-C4B47A2856F0}" sibTransId="{6DBB3EDD-9F0A-478F-AE75-F286C48C753E}"/>
    <dgm:cxn modelId="{4AC5D437-4CEC-5944-A098-91A415D4BFE5}" type="presOf" srcId="{C943DA7E-2E59-4F51-A289-F59CCBD47E52}" destId="{C6A43CE2-1EDF-EB4F-8409-20C499F09623}" srcOrd="0" destOrd="0" presId="urn:microsoft.com/office/officeart/2008/layout/LinedList"/>
    <dgm:cxn modelId="{079F515B-4E52-6140-9D1E-69BEC2EE9B9C}" type="presOf" srcId="{72C27556-1B85-4E00-AF42-EA666C07A5E2}" destId="{02DD81A2-9BF0-0C48-ABB3-0B4EDE1B51C3}" srcOrd="0" destOrd="0" presId="urn:microsoft.com/office/officeart/2008/layout/LinedList"/>
    <dgm:cxn modelId="{6A328770-0D88-B041-AAD7-3D2C8C9AF28D}" type="presOf" srcId="{B519E9FE-7DA4-4CBF-86E0-62AFB8315985}" destId="{E05F60F0-661E-F147-BF60-0143E3832546}" srcOrd="0" destOrd="0" presId="urn:microsoft.com/office/officeart/2008/layout/LinedList"/>
    <dgm:cxn modelId="{276BBF77-04C3-1043-B70A-AFABA7B12926}" type="presOf" srcId="{746E49C3-EC73-4123-A068-2AD94B8555E3}" destId="{CB0905FF-A0CF-704F-B9AA-FC0849A02F9C}" srcOrd="0" destOrd="0" presId="urn:microsoft.com/office/officeart/2008/layout/LinedList"/>
    <dgm:cxn modelId="{56E613A7-EEF3-9946-956D-174A22BD9492}" type="presOf" srcId="{B4C0C57B-3526-4E1D-AC2B-08B2651FA1BC}" destId="{E8B8B98F-518E-8649-943E-A651D56AA308}" srcOrd="0" destOrd="0" presId="urn:microsoft.com/office/officeart/2008/layout/LinedList"/>
    <dgm:cxn modelId="{194D1AE0-C803-4746-B7CA-7F2DBA2D855E}" srcId="{C943DA7E-2E59-4F51-A289-F59CCBD47E52}" destId="{72C27556-1B85-4E00-AF42-EA666C07A5E2}" srcOrd="3" destOrd="0" parTransId="{582CBABF-A420-45F3-88E5-C0A376D8E042}" sibTransId="{1DC7543A-B4C1-4C3E-A5EF-F285E0B42F28}"/>
    <dgm:cxn modelId="{50055BE3-61CB-42D1-8ABC-8FC6D80DEF4A}" srcId="{C943DA7E-2E59-4F51-A289-F59CCBD47E52}" destId="{B519E9FE-7DA4-4CBF-86E0-62AFB8315985}" srcOrd="0" destOrd="0" parTransId="{B8C127EF-0838-4707-B044-94055E62D5BD}" sibTransId="{C6CAAEA1-D0E6-4791-A4DB-42ED7071FF84}"/>
    <dgm:cxn modelId="{823213EE-1739-4792-A1CE-58DEFF0B2B8E}" srcId="{C943DA7E-2E59-4F51-A289-F59CCBD47E52}" destId="{746E49C3-EC73-4123-A068-2AD94B8555E3}" srcOrd="1" destOrd="0" parTransId="{CC90E707-8CE0-4725-BD25-1CF355EE30CA}" sibTransId="{DB320ED3-47ED-4097-971F-B0C3DFB00F84}"/>
    <dgm:cxn modelId="{6D6C6405-1C20-8F4F-828E-0E8E19C67F7C}" type="presParOf" srcId="{C6A43CE2-1EDF-EB4F-8409-20C499F09623}" destId="{9D84EA91-E8A1-9148-BF14-E9AE5CFD7EF2}" srcOrd="0" destOrd="0" presId="urn:microsoft.com/office/officeart/2008/layout/LinedList"/>
    <dgm:cxn modelId="{99467CBF-B0E7-6A41-8A33-F75D092F25C8}" type="presParOf" srcId="{C6A43CE2-1EDF-EB4F-8409-20C499F09623}" destId="{CA3145E0-F73E-514B-9A72-43A18B4362E1}" srcOrd="1" destOrd="0" presId="urn:microsoft.com/office/officeart/2008/layout/LinedList"/>
    <dgm:cxn modelId="{2A2E1FFB-6205-FC41-A0D1-F8DAE7384864}" type="presParOf" srcId="{CA3145E0-F73E-514B-9A72-43A18B4362E1}" destId="{E05F60F0-661E-F147-BF60-0143E3832546}" srcOrd="0" destOrd="0" presId="urn:microsoft.com/office/officeart/2008/layout/LinedList"/>
    <dgm:cxn modelId="{95100000-AFCE-7741-8CB4-E5C32D612EEF}" type="presParOf" srcId="{CA3145E0-F73E-514B-9A72-43A18B4362E1}" destId="{41C4990A-1A2C-C844-A2EE-52964655C1CD}" srcOrd="1" destOrd="0" presId="urn:microsoft.com/office/officeart/2008/layout/LinedList"/>
    <dgm:cxn modelId="{B61C9CAA-126C-1246-B55D-16FC69167FEF}" type="presParOf" srcId="{C6A43CE2-1EDF-EB4F-8409-20C499F09623}" destId="{6FC2698A-BF27-474B-B495-5532C6414BB0}" srcOrd="2" destOrd="0" presId="urn:microsoft.com/office/officeart/2008/layout/LinedList"/>
    <dgm:cxn modelId="{8FDCB500-891E-CE40-BF19-C6C53AFED3AD}" type="presParOf" srcId="{C6A43CE2-1EDF-EB4F-8409-20C499F09623}" destId="{F87E03C4-8479-D347-B8B6-6B93E7DF9101}" srcOrd="3" destOrd="0" presId="urn:microsoft.com/office/officeart/2008/layout/LinedList"/>
    <dgm:cxn modelId="{5469081D-7BB1-EB44-A986-9CDFAB201592}" type="presParOf" srcId="{F87E03C4-8479-D347-B8B6-6B93E7DF9101}" destId="{CB0905FF-A0CF-704F-B9AA-FC0849A02F9C}" srcOrd="0" destOrd="0" presId="urn:microsoft.com/office/officeart/2008/layout/LinedList"/>
    <dgm:cxn modelId="{62214361-C9F9-B34C-BE3F-8EE2E3BE314E}" type="presParOf" srcId="{F87E03C4-8479-D347-B8B6-6B93E7DF9101}" destId="{718F49A9-F2D6-9148-82C1-32C995B0A054}" srcOrd="1" destOrd="0" presId="urn:microsoft.com/office/officeart/2008/layout/LinedList"/>
    <dgm:cxn modelId="{5B5D29C5-36A8-B54A-9E98-63C7DCC2C1E7}" type="presParOf" srcId="{C6A43CE2-1EDF-EB4F-8409-20C499F09623}" destId="{FEBB683A-A266-2042-9BE8-B48757D34147}" srcOrd="4" destOrd="0" presId="urn:microsoft.com/office/officeart/2008/layout/LinedList"/>
    <dgm:cxn modelId="{34A79A37-C365-2846-9078-28EA3C25DE7A}" type="presParOf" srcId="{C6A43CE2-1EDF-EB4F-8409-20C499F09623}" destId="{638A52EA-9A74-A64E-825C-CA4C166B461E}" srcOrd="5" destOrd="0" presId="urn:microsoft.com/office/officeart/2008/layout/LinedList"/>
    <dgm:cxn modelId="{8CBBAAD2-9FF8-1540-94F7-8540604FAD68}" type="presParOf" srcId="{638A52EA-9A74-A64E-825C-CA4C166B461E}" destId="{E8B8B98F-518E-8649-943E-A651D56AA308}" srcOrd="0" destOrd="0" presId="urn:microsoft.com/office/officeart/2008/layout/LinedList"/>
    <dgm:cxn modelId="{BECE61FE-902F-C244-A0F5-A37BDE920865}" type="presParOf" srcId="{638A52EA-9A74-A64E-825C-CA4C166B461E}" destId="{432569DE-7C69-4344-82EB-7EBE256200AF}" srcOrd="1" destOrd="0" presId="urn:microsoft.com/office/officeart/2008/layout/LinedList"/>
    <dgm:cxn modelId="{11E975B2-E603-B048-B559-EE06E94BDC92}" type="presParOf" srcId="{C6A43CE2-1EDF-EB4F-8409-20C499F09623}" destId="{4EAD5F67-8C83-6C4E-8205-32285E52C3EE}" srcOrd="6" destOrd="0" presId="urn:microsoft.com/office/officeart/2008/layout/LinedList"/>
    <dgm:cxn modelId="{3853FF79-C8BA-C547-9B0E-B825736A7999}" type="presParOf" srcId="{C6A43CE2-1EDF-EB4F-8409-20C499F09623}" destId="{C589400A-CA34-964A-9800-2466F520B0F5}" srcOrd="7" destOrd="0" presId="urn:microsoft.com/office/officeart/2008/layout/LinedList"/>
    <dgm:cxn modelId="{BBE361F9-7FF1-FE40-ABD6-08ADCBBF3DA4}" type="presParOf" srcId="{C589400A-CA34-964A-9800-2466F520B0F5}" destId="{02DD81A2-9BF0-0C48-ABB3-0B4EDE1B51C3}" srcOrd="0" destOrd="0" presId="urn:microsoft.com/office/officeart/2008/layout/LinedList"/>
    <dgm:cxn modelId="{3CEB0688-D4FB-A043-9510-20C0A1BD7663}" type="presParOf" srcId="{C589400A-CA34-964A-9800-2466F520B0F5}" destId="{B98E8481-5A1D-4244-828B-5D126C34E2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2A60D2-4892-4E45-B9FD-F6B2E33EAD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EAE5C252-935E-4267-9803-43E4A349216E}">
      <dgm:prSet/>
      <dgm:spPr/>
      <dgm:t>
        <a:bodyPr/>
        <a:lstStyle/>
        <a:p>
          <a:r>
            <a:rPr lang="en-US" b="1" baseline="0" dirty="0"/>
            <a:t>Decision Variables(DVs) </a:t>
          </a:r>
        </a:p>
        <a:p>
          <a:r>
            <a:rPr lang="en-US" baseline="0" dirty="0"/>
            <a:t>There are 2 DVs of Binary domain type. One variable is for the Pilots and the other is for the Copilots.</a:t>
          </a:r>
          <a:endParaRPr lang="en-US" dirty="0"/>
        </a:p>
      </dgm:t>
    </dgm:pt>
    <dgm:pt modelId="{2C78D0A4-04EF-40CA-A1D5-127D9ACD72DD}" type="parTrans" cxnId="{CE3740E1-48A5-4F39-A99D-01EB1A5436D3}">
      <dgm:prSet/>
      <dgm:spPr/>
      <dgm:t>
        <a:bodyPr/>
        <a:lstStyle/>
        <a:p>
          <a:endParaRPr lang="en-US"/>
        </a:p>
      </dgm:t>
    </dgm:pt>
    <dgm:pt modelId="{1EFC493D-6883-42D7-B698-FC97BFAC4174}" type="sibTrans" cxnId="{CE3740E1-48A5-4F39-A99D-01EB1A5436D3}">
      <dgm:prSet/>
      <dgm:spPr/>
      <dgm:t>
        <a:bodyPr/>
        <a:lstStyle/>
        <a:p>
          <a:endParaRPr lang="en-US"/>
        </a:p>
      </dgm:t>
    </dgm:pt>
    <dgm:pt modelId="{725AFF6C-7122-401A-8E2E-B4E6CC32D856}">
      <dgm:prSet/>
      <dgm:spPr/>
      <dgm:t>
        <a:bodyPr/>
        <a:lstStyle/>
        <a:p>
          <a:r>
            <a:rPr lang="en-US" b="1" baseline="0" dirty="0"/>
            <a:t>Objective</a:t>
          </a:r>
        </a:p>
        <a:p>
          <a:r>
            <a:rPr lang="en-US" baseline="0" dirty="0"/>
            <a:t>Minimizing the total costs- (cost of pilot * DV of pilot + cost of copilot* DV of copilot)</a:t>
          </a:r>
          <a:endParaRPr lang="en-US" dirty="0"/>
        </a:p>
      </dgm:t>
    </dgm:pt>
    <dgm:pt modelId="{D9D12A5C-8E90-46D3-9A13-34B4E84CC3C2}" type="parTrans" cxnId="{8963F00A-3903-43D9-A642-60413EF571C7}">
      <dgm:prSet/>
      <dgm:spPr/>
      <dgm:t>
        <a:bodyPr/>
        <a:lstStyle/>
        <a:p>
          <a:endParaRPr lang="en-US"/>
        </a:p>
      </dgm:t>
    </dgm:pt>
    <dgm:pt modelId="{0851EB89-814A-435C-AA34-5C4A99ADD864}" type="sibTrans" cxnId="{8963F00A-3903-43D9-A642-60413EF571C7}">
      <dgm:prSet/>
      <dgm:spPr/>
      <dgm:t>
        <a:bodyPr/>
        <a:lstStyle/>
        <a:p>
          <a:endParaRPr lang="en-US"/>
        </a:p>
      </dgm:t>
    </dgm:pt>
    <dgm:pt modelId="{F54CDCA4-8BA2-4836-B4C7-5BA900637714}">
      <dgm:prSet/>
      <dgm:spPr/>
      <dgm:t>
        <a:bodyPr/>
        <a:lstStyle/>
        <a:p>
          <a:r>
            <a:rPr lang="en-US" b="1" baseline="0" dirty="0"/>
            <a:t>Constraints</a:t>
          </a:r>
        </a:p>
        <a:p>
          <a:r>
            <a:rPr lang="en-US" baseline="0" dirty="0"/>
            <a:t>1. Each flight needs a pilot and copilot to depart. </a:t>
          </a:r>
        </a:p>
        <a:p>
          <a:r>
            <a:rPr lang="en-US" baseline="0" dirty="0"/>
            <a:t>2. Both Pilot and Copilot cannot exceed a weekly amount of flight hours. </a:t>
          </a:r>
        </a:p>
        <a:p>
          <a:r>
            <a:rPr lang="en-US" baseline="0" dirty="0"/>
            <a:t>3. Both should not be assigned to Incompatible flights(Flights having the same departure time)</a:t>
          </a:r>
          <a:endParaRPr lang="en-US" dirty="0"/>
        </a:p>
      </dgm:t>
    </dgm:pt>
    <dgm:pt modelId="{699E7A0B-0CB4-4597-A0BB-4EDE39E257DF}" type="parTrans" cxnId="{06C14AB1-EB25-4433-85E5-8A09AF21C947}">
      <dgm:prSet/>
      <dgm:spPr/>
      <dgm:t>
        <a:bodyPr/>
        <a:lstStyle/>
        <a:p>
          <a:endParaRPr lang="en-US"/>
        </a:p>
      </dgm:t>
    </dgm:pt>
    <dgm:pt modelId="{97A01498-26BF-448B-8762-4AF61B32B1DE}" type="sibTrans" cxnId="{06C14AB1-EB25-4433-85E5-8A09AF21C947}">
      <dgm:prSet/>
      <dgm:spPr/>
      <dgm:t>
        <a:bodyPr/>
        <a:lstStyle/>
        <a:p>
          <a:endParaRPr lang="en-US"/>
        </a:p>
      </dgm:t>
    </dgm:pt>
    <dgm:pt modelId="{6CACE07E-E309-439F-BFA8-2E3353F4D961}" type="pres">
      <dgm:prSet presAssocID="{6A2A60D2-4892-4E45-B9FD-F6B2E33EADE6}" presName="root" presStyleCnt="0">
        <dgm:presLayoutVars>
          <dgm:dir/>
          <dgm:resizeHandles val="exact"/>
        </dgm:presLayoutVars>
      </dgm:prSet>
      <dgm:spPr/>
    </dgm:pt>
    <dgm:pt modelId="{A973DF7D-BF47-40D8-A6F6-C73F6C1710A7}" type="pres">
      <dgm:prSet presAssocID="{EAE5C252-935E-4267-9803-43E4A349216E}" presName="compNode" presStyleCnt="0"/>
      <dgm:spPr/>
    </dgm:pt>
    <dgm:pt modelId="{3746C9F0-5807-4E53-BDC4-6786738B76B3}" type="pres">
      <dgm:prSet presAssocID="{EAE5C252-935E-4267-9803-43E4A349216E}" presName="bgRect" presStyleLbl="bgShp" presStyleIdx="0" presStyleCnt="3"/>
      <dgm:spPr/>
    </dgm:pt>
    <dgm:pt modelId="{54C5CB82-E808-4775-BA55-B68806C8289B}" type="pres">
      <dgm:prSet presAssocID="{EAE5C252-935E-4267-9803-43E4A34921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300C6E8-2365-48E2-8C8D-6414B6DEB0FB}" type="pres">
      <dgm:prSet presAssocID="{EAE5C252-935E-4267-9803-43E4A349216E}" presName="spaceRect" presStyleCnt="0"/>
      <dgm:spPr/>
    </dgm:pt>
    <dgm:pt modelId="{439A6691-9791-4AE7-9C08-8B1B255AC154}" type="pres">
      <dgm:prSet presAssocID="{EAE5C252-935E-4267-9803-43E4A349216E}" presName="parTx" presStyleLbl="revTx" presStyleIdx="0" presStyleCnt="3">
        <dgm:presLayoutVars>
          <dgm:chMax val="0"/>
          <dgm:chPref val="0"/>
        </dgm:presLayoutVars>
      </dgm:prSet>
      <dgm:spPr/>
    </dgm:pt>
    <dgm:pt modelId="{33B8E2D5-C011-4BCD-B936-E21F01677F1E}" type="pres">
      <dgm:prSet presAssocID="{1EFC493D-6883-42D7-B698-FC97BFAC4174}" presName="sibTrans" presStyleCnt="0"/>
      <dgm:spPr/>
    </dgm:pt>
    <dgm:pt modelId="{836AA3E2-73AD-464E-9123-EF7C4F1BC573}" type="pres">
      <dgm:prSet presAssocID="{725AFF6C-7122-401A-8E2E-B4E6CC32D856}" presName="compNode" presStyleCnt="0"/>
      <dgm:spPr/>
    </dgm:pt>
    <dgm:pt modelId="{C07F7B01-E45B-4237-B21E-D55F34AE518F}" type="pres">
      <dgm:prSet presAssocID="{725AFF6C-7122-401A-8E2E-B4E6CC32D856}" presName="bgRect" presStyleLbl="bgShp" presStyleIdx="1" presStyleCnt="3"/>
      <dgm:spPr/>
    </dgm:pt>
    <dgm:pt modelId="{8C82E1A1-60A8-4AE0-83BD-C2236725D3EC}" type="pres">
      <dgm:prSet presAssocID="{725AFF6C-7122-401A-8E2E-B4E6CC32D856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4CBA671D-0229-4D97-B1C9-C92DAE6370D9}" type="pres">
      <dgm:prSet presAssocID="{725AFF6C-7122-401A-8E2E-B4E6CC32D856}" presName="spaceRect" presStyleCnt="0"/>
      <dgm:spPr/>
    </dgm:pt>
    <dgm:pt modelId="{5B66F538-8D81-4020-919F-A8B2B2628DF4}" type="pres">
      <dgm:prSet presAssocID="{725AFF6C-7122-401A-8E2E-B4E6CC32D856}" presName="parTx" presStyleLbl="revTx" presStyleIdx="1" presStyleCnt="3">
        <dgm:presLayoutVars>
          <dgm:chMax val="0"/>
          <dgm:chPref val="0"/>
        </dgm:presLayoutVars>
      </dgm:prSet>
      <dgm:spPr/>
    </dgm:pt>
    <dgm:pt modelId="{12CCF8F1-B3B7-472B-B4B3-A0B6FF11A1DD}" type="pres">
      <dgm:prSet presAssocID="{0851EB89-814A-435C-AA34-5C4A99ADD864}" presName="sibTrans" presStyleCnt="0"/>
      <dgm:spPr/>
    </dgm:pt>
    <dgm:pt modelId="{526E8A8F-FE59-4AFE-9DE8-711B0011D75B}" type="pres">
      <dgm:prSet presAssocID="{F54CDCA4-8BA2-4836-B4C7-5BA900637714}" presName="compNode" presStyleCnt="0"/>
      <dgm:spPr/>
    </dgm:pt>
    <dgm:pt modelId="{0FB8490B-17EA-4FF7-8270-459DDA0447D7}" type="pres">
      <dgm:prSet presAssocID="{F54CDCA4-8BA2-4836-B4C7-5BA900637714}" presName="bgRect" presStyleLbl="bgShp" presStyleIdx="2" presStyleCnt="3" custScaleY="133815"/>
      <dgm:spPr/>
    </dgm:pt>
    <dgm:pt modelId="{12622E84-1E0F-4320-860D-09533A92AA4A}" type="pres">
      <dgm:prSet presAssocID="{F54CDCA4-8BA2-4836-B4C7-5BA9006377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 outline"/>
        </a:ext>
      </dgm:extLst>
    </dgm:pt>
    <dgm:pt modelId="{C5940E28-2E1E-4E62-8D60-4ADCA5E06B2B}" type="pres">
      <dgm:prSet presAssocID="{F54CDCA4-8BA2-4836-B4C7-5BA900637714}" presName="spaceRect" presStyleCnt="0"/>
      <dgm:spPr/>
    </dgm:pt>
    <dgm:pt modelId="{A253D561-9578-4BE7-B773-B1CA2A9FDC07}" type="pres">
      <dgm:prSet presAssocID="{F54CDCA4-8BA2-4836-B4C7-5BA900637714}" presName="parTx" presStyleLbl="revTx" presStyleIdx="2" presStyleCnt="3" custScaleY="148568">
        <dgm:presLayoutVars>
          <dgm:chMax val="0"/>
          <dgm:chPref val="0"/>
        </dgm:presLayoutVars>
      </dgm:prSet>
      <dgm:spPr/>
    </dgm:pt>
  </dgm:ptLst>
  <dgm:cxnLst>
    <dgm:cxn modelId="{8963F00A-3903-43D9-A642-60413EF571C7}" srcId="{6A2A60D2-4892-4E45-B9FD-F6B2E33EADE6}" destId="{725AFF6C-7122-401A-8E2E-B4E6CC32D856}" srcOrd="1" destOrd="0" parTransId="{D9D12A5C-8E90-46D3-9A13-34B4E84CC3C2}" sibTransId="{0851EB89-814A-435C-AA34-5C4A99ADD864}"/>
    <dgm:cxn modelId="{4F2B0311-7BAE-4BFA-9CD2-454552D0E741}" type="presOf" srcId="{F54CDCA4-8BA2-4836-B4C7-5BA900637714}" destId="{A253D561-9578-4BE7-B773-B1CA2A9FDC07}" srcOrd="0" destOrd="0" presId="urn:microsoft.com/office/officeart/2018/2/layout/IconVerticalSolidList"/>
    <dgm:cxn modelId="{9D7EA188-8FB5-49A3-AA6F-CC763A430E54}" type="presOf" srcId="{725AFF6C-7122-401A-8E2E-B4E6CC32D856}" destId="{5B66F538-8D81-4020-919F-A8B2B2628DF4}" srcOrd="0" destOrd="0" presId="urn:microsoft.com/office/officeart/2018/2/layout/IconVerticalSolidList"/>
    <dgm:cxn modelId="{4BCEBFA5-4C5A-46C6-B3F4-60AE2B3F6E3C}" type="presOf" srcId="{EAE5C252-935E-4267-9803-43E4A349216E}" destId="{439A6691-9791-4AE7-9C08-8B1B255AC154}" srcOrd="0" destOrd="0" presId="urn:microsoft.com/office/officeart/2018/2/layout/IconVerticalSolidList"/>
    <dgm:cxn modelId="{06C14AB1-EB25-4433-85E5-8A09AF21C947}" srcId="{6A2A60D2-4892-4E45-B9FD-F6B2E33EADE6}" destId="{F54CDCA4-8BA2-4836-B4C7-5BA900637714}" srcOrd="2" destOrd="0" parTransId="{699E7A0B-0CB4-4597-A0BB-4EDE39E257DF}" sibTransId="{97A01498-26BF-448B-8762-4AF61B32B1DE}"/>
    <dgm:cxn modelId="{CBBA25B8-1A06-4691-B4AC-01B83D77E8AF}" type="presOf" srcId="{6A2A60D2-4892-4E45-B9FD-F6B2E33EADE6}" destId="{6CACE07E-E309-439F-BFA8-2E3353F4D961}" srcOrd="0" destOrd="0" presId="urn:microsoft.com/office/officeart/2018/2/layout/IconVerticalSolidList"/>
    <dgm:cxn modelId="{CE3740E1-48A5-4F39-A99D-01EB1A5436D3}" srcId="{6A2A60D2-4892-4E45-B9FD-F6B2E33EADE6}" destId="{EAE5C252-935E-4267-9803-43E4A349216E}" srcOrd="0" destOrd="0" parTransId="{2C78D0A4-04EF-40CA-A1D5-127D9ACD72DD}" sibTransId="{1EFC493D-6883-42D7-B698-FC97BFAC4174}"/>
    <dgm:cxn modelId="{C26DACD7-6991-49B9-AAE3-1ACA743D381E}" type="presParOf" srcId="{6CACE07E-E309-439F-BFA8-2E3353F4D961}" destId="{A973DF7D-BF47-40D8-A6F6-C73F6C1710A7}" srcOrd="0" destOrd="0" presId="urn:microsoft.com/office/officeart/2018/2/layout/IconVerticalSolidList"/>
    <dgm:cxn modelId="{15BC5844-DA9F-4B01-A925-991D4A2D8150}" type="presParOf" srcId="{A973DF7D-BF47-40D8-A6F6-C73F6C1710A7}" destId="{3746C9F0-5807-4E53-BDC4-6786738B76B3}" srcOrd="0" destOrd="0" presId="urn:microsoft.com/office/officeart/2018/2/layout/IconVerticalSolidList"/>
    <dgm:cxn modelId="{5A466D39-1769-4EF8-8EAE-C9D65B988262}" type="presParOf" srcId="{A973DF7D-BF47-40D8-A6F6-C73F6C1710A7}" destId="{54C5CB82-E808-4775-BA55-B68806C8289B}" srcOrd="1" destOrd="0" presId="urn:microsoft.com/office/officeart/2018/2/layout/IconVerticalSolidList"/>
    <dgm:cxn modelId="{389C31D7-A50D-49FC-866D-28E57F93C2F9}" type="presParOf" srcId="{A973DF7D-BF47-40D8-A6F6-C73F6C1710A7}" destId="{F300C6E8-2365-48E2-8C8D-6414B6DEB0FB}" srcOrd="2" destOrd="0" presId="urn:microsoft.com/office/officeart/2018/2/layout/IconVerticalSolidList"/>
    <dgm:cxn modelId="{62EDF18A-361F-4758-8A6B-FEB69B9943FC}" type="presParOf" srcId="{A973DF7D-BF47-40D8-A6F6-C73F6C1710A7}" destId="{439A6691-9791-4AE7-9C08-8B1B255AC154}" srcOrd="3" destOrd="0" presId="urn:microsoft.com/office/officeart/2018/2/layout/IconVerticalSolidList"/>
    <dgm:cxn modelId="{98561344-D84C-4499-AB29-A72C28B9B5CC}" type="presParOf" srcId="{6CACE07E-E309-439F-BFA8-2E3353F4D961}" destId="{33B8E2D5-C011-4BCD-B936-E21F01677F1E}" srcOrd="1" destOrd="0" presId="urn:microsoft.com/office/officeart/2018/2/layout/IconVerticalSolidList"/>
    <dgm:cxn modelId="{D4670F89-F718-4A64-AC55-9C996A15E810}" type="presParOf" srcId="{6CACE07E-E309-439F-BFA8-2E3353F4D961}" destId="{836AA3E2-73AD-464E-9123-EF7C4F1BC573}" srcOrd="2" destOrd="0" presId="urn:microsoft.com/office/officeart/2018/2/layout/IconVerticalSolidList"/>
    <dgm:cxn modelId="{F08FB934-CFFE-4A6F-A0F0-0E9C6DDFCD7F}" type="presParOf" srcId="{836AA3E2-73AD-464E-9123-EF7C4F1BC573}" destId="{C07F7B01-E45B-4237-B21E-D55F34AE518F}" srcOrd="0" destOrd="0" presId="urn:microsoft.com/office/officeart/2018/2/layout/IconVerticalSolidList"/>
    <dgm:cxn modelId="{D422C11E-8635-49FD-A553-C094D46E06BE}" type="presParOf" srcId="{836AA3E2-73AD-464E-9123-EF7C4F1BC573}" destId="{8C82E1A1-60A8-4AE0-83BD-C2236725D3EC}" srcOrd="1" destOrd="0" presId="urn:microsoft.com/office/officeart/2018/2/layout/IconVerticalSolidList"/>
    <dgm:cxn modelId="{1E12571F-9A34-4366-B23F-E21DF5440182}" type="presParOf" srcId="{836AA3E2-73AD-464E-9123-EF7C4F1BC573}" destId="{4CBA671D-0229-4D97-B1C9-C92DAE6370D9}" srcOrd="2" destOrd="0" presId="urn:microsoft.com/office/officeart/2018/2/layout/IconVerticalSolidList"/>
    <dgm:cxn modelId="{03041F90-909B-4E3B-9AFA-B192E26633F8}" type="presParOf" srcId="{836AA3E2-73AD-464E-9123-EF7C4F1BC573}" destId="{5B66F538-8D81-4020-919F-A8B2B2628DF4}" srcOrd="3" destOrd="0" presId="urn:microsoft.com/office/officeart/2018/2/layout/IconVerticalSolidList"/>
    <dgm:cxn modelId="{8ABB1325-13A7-4C9C-9201-361FFF7FC6F5}" type="presParOf" srcId="{6CACE07E-E309-439F-BFA8-2E3353F4D961}" destId="{12CCF8F1-B3B7-472B-B4B3-A0B6FF11A1DD}" srcOrd="3" destOrd="0" presId="urn:microsoft.com/office/officeart/2018/2/layout/IconVerticalSolidList"/>
    <dgm:cxn modelId="{5007EFBA-FF6A-4C31-88E6-7DF976B641AC}" type="presParOf" srcId="{6CACE07E-E309-439F-BFA8-2E3353F4D961}" destId="{526E8A8F-FE59-4AFE-9DE8-711B0011D75B}" srcOrd="4" destOrd="0" presId="urn:microsoft.com/office/officeart/2018/2/layout/IconVerticalSolidList"/>
    <dgm:cxn modelId="{620ED3C1-EC37-4289-AE95-26C3B24E7051}" type="presParOf" srcId="{526E8A8F-FE59-4AFE-9DE8-711B0011D75B}" destId="{0FB8490B-17EA-4FF7-8270-459DDA0447D7}" srcOrd="0" destOrd="0" presId="urn:microsoft.com/office/officeart/2018/2/layout/IconVerticalSolidList"/>
    <dgm:cxn modelId="{250A86EB-9659-4432-B08E-7BD40017DDA3}" type="presParOf" srcId="{526E8A8F-FE59-4AFE-9DE8-711B0011D75B}" destId="{12622E84-1E0F-4320-860D-09533A92AA4A}" srcOrd="1" destOrd="0" presId="urn:microsoft.com/office/officeart/2018/2/layout/IconVerticalSolidList"/>
    <dgm:cxn modelId="{20E18CA1-69FD-4B44-91FC-DB8467428288}" type="presParOf" srcId="{526E8A8F-FE59-4AFE-9DE8-711B0011D75B}" destId="{C5940E28-2E1E-4E62-8D60-4ADCA5E06B2B}" srcOrd="2" destOrd="0" presId="urn:microsoft.com/office/officeart/2018/2/layout/IconVerticalSolidList"/>
    <dgm:cxn modelId="{727FBF9E-77CB-4E66-91DA-B155B345D91F}" type="presParOf" srcId="{526E8A8F-FE59-4AFE-9DE8-711B0011D75B}" destId="{A253D561-9578-4BE7-B773-B1CA2A9FDC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E29D25-5D32-4A15-82D2-2612E13371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A1E2AD69-A634-476E-8CC6-DE78BF83ED67}">
      <dgm:prSet/>
      <dgm:spPr/>
      <dgm:t>
        <a:bodyPr/>
        <a:lstStyle/>
        <a:p>
          <a:r>
            <a:rPr lang="en-US" baseline="0" dirty="0"/>
            <a:t>We used Python and </a:t>
          </a:r>
          <a:r>
            <a:rPr lang="en-US" baseline="0" dirty="0" err="1"/>
            <a:t>Pyomo</a:t>
          </a:r>
          <a:r>
            <a:rPr lang="en-US" baseline="0" dirty="0"/>
            <a:t> to build an optimization model. We leveraged python’s dictionaries and lists then used them to initialize the parameters and inputs needed for the model </a:t>
          </a:r>
          <a:endParaRPr lang="en-US" dirty="0"/>
        </a:p>
      </dgm:t>
    </dgm:pt>
    <dgm:pt modelId="{58A6D821-F6F2-4E39-A481-932D2F42D836}" type="parTrans" cxnId="{65AE7BE8-F769-4B05-BF9F-575EED6DCE65}">
      <dgm:prSet/>
      <dgm:spPr/>
      <dgm:t>
        <a:bodyPr/>
        <a:lstStyle/>
        <a:p>
          <a:endParaRPr lang="en-US"/>
        </a:p>
      </dgm:t>
    </dgm:pt>
    <dgm:pt modelId="{8D646F3E-F070-4E08-9881-2CF7E088EE2E}" type="sibTrans" cxnId="{65AE7BE8-F769-4B05-BF9F-575EED6DCE65}">
      <dgm:prSet/>
      <dgm:spPr/>
      <dgm:t>
        <a:bodyPr/>
        <a:lstStyle/>
        <a:p>
          <a:endParaRPr lang="en-US"/>
        </a:p>
      </dgm:t>
    </dgm:pt>
    <dgm:pt modelId="{6DB57470-453E-4FCA-B6CD-A7D089CF39B9}">
      <dgm:prSet/>
      <dgm:spPr/>
      <dgm:t>
        <a:bodyPr/>
        <a:lstStyle/>
        <a:p>
          <a:r>
            <a:rPr lang="en-US" baseline="0"/>
            <a:t>Challenges- Struggled with how to transform the data into a model. We used several features of Pyomo i.e., Parameters, Sets, and rules to our advantage. It was the most impressive thing of the whole project.</a:t>
          </a:r>
          <a:endParaRPr lang="en-US"/>
        </a:p>
      </dgm:t>
    </dgm:pt>
    <dgm:pt modelId="{DF897F5B-EDB3-4A57-A642-A55AAF777536}" type="parTrans" cxnId="{7D4FE3AD-EE88-4597-81F8-35843CDC29AA}">
      <dgm:prSet/>
      <dgm:spPr/>
      <dgm:t>
        <a:bodyPr/>
        <a:lstStyle/>
        <a:p>
          <a:endParaRPr lang="en-US"/>
        </a:p>
      </dgm:t>
    </dgm:pt>
    <dgm:pt modelId="{DB0B0916-9C56-4F12-AD4F-EF8430C0861D}" type="sibTrans" cxnId="{7D4FE3AD-EE88-4597-81F8-35843CDC29AA}">
      <dgm:prSet/>
      <dgm:spPr/>
      <dgm:t>
        <a:bodyPr/>
        <a:lstStyle/>
        <a:p>
          <a:endParaRPr lang="en-US"/>
        </a:p>
      </dgm:t>
    </dgm:pt>
    <dgm:pt modelId="{BF211FE1-C27E-CF4C-9A36-FF262E17B5DB}">
      <dgm:prSet/>
      <dgm:spPr/>
      <dgm:t>
        <a:bodyPr/>
        <a:lstStyle/>
        <a:p>
          <a:r>
            <a:rPr lang="en-US" baseline="0"/>
            <a:t>We then solved the model using the </a:t>
          </a:r>
          <a:r>
            <a:rPr lang="en-US" b="1" baseline="0"/>
            <a:t>GLPK</a:t>
          </a:r>
          <a:r>
            <a:rPr lang="en-US" baseline="0"/>
            <a:t> solver.</a:t>
          </a:r>
          <a:endParaRPr lang="en-US"/>
        </a:p>
      </dgm:t>
    </dgm:pt>
    <dgm:pt modelId="{49DAC522-062F-0048-9A51-7C9581E9A9A2}" type="parTrans" cxnId="{34A97464-5E4A-284E-9A3E-A279194E90AF}">
      <dgm:prSet/>
      <dgm:spPr/>
      <dgm:t>
        <a:bodyPr/>
        <a:lstStyle/>
        <a:p>
          <a:endParaRPr lang="en-US"/>
        </a:p>
      </dgm:t>
    </dgm:pt>
    <dgm:pt modelId="{CF2ADD9D-A008-A942-95DA-B237976F166E}" type="sibTrans" cxnId="{34A97464-5E4A-284E-9A3E-A279194E90AF}">
      <dgm:prSet/>
      <dgm:spPr/>
      <dgm:t>
        <a:bodyPr/>
        <a:lstStyle/>
        <a:p>
          <a:endParaRPr lang="en-US"/>
        </a:p>
      </dgm:t>
    </dgm:pt>
    <dgm:pt modelId="{3402D193-93E1-416D-ADE6-ACB10C4F42C3}" type="pres">
      <dgm:prSet presAssocID="{E5E29D25-5D32-4A15-82D2-2612E13371BE}" presName="root" presStyleCnt="0">
        <dgm:presLayoutVars>
          <dgm:dir/>
          <dgm:resizeHandles val="exact"/>
        </dgm:presLayoutVars>
      </dgm:prSet>
      <dgm:spPr/>
    </dgm:pt>
    <dgm:pt modelId="{84E26629-1FD6-4361-BC0F-47BDA9EBFA7F}" type="pres">
      <dgm:prSet presAssocID="{A1E2AD69-A634-476E-8CC6-DE78BF83ED67}" presName="compNode" presStyleCnt="0"/>
      <dgm:spPr/>
    </dgm:pt>
    <dgm:pt modelId="{15A7F0B5-8A55-47B1-B3D7-E2F7AE4D0DE6}" type="pres">
      <dgm:prSet presAssocID="{A1E2AD69-A634-476E-8CC6-DE78BF83ED67}" presName="bgRect" presStyleLbl="bgShp" presStyleIdx="0" presStyleCnt="3"/>
      <dgm:spPr/>
    </dgm:pt>
    <dgm:pt modelId="{7D5C5B8D-27C3-4E9D-8AFD-6EF76A8A55EE}" type="pres">
      <dgm:prSet presAssocID="{A1E2AD69-A634-476E-8CC6-DE78BF83ED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113E5B0-96D0-4E93-9F16-9959D6770654}" type="pres">
      <dgm:prSet presAssocID="{A1E2AD69-A634-476E-8CC6-DE78BF83ED67}" presName="spaceRect" presStyleCnt="0"/>
      <dgm:spPr/>
    </dgm:pt>
    <dgm:pt modelId="{13172921-D530-4F0C-8646-DA190105274F}" type="pres">
      <dgm:prSet presAssocID="{A1E2AD69-A634-476E-8CC6-DE78BF83ED67}" presName="parTx" presStyleLbl="revTx" presStyleIdx="0" presStyleCnt="3">
        <dgm:presLayoutVars>
          <dgm:chMax val="0"/>
          <dgm:chPref val="0"/>
        </dgm:presLayoutVars>
      </dgm:prSet>
      <dgm:spPr/>
    </dgm:pt>
    <dgm:pt modelId="{87301DDE-AA77-4FF9-9D8E-5BAB84DD3EC8}" type="pres">
      <dgm:prSet presAssocID="{8D646F3E-F070-4E08-9881-2CF7E088EE2E}" presName="sibTrans" presStyleCnt="0"/>
      <dgm:spPr/>
    </dgm:pt>
    <dgm:pt modelId="{E7A741E7-0087-D14F-AECD-B71DE8A9E7D7}" type="pres">
      <dgm:prSet presAssocID="{BF211FE1-C27E-CF4C-9A36-FF262E17B5DB}" presName="compNode" presStyleCnt="0"/>
      <dgm:spPr/>
    </dgm:pt>
    <dgm:pt modelId="{43AC35EB-4CE4-8D45-AD6A-81365EF1F107}" type="pres">
      <dgm:prSet presAssocID="{BF211FE1-C27E-CF4C-9A36-FF262E17B5DB}" presName="bgRect" presStyleLbl="bgShp" presStyleIdx="1" presStyleCnt="3"/>
      <dgm:spPr/>
    </dgm:pt>
    <dgm:pt modelId="{6338D37B-1DF2-0741-AF55-C8C757CE4C15}" type="pres">
      <dgm:prSet presAssocID="{BF211FE1-C27E-CF4C-9A36-FF262E17B5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storm outline"/>
        </a:ext>
      </dgm:extLst>
    </dgm:pt>
    <dgm:pt modelId="{88768C5E-6F39-8F49-AA7C-61F1CFE2271C}" type="pres">
      <dgm:prSet presAssocID="{BF211FE1-C27E-CF4C-9A36-FF262E17B5DB}" presName="spaceRect" presStyleCnt="0"/>
      <dgm:spPr/>
    </dgm:pt>
    <dgm:pt modelId="{15B5FA0D-4BEA-1543-85D6-878E69E1E9AB}" type="pres">
      <dgm:prSet presAssocID="{BF211FE1-C27E-CF4C-9A36-FF262E17B5DB}" presName="parTx" presStyleLbl="revTx" presStyleIdx="1" presStyleCnt="3">
        <dgm:presLayoutVars>
          <dgm:chMax val="0"/>
          <dgm:chPref val="0"/>
        </dgm:presLayoutVars>
      </dgm:prSet>
      <dgm:spPr/>
    </dgm:pt>
    <dgm:pt modelId="{AE67D35E-0DEA-5E46-886C-233C8BC9AA50}" type="pres">
      <dgm:prSet presAssocID="{CF2ADD9D-A008-A942-95DA-B237976F166E}" presName="sibTrans" presStyleCnt="0"/>
      <dgm:spPr/>
    </dgm:pt>
    <dgm:pt modelId="{E0B696F5-5159-4A2B-BAC1-7BA9DC634D01}" type="pres">
      <dgm:prSet presAssocID="{6DB57470-453E-4FCA-B6CD-A7D089CF39B9}" presName="compNode" presStyleCnt="0"/>
      <dgm:spPr/>
    </dgm:pt>
    <dgm:pt modelId="{E2F7ADB8-5A42-47A1-AE01-6A31AB5BA757}" type="pres">
      <dgm:prSet presAssocID="{6DB57470-453E-4FCA-B6CD-A7D089CF39B9}" presName="bgRect" presStyleLbl="bgShp" presStyleIdx="2" presStyleCnt="3"/>
      <dgm:spPr/>
    </dgm:pt>
    <dgm:pt modelId="{B272D5D0-7730-40AA-B74B-96FEAC629704}" type="pres">
      <dgm:prSet presAssocID="{6DB57470-453E-4FCA-B6CD-A7D089CF39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29EEB233-228F-4CD1-AB85-5C33B25CE4F2}" type="pres">
      <dgm:prSet presAssocID="{6DB57470-453E-4FCA-B6CD-A7D089CF39B9}" presName="spaceRect" presStyleCnt="0"/>
      <dgm:spPr/>
    </dgm:pt>
    <dgm:pt modelId="{8AF33C68-4178-4B90-9A0F-57357CAE34EB}" type="pres">
      <dgm:prSet presAssocID="{6DB57470-453E-4FCA-B6CD-A7D089CF39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F29F11-5EDE-7D48-BF5A-5A259D7A78DB}" type="presOf" srcId="{BF211FE1-C27E-CF4C-9A36-FF262E17B5DB}" destId="{15B5FA0D-4BEA-1543-85D6-878E69E1E9AB}" srcOrd="0" destOrd="0" presId="urn:microsoft.com/office/officeart/2018/2/layout/IconVerticalSolidList"/>
    <dgm:cxn modelId="{34A97464-5E4A-284E-9A3E-A279194E90AF}" srcId="{E5E29D25-5D32-4A15-82D2-2612E13371BE}" destId="{BF211FE1-C27E-CF4C-9A36-FF262E17B5DB}" srcOrd="1" destOrd="0" parTransId="{49DAC522-062F-0048-9A51-7C9581E9A9A2}" sibTransId="{CF2ADD9D-A008-A942-95DA-B237976F166E}"/>
    <dgm:cxn modelId="{F547C673-0FFB-442F-A6E1-4F46A55B3B35}" type="presOf" srcId="{A1E2AD69-A634-476E-8CC6-DE78BF83ED67}" destId="{13172921-D530-4F0C-8646-DA190105274F}" srcOrd="0" destOrd="0" presId="urn:microsoft.com/office/officeart/2018/2/layout/IconVerticalSolidList"/>
    <dgm:cxn modelId="{D000D0A7-D95B-4D57-B841-1063FFCF0393}" type="presOf" srcId="{6DB57470-453E-4FCA-B6CD-A7D089CF39B9}" destId="{8AF33C68-4178-4B90-9A0F-57357CAE34EB}" srcOrd="0" destOrd="0" presId="urn:microsoft.com/office/officeart/2018/2/layout/IconVerticalSolidList"/>
    <dgm:cxn modelId="{B29419AB-2A14-47AD-9E0D-FE9F5699D744}" type="presOf" srcId="{E5E29D25-5D32-4A15-82D2-2612E13371BE}" destId="{3402D193-93E1-416D-ADE6-ACB10C4F42C3}" srcOrd="0" destOrd="0" presId="urn:microsoft.com/office/officeart/2018/2/layout/IconVerticalSolidList"/>
    <dgm:cxn modelId="{7D4FE3AD-EE88-4597-81F8-35843CDC29AA}" srcId="{E5E29D25-5D32-4A15-82D2-2612E13371BE}" destId="{6DB57470-453E-4FCA-B6CD-A7D089CF39B9}" srcOrd="2" destOrd="0" parTransId="{DF897F5B-EDB3-4A57-A642-A55AAF777536}" sibTransId="{DB0B0916-9C56-4F12-AD4F-EF8430C0861D}"/>
    <dgm:cxn modelId="{65AE7BE8-F769-4B05-BF9F-575EED6DCE65}" srcId="{E5E29D25-5D32-4A15-82D2-2612E13371BE}" destId="{A1E2AD69-A634-476E-8CC6-DE78BF83ED67}" srcOrd="0" destOrd="0" parTransId="{58A6D821-F6F2-4E39-A481-932D2F42D836}" sibTransId="{8D646F3E-F070-4E08-9881-2CF7E088EE2E}"/>
    <dgm:cxn modelId="{44471061-1DCD-4270-B229-A70C9544B057}" type="presParOf" srcId="{3402D193-93E1-416D-ADE6-ACB10C4F42C3}" destId="{84E26629-1FD6-4361-BC0F-47BDA9EBFA7F}" srcOrd="0" destOrd="0" presId="urn:microsoft.com/office/officeart/2018/2/layout/IconVerticalSolidList"/>
    <dgm:cxn modelId="{8129748D-6EBE-4691-A249-4A778C414D3D}" type="presParOf" srcId="{84E26629-1FD6-4361-BC0F-47BDA9EBFA7F}" destId="{15A7F0B5-8A55-47B1-B3D7-E2F7AE4D0DE6}" srcOrd="0" destOrd="0" presId="urn:microsoft.com/office/officeart/2018/2/layout/IconVerticalSolidList"/>
    <dgm:cxn modelId="{91A01EEF-F684-4BC6-9CA4-60E914FF35FE}" type="presParOf" srcId="{84E26629-1FD6-4361-BC0F-47BDA9EBFA7F}" destId="{7D5C5B8D-27C3-4E9D-8AFD-6EF76A8A55EE}" srcOrd="1" destOrd="0" presId="urn:microsoft.com/office/officeart/2018/2/layout/IconVerticalSolidList"/>
    <dgm:cxn modelId="{6A036E69-95BB-4A59-B015-9CA6AAD63194}" type="presParOf" srcId="{84E26629-1FD6-4361-BC0F-47BDA9EBFA7F}" destId="{2113E5B0-96D0-4E93-9F16-9959D6770654}" srcOrd="2" destOrd="0" presId="urn:microsoft.com/office/officeart/2018/2/layout/IconVerticalSolidList"/>
    <dgm:cxn modelId="{DE38DE1E-8AEE-407C-BCF0-4A79C5EC719E}" type="presParOf" srcId="{84E26629-1FD6-4361-BC0F-47BDA9EBFA7F}" destId="{13172921-D530-4F0C-8646-DA190105274F}" srcOrd="3" destOrd="0" presId="urn:microsoft.com/office/officeart/2018/2/layout/IconVerticalSolidList"/>
    <dgm:cxn modelId="{9FA9EBD0-2AEE-4CA0-82D4-15CA8A7871FC}" type="presParOf" srcId="{3402D193-93E1-416D-ADE6-ACB10C4F42C3}" destId="{87301DDE-AA77-4FF9-9D8E-5BAB84DD3EC8}" srcOrd="1" destOrd="0" presId="urn:microsoft.com/office/officeart/2018/2/layout/IconVerticalSolidList"/>
    <dgm:cxn modelId="{2171BD1A-1F62-AD42-9C2D-F3386B34BC02}" type="presParOf" srcId="{3402D193-93E1-416D-ADE6-ACB10C4F42C3}" destId="{E7A741E7-0087-D14F-AECD-B71DE8A9E7D7}" srcOrd="2" destOrd="0" presId="urn:microsoft.com/office/officeart/2018/2/layout/IconVerticalSolidList"/>
    <dgm:cxn modelId="{E5A185CC-879F-6C49-854D-FF249ECB70E7}" type="presParOf" srcId="{E7A741E7-0087-D14F-AECD-B71DE8A9E7D7}" destId="{43AC35EB-4CE4-8D45-AD6A-81365EF1F107}" srcOrd="0" destOrd="0" presId="urn:microsoft.com/office/officeart/2018/2/layout/IconVerticalSolidList"/>
    <dgm:cxn modelId="{0C3CC569-8A42-4349-8C1A-DD50AB607FBB}" type="presParOf" srcId="{E7A741E7-0087-D14F-AECD-B71DE8A9E7D7}" destId="{6338D37B-1DF2-0741-AF55-C8C757CE4C15}" srcOrd="1" destOrd="0" presId="urn:microsoft.com/office/officeart/2018/2/layout/IconVerticalSolidList"/>
    <dgm:cxn modelId="{EC1E5AFD-20E0-2346-B307-30BE561718E2}" type="presParOf" srcId="{E7A741E7-0087-D14F-AECD-B71DE8A9E7D7}" destId="{88768C5E-6F39-8F49-AA7C-61F1CFE2271C}" srcOrd="2" destOrd="0" presId="urn:microsoft.com/office/officeart/2018/2/layout/IconVerticalSolidList"/>
    <dgm:cxn modelId="{A5382B33-577C-174D-99BD-D8BE6449A652}" type="presParOf" srcId="{E7A741E7-0087-D14F-AECD-B71DE8A9E7D7}" destId="{15B5FA0D-4BEA-1543-85D6-878E69E1E9AB}" srcOrd="3" destOrd="0" presId="urn:microsoft.com/office/officeart/2018/2/layout/IconVerticalSolidList"/>
    <dgm:cxn modelId="{5E1A56FE-CECC-A943-B1FE-D6E12C075651}" type="presParOf" srcId="{3402D193-93E1-416D-ADE6-ACB10C4F42C3}" destId="{AE67D35E-0DEA-5E46-886C-233C8BC9AA50}" srcOrd="3" destOrd="0" presId="urn:microsoft.com/office/officeart/2018/2/layout/IconVerticalSolidList"/>
    <dgm:cxn modelId="{264EA376-DCCC-434E-87D5-C3E2FFF5F9BE}" type="presParOf" srcId="{3402D193-93E1-416D-ADE6-ACB10C4F42C3}" destId="{E0B696F5-5159-4A2B-BAC1-7BA9DC634D01}" srcOrd="4" destOrd="0" presId="urn:microsoft.com/office/officeart/2018/2/layout/IconVerticalSolidList"/>
    <dgm:cxn modelId="{DC79086E-6E1C-4A6E-84D9-85B6DB9DF78B}" type="presParOf" srcId="{E0B696F5-5159-4A2B-BAC1-7BA9DC634D01}" destId="{E2F7ADB8-5A42-47A1-AE01-6A31AB5BA757}" srcOrd="0" destOrd="0" presId="urn:microsoft.com/office/officeart/2018/2/layout/IconVerticalSolidList"/>
    <dgm:cxn modelId="{6859D4B5-01D7-4712-9F86-538C7EB908F9}" type="presParOf" srcId="{E0B696F5-5159-4A2B-BAC1-7BA9DC634D01}" destId="{B272D5D0-7730-40AA-B74B-96FEAC629704}" srcOrd="1" destOrd="0" presId="urn:microsoft.com/office/officeart/2018/2/layout/IconVerticalSolidList"/>
    <dgm:cxn modelId="{3483160B-E7FA-4E95-9288-4B4B437070C8}" type="presParOf" srcId="{E0B696F5-5159-4A2B-BAC1-7BA9DC634D01}" destId="{29EEB233-228F-4CD1-AB85-5C33B25CE4F2}" srcOrd="2" destOrd="0" presId="urn:microsoft.com/office/officeart/2018/2/layout/IconVerticalSolidList"/>
    <dgm:cxn modelId="{0E4D4957-576F-41D4-8500-AF7966E18836}" type="presParOf" srcId="{E0B696F5-5159-4A2B-BAC1-7BA9DC634D01}" destId="{8AF33C68-4178-4B90-9A0F-57357CAE34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4EA91-E8A1-9148-BF14-E9AE5CFD7EF2}">
      <dsp:nvSpPr>
        <dsp:cNvPr id="0" name=""/>
        <dsp:cNvSpPr/>
      </dsp:nvSpPr>
      <dsp:spPr>
        <a:xfrm>
          <a:off x="0" y="0"/>
          <a:ext cx="1072832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5F60F0-661E-F147-BF60-0143E3832546}">
      <dsp:nvSpPr>
        <dsp:cNvPr id="0" name=""/>
        <dsp:cNvSpPr/>
      </dsp:nvSpPr>
      <dsp:spPr>
        <a:xfrm>
          <a:off x="0" y="0"/>
          <a:ext cx="10728325" cy="896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input data used to optimize is mix of real and dummy data. There are 3 data sources- Flights, Costs and Crew.</a:t>
          </a:r>
        </a:p>
      </dsp:txBody>
      <dsp:txXfrm>
        <a:off x="0" y="0"/>
        <a:ext cx="10728325" cy="896937"/>
      </dsp:txXfrm>
    </dsp:sp>
    <dsp:sp modelId="{6FC2698A-BF27-474B-B495-5532C6414BB0}">
      <dsp:nvSpPr>
        <dsp:cNvPr id="0" name=""/>
        <dsp:cNvSpPr/>
      </dsp:nvSpPr>
      <dsp:spPr>
        <a:xfrm>
          <a:off x="0" y="896937"/>
          <a:ext cx="1072832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0905FF-A0CF-704F-B9AA-FC0849A02F9C}">
      <dsp:nvSpPr>
        <dsp:cNvPr id="0" name=""/>
        <dsp:cNvSpPr/>
      </dsp:nvSpPr>
      <dsp:spPr>
        <a:xfrm>
          <a:off x="0" y="896937"/>
          <a:ext cx="10728325" cy="896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One type of input data is related to </a:t>
          </a:r>
          <a:r>
            <a:rPr lang="en-US" sz="1800" b="1" kern="1200" dirty="0"/>
            <a:t>flights</a:t>
          </a:r>
          <a:r>
            <a:rPr lang="en-US" sz="1800" kern="1200" dirty="0"/>
            <a:t> and the duration of the flights. Along with that, We have flights that have the same departure time. These are </a:t>
          </a:r>
          <a:r>
            <a:rPr lang="en-US" sz="1800" b="1" kern="1200" dirty="0"/>
            <a:t>Incompatible flights </a:t>
          </a:r>
          <a:r>
            <a:rPr lang="en-US" sz="1800" kern="1200" dirty="0"/>
            <a:t>as the pilot and copilot should be assigned to only one of the flights</a:t>
          </a:r>
        </a:p>
      </dsp:txBody>
      <dsp:txXfrm>
        <a:off x="0" y="896937"/>
        <a:ext cx="10728325" cy="896937"/>
      </dsp:txXfrm>
    </dsp:sp>
    <dsp:sp modelId="{FEBB683A-A266-2042-9BE8-B48757D34147}">
      <dsp:nvSpPr>
        <dsp:cNvPr id="0" name=""/>
        <dsp:cNvSpPr/>
      </dsp:nvSpPr>
      <dsp:spPr>
        <a:xfrm>
          <a:off x="0" y="1793875"/>
          <a:ext cx="10728325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B8B98F-518E-8649-943E-A651D56AA308}">
      <dsp:nvSpPr>
        <dsp:cNvPr id="0" name=""/>
        <dsp:cNvSpPr/>
      </dsp:nvSpPr>
      <dsp:spPr>
        <a:xfrm>
          <a:off x="0" y="1793875"/>
          <a:ext cx="10728325" cy="896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Another type of input is the </a:t>
          </a:r>
          <a:r>
            <a:rPr lang="en-US" sz="1800" b="1" kern="1200"/>
            <a:t>costs</a:t>
          </a:r>
          <a:r>
            <a:rPr lang="en-US" sz="1800" kern="1200"/>
            <a:t>. Every pilot and copilot has a different cost for a specific flight route</a:t>
          </a:r>
        </a:p>
      </dsp:txBody>
      <dsp:txXfrm>
        <a:off x="0" y="1793875"/>
        <a:ext cx="10728325" cy="896937"/>
      </dsp:txXfrm>
    </dsp:sp>
    <dsp:sp modelId="{4EAD5F67-8C83-6C4E-8205-32285E52C3EE}">
      <dsp:nvSpPr>
        <dsp:cNvPr id="0" name=""/>
        <dsp:cNvSpPr/>
      </dsp:nvSpPr>
      <dsp:spPr>
        <a:xfrm>
          <a:off x="0" y="2690812"/>
          <a:ext cx="1072832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2DD81A2-9BF0-0C48-ABB3-0B4EDE1B51C3}">
      <dsp:nvSpPr>
        <dsp:cNvPr id="0" name=""/>
        <dsp:cNvSpPr/>
      </dsp:nvSpPr>
      <dsp:spPr>
        <a:xfrm>
          <a:off x="0" y="2690812"/>
          <a:ext cx="10728325" cy="896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Finally, We have the data of the </a:t>
          </a:r>
          <a:r>
            <a:rPr lang="en-US" sz="1800" b="1" kern="1200"/>
            <a:t>crew. </a:t>
          </a:r>
          <a:r>
            <a:rPr lang="en-US" sz="1800" kern="1200"/>
            <a:t>We have the names of all the pilots and co-pilots.</a:t>
          </a:r>
        </a:p>
      </dsp:txBody>
      <dsp:txXfrm>
        <a:off x="0" y="2690812"/>
        <a:ext cx="10728325" cy="896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6C9F0-5807-4E53-BDC4-6786738B76B3}">
      <dsp:nvSpPr>
        <dsp:cNvPr id="0" name=""/>
        <dsp:cNvSpPr/>
      </dsp:nvSpPr>
      <dsp:spPr>
        <a:xfrm>
          <a:off x="0" y="836"/>
          <a:ext cx="10728325" cy="899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5CB82-E808-4775-BA55-B68806C8289B}">
      <dsp:nvSpPr>
        <dsp:cNvPr id="0" name=""/>
        <dsp:cNvSpPr/>
      </dsp:nvSpPr>
      <dsp:spPr>
        <a:xfrm>
          <a:off x="272171" y="203277"/>
          <a:ext cx="494857" cy="4948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A6691-9791-4AE7-9C08-8B1B255AC154}">
      <dsp:nvSpPr>
        <dsp:cNvPr id="0" name=""/>
        <dsp:cNvSpPr/>
      </dsp:nvSpPr>
      <dsp:spPr>
        <a:xfrm>
          <a:off x="1039200" y="836"/>
          <a:ext cx="9689124" cy="89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23" tIns="95223" rIns="95223" bIns="952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baseline="0" dirty="0"/>
            <a:t>Decision Variables(DVs)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There are 2 DVs of Binary domain type. One variable is for the Pilots and the other is for the Copilots.</a:t>
          </a:r>
          <a:endParaRPr lang="en-US" sz="1500" kern="1200" dirty="0"/>
        </a:p>
      </dsp:txBody>
      <dsp:txXfrm>
        <a:off x="1039200" y="836"/>
        <a:ext cx="9689124" cy="899740"/>
      </dsp:txXfrm>
    </dsp:sp>
    <dsp:sp modelId="{C07F7B01-E45B-4237-B21E-D55F34AE518F}">
      <dsp:nvSpPr>
        <dsp:cNvPr id="0" name=""/>
        <dsp:cNvSpPr/>
      </dsp:nvSpPr>
      <dsp:spPr>
        <a:xfrm>
          <a:off x="0" y="1125511"/>
          <a:ext cx="10728325" cy="899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2E1A1-60A8-4AE0-83BD-C2236725D3EC}">
      <dsp:nvSpPr>
        <dsp:cNvPr id="0" name=""/>
        <dsp:cNvSpPr/>
      </dsp:nvSpPr>
      <dsp:spPr>
        <a:xfrm>
          <a:off x="272171" y="1327953"/>
          <a:ext cx="494857" cy="49485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6F538-8D81-4020-919F-A8B2B2628DF4}">
      <dsp:nvSpPr>
        <dsp:cNvPr id="0" name=""/>
        <dsp:cNvSpPr/>
      </dsp:nvSpPr>
      <dsp:spPr>
        <a:xfrm>
          <a:off x="1039200" y="1125511"/>
          <a:ext cx="9689124" cy="89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23" tIns="95223" rIns="95223" bIns="952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baseline="0" dirty="0"/>
            <a:t>Objective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Minimizing the total costs- (cost of pilot * DV of pilot + cost of copilot* DV of copilot)</a:t>
          </a:r>
          <a:endParaRPr lang="en-US" sz="1500" kern="1200" dirty="0"/>
        </a:p>
      </dsp:txBody>
      <dsp:txXfrm>
        <a:off x="1039200" y="1125511"/>
        <a:ext cx="9689124" cy="899740"/>
      </dsp:txXfrm>
    </dsp:sp>
    <dsp:sp modelId="{0FB8490B-17EA-4FF7-8270-459DDA0447D7}">
      <dsp:nvSpPr>
        <dsp:cNvPr id="0" name=""/>
        <dsp:cNvSpPr/>
      </dsp:nvSpPr>
      <dsp:spPr>
        <a:xfrm>
          <a:off x="0" y="2316556"/>
          <a:ext cx="10728325" cy="12039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22E84-1E0F-4320-860D-09533A92AA4A}">
      <dsp:nvSpPr>
        <dsp:cNvPr id="0" name=""/>
        <dsp:cNvSpPr/>
      </dsp:nvSpPr>
      <dsp:spPr>
        <a:xfrm>
          <a:off x="272171" y="2671121"/>
          <a:ext cx="494857" cy="4948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3D561-9578-4BE7-B773-B1CA2A9FDC07}">
      <dsp:nvSpPr>
        <dsp:cNvPr id="0" name=""/>
        <dsp:cNvSpPr/>
      </dsp:nvSpPr>
      <dsp:spPr>
        <a:xfrm>
          <a:off x="1039200" y="2250187"/>
          <a:ext cx="9689124" cy="1336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23" tIns="95223" rIns="95223" bIns="952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baseline="0" dirty="0"/>
            <a:t>Constraints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1. Each flight needs a pilot and copilot to depart.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2. Both Pilot and Copilot cannot exceed a weekly amount of flight hours.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3. Both should not be assigned to Incompatible flights(Flights having the same departure time)</a:t>
          </a:r>
          <a:endParaRPr lang="en-US" sz="1500" kern="1200" dirty="0"/>
        </a:p>
      </dsp:txBody>
      <dsp:txXfrm>
        <a:off x="1039200" y="2250187"/>
        <a:ext cx="9689124" cy="1336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7F0B5-8A55-47B1-B3D7-E2F7AE4D0DE6}">
      <dsp:nvSpPr>
        <dsp:cNvPr id="0" name=""/>
        <dsp:cNvSpPr/>
      </dsp:nvSpPr>
      <dsp:spPr>
        <a:xfrm>
          <a:off x="0" y="437"/>
          <a:ext cx="10728325" cy="10248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C5B8D-27C3-4E9D-8AFD-6EF76A8A55EE}">
      <dsp:nvSpPr>
        <dsp:cNvPr id="0" name=""/>
        <dsp:cNvSpPr/>
      </dsp:nvSpPr>
      <dsp:spPr>
        <a:xfrm>
          <a:off x="310008" y="231022"/>
          <a:ext cx="563651" cy="5636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72921-D530-4F0C-8646-DA190105274F}">
      <dsp:nvSpPr>
        <dsp:cNvPr id="0" name=""/>
        <dsp:cNvSpPr/>
      </dsp:nvSpPr>
      <dsp:spPr>
        <a:xfrm>
          <a:off x="1183668" y="437"/>
          <a:ext cx="9544656" cy="1024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0" tIns="108460" rIns="108460" bIns="1084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We used Python and </a:t>
          </a:r>
          <a:r>
            <a:rPr lang="en-US" sz="1900" kern="1200" baseline="0" dirty="0" err="1"/>
            <a:t>Pyomo</a:t>
          </a:r>
          <a:r>
            <a:rPr lang="en-US" sz="1900" kern="1200" baseline="0" dirty="0"/>
            <a:t> to build an optimization model. We leveraged python’s dictionaries and lists then used them to initialize the parameters and inputs needed for the model </a:t>
          </a:r>
          <a:endParaRPr lang="en-US" sz="1900" kern="1200" dirty="0"/>
        </a:p>
      </dsp:txBody>
      <dsp:txXfrm>
        <a:off x="1183668" y="437"/>
        <a:ext cx="9544656" cy="1024821"/>
      </dsp:txXfrm>
    </dsp:sp>
    <dsp:sp modelId="{43AC35EB-4CE4-8D45-AD6A-81365EF1F107}">
      <dsp:nvSpPr>
        <dsp:cNvPr id="0" name=""/>
        <dsp:cNvSpPr/>
      </dsp:nvSpPr>
      <dsp:spPr>
        <a:xfrm>
          <a:off x="0" y="1281464"/>
          <a:ext cx="10728325" cy="10248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8D37B-1DF2-0741-AF55-C8C757CE4C15}">
      <dsp:nvSpPr>
        <dsp:cNvPr id="0" name=""/>
        <dsp:cNvSpPr/>
      </dsp:nvSpPr>
      <dsp:spPr>
        <a:xfrm>
          <a:off x="310008" y="1512049"/>
          <a:ext cx="563651" cy="5636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5FA0D-4BEA-1543-85D6-878E69E1E9AB}">
      <dsp:nvSpPr>
        <dsp:cNvPr id="0" name=""/>
        <dsp:cNvSpPr/>
      </dsp:nvSpPr>
      <dsp:spPr>
        <a:xfrm>
          <a:off x="1183668" y="1281464"/>
          <a:ext cx="9544656" cy="1024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0" tIns="108460" rIns="108460" bIns="1084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We then solved the model using the </a:t>
          </a:r>
          <a:r>
            <a:rPr lang="en-US" sz="1900" b="1" kern="1200" baseline="0"/>
            <a:t>GLPK</a:t>
          </a:r>
          <a:r>
            <a:rPr lang="en-US" sz="1900" kern="1200" baseline="0"/>
            <a:t> solver.</a:t>
          </a:r>
          <a:endParaRPr lang="en-US" sz="1900" kern="1200"/>
        </a:p>
      </dsp:txBody>
      <dsp:txXfrm>
        <a:off x="1183668" y="1281464"/>
        <a:ext cx="9544656" cy="1024821"/>
      </dsp:txXfrm>
    </dsp:sp>
    <dsp:sp modelId="{E2F7ADB8-5A42-47A1-AE01-6A31AB5BA757}">
      <dsp:nvSpPr>
        <dsp:cNvPr id="0" name=""/>
        <dsp:cNvSpPr/>
      </dsp:nvSpPr>
      <dsp:spPr>
        <a:xfrm>
          <a:off x="0" y="2562490"/>
          <a:ext cx="10728325" cy="10248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2D5D0-7730-40AA-B74B-96FEAC629704}">
      <dsp:nvSpPr>
        <dsp:cNvPr id="0" name=""/>
        <dsp:cNvSpPr/>
      </dsp:nvSpPr>
      <dsp:spPr>
        <a:xfrm>
          <a:off x="310008" y="2793075"/>
          <a:ext cx="563651" cy="5636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33C68-4178-4B90-9A0F-57357CAE34EB}">
      <dsp:nvSpPr>
        <dsp:cNvPr id="0" name=""/>
        <dsp:cNvSpPr/>
      </dsp:nvSpPr>
      <dsp:spPr>
        <a:xfrm>
          <a:off x="1183668" y="2562490"/>
          <a:ext cx="9544656" cy="1024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0" tIns="108460" rIns="108460" bIns="1084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Challenges- Struggled with how to transform the data into a model. We used several features of Pyomo i.e., Parameters, Sets, and rules to our advantage. It was the most impressive thing of the whole project.</a:t>
          </a:r>
          <a:endParaRPr lang="en-US" sz="1900" kern="1200"/>
        </a:p>
      </dsp:txBody>
      <dsp:txXfrm>
        <a:off x="1183668" y="2562490"/>
        <a:ext cx="9544656" cy="1024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77B4F-1B24-D545-A914-1AC9B72A3F04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8F56C-4B06-E34F-96A0-94761971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8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8F56C-4B06-E34F-96A0-947619711C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4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December 19,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4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December 19,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3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9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6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2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3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December 19,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90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tomasdelcoro/49737590036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6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21F3C-6F50-8B4D-948F-85A66EF0B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 dirty="0"/>
              <a:t>Prescriptive modeling &amp; optimization – Application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CA529-FA0B-3DF5-0F5A-0BD6AA85D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4915" y="3830399"/>
            <a:ext cx="5520723" cy="2298938"/>
          </a:xfrm>
        </p:spPr>
        <p:txBody>
          <a:bodyPr>
            <a:normAutofit/>
          </a:bodyPr>
          <a:lstStyle/>
          <a:p>
            <a:r>
              <a:rPr lang="en-US" dirty="0"/>
              <a:t>Team Members-</a:t>
            </a:r>
          </a:p>
          <a:p>
            <a:r>
              <a:rPr lang="en-US" dirty="0" err="1"/>
              <a:t>Abhiram</a:t>
            </a:r>
            <a:r>
              <a:rPr lang="en-US" dirty="0"/>
              <a:t> Reddy </a:t>
            </a:r>
            <a:r>
              <a:rPr lang="en-US" dirty="0" err="1"/>
              <a:t>Kanmatha</a:t>
            </a:r>
            <a:r>
              <a:rPr lang="en-US" dirty="0"/>
              <a:t> Reddy</a:t>
            </a:r>
          </a:p>
          <a:p>
            <a:r>
              <a:rPr lang="en-US" dirty="0" err="1"/>
              <a:t>Praneel</a:t>
            </a:r>
            <a:r>
              <a:rPr lang="en-US" dirty="0"/>
              <a:t> Naidu </a:t>
            </a:r>
            <a:r>
              <a:rPr lang="en-US" dirty="0" err="1"/>
              <a:t>Lalam</a:t>
            </a:r>
            <a:endParaRPr lang="en-US" dirty="0"/>
          </a:p>
        </p:txBody>
      </p:sp>
      <p:pic>
        <p:nvPicPr>
          <p:cNvPr id="15" name="Picture 3" descr="Low Angle View Of Clouds In Sky">
            <a:extLst>
              <a:ext uri="{FF2B5EF4-FFF2-40B4-BE49-F238E27FC236}">
                <a16:creationId xmlns:a16="http://schemas.microsoft.com/office/drawing/2014/main" id="{CFD44350-C84D-C592-B30F-9382B37E3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5" r="21696" b="-1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5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FF7A6-8FF0-659A-A1DD-F08C5EEB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Outside resources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5ADD-D3A3-FDD3-1D7E-6C6ADCCD5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dirty="0"/>
              <a:t>Stack Overflow for general troubleshooting</a:t>
            </a:r>
          </a:p>
          <a:p>
            <a:r>
              <a:rPr lang="en-US" dirty="0" err="1"/>
              <a:t>Pyomo</a:t>
            </a:r>
            <a:r>
              <a:rPr lang="en-US" dirty="0"/>
              <a:t> Documentation for defining Sets, Parameters, and Rules</a:t>
            </a:r>
          </a:p>
          <a:p>
            <a:r>
              <a:rPr lang="en-US" dirty="0"/>
              <a:t>Medium/</a:t>
            </a:r>
            <a:r>
              <a:rPr lang="en-US" dirty="0" err="1"/>
              <a:t>Youtube</a:t>
            </a:r>
            <a:r>
              <a:rPr lang="en-US" dirty="0"/>
              <a:t> for understanding the code workup</a:t>
            </a:r>
          </a:p>
        </p:txBody>
      </p:sp>
      <p:pic>
        <p:nvPicPr>
          <p:cNvPr id="12" name="Picture 4" descr="Piles of paper">
            <a:extLst>
              <a:ext uri="{FF2B5EF4-FFF2-40B4-BE49-F238E27FC236}">
                <a16:creationId xmlns:a16="http://schemas.microsoft.com/office/drawing/2014/main" id="{4C4A4475-9C00-0A22-55BA-591C5EC90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73" r="12908" b="-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0285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FEB6E-EFC6-9D71-61DF-ACC257ED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Supporting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EAFE-F849-4EB6-93CE-FF9B8E44D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dirty="0"/>
              <a:t>Data Files</a:t>
            </a:r>
          </a:p>
          <a:p>
            <a:pPr marL="0" indent="0">
              <a:buNone/>
            </a:pPr>
            <a:r>
              <a:rPr lang="en-US" dirty="0" err="1"/>
              <a:t>Flights.csv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Costs.csv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Crew.csv</a:t>
            </a:r>
            <a:endParaRPr lang="en-US" dirty="0"/>
          </a:p>
          <a:p>
            <a:r>
              <a:rPr lang="en-US" dirty="0"/>
              <a:t>Python File</a:t>
            </a:r>
          </a:p>
          <a:p>
            <a:pPr marL="0" indent="0">
              <a:buNone/>
            </a:pPr>
            <a:r>
              <a:rPr lang="en-US" dirty="0" err="1"/>
              <a:t>Application_Project_Final.ipynb</a:t>
            </a:r>
            <a:endParaRPr lang="en-US" dirty="0"/>
          </a:p>
        </p:txBody>
      </p:sp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D33B8D38-37B4-A792-9F6A-10F2FF15A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75" r="20905" b="-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952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A17AB-D51F-FFC0-BFB7-BE6D50B8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6E09-E078-F6A6-C535-9347072A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448000"/>
            <a:ext cx="10716487" cy="33209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/>
              <a:t>We both worked equally on the project</a:t>
            </a:r>
          </a:p>
          <a:p>
            <a:pPr>
              <a:lnSpc>
                <a:spcPct val="110000"/>
              </a:lnSpc>
            </a:pPr>
            <a:r>
              <a:rPr lang="en-US" sz="2600"/>
              <a:t>Abhiram Reddy- I worked extensively on the pyomo features. Looking at the real-world examples, There were certainly many tools to use, and I focused mainly on implementing them in the project.</a:t>
            </a:r>
          </a:p>
          <a:p>
            <a:pPr>
              <a:lnSpc>
                <a:spcPct val="110000"/>
              </a:lnSpc>
            </a:pPr>
            <a:r>
              <a:rPr lang="en-US" sz="2600"/>
              <a:t>Praneel Naidu- I worked on creating the data and building the DVs, Objectives and Constraints for the optimization model.</a:t>
            </a:r>
          </a:p>
        </p:txBody>
      </p:sp>
    </p:spTree>
    <p:extLst>
      <p:ext uri="{BB962C8B-B14F-4D97-AF65-F5344CB8AC3E}">
        <p14:creationId xmlns:p14="http://schemas.microsoft.com/office/powerpoint/2010/main" val="247643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DE63055-C438-4977-B234-872D73E6C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oplane taking off against dramatic sky">
            <a:extLst>
              <a:ext uri="{FF2B5EF4-FFF2-40B4-BE49-F238E27FC236}">
                <a16:creationId xmlns:a16="http://schemas.microsoft.com/office/drawing/2014/main" id="{C7F58AEB-FA56-F164-42F0-2D60D46B3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52794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C57EA-049B-802D-0B34-4ABB898E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449388"/>
            <a:ext cx="5015638" cy="2075012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500" spc="-100"/>
              <a:t>Ready for take-off</a:t>
            </a:r>
            <a:br>
              <a:rPr lang="en-US" sz="3500" spc="-100"/>
            </a:br>
            <a:r>
              <a:rPr lang="en-US" sz="3500" spc="-100"/>
              <a:t>Thank you </a:t>
            </a:r>
            <a:br>
              <a:rPr lang="en-US" sz="3500" spc="-100"/>
            </a:br>
            <a:r>
              <a:rPr lang="en-US" sz="3500" spc="-100"/>
              <a:t>&amp;</a:t>
            </a:r>
            <a:br>
              <a:rPr lang="en-US" sz="3500" spc="-100"/>
            </a:br>
            <a:r>
              <a:rPr lang="en-US" sz="3500" spc="-100"/>
              <a:t>Happy Holidays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13952" y="317452"/>
            <a:ext cx="2088038" cy="719230"/>
            <a:chOff x="4532666" y="505937"/>
            <a:chExt cx="2981730" cy="1027064"/>
          </a:xfrm>
        </p:grpSpPr>
        <p:sp>
          <p:nvSpPr>
            <p:cNvPr id="76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78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5706" y="5503147"/>
            <a:ext cx="2117174" cy="588806"/>
            <a:chOff x="4549904" y="5078157"/>
            <a:chExt cx="3023338" cy="840818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82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8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47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Aircraft wing above clouds">
            <a:extLst>
              <a:ext uri="{FF2B5EF4-FFF2-40B4-BE49-F238E27FC236}">
                <a16:creationId xmlns:a16="http://schemas.microsoft.com/office/drawing/2014/main" id="{ED7FD836-0170-D8DD-421E-99BA014DF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79" r="7730" b="-1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A503DA-28B3-4815-C788-21425375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Flight Assignment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2125-D062-2D2A-8390-BE6D7A1AD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>
            <a:normAutofit/>
          </a:bodyPr>
          <a:lstStyle/>
          <a:p>
            <a:r>
              <a:rPr lang="en-US"/>
              <a:t>Generally, Airlines want to reduce their labor costs, increase efficiency and improve customer satisfaction</a:t>
            </a:r>
          </a:p>
          <a:p>
            <a:r>
              <a:rPr lang="en-US"/>
              <a:t>We’ve optimized the flight assignment of a small airline company in order to minimize their costs</a:t>
            </a:r>
          </a:p>
          <a:p>
            <a:r>
              <a:rPr lang="en-US"/>
              <a:t>It is important to focus on the crew and maximize their hours in order to minimize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2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EA635-2A08-92F3-5EFF-6221F94F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US" dirty="0"/>
              <a:t>Understanding the problem and why it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DE20-EEBC-02C8-B7AA-14D2B4770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448000"/>
            <a:ext cx="10716487" cy="33209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/>
              <a:t>Every airline struggles with balancing its labor costs. It might be optimizing crew, cabin staff, or on-ground staff.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Domestic airlines especially struggle to find an optimal solution and it results in employees going on strike or leaving the company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We focused only on the crew(Pilots and Co-Pilots) of a small airline company. We felt it is important to find an optimal solution that benefits both the company and its employees.</a:t>
            </a:r>
          </a:p>
        </p:txBody>
      </p:sp>
    </p:spTree>
    <p:extLst>
      <p:ext uri="{BB962C8B-B14F-4D97-AF65-F5344CB8AC3E}">
        <p14:creationId xmlns:p14="http://schemas.microsoft.com/office/powerpoint/2010/main" val="177076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1E534-FBC3-E8C1-DA1A-CAF0EB7E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/>
              <a:t>Understanding the data</a:t>
            </a:r>
            <a:endParaRPr lang="en-US" dirty="0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DE97CC-1B34-5567-7333-9A83DBB4CC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133927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40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9FD38-BAC3-9991-2F91-E3BA5EF2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Defining the Decision variables(DVs), Objective and Constraints</a:t>
            </a: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7B606FE-A9A7-3F73-B4C1-A44A1A82C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727374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70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FACDF-C7CB-72CD-AEAC-BE0F31BF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/>
              <a:t>Programming tools &amp; Challenges</a:t>
            </a:r>
            <a:endParaRPr lang="en-US" dirty="0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76F785E-A321-9BA7-0661-A4AAB50D7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293084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02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68A5C-AED4-8139-9DBC-44FE0DDE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Hypothetical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DC9F-B895-72F1-8123-B99C5501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/>
              <a:t>It will be very beneficial for domestic airlines such as Frontier Airlines, and Spirit airlines which operate with limited resources.</a:t>
            </a:r>
          </a:p>
          <a:p>
            <a:r>
              <a:rPr lang="en-US"/>
              <a:t>They focus heavily on optimization daily, and we think it is a necessity for the airlines.</a:t>
            </a:r>
          </a:p>
          <a:p>
            <a:endParaRPr lang="en-US"/>
          </a:p>
        </p:txBody>
      </p:sp>
      <p:pic>
        <p:nvPicPr>
          <p:cNvPr id="5" name="Picture 4" descr="A large airplane on the runway&#10;&#10;Description automatically generated with low confidence">
            <a:extLst>
              <a:ext uri="{FF2B5EF4-FFF2-40B4-BE49-F238E27FC236}">
                <a16:creationId xmlns:a16="http://schemas.microsoft.com/office/drawing/2014/main" id="{CB9E45F6-CAAE-924D-78AA-DA7F8A5EC0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831" r="31597" b="-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AF76B1-4D90-E98D-221A-A3743B9C156A}"/>
              </a:ext>
            </a:extLst>
          </p:cNvPr>
          <p:cNvSpPr txBox="1"/>
          <p:nvPr/>
        </p:nvSpPr>
        <p:spPr>
          <a:xfrm>
            <a:off x="9585197" y="6657945"/>
            <a:ext cx="260680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tomasdelcoro/497375900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14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2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4DDF6-B13D-C6B9-03A2-0AB09C12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US" dirty="0"/>
              <a:t>Idea behind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6F67-0AD9-9186-5F4D-3926ABA2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448000"/>
            <a:ext cx="10716487" cy="33209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300" dirty="0"/>
              <a:t>Jeppesen – “Crew management tools improve operating efficiency”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Jeppesen is a Boeing subsidiary that helps several airlines including frontier in managing their operations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Frontier tied up with Boeing in 2020 to optimize their flights, crew, fuel and </a:t>
            </a:r>
            <a:r>
              <a:rPr lang="en-US" sz="2300" dirty="0" err="1"/>
              <a:t>etc</a:t>
            </a:r>
            <a:r>
              <a:rPr lang="en-US" sz="23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It drove our interest to work on a similar idea which we scaled down to optimizing pilots and copilots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300" dirty="0"/>
          </a:p>
          <a:p>
            <a:pPr>
              <a:lnSpc>
                <a:spcPct val="110000"/>
              </a:lnSpc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5740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9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57846-C1F3-34D9-2228-F86FC5A7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Limitations &amp; 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B21D-AA48-D1BD-9CB3-7580B00F4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/>
              <a:t>We only focused on optimizing pilots and copilots whereas generally, airlines focus on crew including cabin staff.</a:t>
            </a:r>
          </a:p>
          <a:p>
            <a:r>
              <a:rPr lang="en-US"/>
              <a:t>We can add data related to the cabin staff and optimize the model which would be the next step of the project</a:t>
            </a:r>
          </a:p>
          <a:p>
            <a:endParaRPr lang="en-US" dirty="0"/>
          </a:p>
        </p:txBody>
      </p:sp>
      <p:pic>
        <p:nvPicPr>
          <p:cNvPr id="5" name="Picture 4" descr="Close up of a control panel of an aeroplane flying at night">
            <a:extLst>
              <a:ext uri="{FF2B5EF4-FFF2-40B4-BE49-F238E27FC236}">
                <a16:creationId xmlns:a16="http://schemas.microsoft.com/office/drawing/2014/main" id="{F53F54B2-26EC-BE97-26E9-EC92B3779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56" r="33525" b="-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63872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757</Words>
  <Application>Microsoft Macintosh PowerPoint</Application>
  <PresentationFormat>Widescreen</PresentationFormat>
  <Paragraphs>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Rockwell Nova Light</vt:lpstr>
      <vt:lpstr>The Hand Extrablack</vt:lpstr>
      <vt:lpstr>BlobVTI</vt:lpstr>
      <vt:lpstr>Prescriptive modeling &amp; optimization – Application Project</vt:lpstr>
      <vt:lpstr>Flight Assignment </vt:lpstr>
      <vt:lpstr>Understanding the problem and why it is important</vt:lpstr>
      <vt:lpstr>Understanding the data</vt:lpstr>
      <vt:lpstr>Defining the Decision variables(DVs), Objective and Constraints</vt:lpstr>
      <vt:lpstr>Programming tools &amp; Challenges</vt:lpstr>
      <vt:lpstr>Hypothetical client</vt:lpstr>
      <vt:lpstr>Idea behind the project</vt:lpstr>
      <vt:lpstr>Limitations &amp; scope of the project</vt:lpstr>
      <vt:lpstr>Outside resources for the project</vt:lpstr>
      <vt:lpstr>Supporting Files</vt:lpstr>
      <vt:lpstr>Contributions</vt:lpstr>
      <vt:lpstr>Ready for take-off Thank you  &amp; Happy Holidays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Prescriptive modeling &amp; optimization – Application Project</dc:title>
  <dc:creator>Abhiram Kanmatha Reddy</dc:creator>
  <cp:lastModifiedBy>Abhiram Kanmatha Reddy</cp:lastModifiedBy>
  <cp:revision>4</cp:revision>
  <dcterms:created xsi:type="dcterms:W3CDTF">2022-12-18T04:51:33Z</dcterms:created>
  <dcterms:modified xsi:type="dcterms:W3CDTF">2022-12-20T02:38:40Z</dcterms:modified>
</cp:coreProperties>
</file>