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1"/>
  </p:sldMasterIdLst>
  <p:notesMasterIdLst>
    <p:notesMasterId r:id="rId39"/>
  </p:notesMasterIdLst>
  <p:sldIdLst>
    <p:sldId id="257" r:id="rId2"/>
    <p:sldId id="258" r:id="rId3"/>
    <p:sldId id="259" r:id="rId4"/>
    <p:sldId id="338" r:id="rId5"/>
    <p:sldId id="339" r:id="rId6"/>
    <p:sldId id="287" r:id="rId7"/>
    <p:sldId id="304" r:id="rId8"/>
    <p:sldId id="292" r:id="rId9"/>
    <p:sldId id="340" r:id="rId10"/>
    <p:sldId id="346" r:id="rId11"/>
    <p:sldId id="334" r:id="rId12"/>
    <p:sldId id="347" r:id="rId13"/>
    <p:sldId id="318" r:id="rId14"/>
    <p:sldId id="328" r:id="rId15"/>
    <p:sldId id="341" r:id="rId16"/>
    <p:sldId id="348" r:id="rId17"/>
    <p:sldId id="321" r:id="rId18"/>
    <p:sldId id="315" r:id="rId19"/>
    <p:sldId id="345" r:id="rId20"/>
    <p:sldId id="344" r:id="rId21"/>
    <p:sldId id="330" r:id="rId22"/>
    <p:sldId id="342" r:id="rId23"/>
    <p:sldId id="350" r:id="rId24"/>
    <p:sldId id="332" r:id="rId25"/>
    <p:sldId id="351" r:id="rId26"/>
    <p:sldId id="352" r:id="rId27"/>
    <p:sldId id="333" r:id="rId28"/>
    <p:sldId id="269" r:id="rId29"/>
    <p:sldId id="297" r:id="rId30"/>
    <p:sldId id="349" r:id="rId31"/>
    <p:sldId id="301" r:id="rId32"/>
    <p:sldId id="327" r:id="rId33"/>
    <p:sldId id="326" r:id="rId34"/>
    <p:sldId id="325" r:id="rId35"/>
    <p:sldId id="277" r:id="rId36"/>
    <p:sldId id="319" r:id="rId37"/>
    <p:sldId id="33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FF0"/>
    <a:srgbClr val="92F07C"/>
    <a:srgbClr val="CC66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5262" autoAdjust="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6" Type="http://schemas.openxmlformats.org/officeDocument/2006/relationships/image" Target="../media/image20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6" Type="http://schemas.openxmlformats.org/officeDocument/2006/relationships/image" Target="../media/image20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9753B0-E87C-4402-9DB2-D1F8B21E54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D059C7-6864-4F46-9DD2-5B709FDA59A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b="1" dirty="0"/>
            <a:t>Introduction  </a:t>
          </a:r>
          <a:endParaRPr lang="en-US" sz="2000" dirty="0"/>
        </a:p>
      </dgm:t>
    </dgm:pt>
    <dgm:pt modelId="{0CE72042-A915-4505-9641-425548CD1B26}" type="parTrans" cxnId="{1BE15731-E4B4-48ED-8901-39CC4486F050}">
      <dgm:prSet/>
      <dgm:spPr/>
      <dgm:t>
        <a:bodyPr/>
        <a:lstStyle/>
        <a:p>
          <a:endParaRPr lang="en-US" sz="2400"/>
        </a:p>
      </dgm:t>
    </dgm:pt>
    <dgm:pt modelId="{63CE551F-7743-4910-9A05-1BD646163DB7}" type="sibTrans" cxnId="{1BE15731-E4B4-48ED-8901-39CC4486F050}">
      <dgm:prSet/>
      <dgm:spPr/>
      <dgm:t>
        <a:bodyPr/>
        <a:lstStyle/>
        <a:p>
          <a:endParaRPr lang="en-US" sz="2400"/>
        </a:p>
      </dgm:t>
    </dgm:pt>
    <dgm:pt modelId="{4355BF1E-D855-4697-9DA9-965717DF875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b="1" dirty="0"/>
            <a:t>Review of literature</a:t>
          </a:r>
          <a:endParaRPr lang="en-US" sz="2000" dirty="0"/>
        </a:p>
      </dgm:t>
    </dgm:pt>
    <dgm:pt modelId="{B235ECBB-0BD6-44AC-B964-9943C500B275}" type="parTrans" cxnId="{1B627F16-BC49-4C41-A5EE-25DEA4726112}">
      <dgm:prSet/>
      <dgm:spPr/>
      <dgm:t>
        <a:bodyPr/>
        <a:lstStyle/>
        <a:p>
          <a:endParaRPr lang="en-US" sz="2400"/>
        </a:p>
      </dgm:t>
    </dgm:pt>
    <dgm:pt modelId="{E2EA7032-C5FA-4B1E-A083-445040ED7B9F}" type="sibTrans" cxnId="{1B627F16-BC49-4C41-A5EE-25DEA4726112}">
      <dgm:prSet/>
      <dgm:spPr/>
      <dgm:t>
        <a:bodyPr/>
        <a:lstStyle/>
        <a:p>
          <a:endParaRPr lang="en-US" sz="2400"/>
        </a:p>
      </dgm:t>
    </dgm:pt>
    <dgm:pt modelId="{A40FC590-4B49-4B29-B624-B20A9E5102E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b="1" dirty="0"/>
            <a:t>Research gap</a:t>
          </a:r>
          <a:endParaRPr lang="en-US" sz="2000" dirty="0"/>
        </a:p>
      </dgm:t>
    </dgm:pt>
    <dgm:pt modelId="{31F85253-DC57-4109-94FB-8D9DCA8A8445}" type="parTrans" cxnId="{757BAB38-7DD1-4C1A-B140-DB744640B104}">
      <dgm:prSet/>
      <dgm:spPr/>
      <dgm:t>
        <a:bodyPr/>
        <a:lstStyle/>
        <a:p>
          <a:endParaRPr lang="en-US" sz="2400"/>
        </a:p>
      </dgm:t>
    </dgm:pt>
    <dgm:pt modelId="{77F49C31-B7EC-454A-BA05-E03062BDA0E8}" type="sibTrans" cxnId="{757BAB38-7DD1-4C1A-B140-DB744640B104}">
      <dgm:prSet/>
      <dgm:spPr/>
      <dgm:t>
        <a:bodyPr/>
        <a:lstStyle/>
        <a:p>
          <a:endParaRPr lang="en-US" sz="2400"/>
        </a:p>
      </dgm:t>
    </dgm:pt>
    <dgm:pt modelId="{B3139CDE-B490-4233-86D4-7D3BFD86DE4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b="1" dirty="0"/>
            <a:t>Objectives</a:t>
          </a:r>
          <a:endParaRPr lang="en-US" sz="2000" dirty="0"/>
        </a:p>
      </dgm:t>
    </dgm:pt>
    <dgm:pt modelId="{461B7F2A-11DE-4E6E-B14E-67F1040FBF94}" type="parTrans" cxnId="{F8A11D75-FE5A-4430-A631-120BEAE8922E}">
      <dgm:prSet/>
      <dgm:spPr/>
      <dgm:t>
        <a:bodyPr/>
        <a:lstStyle/>
        <a:p>
          <a:endParaRPr lang="en-US" sz="2400"/>
        </a:p>
      </dgm:t>
    </dgm:pt>
    <dgm:pt modelId="{9371C613-E15C-4953-A6E1-7B5822000D91}" type="sibTrans" cxnId="{F8A11D75-FE5A-4430-A631-120BEAE8922E}">
      <dgm:prSet/>
      <dgm:spPr/>
      <dgm:t>
        <a:bodyPr/>
        <a:lstStyle/>
        <a:p>
          <a:endParaRPr lang="en-US" sz="2400"/>
        </a:p>
      </dgm:t>
    </dgm:pt>
    <dgm:pt modelId="{132D0907-0018-4FCD-ABAA-79BC0C430EA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b="1" dirty="0"/>
            <a:t>Work plan</a:t>
          </a:r>
          <a:endParaRPr lang="en-US" sz="2000" dirty="0"/>
        </a:p>
      </dgm:t>
    </dgm:pt>
    <dgm:pt modelId="{F5841CA3-CED5-44FF-A996-334AA6E78BD4}" type="parTrans" cxnId="{161BD367-5181-4592-AEBA-743B5E4E2A01}">
      <dgm:prSet/>
      <dgm:spPr/>
      <dgm:t>
        <a:bodyPr/>
        <a:lstStyle/>
        <a:p>
          <a:endParaRPr lang="en-US" sz="2400"/>
        </a:p>
      </dgm:t>
    </dgm:pt>
    <dgm:pt modelId="{46762FF9-3126-4395-9B43-DC2829E62902}" type="sibTrans" cxnId="{161BD367-5181-4592-AEBA-743B5E4E2A01}">
      <dgm:prSet/>
      <dgm:spPr/>
      <dgm:t>
        <a:bodyPr/>
        <a:lstStyle/>
        <a:p>
          <a:endParaRPr lang="en-US" sz="2400"/>
        </a:p>
      </dgm:t>
    </dgm:pt>
    <dgm:pt modelId="{D0BB19C0-4C97-4B23-93C6-2F4A3C734D7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b="1" dirty="0"/>
            <a:t>Results and discussion</a:t>
          </a:r>
          <a:endParaRPr lang="en-US" sz="2000" dirty="0"/>
        </a:p>
      </dgm:t>
    </dgm:pt>
    <dgm:pt modelId="{B6618080-C6B3-4EBF-A848-107AAC7554DB}" type="parTrans" cxnId="{107F54D0-267C-45CD-96FD-4975E6FC393A}">
      <dgm:prSet/>
      <dgm:spPr/>
      <dgm:t>
        <a:bodyPr/>
        <a:lstStyle/>
        <a:p>
          <a:endParaRPr lang="en-US" sz="2400"/>
        </a:p>
      </dgm:t>
    </dgm:pt>
    <dgm:pt modelId="{936B4378-135D-49F5-9655-259C26B566D4}" type="sibTrans" cxnId="{107F54D0-267C-45CD-96FD-4975E6FC393A}">
      <dgm:prSet/>
      <dgm:spPr/>
      <dgm:t>
        <a:bodyPr/>
        <a:lstStyle/>
        <a:p>
          <a:endParaRPr lang="en-US" sz="2400"/>
        </a:p>
      </dgm:t>
    </dgm:pt>
    <dgm:pt modelId="{AA44B2B0-3453-4544-B1A8-8E94AF19935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Salient findings</a:t>
          </a:r>
        </a:p>
      </dgm:t>
    </dgm:pt>
    <dgm:pt modelId="{35FABC33-FBD6-49D3-9925-17D6EC2412DE}" type="parTrans" cxnId="{B55AF761-8DF4-45C8-897B-6EE246807C6D}">
      <dgm:prSet/>
      <dgm:spPr/>
      <dgm:t>
        <a:bodyPr/>
        <a:lstStyle/>
        <a:p>
          <a:endParaRPr lang="en-US" sz="2400"/>
        </a:p>
      </dgm:t>
    </dgm:pt>
    <dgm:pt modelId="{73BF5B46-34F8-42E7-8B28-9D5F841AA8E6}" type="sibTrans" cxnId="{B55AF761-8DF4-45C8-897B-6EE246807C6D}">
      <dgm:prSet/>
      <dgm:spPr/>
      <dgm:t>
        <a:bodyPr/>
        <a:lstStyle/>
        <a:p>
          <a:endParaRPr lang="en-US" sz="2400"/>
        </a:p>
      </dgm:t>
    </dgm:pt>
    <dgm:pt modelId="{104ED6A6-074E-432A-BE7F-3CEFF3357A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References</a:t>
          </a:r>
        </a:p>
      </dgm:t>
    </dgm:pt>
    <dgm:pt modelId="{4620BC2E-8909-448B-A86E-57BD73D09BC5}" type="parTrans" cxnId="{56F2D5CF-6A22-4470-A61E-DCE8E0695F38}">
      <dgm:prSet/>
      <dgm:spPr/>
      <dgm:t>
        <a:bodyPr/>
        <a:lstStyle/>
        <a:p>
          <a:endParaRPr lang="en-US" sz="2400"/>
        </a:p>
      </dgm:t>
    </dgm:pt>
    <dgm:pt modelId="{E889BDE7-2A05-45B9-BEF7-9D42AE16DE3D}" type="sibTrans" cxnId="{56F2D5CF-6A22-4470-A61E-DCE8E0695F38}">
      <dgm:prSet/>
      <dgm:spPr/>
      <dgm:t>
        <a:bodyPr/>
        <a:lstStyle/>
        <a:p>
          <a:endParaRPr lang="en-US" sz="2400"/>
        </a:p>
      </dgm:t>
    </dgm:pt>
    <dgm:pt modelId="{51BF7BBC-3BB2-4990-AA97-EF8082593F4E}" type="pres">
      <dgm:prSet presAssocID="{F69753B0-E87C-4402-9DB2-D1F8B21E5425}" presName="root" presStyleCnt="0">
        <dgm:presLayoutVars>
          <dgm:dir/>
          <dgm:resizeHandles val="exact"/>
        </dgm:presLayoutVars>
      </dgm:prSet>
      <dgm:spPr/>
    </dgm:pt>
    <dgm:pt modelId="{53429005-5CE8-45D9-9363-4055FC901978}" type="pres">
      <dgm:prSet presAssocID="{63D059C7-6864-4F46-9DD2-5B709FDA59AB}" presName="compNode" presStyleCnt="0"/>
      <dgm:spPr/>
    </dgm:pt>
    <dgm:pt modelId="{C01F5052-9516-42BA-B09A-6C7EB7DBDC71}" type="pres">
      <dgm:prSet presAssocID="{63D059C7-6864-4F46-9DD2-5B709FDA59AB}" presName="bgRect" presStyleLbl="bgShp" presStyleIdx="0" presStyleCnt="8"/>
      <dgm:spPr/>
    </dgm:pt>
    <dgm:pt modelId="{89F9654A-4B58-46B9-83BD-94C6B760ABFB}" type="pres">
      <dgm:prSet presAssocID="{63D059C7-6864-4F46-9DD2-5B709FDA59AB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74A91B7E-5E33-4761-8A64-53AD9C952350}" type="pres">
      <dgm:prSet presAssocID="{63D059C7-6864-4F46-9DD2-5B709FDA59AB}" presName="spaceRect" presStyleCnt="0"/>
      <dgm:spPr/>
    </dgm:pt>
    <dgm:pt modelId="{0D8F766F-1063-4E8B-9A99-5DD6BB05671A}" type="pres">
      <dgm:prSet presAssocID="{63D059C7-6864-4F46-9DD2-5B709FDA59AB}" presName="parTx" presStyleLbl="revTx" presStyleIdx="0" presStyleCnt="8">
        <dgm:presLayoutVars>
          <dgm:chMax val="0"/>
          <dgm:chPref val="0"/>
        </dgm:presLayoutVars>
      </dgm:prSet>
      <dgm:spPr/>
    </dgm:pt>
    <dgm:pt modelId="{B85E8444-B558-4815-8E30-B0FF647269E3}" type="pres">
      <dgm:prSet presAssocID="{63CE551F-7743-4910-9A05-1BD646163DB7}" presName="sibTrans" presStyleCnt="0"/>
      <dgm:spPr/>
    </dgm:pt>
    <dgm:pt modelId="{97001A7C-475B-42F1-AF76-00F86D0B559F}" type="pres">
      <dgm:prSet presAssocID="{4355BF1E-D855-4697-9DA9-965717DF8754}" presName="compNode" presStyleCnt="0"/>
      <dgm:spPr/>
    </dgm:pt>
    <dgm:pt modelId="{FC3CC115-9D58-4423-92B9-156A61F41705}" type="pres">
      <dgm:prSet presAssocID="{4355BF1E-D855-4697-9DA9-965717DF8754}" presName="bgRect" presStyleLbl="bgShp" presStyleIdx="1" presStyleCnt="8"/>
      <dgm:spPr/>
    </dgm:pt>
    <dgm:pt modelId="{8D075C9F-7ED9-4BE6-BD9F-E937C38687B2}" type="pres">
      <dgm:prSet presAssocID="{4355BF1E-D855-4697-9DA9-965717DF8754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D43298B0-C0B7-409B-AE0C-9B26E1041365}" type="pres">
      <dgm:prSet presAssocID="{4355BF1E-D855-4697-9DA9-965717DF8754}" presName="spaceRect" presStyleCnt="0"/>
      <dgm:spPr/>
    </dgm:pt>
    <dgm:pt modelId="{07B76496-D245-4A2F-9502-7C9C73088B92}" type="pres">
      <dgm:prSet presAssocID="{4355BF1E-D855-4697-9DA9-965717DF8754}" presName="parTx" presStyleLbl="revTx" presStyleIdx="1" presStyleCnt="8">
        <dgm:presLayoutVars>
          <dgm:chMax val="0"/>
          <dgm:chPref val="0"/>
        </dgm:presLayoutVars>
      </dgm:prSet>
      <dgm:spPr/>
    </dgm:pt>
    <dgm:pt modelId="{746177E1-6B95-4C4A-A8FD-2503BDA1DA38}" type="pres">
      <dgm:prSet presAssocID="{E2EA7032-C5FA-4B1E-A083-445040ED7B9F}" presName="sibTrans" presStyleCnt="0"/>
      <dgm:spPr/>
    </dgm:pt>
    <dgm:pt modelId="{1D1820DB-8662-4C52-95FA-8983839F0B06}" type="pres">
      <dgm:prSet presAssocID="{A40FC590-4B49-4B29-B624-B20A9E5102E4}" presName="compNode" presStyleCnt="0"/>
      <dgm:spPr/>
    </dgm:pt>
    <dgm:pt modelId="{2E4A6D02-72D6-4F69-9E1C-760C38CA0FAE}" type="pres">
      <dgm:prSet presAssocID="{A40FC590-4B49-4B29-B624-B20A9E5102E4}" presName="bgRect" presStyleLbl="bgShp" presStyleIdx="2" presStyleCnt="8"/>
      <dgm:spPr/>
    </dgm:pt>
    <dgm:pt modelId="{87AD2B9E-D536-4463-BEB8-748E36239E5F}" type="pres">
      <dgm:prSet presAssocID="{A40FC590-4B49-4B29-B624-B20A9E5102E4}" presName="iconRect" presStyleLbl="node1" presStyleIdx="2" presStyleCnt="8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ent Urgent"/>
        </a:ext>
      </dgm:extLst>
    </dgm:pt>
    <dgm:pt modelId="{A8EA5050-C74E-4726-9C68-7139323B2E2C}" type="pres">
      <dgm:prSet presAssocID="{A40FC590-4B49-4B29-B624-B20A9E5102E4}" presName="spaceRect" presStyleCnt="0"/>
      <dgm:spPr/>
    </dgm:pt>
    <dgm:pt modelId="{EF13510B-B264-41BD-A9D5-025F2B5D2B44}" type="pres">
      <dgm:prSet presAssocID="{A40FC590-4B49-4B29-B624-B20A9E5102E4}" presName="parTx" presStyleLbl="revTx" presStyleIdx="2" presStyleCnt="8">
        <dgm:presLayoutVars>
          <dgm:chMax val="0"/>
          <dgm:chPref val="0"/>
        </dgm:presLayoutVars>
      </dgm:prSet>
      <dgm:spPr/>
    </dgm:pt>
    <dgm:pt modelId="{32CC0CE7-AF5D-4D66-8C48-31394A83E901}" type="pres">
      <dgm:prSet presAssocID="{77F49C31-B7EC-454A-BA05-E03062BDA0E8}" presName="sibTrans" presStyleCnt="0"/>
      <dgm:spPr/>
    </dgm:pt>
    <dgm:pt modelId="{D5F1BE67-8217-4BE9-AD32-02B41B1081F4}" type="pres">
      <dgm:prSet presAssocID="{B3139CDE-B490-4233-86D4-7D3BFD86DE47}" presName="compNode" presStyleCnt="0"/>
      <dgm:spPr/>
    </dgm:pt>
    <dgm:pt modelId="{C3AF87B2-63F9-4F94-A408-C65935AFC33C}" type="pres">
      <dgm:prSet presAssocID="{B3139CDE-B490-4233-86D4-7D3BFD86DE47}" presName="bgRect" presStyleLbl="bgShp" presStyleIdx="3" presStyleCnt="8"/>
      <dgm:spPr/>
    </dgm:pt>
    <dgm:pt modelId="{8ABC046A-9EBA-4785-9945-3049B2519BD2}" type="pres">
      <dgm:prSet presAssocID="{B3139CDE-B490-4233-86D4-7D3BFD86DE47}" presName="iconRect" presStyleLbl="node1" presStyleIdx="3" presStyleCnt="8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74F6326-F53A-4791-BA43-8F018B1DC4D7}" type="pres">
      <dgm:prSet presAssocID="{B3139CDE-B490-4233-86D4-7D3BFD86DE47}" presName="spaceRect" presStyleCnt="0"/>
      <dgm:spPr/>
    </dgm:pt>
    <dgm:pt modelId="{93C0DBBB-B951-4FA9-9EB6-9E32998C84C5}" type="pres">
      <dgm:prSet presAssocID="{B3139CDE-B490-4233-86D4-7D3BFD86DE47}" presName="parTx" presStyleLbl="revTx" presStyleIdx="3" presStyleCnt="8">
        <dgm:presLayoutVars>
          <dgm:chMax val="0"/>
          <dgm:chPref val="0"/>
        </dgm:presLayoutVars>
      </dgm:prSet>
      <dgm:spPr/>
    </dgm:pt>
    <dgm:pt modelId="{FC787236-1FE4-49BA-8F05-EB9ACBDE6C1D}" type="pres">
      <dgm:prSet presAssocID="{9371C613-E15C-4953-A6E1-7B5822000D91}" presName="sibTrans" presStyleCnt="0"/>
      <dgm:spPr/>
    </dgm:pt>
    <dgm:pt modelId="{D10194DF-3CE4-4DB8-AC23-2AFE83744B7D}" type="pres">
      <dgm:prSet presAssocID="{132D0907-0018-4FCD-ABAA-79BC0C430EA6}" presName="compNode" presStyleCnt="0"/>
      <dgm:spPr/>
    </dgm:pt>
    <dgm:pt modelId="{338EC459-3BB6-4BD1-83FE-D1EE2C94520C}" type="pres">
      <dgm:prSet presAssocID="{132D0907-0018-4FCD-ABAA-79BC0C430EA6}" presName="bgRect" presStyleLbl="bgShp" presStyleIdx="4" presStyleCnt="8"/>
      <dgm:spPr/>
    </dgm:pt>
    <dgm:pt modelId="{80CF7075-45E9-4C2D-84B0-B7C741739E84}" type="pres">
      <dgm:prSet presAssocID="{132D0907-0018-4FCD-ABAA-79BC0C430EA6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26652F0-FF2E-45DF-9AA2-CC5FCB17CC0A}" type="pres">
      <dgm:prSet presAssocID="{132D0907-0018-4FCD-ABAA-79BC0C430EA6}" presName="spaceRect" presStyleCnt="0"/>
      <dgm:spPr/>
    </dgm:pt>
    <dgm:pt modelId="{8CF9696D-90F7-4F62-8F8B-B39BFC551EDE}" type="pres">
      <dgm:prSet presAssocID="{132D0907-0018-4FCD-ABAA-79BC0C430EA6}" presName="parTx" presStyleLbl="revTx" presStyleIdx="4" presStyleCnt="8">
        <dgm:presLayoutVars>
          <dgm:chMax val="0"/>
          <dgm:chPref val="0"/>
        </dgm:presLayoutVars>
      </dgm:prSet>
      <dgm:spPr/>
    </dgm:pt>
    <dgm:pt modelId="{905F44C9-9F20-47E5-8CDE-465A095EFE2D}" type="pres">
      <dgm:prSet presAssocID="{46762FF9-3126-4395-9B43-DC2829E62902}" presName="sibTrans" presStyleCnt="0"/>
      <dgm:spPr/>
    </dgm:pt>
    <dgm:pt modelId="{48E978D5-08C9-4A9E-9173-605EEE271898}" type="pres">
      <dgm:prSet presAssocID="{D0BB19C0-4C97-4B23-93C6-2F4A3C734D73}" presName="compNode" presStyleCnt="0"/>
      <dgm:spPr/>
    </dgm:pt>
    <dgm:pt modelId="{080028C2-B00C-44EB-AA0F-02CFEF1E55BD}" type="pres">
      <dgm:prSet presAssocID="{D0BB19C0-4C97-4B23-93C6-2F4A3C734D73}" presName="bgRect" presStyleLbl="bgShp" presStyleIdx="5" presStyleCnt="8"/>
      <dgm:spPr/>
    </dgm:pt>
    <dgm:pt modelId="{B09749AB-6F72-4E47-9EB3-304570CFE58F}" type="pres">
      <dgm:prSet presAssocID="{D0BB19C0-4C97-4B23-93C6-2F4A3C734D73}" presName="iconRect" presStyleLbl="node1" presStyleIdx="5" presStyleCnt="8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DF357EBC-93DA-44DF-A68F-2E95EB6E6656}" type="pres">
      <dgm:prSet presAssocID="{D0BB19C0-4C97-4B23-93C6-2F4A3C734D73}" presName="spaceRect" presStyleCnt="0"/>
      <dgm:spPr/>
    </dgm:pt>
    <dgm:pt modelId="{F493F8EF-65FF-4FF3-B80C-6DD584CFAD39}" type="pres">
      <dgm:prSet presAssocID="{D0BB19C0-4C97-4B23-93C6-2F4A3C734D73}" presName="parTx" presStyleLbl="revTx" presStyleIdx="5" presStyleCnt="8">
        <dgm:presLayoutVars>
          <dgm:chMax val="0"/>
          <dgm:chPref val="0"/>
        </dgm:presLayoutVars>
      </dgm:prSet>
      <dgm:spPr/>
    </dgm:pt>
    <dgm:pt modelId="{A6489ED2-CD18-4263-A185-3BA4F52DED15}" type="pres">
      <dgm:prSet presAssocID="{936B4378-135D-49F5-9655-259C26B566D4}" presName="sibTrans" presStyleCnt="0"/>
      <dgm:spPr/>
    </dgm:pt>
    <dgm:pt modelId="{449DB26C-E524-441D-AAB6-FE46362602F6}" type="pres">
      <dgm:prSet presAssocID="{AA44B2B0-3453-4544-B1A8-8E94AF199354}" presName="compNode" presStyleCnt="0"/>
      <dgm:spPr/>
    </dgm:pt>
    <dgm:pt modelId="{A781FAD7-D500-4A01-9AD8-D687C9094E10}" type="pres">
      <dgm:prSet presAssocID="{AA44B2B0-3453-4544-B1A8-8E94AF199354}" presName="bgRect" presStyleLbl="bgShp" presStyleIdx="6" presStyleCnt="8"/>
      <dgm:spPr/>
    </dgm:pt>
    <dgm:pt modelId="{54E75169-19ED-4046-B6E4-84B93164E0C0}" type="pres">
      <dgm:prSet presAssocID="{AA44B2B0-3453-4544-B1A8-8E94AF199354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E9AAE0E-C2E9-410D-9CE1-BCBCC314658C}" type="pres">
      <dgm:prSet presAssocID="{AA44B2B0-3453-4544-B1A8-8E94AF199354}" presName="spaceRect" presStyleCnt="0"/>
      <dgm:spPr/>
    </dgm:pt>
    <dgm:pt modelId="{973BF714-66D9-4E28-B9E1-3710BD57D5D8}" type="pres">
      <dgm:prSet presAssocID="{AA44B2B0-3453-4544-B1A8-8E94AF199354}" presName="parTx" presStyleLbl="revTx" presStyleIdx="6" presStyleCnt="8">
        <dgm:presLayoutVars>
          <dgm:chMax val="0"/>
          <dgm:chPref val="0"/>
        </dgm:presLayoutVars>
      </dgm:prSet>
      <dgm:spPr/>
    </dgm:pt>
    <dgm:pt modelId="{B918C621-1FA1-407E-A5A1-265EACC8534E}" type="pres">
      <dgm:prSet presAssocID="{73BF5B46-34F8-42E7-8B28-9D5F841AA8E6}" presName="sibTrans" presStyleCnt="0"/>
      <dgm:spPr/>
    </dgm:pt>
    <dgm:pt modelId="{6A1505B9-45D2-4020-8A2B-4A5224DD1768}" type="pres">
      <dgm:prSet presAssocID="{104ED6A6-074E-432A-BE7F-3CEFF3357A39}" presName="compNode" presStyleCnt="0"/>
      <dgm:spPr/>
    </dgm:pt>
    <dgm:pt modelId="{8A399E56-63E3-44D6-AA42-3381A875C64E}" type="pres">
      <dgm:prSet presAssocID="{104ED6A6-074E-432A-BE7F-3CEFF3357A39}" presName="bgRect" presStyleLbl="bgShp" presStyleIdx="7" presStyleCnt="8" custLinFactNeighborX="-738" custLinFactNeighborY="6088"/>
      <dgm:spPr/>
    </dgm:pt>
    <dgm:pt modelId="{C6EDFF15-0037-4416-B03C-7962A3CB21F7}" type="pres">
      <dgm:prSet presAssocID="{104ED6A6-074E-432A-BE7F-3CEFF3357A39}" presName="iconRect" presStyleLbl="node1" presStyleIdx="7" presStyleCnt="8" custFlipVert="0" custFlipHor="1" custScaleX="78641" custScaleY="18631" custLinFactX="1400000" custLinFactY="-663846" custLinFactNeighborX="1434524" custLinFactNeighborY="-700000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 t="-25000" b="-25000"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8CEA04D2-8047-491C-90D5-069EA1E98DA1}" type="pres">
      <dgm:prSet presAssocID="{104ED6A6-074E-432A-BE7F-3CEFF3357A39}" presName="spaceRect" presStyleCnt="0"/>
      <dgm:spPr/>
    </dgm:pt>
    <dgm:pt modelId="{EFAE9670-B745-44CA-96E5-BA14C9EE8208}" type="pres">
      <dgm:prSet presAssocID="{104ED6A6-074E-432A-BE7F-3CEFF3357A39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1B627F16-BC49-4C41-A5EE-25DEA4726112}" srcId="{F69753B0-E87C-4402-9DB2-D1F8B21E5425}" destId="{4355BF1E-D855-4697-9DA9-965717DF8754}" srcOrd="1" destOrd="0" parTransId="{B235ECBB-0BD6-44AC-B964-9943C500B275}" sibTransId="{E2EA7032-C5FA-4B1E-A083-445040ED7B9F}"/>
    <dgm:cxn modelId="{74B9251D-D44A-4639-9C20-0F8A2DDE1C4C}" type="presOf" srcId="{104ED6A6-074E-432A-BE7F-3CEFF3357A39}" destId="{EFAE9670-B745-44CA-96E5-BA14C9EE8208}" srcOrd="0" destOrd="0" presId="urn:microsoft.com/office/officeart/2018/2/layout/IconVerticalSolidList"/>
    <dgm:cxn modelId="{F7DA2623-847B-4387-8C3E-13D19F249CAC}" type="presOf" srcId="{132D0907-0018-4FCD-ABAA-79BC0C430EA6}" destId="{8CF9696D-90F7-4F62-8F8B-B39BFC551EDE}" srcOrd="0" destOrd="0" presId="urn:microsoft.com/office/officeart/2018/2/layout/IconVerticalSolidList"/>
    <dgm:cxn modelId="{1BE15731-E4B4-48ED-8901-39CC4486F050}" srcId="{F69753B0-E87C-4402-9DB2-D1F8B21E5425}" destId="{63D059C7-6864-4F46-9DD2-5B709FDA59AB}" srcOrd="0" destOrd="0" parTransId="{0CE72042-A915-4505-9641-425548CD1B26}" sibTransId="{63CE551F-7743-4910-9A05-1BD646163DB7}"/>
    <dgm:cxn modelId="{7EF8E334-38EA-43A1-B3E9-C9417B708A27}" type="presOf" srcId="{F69753B0-E87C-4402-9DB2-D1F8B21E5425}" destId="{51BF7BBC-3BB2-4990-AA97-EF8082593F4E}" srcOrd="0" destOrd="0" presId="urn:microsoft.com/office/officeart/2018/2/layout/IconVerticalSolidList"/>
    <dgm:cxn modelId="{757BAB38-7DD1-4C1A-B140-DB744640B104}" srcId="{F69753B0-E87C-4402-9DB2-D1F8B21E5425}" destId="{A40FC590-4B49-4B29-B624-B20A9E5102E4}" srcOrd="2" destOrd="0" parTransId="{31F85253-DC57-4109-94FB-8D9DCA8A8445}" sibTransId="{77F49C31-B7EC-454A-BA05-E03062BDA0E8}"/>
    <dgm:cxn modelId="{8ED4845B-FF60-4C58-B8A2-AAAC569244B7}" type="presOf" srcId="{AA44B2B0-3453-4544-B1A8-8E94AF199354}" destId="{973BF714-66D9-4E28-B9E1-3710BD57D5D8}" srcOrd="0" destOrd="0" presId="urn:microsoft.com/office/officeart/2018/2/layout/IconVerticalSolidList"/>
    <dgm:cxn modelId="{B55AF761-8DF4-45C8-897B-6EE246807C6D}" srcId="{F69753B0-E87C-4402-9DB2-D1F8B21E5425}" destId="{AA44B2B0-3453-4544-B1A8-8E94AF199354}" srcOrd="6" destOrd="0" parTransId="{35FABC33-FBD6-49D3-9925-17D6EC2412DE}" sibTransId="{73BF5B46-34F8-42E7-8B28-9D5F841AA8E6}"/>
    <dgm:cxn modelId="{7C319465-0543-4DD8-A269-22E8412FCEDD}" type="presOf" srcId="{4355BF1E-D855-4697-9DA9-965717DF8754}" destId="{07B76496-D245-4A2F-9502-7C9C73088B92}" srcOrd="0" destOrd="0" presId="urn:microsoft.com/office/officeart/2018/2/layout/IconVerticalSolidList"/>
    <dgm:cxn modelId="{161BD367-5181-4592-AEBA-743B5E4E2A01}" srcId="{F69753B0-E87C-4402-9DB2-D1F8B21E5425}" destId="{132D0907-0018-4FCD-ABAA-79BC0C430EA6}" srcOrd="4" destOrd="0" parTransId="{F5841CA3-CED5-44FF-A996-334AA6E78BD4}" sibTransId="{46762FF9-3126-4395-9B43-DC2829E62902}"/>
    <dgm:cxn modelId="{F8A11D75-FE5A-4430-A631-120BEAE8922E}" srcId="{F69753B0-E87C-4402-9DB2-D1F8B21E5425}" destId="{B3139CDE-B490-4233-86D4-7D3BFD86DE47}" srcOrd="3" destOrd="0" parTransId="{461B7F2A-11DE-4E6E-B14E-67F1040FBF94}" sibTransId="{9371C613-E15C-4953-A6E1-7B5822000D91}"/>
    <dgm:cxn modelId="{E1ACC3B1-446D-480A-95E1-7353A42D91C2}" type="presOf" srcId="{B3139CDE-B490-4233-86D4-7D3BFD86DE47}" destId="{93C0DBBB-B951-4FA9-9EB6-9E32998C84C5}" srcOrd="0" destOrd="0" presId="urn:microsoft.com/office/officeart/2018/2/layout/IconVerticalSolidList"/>
    <dgm:cxn modelId="{56F2D5CF-6A22-4470-A61E-DCE8E0695F38}" srcId="{F69753B0-E87C-4402-9DB2-D1F8B21E5425}" destId="{104ED6A6-074E-432A-BE7F-3CEFF3357A39}" srcOrd="7" destOrd="0" parTransId="{4620BC2E-8909-448B-A86E-57BD73D09BC5}" sibTransId="{E889BDE7-2A05-45B9-BEF7-9D42AE16DE3D}"/>
    <dgm:cxn modelId="{107F54D0-267C-45CD-96FD-4975E6FC393A}" srcId="{F69753B0-E87C-4402-9DB2-D1F8B21E5425}" destId="{D0BB19C0-4C97-4B23-93C6-2F4A3C734D73}" srcOrd="5" destOrd="0" parTransId="{B6618080-C6B3-4EBF-A848-107AAC7554DB}" sibTransId="{936B4378-135D-49F5-9655-259C26B566D4}"/>
    <dgm:cxn modelId="{FBEB3DE8-0FB8-43AD-A583-E20B3539AACD}" type="presOf" srcId="{D0BB19C0-4C97-4B23-93C6-2F4A3C734D73}" destId="{F493F8EF-65FF-4FF3-B80C-6DD584CFAD39}" srcOrd="0" destOrd="0" presId="urn:microsoft.com/office/officeart/2018/2/layout/IconVerticalSolidList"/>
    <dgm:cxn modelId="{C28E9BE8-7BE4-4DB3-8153-78BF5B928094}" type="presOf" srcId="{63D059C7-6864-4F46-9DD2-5B709FDA59AB}" destId="{0D8F766F-1063-4E8B-9A99-5DD6BB05671A}" srcOrd="0" destOrd="0" presId="urn:microsoft.com/office/officeart/2018/2/layout/IconVerticalSolidList"/>
    <dgm:cxn modelId="{6DEA2BEE-B0C7-4E1A-93C9-45171E069206}" type="presOf" srcId="{A40FC590-4B49-4B29-B624-B20A9E5102E4}" destId="{EF13510B-B264-41BD-A9D5-025F2B5D2B44}" srcOrd="0" destOrd="0" presId="urn:microsoft.com/office/officeart/2018/2/layout/IconVerticalSolidList"/>
    <dgm:cxn modelId="{B1764760-9B52-427E-8839-DF084F6AC454}" type="presParOf" srcId="{51BF7BBC-3BB2-4990-AA97-EF8082593F4E}" destId="{53429005-5CE8-45D9-9363-4055FC901978}" srcOrd="0" destOrd="0" presId="urn:microsoft.com/office/officeart/2018/2/layout/IconVerticalSolidList"/>
    <dgm:cxn modelId="{08B2F20A-1DDF-496D-A45D-41BDCBC508F4}" type="presParOf" srcId="{53429005-5CE8-45D9-9363-4055FC901978}" destId="{C01F5052-9516-42BA-B09A-6C7EB7DBDC71}" srcOrd="0" destOrd="0" presId="urn:microsoft.com/office/officeart/2018/2/layout/IconVerticalSolidList"/>
    <dgm:cxn modelId="{1D069BE2-F488-48B5-933F-4AC4261E1E2C}" type="presParOf" srcId="{53429005-5CE8-45D9-9363-4055FC901978}" destId="{89F9654A-4B58-46B9-83BD-94C6B760ABFB}" srcOrd="1" destOrd="0" presId="urn:microsoft.com/office/officeart/2018/2/layout/IconVerticalSolidList"/>
    <dgm:cxn modelId="{D464B8CF-7D5C-4E46-9B30-412906D69CB2}" type="presParOf" srcId="{53429005-5CE8-45D9-9363-4055FC901978}" destId="{74A91B7E-5E33-4761-8A64-53AD9C952350}" srcOrd="2" destOrd="0" presId="urn:microsoft.com/office/officeart/2018/2/layout/IconVerticalSolidList"/>
    <dgm:cxn modelId="{F8E6E216-F4E8-4AC7-9F6D-D0F6C4F05D76}" type="presParOf" srcId="{53429005-5CE8-45D9-9363-4055FC901978}" destId="{0D8F766F-1063-4E8B-9A99-5DD6BB05671A}" srcOrd="3" destOrd="0" presId="urn:microsoft.com/office/officeart/2018/2/layout/IconVerticalSolidList"/>
    <dgm:cxn modelId="{1E66B7F0-F396-4DAF-B276-90CB0C381292}" type="presParOf" srcId="{51BF7BBC-3BB2-4990-AA97-EF8082593F4E}" destId="{B85E8444-B558-4815-8E30-B0FF647269E3}" srcOrd="1" destOrd="0" presId="urn:microsoft.com/office/officeart/2018/2/layout/IconVerticalSolidList"/>
    <dgm:cxn modelId="{FEF7FD62-63DF-4795-995B-C915A3DA3AFB}" type="presParOf" srcId="{51BF7BBC-3BB2-4990-AA97-EF8082593F4E}" destId="{97001A7C-475B-42F1-AF76-00F86D0B559F}" srcOrd="2" destOrd="0" presId="urn:microsoft.com/office/officeart/2018/2/layout/IconVerticalSolidList"/>
    <dgm:cxn modelId="{AB178B0A-09F1-4289-AB9B-ABD6C58E212A}" type="presParOf" srcId="{97001A7C-475B-42F1-AF76-00F86D0B559F}" destId="{FC3CC115-9D58-4423-92B9-156A61F41705}" srcOrd="0" destOrd="0" presId="urn:microsoft.com/office/officeart/2018/2/layout/IconVerticalSolidList"/>
    <dgm:cxn modelId="{C213C48D-0390-4FAE-B390-CBC75172F026}" type="presParOf" srcId="{97001A7C-475B-42F1-AF76-00F86D0B559F}" destId="{8D075C9F-7ED9-4BE6-BD9F-E937C38687B2}" srcOrd="1" destOrd="0" presId="urn:microsoft.com/office/officeart/2018/2/layout/IconVerticalSolidList"/>
    <dgm:cxn modelId="{6B3D0E54-9CCE-479F-84FD-9D90040953C7}" type="presParOf" srcId="{97001A7C-475B-42F1-AF76-00F86D0B559F}" destId="{D43298B0-C0B7-409B-AE0C-9B26E1041365}" srcOrd="2" destOrd="0" presId="urn:microsoft.com/office/officeart/2018/2/layout/IconVerticalSolidList"/>
    <dgm:cxn modelId="{5889C3C9-BEDC-48F6-8FEC-85F2F975C470}" type="presParOf" srcId="{97001A7C-475B-42F1-AF76-00F86D0B559F}" destId="{07B76496-D245-4A2F-9502-7C9C73088B92}" srcOrd="3" destOrd="0" presId="urn:microsoft.com/office/officeart/2018/2/layout/IconVerticalSolidList"/>
    <dgm:cxn modelId="{E1FC60C8-8FE5-4491-A829-8A7747B28619}" type="presParOf" srcId="{51BF7BBC-3BB2-4990-AA97-EF8082593F4E}" destId="{746177E1-6B95-4C4A-A8FD-2503BDA1DA38}" srcOrd="3" destOrd="0" presId="urn:microsoft.com/office/officeart/2018/2/layout/IconVerticalSolidList"/>
    <dgm:cxn modelId="{45390AD1-F44F-47DA-B75B-A4435F5E6AAC}" type="presParOf" srcId="{51BF7BBC-3BB2-4990-AA97-EF8082593F4E}" destId="{1D1820DB-8662-4C52-95FA-8983839F0B06}" srcOrd="4" destOrd="0" presId="urn:microsoft.com/office/officeart/2018/2/layout/IconVerticalSolidList"/>
    <dgm:cxn modelId="{AF2FE1AF-6F6C-4623-8FE7-6FD9AEBB9F63}" type="presParOf" srcId="{1D1820DB-8662-4C52-95FA-8983839F0B06}" destId="{2E4A6D02-72D6-4F69-9E1C-760C38CA0FAE}" srcOrd="0" destOrd="0" presId="urn:microsoft.com/office/officeart/2018/2/layout/IconVerticalSolidList"/>
    <dgm:cxn modelId="{6B8652D4-BFDC-41FA-B824-7575613A5E32}" type="presParOf" srcId="{1D1820DB-8662-4C52-95FA-8983839F0B06}" destId="{87AD2B9E-D536-4463-BEB8-748E36239E5F}" srcOrd="1" destOrd="0" presId="urn:microsoft.com/office/officeart/2018/2/layout/IconVerticalSolidList"/>
    <dgm:cxn modelId="{9CDE0EF0-2171-431C-887D-40EEEFF22C86}" type="presParOf" srcId="{1D1820DB-8662-4C52-95FA-8983839F0B06}" destId="{A8EA5050-C74E-4726-9C68-7139323B2E2C}" srcOrd="2" destOrd="0" presId="urn:microsoft.com/office/officeart/2018/2/layout/IconVerticalSolidList"/>
    <dgm:cxn modelId="{8E5099DD-E637-4A8F-A0AC-242D13B54593}" type="presParOf" srcId="{1D1820DB-8662-4C52-95FA-8983839F0B06}" destId="{EF13510B-B264-41BD-A9D5-025F2B5D2B44}" srcOrd="3" destOrd="0" presId="urn:microsoft.com/office/officeart/2018/2/layout/IconVerticalSolidList"/>
    <dgm:cxn modelId="{4B8A1A20-6278-41B1-8A01-9A5A1DA93720}" type="presParOf" srcId="{51BF7BBC-3BB2-4990-AA97-EF8082593F4E}" destId="{32CC0CE7-AF5D-4D66-8C48-31394A83E901}" srcOrd="5" destOrd="0" presId="urn:microsoft.com/office/officeart/2018/2/layout/IconVerticalSolidList"/>
    <dgm:cxn modelId="{F247A83E-AA0A-49C2-922E-7132D4AF7C82}" type="presParOf" srcId="{51BF7BBC-3BB2-4990-AA97-EF8082593F4E}" destId="{D5F1BE67-8217-4BE9-AD32-02B41B1081F4}" srcOrd="6" destOrd="0" presId="urn:microsoft.com/office/officeart/2018/2/layout/IconVerticalSolidList"/>
    <dgm:cxn modelId="{0F1AC4AF-8FFD-4D4D-9CF8-BAA015740703}" type="presParOf" srcId="{D5F1BE67-8217-4BE9-AD32-02B41B1081F4}" destId="{C3AF87B2-63F9-4F94-A408-C65935AFC33C}" srcOrd="0" destOrd="0" presId="urn:microsoft.com/office/officeart/2018/2/layout/IconVerticalSolidList"/>
    <dgm:cxn modelId="{73C23881-7846-4067-91AC-AFAF992E137A}" type="presParOf" srcId="{D5F1BE67-8217-4BE9-AD32-02B41B1081F4}" destId="{8ABC046A-9EBA-4785-9945-3049B2519BD2}" srcOrd="1" destOrd="0" presId="urn:microsoft.com/office/officeart/2018/2/layout/IconVerticalSolidList"/>
    <dgm:cxn modelId="{489C5CC8-36B0-4EBB-AAFA-E0997798E35B}" type="presParOf" srcId="{D5F1BE67-8217-4BE9-AD32-02B41B1081F4}" destId="{C74F6326-F53A-4791-BA43-8F018B1DC4D7}" srcOrd="2" destOrd="0" presId="urn:microsoft.com/office/officeart/2018/2/layout/IconVerticalSolidList"/>
    <dgm:cxn modelId="{0E47CC69-BE0D-49B2-BDEB-8CB4150F3825}" type="presParOf" srcId="{D5F1BE67-8217-4BE9-AD32-02B41B1081F4}" destId="{93C0DBBB-B951-4FA9-9EB6-9E32998C84C5}" srcOrd="3" destOrd="0" presId="urn:microsoft.com/office/officeart/2018/2/layout/IconVerticalSolidList"/>
    <dgm:cxn modelId="{B882A101-CEA8-4FCE-B788-378CD4D8C366}" type="presParOf" srcId="{51BF7BBC-3BB2-4990-AA97-EF8082593F4E}" destId="{FC787236-1FE4-49BA-8F05-EB9ACBDE6C1D}" srcOrd="7" destOrd="0" presId="urn:microsoft.com/office/officeart/2018/2/layout/IconVerticalSolidList"/>
    <dgm:cxn modelId="{0EB5FDF8-4C75-42AB-B5C6-B35AE6D10244}" type="presParOf" srcId="{51BF7BBC-3BB2-4990-AA97-EF8082593F4E}" destId="{D10194DF-3CE4-4DB8-AC23-2AFE83744B7D}" srcOrd="8" destOrd="0" presId="urn:microsoft.com/office/officeart/2018/2/layout/IconVerticalSolidList"/>
    <dgm:cxn modelId="{9FC18855-B67D-49CC-9947-9168C4518009}" type="presParOf" srcId="{D10194DF-3CE4-4DB8-AC23-2AFE83744B7D}" destId="{338EC459-3BB6-4BD1-83FE-D1EE2C94520C}" srcOrd="0" destOrd="0" presId="urn:microsoft.com/office/officeart/2018/2/layout/IconVerticalSolidList"/>
    <dgm:cxn modelId="{3E0735D5-398B-458D-9B35-77B5552ED431}" type="presParOf" srcId="{D10194DF-3CE4-4DB8-AC23-2AFE83744B7D}" destId="{80CF7075-45E9-4C2D-84B0-B7C741739E84}" srcOrd="1" destOrd="0" presId="urn:microsoft.com/office/officeart/2018/2/layout/IconVerticalSolidList"/>
    <dgm:cxn modelId="{EBF59BAA-0AB5-44F8-B888-CBAEB1C26E1B}" type="presParOf" srcId="{D10194DF-3CE4-4DB8-AC23-2AFE83744B7D}" destId="{A26652F0-FF2E-45DF-9AA2-CC5FCB17CC0A}" srcOrd="2" destOrd="0" presId="urn:microsoft.com/office/officeart/2018/2/layout/IconVerticalSolidList"/>
    <dgm:cxn modelId="{0DF9CF85-A095-4C93-9261-7E4968D9BA90}" type="presParOf" srcId="{D10194DF-3CE4-4DB8-AC23-2AFE83744B7D}" destId="{8CF9696D-90F7-4F62-8F8B-B39BFC551EDE}" srcOrd="3" destOrd="0" presId="urn:microsoft.com/office/officeart/2018/2/layout/IconVerticalSolidList"/>
    <dgm:cxn modelId="{08FEE9F4-4042-43CB-963A-03C636445A34}" type="presParOf" srcId="{51BF7BBC-3BB2-4990-AA97-EF8082593F4E}" destId="{905F44C9-9F20-47E5-8CDE-465A095EFE2D}" srcOrd="9" destOrd="0" presId="urn:microsoft.com/office/officeart/2018/2/layout/IconVerticalSolidList"/>
    <dgm:cxn modelId="{9491370A-C1F4-4B98-AA57-3EB465BFB78D}" type="presParOf" srcId="{51BF7BBC-3BB2-4990-AA97-EF8082593F4E}" destId="{48E978D5-08C9-4A9E-9173-605EEE271898}" srcOrd="10" destOrd="0" presId="urn:microsoft.com/office/officeart/2018/2/layout/IconVerticalSolidList"/>
    <dgm:cxn modelId="{91665F87-20B6-4772-A864-95518151FE89}" type="presParOf" srcId="{48E978D5-08C9-4A9E-9173-605EEE271898}" destId="{080028C2-B00C-44EB-AA0F-02CFEF1E55BD}" srcOrd="0" destOrd="0" presId="urn:microsoft.com/office/officeart/2018/2/layout/IconVerticalSolidList"/>
    <dgm:cxn modelId="{65D64147-A95E-4CDB-8898-15D70C050B16}" type="presParOf" srcId="{48E978D5-08C9-4A9E-9173-605EEE271898}" destId="{B09749AB-6F72-4E47-9EB3-304570CFE58F}" srcOrd="1" destOrd="0" presId="urn:microsoft.com/office/officeart/2018/2/layout/IconVerticalSolidList"/>
    <dgm:cxn modelId="{F9C8521B-8700-4606-8FE2-20C95F225615}" type="presParOf" srcId="{48E978D5-08C9-4A9E-9173-605EEE271898}" destId="{DF357EBC-93DA-44DF-A68F-2E95EB6E6656}" srcOrd="2" destOrd="0" presId="urn:microsoft.com/office/officeart/2018/2/layout/IconVerticalSolidList"/>
    <dgm:cxn modelId="{27F0B704-2F0B-4A39-9DC6-DBC7F6D34D68}" type="presParOf" srcId="{48E978D5-08C9-4A9E-9173-605EEE271898}" destId="{F493F8EF-65FF-4FF3-B80C-6DD584CFAD39}" srcOrd="3" destOrd="0" presId="urn:microsoft.com/office/officeart/2018/2/layout/IconVerticalSolidList"/>
    <dgm:cxn modelId="{49A14614-F9ED-4E1C-8E3C-CCF6EECFDB22}" type="presParOf" srcId="{51BF7BBC-3BB2-4990-AA97-EF8082593F4E}" destId="{A6489ED2-CD18-4263-A185-3BA4F52DED15}" srcOrd="11" destOrd="0" presId="urn:microsoft.com/office/officeart/2018/2/layout/IconVerticalSolidList"/>
    <dgm:cxn modelId="{03A4E276-3183-4BC6-BCC7-98A26830ADC9}" type="presParOf" srcId="{51BF7BBC-3BB2-4990-AA97-EF8082593F4E}" destId="{449DB26C-E524-441D-AAB6-FE46362602F6}" srcOrd="12" destOrd="0" presId="urn:microsoft.com/office/officeart/2018/2/layout/IconVerticalSolidList"/>
    <dgm:cxn modelId="{236E16C2-D4AA-479A-AF33-1A88D0C4DAF7}" type="presParOf" srcId="{449DB26C-E524-441D-AAB6-FE46362602F6}" destId="{A781FAD7-D500-4A01-9AD8-D687C9094E10}" srcOrd="0" destOrd="0" presId="urn:microsoft.com/office/officeart/2018/2/layout/IconVerticalSolidList"/>
    <dgm:cxn modelId="{FCC3E083-BA98-4CE3-BC39-5F0AAC54BAE0}" type="presParOf" srcId="{449DB26C-E524-441D-AAB6-FE46362602F6}" destId="{54E75169-19ED-4046-B6E4-84B93164E0C0}" srcOrd="1" destOrd="0" presId="urn:microsoft.com/office/officeart/2018/2/layout/IconVerticalSolidList"/>
    <dgm:cxn modelId="{A0DE2AA9-1E66-4585-A630-D4E696E80AEE}" type="presParOf" srcId="{449DB26C-E524-441D-AAB6-FE46362602F6}" destId="{4E9AAE0E-C2E9-410D-9CE1-BCBCC314658C}" srcOrd="2" destOrd="0" presId="urn:microsoft.com/office/officeart/2018/2/layout/IconVerticalSolidList"/>
    <dgm:cxn modelId="{C4A9A529-4BFF-4FC5-9CD3-EA6510DC1713}" type="presParOf" srcId="{449DB26C-E524-441D-AAB6-FE46362602F6}" destId="{973BF714-66D9-4E28-B9E1-3710BD57D5D8}" srcOrd="3" destOrd="0" presId="urn:microsoft.com/office/officeart/2018/2/layout/IconVerticalSolidList"/>
    <dgm:cxn modelId="{2F683A5E-739E-4670-BFB6-625709F66B61}" type="presParOf" srcId="{51BF7BBC-3BB2-4990-AA97-EF8082593F4E}" destId="{B918C621-1FA1-407E-A5A1-265EACC8534E}" srcOrd="13" destOrd="0" presId="urn:microsoft.com/office/officeart/2018/2/layout/IconVerticalSolidList"/>
    <dgm:cxn modelId="{B88B4ECD-88CA-4C65-AFF8-C3071467382E}" type="presParOf" srcId="{51BF7BBC-3BB2-4990-AA97-EF8082593F4E}" destId="{6A1505B9-45D2-4020-8A2B-4A5224DD1768}" srcOrd="14" destOrd="0" presId="urn:microsoft.com/office/officeart/2018/2/layout/IconVerticalSolidList"/>
    <dgm:cxn modelId="{A01E195A-B3A5-4DF5-9A33-9692D414E4E5}" type="presParOf" srcId="{6A1505B9-45D2-4020-8A2B-4A5224DD1768}" destId="{8A399E56-63E3-44D6-AA42-3381A875C64E}" srcOrd="0" destOrd="0" presId="urn:microsoft.com/office/officeart/2018/2/layout/IconVerticalSolidList"/>
    <dgm:cxn modelId="{080E5961-C6E9-478D-83CE-436BB7AC949C}" type="presParOf" srcId="{6A1505B9-45D2-4020-8A2B-4A5224DD1768}" destId="{C6EDFF15-0037-4416-B03C-7962A3CB21F7}" srcOrd="1" destOrd="0" presId="urn:microsoft.com/office/officeart/2018/2/layout/IconVerticalSolidList"/>
    <dgm:cxn modelId="{9EAC1B85-294B-4669-B07F-EAB01992DCA3}" type="presParOf" srcId="{6A1505B9-45D2-4020-8A2B-4A5224DD1768}" destId="{8CEA04D2-8047-491C-90D5-069EA1E98DA1}" srcOrd="2" destOrd="0" presId="urn:microsoft.com/office/officeart/2018/2/layout/IconVerticalSolidList"/>
    <dgm:cxn modelId="{AFE7245D-1273-4D6A-BE13-339944CE6092}" type="presParOf" srcId="{6A1505B9-45D2-4020-8A2B-4A5224DD1768}" destId="{EFAE9670-B745-44CA-96E5-BA14C9EE820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D56BEC-A86C-4B8D-AC74-2993E27A4D7A}" type="doc">
      <dgm:prSet loTypeId="urn:microsoft.com/office/officeart/2005/8/layout/vList3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D286789-9421-4B94-A676-289769E8A490}">
      <dgm:prSet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algn="just"/>
          <a:r>
            <a: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 analyse the drying kinetics of </a:t>
          </a:r>
          <a:r>
            <a:rPr lang="en-IN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Moringa Oliefera </a:t>
          </a:r>
          <a:r>
            <a: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leaves under various drying methods</a:t>
          </a:r>
          <a:endParaRPr lang="en-US" sz="2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0C241A-1988-48E5-BB7F-C9786ADA040C}" type="parTrans" cxnId="{8D6971D6-4750-4A77-B8D5-92F26493AE29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6A5A1936-A6C3-4D1C-8FDA-67010C26163C}" type="sibTrans" cxnId="{8D6971D6-4750-4A77-B8D5-92F26493AE29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DB7A57AC-E7A9-40ED-A11B-E911178A8FBF}">
      <dgm:prSet custT="1"/>
      <dgm:spPr>
        <a:solidFill>
          <a:schemeClr val="accent6">
            <a:lumMod val="60000"/>
            <a:lumOff val="4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</dgm:spPr>
      <dgm:t>
        <a:bodyPr/>
        <a:lstStyle/>
        <a:p>
          <a:pPr algn="just"/>
          <a:r>
            <a: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 evaluate the effect of drying on </a:t>
          </a:r>
          <a:r>
            <a:rPr lang="en-IN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physico</a:t>
          </a:r>
          <a:r>
            <a: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-chemical properties of </a:t>
          </a:r>
          <a:r>
            <a:rPr lang="en-IN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Moringa </a:t>
          </a:r>
          <a:r>
            <a:rPr lang="en-IN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Oliefera</a:t>
          </a:r>
          <a:r>
            <a:rPr lang="en-IN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leaves dried using different drying methods</a:t>
          </a:r>
          <a:endParaRPr lang="en-US" sz="2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A3C8BB-F4E3-44D5-BEA1-1F573FC81D11}" type="parTrans" cxnId="{B9ED9E6E-A0AF-4897-8C52-76D5836017F4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58A25943-B890-414E-B148-02A14686F992}" type="sibTrans" cxnId="{B9ED9E6E-A0AF-4897-8C52-76D5836017F4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A39229E2-CB92-4010-9496-63F3B93710F5}">
      <dgm:prSet custT="1"/>
      <dgm:spPr>
        <a:solidFill>
          <a:schemeClr val="accent6">
            <a:lumMod val="75000"/>
          </a:schemeClr>
        </a:soli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algn="just"/>
          <a:r>
            <a: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 study the storage stability of dried </a:t>
          </a:r>
          <a:r>
            <a:rPr lang="en-IN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Moringa </a:t>
          </a:r>
          <a:r>
            <a:rPr lang="en-IN" sz="28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Oliefera</a:t>
          </a:r>
          <a:r>
            <a:rPr lang="en-IN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leaves powder under different storage conditions</a:t>
          </a:r>
          <a:endParaRPr lang="en-US" sz="2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1D085D-FBF2-457C-9038-4B1758A44A3C}" type="parTrans" cxnId="{B379568C-A6B7-4EF6-BCF3-529315A472FA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77B92E57-28C7-45E7-9E5E-F35A6272D079}" type="sibTrans" cxnId="{B379568C-A6B7-4EF6-BCF3-529315A472FA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1A705347-6644-4606-95B9-E1D71EBC8AF5}" type="pres">
      <dgm:prSet presAssocID="{D1D56BEC-A86C-4B8D-AC74-2993E27A4D7A}" presName="linearFlow" presStyleCnt="0">
        <dgm:presLayoutVars>
          <dgm:dir/>
          <dgm:resizeHandles val="exact"/>
        </dgm:presLayoutVars>
      </dgm:prSet>
      <dgm:spPr/>
    </dgm:pt>
    <dgm:pt modelId="{59A5C38E-4954-4FA2-B0E6-55CD28052F13}" type="pres">
      <dgm:prSet presAssocID="{FD286789-9421-4B94-A676-289769E8A490}" presName="composite" presStyleCnt="0"/>
      <dgm:spPr/>
    </dgm:pt>
    <dgm:pt modelId="{68E934EF-70C6-43F8-8114-6EFDA99AF1E1}" type="pres">
      <dgm:prSet presAssocID="{FD286789-9421-4B94-A676-289769E8A490}" presName="imgShp" presStyleLbl="fgImgPlace1" presStyleIdx="0" presStyleCnt="3" custLinFactNeighborX="-62211" custLinFactNeighborY="-1645"/>
      <dgm:spPr/>
    </dgm:pt>
    <dgm:pt modelId="{BBB42C44-E132-4AA6-B278-07B29C1D2799}" type="pres">
      <dgm:prSet presAssocID="{FD286789-9421-4B94-A676-289769E8A490}" presName="txShp" presStyleLbl="node1" presStyleIdx="0" presStyleCnt="3" custScaleX="121102">
        <dgm:presLayoutVars>
          <dgm:bulletEnabled val="1"/>
        </dgm:presLayoutVars>
      </dgm:prSet>
      <dgm:spPr/>
    </dgm:pt>
    <dgm:pt modelId="{BD8264C8-3036-46E6-9838-54B1CF31A3BE}" type="pres">
      <dgm:prSet presAssocID="{6A5A1936-A6C3-4D1C-8FDA-67010C26163C}" presName="spacing" presStyleCnt="0"/>
      <dgm:spPr/>
    </dgm:pt>
    <dgm:pt modelId="{2941ACE3-4C59-46BF-A1A3-D1A02C1D1D8B}" type="pres">
      <dgm:prSet presAssocID="{DB7A57AC-E7A9-40ED-A11B-E911178A8FBF}" presName="composite" presStyleCnt="0"/>
      <dgm:spPr/>
    </dgm:pt>
    <dgm:pt modelId="{A8653BA6-BC0C-4B03-A432-7336FB6AB2AA}" type="pres">
      <dgm:prSet presAssocID="{DB7A57AC-E7A9-40ED-A11B-E911178A8FBF}" presName="imgShp" presStyleLbl="fgImgPlace1" presStyleIdx="1" presStyleCnt="3" custLinFactNeighborX="-60412" custLinFactNeighborY="-1374"/>
      <dgm:spPr/>
    </dgm:pt>
    <dgm:pt modelId="{67EED525-998A-4C4D-BFEA-32A83B2EA884}" type="pres">
      <dgm:prSet presAssocID="{DB7A57AC-E7A9-40ED-A11B-E911178A8FBF}" presName="txShp" presStyleLbl="node1" presStyleIdx="1" presStyleCnt="3" custScaleX="120713" custLinFactNeighborX="10" custLinFactNeighborY="0">
        <dgm:presLayoutVars>
          <dgm:bulletEnabled val="1"/>
        </dgm:presLayoutVars>
      </dgm:prSet>
      <dgm:spPr/>
    </dgm:pt>
    <dgm:pt modelId="{E8969D26-4423-49D2-869C-4028D1314B54}" type="pres">
      <dgm:prSet presAssocID="{58A25943-B890-414E-B148-02A14686F992}" presName="spacing" presStyleCnt="0"/>
      <dgm:spPr/>
    </dgm:pt>
    <dgm:pt modelId="{93085D08-FB47-489B-87AD-E493D994C3D7}" type="pres">
      <dgm:prSet presAssocID="{A39229E2-CB92-4010-9496-63F3B93710F5}" presName="composite" presStyleCnt="0"/>
      <dgm:spPr/>
    </dgm:pt>
    <dgm:pt modelId="{012CC1B5-CAC2-46AD-BEE2-F35BC6FFCEB9}" type="pres">
      <dgm:prSet presAssocID="{A39229E2-CB92-4010-9496-63F3B93710F5}" presName="imgShp" presStyleLbl="fgImgPlace1" presStyleIdx="2" presStyleCnt="3" custLinFactNeighborX="-60412" custLinFactNeighborY="-6217"/>
      <dgm:spPr/>
    </dgm:pt>
    <dgm:pt modelId="{515AD466-0E52-4553-A08D-DA2DC2A84978}" type="pres">
      <dgm:prSet presAssocID="{A39229E2-CB92-4010-9496-63F3B93710F5}" presName="txShp" presStyleLbl="node1" presStyleIdx="2" presStyleCnt="3" custScaleX="120537" custLinFactNeighborX="332" custLinFactNeighborY="653">
        <dgm:presLayoutVars>
          <dgm:bulletEnabled val="1"/>
        </dgm:presLayoutVars>
      </dgm:prSet>
      <dgm:spPr/>
    </dgm:pt>
  </dgm:ptLst>
  <dgm:cxnLst>
    <dgm:cxn modelId="{65858F09-0C3D-43DE-8224-7229784E46C1}" type="presOf" srcId="{FD286789-9421-4B94-A676-289769E8A490}" destId="{BBB42C44-E132-4AA6-B278-07B29C1D2799}" srcOrd="0" destOrd="0" presId="urn:microsoft.com/office/officeart/2005/8/layout/vList3"/>
    <dgm:cxn modelId="{9B58926C-AA53-4F9A-8F3A-79B6E47B880B}" type="presOf" srcId="{DB7A57AC-E7A9-40ED-A11B-E911178A8FBF}" destId="{67EED525-998A-4C4D-BFEA-32A83B2EA884}" srcOrd="0" destOrd="0" presId="urn:microsoft.com/office/officeart/2005/8/layout/vList3"/>
    <dgm:cxn modelId="{B9ED9E6E-A0AF-4897-8C52-76D5836017F4}" srcId="{D1D56BEC-A86C-4B8D-AC74-2993E27A4D7A}" destId="{DB7A57AC-E7A9-40ED-A11B-E911178A8FBF}" srcOrd="1" destOrd="0" parTransId="{49A3C8BB-F4E3-44D5-BEA1-1F573FC81D11}" sibTransId="{58A25943-B890-414E-B148-02A14686F992}"/>
    <dgm:cxn modelId="{0B7D0185-E0E3-4512-B994-5B7EB2F60128}" type="presOf" srcId="{D1D56BEC-A86C-4B8D-AC74-2993E27A4D7A}" destId="{1A705347-6644-4606-95B9-E1D71EBC8AF5}" srcOrd="0" destOrd="0" presId="urn:microsoft.com/office/officeart/2005/8/layout/vList3"/>
    <dgm:cxn modelId="{B379568C-A6B7-4EF6-BCF3-529315A472FA}" srcId="{D1D56BEC-A86C-4B8D-AC74-2993E27A4D7A}" destId="{A39229E2-CB92-4010-9496-63F3B93710F5}" srcOrd="2" destOrd="0" parTransId="{AC1D085D-FBF2-457C-9038-4B1758A44A3C}" sibTransId="{77B92E57-28C7-45E7-9E5E-F35A6272D079}"/>
    <dgm:cxn modelId="{8D6971D6-4750-4A77-B8D5-92F26493AE29}" srcId="{D1D56BEC-A86C-4B8D-AC74-2993E27A4D7A}" destId="{FD286789-9421-4B94-A676-289769E8A490}" srcOrd="0" destOrd="0" parTransId="{240C241A-1988-48E5-BB7F-C9786ADA040C}" sibTransId="{6A5A1936-A6C3-4D1C-8FDA-67010C26163C}"/>
    <dgm:cxn modelId="{237506E3-EE3A-468B-BCC5-C4D390A276F8}" type="presOf" srcId="{A39229E2-CB92-4010-9496-63F3B93710F5}" destId="{515AD466-0E52-4553-A08D-DA2DC2A84978}" srcOrd="0" destOrd="0" presId="urn:microsoft.com/office/officeart/2005/8/layout/vList3"/>
    <dgm:cxn modelId="{18E5603B-25C2-40A4-94E8-6AAC16E0505E}" type="presParOf" srcId="{1A705347-6644-4606-95B9-E1D71EBC8AF5}" destId="{59A5C38E-4954-4FA2-B0E6-55CD28052F13}" srcOrd="0" destOrd="0" presId="urn:microsoft.com/office/officeart/2005/8/layout/vList3"/>
    <dgm:cxn modelId="{DFA522EB-7624-4F72-9B59-18F7CD745081}" type="presParOf" srcId="{59A5C38E-4954-4FA2-B0E6-55CD28052F13}" destId="{68E934EF-70C6-43F8-8114-6EFDA99AF1E1}" srcOrd="0" destOrd="0" presId="urn:microsoft.com/office/officeart/2005/8/layout/vList3"/>
    <dgm:cxn modelId="{0597DEE6-FE0E-4AB3-80C9-9724374E2790}" type="presParOf" srcId="{59A5C38E-4954-4FA2-B0E6-55CD28052F13}" destId="{BBB42C44-E132-4AA6-B278-07B29C1D2799}" srcOrd="1" destOrd="0" presId="urn:microsoft.com/office/officeart/2005/8/layout/vList3"/>
    <dgm:cxn modelId="{749EA0FB-ED5B-403C-AC11-C5B5E6D92400}" type="presParOf" srcId="{1A705347-6644-4606-95B9-E1D71EBC8AF5}" destId="{BD8264C8-3036-46E6-9838-54B1CF31A3BE}" srcOrd="1" destOrd="0" presId="urn:microsoft.com/office/officeart/2005/8/layout/vList3"/>
    <dgm:cxn modelId="{96860593-0A42-44D9-BFAA-E2CE9660BB40}" type="presParOf" srcId="{1A705347-6644-4606-95B9-E1D71EBC8AF5}" destId="{2941ACE3-4C59-46BF-A1A3-D1A02C1D1D8B}" srcOrd="2" destOrd="0" presId="urn:microsoft.com/office/officeart/2005/8/layout/vList3"/>
    <dgm:cxn modelId="{6414D8AB-11CA-4DE3-835F-DFFE92A7AF99}" type="presParOf" srcId="{2941ACE3-4C59-46BF-A1A3-D1A02C1D1D8B}" destId="{A8653BA6-BC0C-4B03-A432-7336FB6AB2AA}" srcOrd="0" destOrd="0" presId="urn:microsoft.com/office/officeart/2005/8/layout/vList3"/>
    <dgm:cxn modelId="{0E98F92B-9F61-4ACF-8D90-8EF78278FCCF}" type="presParOf" srcId="{2941ACE3-4C59-46BF-A1A3-D1A02C1D1D8B}" destId="{67EED525-998A-4C4D-BFEA-32A83B2EA884}" srcOrd="1" destOrd="0" presId="urn:microsoft.com/office/officeart/2005/8/layout/vList3"/>
    <dgm:cxn modelId="{3BF4F34C-C3AB-424C-9C2B-31DD09E6981E}" type="presParOf" srcId="{1A705347-6644-4606-95B9-E1D71EBC8AF5}" destId="{E8969D26-4423-49D2-869C-4028D1314B54}" srcOrd="3" destOrd="0" presId="urn:microsoft.com/office/officeart/2005/8/layout/vList3"/>
    <dgm:cxn modelId="{B0606F9F-67DA-4F15-8E1C-588D3A2E01E7}" type="presParOf" srcId="{1A705347-6644-4606-95B9-E1D71EBC8AF5}" destId="{93085D08-FB47-489B-87AD-E493D994C3D7}" srcOrd="4" destOrd="0" presId="urn:microsoft.com/office/officeart/2005/8/layout/vList3"/>
    <dgm:cxn modelId="{9951302D-5F7E-45BA-837F-54DA5A39C65D}" type="presParOf" srcId="{93085D08-FB47-489B-87AD-E493D994C3D7}" destId="{012CC1B5-CAC2-46AD-BEE2-F35BC6FFCEB9}" srcOrd="0" destOrd="0" presId="urn:microsoft.com/office/officeart/2005/8/layout/vList3"/>
    <dgm:cxn modelId="{CFF767EB-6408-4614-AD97-A6762EEDA6FD}" type="presParOf" srcId="{93085D08-FB47-489B-87AD-E493D994C3D7}" destId="{515AD466-0E52-4553-A08D-DA2DC2A8497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FE5D70-5E7E-4E81-9DB6-64D88352C1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675D6F7-5EC9-43E6-A6B2-1C187C347464}" type="pres">
      <dgm:prSet presAssocID="{A6FE5D70-5E7E-4E81-9DB6-64D88352C180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647F350F-CC3F-439A-BC2D-0E68B7516190}" type="presOf" srcId="{A6FE5D70-5E7E-4E81-9DB6-64D88352C180}" destId="{A675D6F7-5EC9-43E6-A6B2-1C187C34746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D5C6CE-ED48-4CFA-9577-2DDA7AA84E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956FE07-D96F-4E00-84B5-7C5B46A3F2A2}" type="pres">
      <dgm:prSet presAssocID="{A7D5C6CE-ED48-4CFA-9577-2DDA7AA84E5E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36E12753-CEB5-4414-B3FB-5A69E29D1FA5}" type="presOf" srcId="{A7D5C6CE-ED48-4CFA-9577-2DDA7AA84E5E}" destId="{B956FE07-D96F-4E00-84B5-7C5B46A3F2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9175F9-A08E-4A86-9EA1-35676060A77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C71B77D-23CA-4377-978C-1D8EFF28AF47}" type="pres">
      <dgm:prSet presAssocID="{839175F9-A08E-4A86-9EA1-35676060A77B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0BBC8B3F-CCC2-470B-B153-BD1579654AFB}" type="presOf" srcId="{839175F9-A08E-4A86-9EA1-35676060A77B}" destId="{1C71B77D-23CA-4377-978C-1D8EFF28AF4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D5C6CE-ED48-4CFA-9577-2DDA7AA84E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956FE07-D96F-4E00-84B5-7C5B46A3F2A2}" type="pres">
      <dgm:prSet presAssocID="{A7D5C6CE-ED48-4CFA-9577-2DDA7AA84E5E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36E12753-CEB5-4414-B3FB-5A69E29D1FA5}" type="presOf" srcId="{A7D5C6CE-ED48-4CFA-9577-2DDA7AA84E5E}" destId="{B956FE07-D96F-4E00-84B5-7C5B46A3F2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F5052-9516-42BA-B09A-6C7EB7DBDC71}">
      <dsp:nvSpPr>
        <dsp:cNvPr id="0" name=""/>
        <dsp:cNvSpPr/>
      </dsp:nvSpPr>
      <dsp:spPr>
        <a:xfrm>
          <a:off x="0" y="531"/>
          <a:ext cx="3458029" cy="44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9654A-4B58-46B9-83BD-94C6B760ABFB}">
      <dsp:nvSpPr>
        <dsp:cNvPr id="0" name=""/>
        <dsp:cNvSpPr/>
      </dsp:nvSpPr>
      <dsp:spPr>
        <a:xfrm>
          <a:off x="134970" y="100922"/>
          <a:ext cx="245400" cy="245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F766F-1063-4E8B-9A99-5DD6BB05671A}">
      <dsp:nvSpPr>
        <dsp:cNvPr id="0" name=""/>
        <dsp:cNvSpPr/>
      </dsp:nvSpPr>
      <dsp:spPr>
        <a:xfrm>
          <a:off x="515340" y="531"/>
          <a:ext cx="2942688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Introduction  </a:t>
          </a:r>
          <a:endParaRPr lang="en-US" sz="2000" kern="1200" dirty="0"/>
        </a:p>
      </dsp:txBody>
      <dsp:txXfrm>
        <a:off x="515340" y="531"/>
        <a:ext cx="2942688" cy="446182"/>
      </dsp:txXfrm>
    </dsp:sp>
    <dsp:sp modelId="{FC3CC115-9D58-4423-92B9-156A61F41705}">
      <dsp:nvSpPr>
        <dsp:cNvPr id="0" name=""/>
        <dsp:cNvSpPr/>
      </dsp:nvSpPr>
      <dsp:spPr>
        <a:xfrm>
          <a:off x="0" y="558258"/>
          <a:ext cx="3458029" cy="44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075C9F-7ED9-4BE6-BD9F-E937C38687B2}">
      <dsp:nvSpPr>
        <dsp:cNvPr id="0" name=""/>
        <dsp:cNvSpPr/>
      </dsp:nvSpPr>
      <dsp:spPr>
        <a:xfrm>
          <a:off x="134970" y="658649"/>
          <a:ext cx="245400" cy="245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76496-D245-4A2F-9502-7C9C73088B92}">
      <dsp:nvSpPr>
        <dsp:cNvPr id="0" name=""/>
        <dsp:cNvSpPr/>
      </dsp:nvSpPr>
      <dsp:spPr>
        <a:xfrm>
          <a:off x="515340" y="558258"/>
          <a:ext cx="2942688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Review of literature</a:t>
          </a:r>
          <a:endParaRPr lang="en-US" sz="2000" kern="1200" dirty="0"/>
        </a:p>
      </dsp:txBody>
      <dsp:txXfrm>
        <a:off x="515340" y="558258"/>
        <a:ext cx="2942688" cy="446182"/>
      </dsp:txXfrm>
    </dsp:sp>
    <dsp:sp modelId="{2E4A6D02-72D6-4F69-9E1C-760C38CA0FAE}">
      <dsp:nvSpPr>
        <dsp:cNvPr id="0" name=""/>
        <dsp:cNvSpPr/>
      </dsp:nvSpPr>
      <dsp:spPr>
        <a:xfrm>
          <a:off x="0" y="1115986"/>
          <a:ext cx="3458029" cy="44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D2B9E-D536-4463-BEB8-748E36239E5F}">
      <dsp:nvSpPr>
        <dsp:cNvPr id="0" name=""/>
        <dsp:cNvSpPr/>
      </dsp:nvSpPr>
      <dsp:spPr>
        <a:xfrm>
          <a:off x="134970" y="1216377"/>
          <a:ext cx="245400" cy="24540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3510B-B264-41BD-A9D5-025F2B5D2B44}">
      <dsp:nvSpPr>
        <dsp:cNvPr id="0" name=""/>
        <dsp:cNvSpPr/>
      </dsp:nvSpPr>
      <dsp:spPr>
        <a:xfrm>
          <a:off x="515340" y="1115986"/>
          <a:ext cx="2942688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Research gap</a:t>
          </a:r>
          <a:endParaRPr lang="en-US" sz="2000" kern="1200" dirty="0"/>
        </a:p>
      </dsp:txBody>
      <dsp:txXfrm>
        <a:off x="515340" y="1115986"/>
        <a:ext cx="2942688" cy="446182"/>
      </dsp:txXfrm>
    </dsp:sp>
    <dsp:sp modelId="{C3AF87B2-63F9-4F94-A408-C65935AFC33C}">
      <dsp:nvSpPr>
        <dsp:cNvPr id="0" name=""/>
        <dsp:cNvSpPr/>
      </dsp:nvSpPr>
      <dsp:spPr>
        <a:xfrm>
          <a:off x="0" y="1673714"/>
          <a:ext cx="3458029" cy="44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C046A-9EBA-4785-9945-3049B2519BD2}">
      <dsp:nvSpPr>
        <dsp:cNvPr id="0" name=""/>
        <dsp:cNvSpPr/>
      </dsp:nvSpPr>
      <dsp:spPr>
        <a:xfrm>
          <a:off x="134970" y="1774105"/>
          <a:ext cx="245400" cy="24540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0DBBB-B951-4FA9-9EB6-9E32998C84C5}">
      <dsp:nvSpPr>
        <dsp:cNvPr id="0" name=""/>
        <dsp:cNvSpPr/>
      </dsp:nvSpPr>
      <dsp:spPr>
        <a:xfrm>
          <a:off x="515340" y="1673714"/>
          <a:ext cx="2942688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Objectives</a:t>
          </a:r>
          <a:endParaRPr lang="en-US" sz="2000" kern="1200" dirty="0"/>
        </a:p>
      </dsp:txBody>
      <dsp:txXfrm>
        <a:off x="515340" y="1673714"/>
        <a:ext cx="2942688" cy="446182"/>
      </dsp:txXfrm>
    </dsp:sp>
    <dsp:sp modelId="{338EC459-3BB6-4BD1-83FE-D1EE2C94520C}">
      <dsp:nvSpPr>
        <dsp:cNvPr id="0" name=""/>
        <dsp:cNvSpPr/>
      </dsp:nvSpPr>
      <dsp:spPr>
        <a:xfrm>
          <a:off x="0" y="2231442"/>
          <a:ext cx="3458029" cy="44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CF7075-45E9-4C2D-84B0-B7C741739E84}">
      <dsp:nvSpPr>
        <dsp:cNvPr id="0" name=""/>
        <dsp:cNvSpPr/>
      </dsp:nvSpPr>
      <dsp:spPr>
        <a:xfrm>
          <a:off x="134970" y="2331833"/>
          <a:ext cx="245400" cy="2454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9696D-90F7-4F62-8F8B-B39BFC551EDE}">
      <dsp:nvSpPr>
        <dsp:cNvPr id="0" name=""/>
        <dsp:cNvSpPr/>
      </dsp:nvSpPr>
      <dsp:spPr>
        <a:xfrm>
          <a:off x="515340" y="2231442"/>
          <a:ext cx="2942688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Work plan</a:t>
          </a:r>
          <a:endParaRPr lang="en-US" sz="2000" kern="1200" dirty="0"/>
        </a:p>
      </dsp:txBody>
      <dsp:txXfrm>
        <a:off x="515340" y="2231442"/>
        <a:ext cx="2942688" cy="446182"/>
      </dsp:txXfrm>
    </dsp:sp>
    <dsp:sp modelId="{080028C2-B00C-44EB-AA0F-02CFEF1E55BD}">
      <dsp:nvSpPr>
        <dsp:cNvPr id="0" name=""/>
        <dsp:cNvSpPr/>
      </dsp:nvSpPr>
      <dsp:spPr>
        <a:xfrm>
          <a:off x="0" y="2789170"/>
          <a:ext cx="3458029" cy="44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9749AB-6F72-4E47-9EB3-304570CFE58F}">
      <dsp:nvSpPr>
        <dsp:cNvPr id="0" name=""/>
        <dsp:cNvSpPr/>
      </dsp:nvSpPr>
      <dsp:spPr>
        <a:xfrm>
          <a:off x="134970" y="2889561"/>
          <a:ext cx="245400" cy="245400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3F8EF-65FF-4FF3-B80C-6DD584CFAD39}">
      <dsp:nvSpPr>
        <dsp:cNvPr id="0" name=""/>
        <dsp:cNvSpPr/>
      </dsp:nvSpPr>
      <dsp:spPr>
        <a:xfrm>
          <a:off x="515340" y="2789170"/>
          <a:ext cx="2942688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Results and discussion</a:t>
          </a:r>
          <a:endParaRPr lang="en-US" sz="2000" kern="1200" dirty="0"/>
        </a:p>
      </dsp:txBody>
      <dsp:txXfrm>
        <a:off x="515340" y="2789170"/>
        <a:ext cx="2942688" cy="446182"/>
      </dsp:txXfrm>
    </dsp:sp>
    <dsp:sp modelId="{A781FAD7-D500-4A01-9AD8-D687C9094E10}">
      <dsp:nvSpPr>
        <dsp:cNvPr id="0" name=""/>
        <dsp:cNvSpPr/>
      </dsp:nvSpPr>
      <dsp:spPr>
        <a:xfrm>
          <a:off x="0" y="3346897"/>
          <a:ext cx="3458029" cy="44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75169-19ED-4046-B6E4-84B93164E0C0}">
      <dsp:nvSpPr>
        <dsp:cNvPr id="0" name=""/>
        <dsp:cNvSpPr/>
      </dsp:nvSpPr>
      <dsp:spPr>
        <a:xfrm>
          <a:off x="134970" y="3447288"/>
          <a:ext cx="245400" cy="24540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3BF714-66D9-4E28-B9E1-3710BD57D5D8}">
      <dsp:nvSpPr>
        <dsp:cNvPr id="0" name=""/>
        <dsp:cNvSpPr/>
      </dsp:nvSpPr>
      <dsp:spPr>
        <a:xfrm>
          <a:off x="515340" y="3346897"/>
          <a:ext cx="2942688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Salient findings</a:t>
          </a:r>
        </a:p>
      </dsp:txBody>
      <dsp:txXfrm>
        <a:off x="515340" y="3346897"/>
        <a:ext cx="2942688" cy="446182"/>
      </dsp:txXfrm>
    </dsp:sp>
    <dsp:sp modelId="{8A399E56-63E3-44D6-AA42-3381A875C64E}">
      <dsp:nvSpPr>
        <dsp:cNvPr id="0" name=""/>
        <dsp:cNvSpPr/>
      </dsp:nvSpPr>
      <dsp:spPr>
        <a:xfrm>
          <a:off x="0" y="3905156"/>
          <a:ext cx="3458029" cy="44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EDFF15-0037-4416-B03C-7962A3CB21F7}">
      <dsp:nvSpPr>
        <dsp:cNvPr id="0" name=""/>
        <dsp:cNvSpPr/>
      </dsp:nvSpPr>
      <dsp:spPr>
        <a:xfrm flipH="1">
          <a:off x="3265043" y="757975"/>
          <a:ext cx="192985" cy="45720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 t="-25000" b="-25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E9670-B745-44CA-96E5-BA14C9EE8208}">
      <dsp:nvSpPr>
        <dsp:cNvPr id="0" name=""/>
        <dsp:cNvSpPr/>
      </dsp:nvSpPr>
      <dsp:spPr>
        <a:xfrm>
          <a:off x="515340" y="3904625"/>
          <a:ext cx="2942688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References</a:t>
          </a:r>
        </a:p>
      </dsp:txBody>
      <dsp:txXfrm>
        <a:off x="515340" y="3904625"/>
        <a:ext cx="2942688" cy="4461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B42C44-E132-4AA6-B278-07B29C1D2799}">
      <dsp:nvSpPr>
        <dsp:cNvPr id="0" name=""/>
        <dsp:cNvSpPr/>
      </dsp:nvSpPr>
      <dsp:spPr>
        <a:xfrm rot="10800000">
          <a:off x="1083029" y="1913"/>
          <a:ext cx="8960666" cy="1292232"/>
        </a:xfrm>
        <a:prstGeom prst="homePlate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9839" tIns="106680" rIns="199136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 analyse the drying kinetics of </a:t>
          </a:r>
          <a:r>
            <a:rPr lang="en-IN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Moringa Oliefera </a:t>
          </a:r>
          <a:r>
            <a:rPr lang="en-IN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leaves under various drying methods</a:t>
          </a:r>
          <a:endParaRPr lang="en-US" sz="2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406087" y="1913"/>
        <a:ext cx="8637608" cy="1292232"/>
      </dsp:txXfrm>
    </dsp:sp>
    <dsp:sp modelId="{68E934EF-70C6-43F8-8114-6EFDA99AF1E1}">
      <dsp:nvSpPr>
        <dsp:cNvPr id="0" name=""/>
        <dsp:cNvSpPr/>
      </dsp:nvSpPr>
      <dsp:spPr>
        <a:xfrm>
          <a:off x="413699" y="0"/>
          <a:ext cx="1292232" cy="1292232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ED525-998A-4C4D-BFEA-32A83B2EA884}">
      <dsp:nvSpPr>
        <dsp:cNvPr id="0" name=""/>
        <dsp:cNvSpPr/>
      </dsp:nvSpPr>
      <dsp:spPr>
        <a:xfrm rot="10800000">
          <a:off x="1098160" y="1679886"/>
          <a:ext cx="8931883" cy="1292232"/>
        </a:xfrm>
        <a:prstGeom prst="homePlate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accent6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9839" tIns="106680" rIns="199136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 evaluate the effect of drying on </a:t>
          </a:r>
          <a:r>
            <a:rPr lang="en-IN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physico</a:t>
          </a:r>
          <a:r>
            <a:rPr lang="en-IN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-chemical properties of </a:t>
          </a:r>
          <a:r>
            <a:rPr lang="en-IN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Moringa </a:t>
          </a:r>
          <a:r>
            <a:rPr lang="en-IN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Oliefera</a:t>
          </a:r>
          <a:r>
            <a:rPr lang="en-IN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N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leaves dried using different drying methods</a:t>
          </a:r>
          <a:endParaRPr lang="en-US" sz="2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421218" y="1679886"/>
        <a:ext cx="8608825" cy="1292232"/>
      </dsp:txXfrm>
    </dsp:sp>
    <dsp:sp modelId="{A8653BA6-BC0C-4B03-A432-7336FB6AB2AA}">
      <dsp:nvSpPr>
        <dsp:cNvPr id="0" name=""/>
        <dsp:cNvSpPr/>
      </dsp:nvSpPr>
      <dsp:spPr>
        <a:xfrm>
          <a:off x="436947" y="1662131"/>
          <a:ext cx="1292232" cy="1292232"/>
        </a:xfrm>
        <a:prstGeom prst="ellipse">
          <a:avLst/>
        </a:prstGeom>
        <a:solidFill>
          <a:schemeClr val="accent2">
            <a:tint val="50000"/>
            <a:hueOff val="-440331"/>
            <a:satOff val="-38085"/>
            <a:lumOff val="-3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5AD466-0E52-4553-A08D-DA2DC2A84978}">
      <dsp:nvSpPr>
        <dsp:cNvPr id="0" name=""/>
        <dsp:cNvSpPr/>
      </dsp:nvSpPr>
      <dsp:spPr>
        <a:xfrm rot="10800000">
          <a:off x="1128497" y="3359772"/>
          <a:ext cx="8918860" cy="1292232"/>
        </a:xfrm>
        <a:prstGeom prst="homePlat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9839" tIns="106680" rIns="199136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 study the storage stability of dried </a:t>
          </a:r>
          <a:r>
            <a:rPr lang="en-IN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Moringa </a:t>
          </a:r>
          <a:r>
            <a:rPr lang="en-IN" sz="28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Oliefera</a:t>
          </a:r>
          <a:r>
            <a:rPr lang="en-IN" sz="2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N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leaves powder under different storage conditions</a:t>
          </a:r>
          <a:endParaRPr lang="en-US" sz="2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451555" y="3359772"/>
        <a:ext cx="8595802" cy="1292232"/>
      </dsp:txXfrm>
    </dsp:sp>
    <dsp:sp modelId="{012CC1B5-CAC2-46AD-BEE2-F35BC6FFCEB9}">
      <dsp:nvSpPr>
        <dsp:cNvPr id="0" name=""/>
        <dsp:cNvSpPr/>
      </dsp:nvSpPr>
      <dsp:spPr>
        <a:xfrm>
          <a:off x="436947" y="3277521"/>
          <a:ext cx="1292232" cy="1292232"/>
        </a:xfrm>
        <a:prstGeom prst="ellipse">
          <a:avLst/>
        </a:prstGeom>
        <a:solidFill>
          <a:schemeClr val="accent2">
            <a:tint val="50000"/>
            <a:hueOff val="-880662"/>
            <a:satOff val="-76170"/>
            <a:lumOff val="-7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15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14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0A21C-9E76-4C17-A0C3-DD44BA56B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140F8-D505-4BDC-B825-8B2B414C2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E862C-E051-4D80-A2A4-3CD7EB451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24FF-6EC7-4587-BC55-24935872BF00}" type="datetime4">
              <a:rPr lang="en-US" smtClean="0"/>
              <a:t>May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8F026-0214-498B-AC2A-40D18C7F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Abhishek Kumar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03226-88FF-45DB-8C83-D31B7652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4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3EB16-207B-48F0-9828-C1F825B8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F495F-14AE-4879-A903-DCEB73FD4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B20F3-0345-4EC4-ACAE-993F1C860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68F8-36F9-4849-9B99-1C71EE84F3C8}" type="datetime4">
              <a:rPr lang="en-US" smtClean="0"/>
              <a:t>May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3CF6-28A0-45AD-8025-E2A7C3F8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Abhishek Kumar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6EEAC-6128-4A66-881D-F24B4A417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5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724FF9-5880-4005-BD50-92EEE6B73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CCF23-3656-4A59-99FA-2F03292A2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7D758-7703-42C6-A0DA-25474289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FEED-4BE1-421F-A891-DA852672C331}" type="datetime4">
              <a:rPr lang="en-US" smtClean="0"/>
              <a:t>May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6A38B-516B-40E4-B0DC-9EA1A81E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Abhishek Kumar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27705-5EDC-4FEF-A095-C3E7629B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9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12A80-D59A-4155-8016-DC4334F5C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9D4F2-A1A1-40BF-9F97-4F46068F3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2103E-44FB-4C64-A084-95978AF7A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336-7A21-44FB-B03F-507E953ACF07}" type="datetime4">
              <a:rPr lang="en-US" smtClean="0"/>
              <a:t>May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5E37-3424-45A3-A4DF-AEF4B457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Abhishek Kumar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1528A-E4F6-416D-959C-CD8FF485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C3A0-1E04-46B0-BC67-F8DA6FF0F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8C4C0-F771-45F5-A860-9CC5634FF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BC17A-77A2-4BC1-94AA-443D1A603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C4E9-80F7-4708-8D49-811C50D82D6F}" type="datetime4">
              <a:rPr lang="en-US" smtClean="0"/>
              <a:t>May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88613-403D-4C44-A5C5-6F1BDE43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Abhishek Kumar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5C88-49DF-4FBD-AE7E-C7530F66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9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6AA0-2F93-4980-8851-827DB511B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AB62-4985-46E9-BF7F-CC457B707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1F26F-2923-430E-B55F-D406C5023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B74A-FAE4-4DA7-AC11-3D3206AAE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1EAA-4E87-408D-8644-F10729437AE2}" type="datetime4">
              <a:rPr lang="en-US" smtClean="0"/>
              <a:t>May 10,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3FFC5-00D6-4A2D-AFDB-A8FD0B0F1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Abhishek Kumar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06E0F-88CA-4210-8085-1AF32707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4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07E31-B9D2-4BF7-9EE2-31D7BA83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D45AA-0008-4E83-86D9-5A8D8EE8D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59BD5-7F06-474D-8FFA-EE345FA3F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658C9-A834-4A83-9D7D-E654AF6F3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852DD7-DA20-4FF4-8254-813FCB52E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B36AEA-AD38-4D19-B6CA-B42B05B1D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1CE9-3322-48E8-AC94-4B4C542736C4}" type="datetime4">
              <a:rPr lang="en-US" smtClean="0"/>
              <a:t>May 10,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2996F-62CA-48F3-9875-32B466DC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Abhishek Kumar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130440-4C11-46F5-9FA0-9C2E47FE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0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232C-4A2B-413F-9CB4-3B4A292C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AD1769-B1A2-4890-9733-E47C1F9E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4EB3A-B5E8-498F-8A4F-B0803340D63F}" type="datetime4">
              <a:rPr lang="en-US" smtClean="0"/>
              <a:t>May 10,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06CE8-F155-43CC-BF78-15A3E296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Abhishek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52F13-8096-4963-B04C-83DE4B2B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7F979-1546-4BB9-85B0-3D6D1F2BC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87B7-0839-40EF-AF1B-37EBF1275FBC}" type="datetime4">
              <a:rPr lang="en-US" smtClean="0"/>
              <a:t>May 10,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10BE5-F646-4C4C-9DB6-8B8A97FBC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Abhishek Kumar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E2397-2052-4888-B4DD-F59A6BAED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2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98604-31E5-4D5B-9FB9-660D7471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5C469-132F-41D0-B95D-D2ED50E37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82B1-F80E-402F-A296-75000C967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D4D5D-7E42-476F-881B-74133C2D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D686-7DD5-4883-98C9-218EBF22004A}" type="datetime4">
              <a:rPr lang="en-US" smtClean="0"/>
              <a:t>May 10,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3D5E7-7F3C-4FFD-B47E-14339B30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Abhishek Kumar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30761-8A09-46EB-A6D6-F2B75EBF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8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B88F-4FD6-4194-9723-1C46954D7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B4E9C-78FD-4D95-B561-7012F37BE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909A6-6C52-4349-9C99-D075ABA6E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1F6A1-2937-4383-BC5E-B119E91CD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8D4A-AA87-474D-9F6D-67695E3117EE}" type="datetime4">
              <a:rPr lang="en-US" smtClean="0"/>
              <a:t>May 10,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62757-B60E-4DC5-9F67-12E65928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Abhishek Kumar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1B7EF-CEF3-4EB4-BC7B-4293A03F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3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flickr.com/photos/26085795@N02/4206501845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24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FBEC32-4658-46FF-98B9-596623A0F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268DD-29E6-461C-83DB-69AD887B3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8EC33-B845-465B-BD14-8656F3115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83EA4-B169-4775-A394-6B28A8824423}" type="datetime4">
              <a:rPr lang="en-US" smtClean="0"/>
              <a:t>May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695A2-5848-4939-B53F-1BD0BA582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Abhishek Kumar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A1023-7505-4F71-BAD3-6954E6BE1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7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image" Target="../media/image28.jpeg"/><Relationship Id="rId3" Type="http://schemas.openxmlformats.org/officeDocument/2006/relationships/diagramLayout" Target="../diagrams/layout3.xml"/><Relationship Id="rId21" Type="http://schemas.openxmlformats.org/officeDocument/2006/relationships/image" Target="../media/image31.jpeg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image" Target="../media/image27.jpeg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19" Type="http://schemas.openxmlformats.org/officeDocument/2006/relationships/image" Target="../media/image29.jpeg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diagramLayout" Target="../diagrams/layout6.xml"/><Relationship Id="rId7" Type="http://schemas.openxmlformats.org/officeDocument/2006/relationships/image" Target="../media/image43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openxmlformats.org/officeDocument/2006/relationships/image" Target="../media/image47.jpeg"/><Relationship Id="rId5" Type="http://schemas.openxmlformats.org/officeDocument/2006/relationships/diagramColors" Target="../diagrams/colors6.xml"/><Relationship Id="rId10" Type="http://schemas.openxmlformats.org/officeDocument/2006/relationships/image" Target="../media/image46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45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jpeg"/><Relationship Id="rId3" Type="http://schemas.openxmlformats.org/officeDocument/2006/relationships/image" Target="../media/image49.jpeg"/><Relationship Id="rId7" Type="http://schemas.openxmlformats.org/officeDocument/2006/relationships/image" Target="../media/image53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g"/><Relationship Id="rId11" Type="http://schemas.openxmlformats.org/officeDocument/2006/relationships/image" Target="../media/image57.png"/><Relationship Id="rId5" Type="http://schemas.openxmlformats.org/officeDocument/2006/relationships/image" Target="../media/image51.jpeg"/><Relationship Id="rId10" Type="http://schemas.openxmlformats.org/officeDocument/2006/relationships/image" Target="../media/image56.jpeg"/><Relationship Id="rId4" Type="http://schemas.openxmlformats.org/officeDocument/2006/relationships/image" Target="../media/image50.jpg"/><Relationship Id="rId9" Type="http://schemas.openxmlformats.org/officeDocument/2006/relationships/image" Target="../media/image55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eg"/><Relationship Id="rId3" Type="http://schemas.openxmlformats.org/officeDocument/2006/relationships/hyperlink" Target="http://www.flickr.com/photos/26085795@N02/4206501845/" TargetMode="External"/><Relationship Id="rId7" Type="http://schemas.openxmlformats.org/officeDocument/2006/relationships/image" Target="../media/image6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jpeg"/><Relationship Id="rId5" Type="http://schemas.openxmlformats.org/officeDocument/2006/relationships/image" Target="../media/image58.jpeg"/><Relationship Id="rId4" Type="http://schemas.openxmlformats.org/officeDocument/2006/relationships/image" Target="../media/image48.png"/><Relationship Id="rId9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5"/>
          <p:cNvSpPr txBox="1"/>
          <p:nvPr/>
        </p:nvSpPr>
        <p:spPr>
          <a:xfrm>
            <a:off x="2514604" y="565600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" name="TextBox 7"/>
          <p:cNvSpPr txBox="1"/>
          <p:nvPr/>
        </p:nvSpPr>
        <p:spPr>
          <a:xfrm>
            <a:off x="1828800" y="512260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TextBox 15"/>
          <p:cNvSpPr txBox="1"/>
          <p:nvPr/>
        </p:nvSpPr>
        <p:spPr>
          <a:xfrm>
            <a:off x="4572004" y="2174221"/>
            <a:ext cx="304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Abhishek Kumar</a:t>
            </a:r>
          </a:p>
          <a:p>
            <a:pPr algn="ctr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No.: 20AG63R22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37763" y="6076250"/>
            <a:ext cx="731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OF  </a:t>
            </a:r>
            <a:r>
              <a:rPr lang="en-I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AGRICULTURAL AND FOOD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ENGINEERING</a:t>
            </a:r>
          </a:p>
          <a:p>
            <a:pPr algn="ctr"/>
            <a:r>
              <a:rPr lang="en-I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INSTITUTE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OF  TECHNOLOGY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KHARAGPUR, WEST BENGAL 721302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-638" y="258288"/>
            <a:ext cx="12191999" cy="13234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0400" algn="l"/>
              </a:tabLst>
            </a:pP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Drying Kinetics and </a:t>
            </a:r>
            <a:r>
              <a:rPr lang="en-GB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Physico</a:t>
            </a: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-chemical Analysis of Drumstick Leaves (</a:t>
            </a:r>
            <a:r>
              <a:rPr lang="en-GB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Moringa oleifera</a:t>
            </a: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Image result for iit kharagpur logo">
            <a:extLst>
              <a:ext uri="{FF2B5EF4-FFF2-40B4-BE49-F238E27FC236}">
                <a16:creationId xmlns:a16="http://schemas.microsoft.com/office/drawing/2014/main" id="{C0F43F69-CAFD-4149-BAAA-967D2FD4F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559" y="4309191"/>
            <a:ext cx="1477611" cy="164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A56BF6-BE32-43B3-B4D6-F07AB38A68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519" y="2859467"/>
            <a:ext cx="4678116" cy="2631440"/>
          </a:xfrm>
          <a:prstGeom prst="rect">
            <a:avLst/>
          </a:prstGeom>
          <a:noFill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0B9BC8-7504-4416-A893-E5EA795FD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74" y="3364865"/>
            <a:ext cx="3349407" cy="212604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71ACE4D-3DAB-4721-9BC5-4582FF5FB2DE}"/>
              </a:ext>
            </a:extLst>
          </p:cNvPr>
          <p:cNvSpPr txBox="1"/>
          <p:nvPr/>
        </p:nvSpPr>
        <p:spPr>
          <a:xfrm>
            <a:off x="4342761" y="3154879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lvl="0" algn="ctr"/>
            <a:r>
              <a:rPr lang="en-US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P. Srinivasa Rao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4324E-3671-40DA-8A34-1EF245CD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76AD12A-E084-4D58-8B25-E0FCFDD464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5578437"/>
              </p:ext>
            </p:extLst>
          </p:nvPr>
        </p:nvGraphicFramePr>
        <p:xfrm>
          <a:off x="3947985" y="1466754"/>
          <a:ext cx="2512380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26C7804-27C6-43F6-A434-0578B1399E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7964074"/>
              </p:ext>
            </p:extLst>
          </p:nvPr>
        </p:nvGraphicFramePr>
        <p:xfrm>
          <a:off x="5129699" y="2522479"/>
          <a:ext cx="2521259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52C6880-1021-48BE-A997-CF9A2C232C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6557102"/>
              </p:ext>
            </p:extLst>
          </p:nvPr>
        </p:nvGraphicFramePr>
        <p:xfrm>
          <a:off x="5585010" y="5534811"/>
          <a:ext cx="3073153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D463658-D23F-4823-8A38-840593691057}"/>
              </a:ext>
            </a:extLst>
          </p:cNvPr>
          <p:cNvSpPr/>
          <p:nvPr/>
        </p:nvSpPr>
        <p:spPr>
          <a:xfrm>
            <a:off x="696035" y="4471918"/>
            <a:ext cx="282328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Preparation of sample (15 g)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B54C969-E5AF-4C34-8A14-5F8274FD5AE2}"/>
              </a:ext>
            </a:extLst>
          </p:cNvPr>
          <p:cNvSpPr/>
          <p:nvPr/>
        </p:nvSpPr>
        <p:spPr>
          <a:xfrm>
            <a:off x="3954732" y="1343900"/>
            <a:ext cx="4275569" cy="436715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E0E398-641C-475A-801A-95B9BAD6C51C}"/>
              </a:ext>
            </a:extLst>
          </p:cNvPr>
          <p:cNvSpPr/>
          <p:nvPr/>
        </p:nvSpPr>
        <p:spPr>
          <a:xfrm>
            <a:off x="6062165" y="1870374"/>
            <a:ext cx="1803771" cy="6877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Temp: - 44 </a:t>
            </a:r>
            <a:r>
              <a:rPr lang="en-GB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Vacuum: 0.024mbar</a:t>
            </a:r>
          </a:p>
          <a:p>
            <a:pPr algn="ctr"/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3A0AAC-A946-467C-AC47-D0AE56136D28}"/>
              </a:ext>
            </a:extLst>
          </p:cNvPr>
          <p:cNvSpPr txBox="1"/>
          <p:nvPr/>
        </p:nvSpPr>
        <p:spPr>
          <a:xfrm>
            <a:off x="4256332" y="2380537"/>
            <a:ext cx="1395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Freeze dryer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895F41-6822-4B36-8691-884AC2B9A83A}"/>
              </a:ext>
            </a:extLst>
          </p:cNvPr>
          <p:cNvSpPr txBox="1"/>
          <p:nvPr/>
        </p:nvSpPr>
        <p:spPr>
          <a:xfrm>
            <a:off x="4108779" y="3470923"/>
            <a:ext cx="1833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Microwave dryer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89256A-B950-4D01-B3B8-E607B62CFB74}"/>
              </a:ext>
            </a:extLst>
          </p:cNvPr>
          <p:cNvSpPr txBox="1"/>
          <p:nvPr/>
        </p:nvSpPr>
        <p:spPr>
          <a:xfrm>
            <a:off x="4123778" y="4961070"/>
            <a:ext cx="1891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 air oven dryer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D29CDB1-55DA-4456-92C5-3EE06DE8EAC9}"/>
              </a:ext>
            </a:extLst>
          </p:cNvPr>
          <p:cNvSpPr/>
          <p:nvPr/>
        </p:nvSpPr>
        <p:spPr>
          <a:xfrm>
            <a:off x="6092517" y="2950016"/>
            <a:ext cx="1773419" cy="65544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Power: 200, 400,   600 W</a:t>
            </a:r>
          </a:p>
          <a:p>
            <a:pPr algn="ctr"/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Time: 30 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23CB653-10F5-47AB-A49D-22307DAEA908}"/>
              </a:ext>
            </a:extLst>
          </p:cNvPr>
          <p:cNvSpPr/>
          <p:nvPr/>
        </p:nvSpPr>
        <p:spPr>
          <a:xfrm>
            <a:off x="6071289" y="4147837"/>
            <a:ext cx="1794647" cy="7174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temp: 55 °C,          65 °C, 75 °C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51498B-67D4-4512-9A57-840F7657F24F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487" y="2849816"/>
            <a:ext cx="1097820" cy="659663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7A0A24B5-81E2-4F3B-9B50-7E8B07610559}"/>
              </a:ext>
            </a:extLst>
          </p:cNvPr>
          <p:cNvSpPr/>
          <p:nvPr/>
        </p:nvSpPr>
        <p:spPr>
          <a:xfrm>
            <a:off x="3272395" y="3238187"/>
            <a:ext cx="532256" cy="473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1F1FAC1-8DC7-494B-9C14-18C399753F83}"/>
              </a:ext>
            </a:extLst>
          </p:cNvPr>
          <p:cNvSpPr/>
          <p:nvPr/>
        </p:nvSpPr>
        <p:spPr>
          <a:xfrm>
            <a:off x="8276024" y="1486194"/>
            <a:ext cx="674971" cy="412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29A8BDE-B8F2-4BE7-8FDD-32472C488372}"/>
              </a:ext>
            </a:extLst>
          </p:cNvPr>
          <p:cNvSpPr/>
          <p:nvPr/>
        </p:nvSpPr>
        <p:spPr>
          <a:xfrm>
            <a:off x="8736851" y="2435546"/>
            <a:ext cx="2598193" cy="3920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6F9829-362E-4D19-BA49-FE9960F36854}"/>
              </a:ext>
            </a:extLst>
          </p:cNvPr>
          <p:cNvSpPr txBox="1"/>
          <p:nvPr/>
        </p:nvSpPr>
        <p:spPr>
          <a:xfrm>
            <a:off x="9034023" y="2594909"/>
            <a:ext cx="2114551" cy="3416320"/>
          </a:xfrm>
          <a:prstGeom prst="rect">
            <a:avLst/>
          </a:prstGeom>
          <a:solidFill>
            <a:srgbClr val="92F07C"/>
          </a:solidFill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Drying time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Moisture content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Drying rate curve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 vs Time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 vs Time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 vs MC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ln(MR) vs Time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moisture diffusivity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1A5963-68DD-4CFE-9A27-3940F30244B5}"/>
              </a:ext>
            </a:extLst>
          </p:cNvPr>
          <p:cNvSpPr txBox="1"/>
          <p:nvPr/>
        </p:nvSpPr>
        <p:spPr>
          <a:xfrm>
            <a:off x="9034023" y="5798489"/>
            <a:ext cx="211455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Drying Kinetics</a:t>
            </a:r>
          </a:p>
        </p:txBody>
      </p:sp>
      <p:pic>
        <p:nvPicPr>
          <p:cNvPr id="22" name="Picture 21" descr="A picture containing indoor, green, counter, plant&#10;&#10;Description automatically generated">
            <a:extLst>
              <a:ext uri="{FF2B5EF4-FFF2-40B4-BE49-F238E27FC236}">
                <a16:creationId xmlns:a16="http://schemas.microsoft.com/office/drawing/2014/main" id="{7AE4C5AA-BB01-4FE4-A52D-0F04329A122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35621" y="2612437"/>
            <a:ext cx="1327191" cy="1830081"/>
          </a:xfrm>
          <a:prstGeom prst="rect">
            <a:avLst/>
          </a:prstGeom>
        </p:spPr>
      </p:pic>
      <p:pic>
        <p:nvPicPr>
          <p:cNvPr id="23" name="Picture 22" descr="A picture containing tea, beverage, food, green&#10;&#10;Description automatically generated">
            <a:extLst>
              <a:ext uri="{FF2B5EF4-FFF2-40B4-BE49-F238E27FC236}">
                <a16:creationId xmlns:a16="http://schemas.microsoft.com/office/drawing/2014/main" id="{FDC6D17A-BCC7-4A6F-992D-B5E1F3F9D5B9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82651" y="794938"/>
            <a:ext cx="1199097" cy="1795196"/>
          </a:xfrm>
          <a:prstGeom prst="rect">
            <a:avLst/>
          </a:prstGeom>
        </p:spPr>
      </p:pic>
      <p:pic>
        <p:nvPicPr>
          <p:cNvPr id="24" name="Picture 23" descr="A coffee maker on top of a microwave&#10;&#10;Description automatically generated with low confidence">
            <a:extLst>
              <a:ext uri="{FF2B5EF4-FFF2-40B4-BE49-F238E27FC236}">
                <a16:creationId xmlns:a16="http://schemas.microsoft.com/office/drawing/2014/main" id="{FB9F76F6-8EA2-4840-B7BA-3E1A8019BA8C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286" y="1740305"/>
            <a:ext cx="1119797" cy="68046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A13DEBE-7FDE-4D63-A478-8FCDBC035B7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007" y="3999623"/>
            <a:ext cx="1058587" cy="101384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E5B3668-FFDD-4CCB-94DB-2C98598BD9E1}"/>
              </a:ext>
            </a:extLst>
          </p:cNvPr>
          <p:cNvSpPr txBox="1"/>
          <p:nvPr/>
        </p:nvSpPr>
        <p:spPr>
          <a:xfrm>
            <a:off x="9293669" y="275244"/>
            <a:ext cx="1695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1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D7601D-8BAB-4C88-9746-FA432289EA13}"/>
              </a:ext>
            </a:extLst>
          </p:cNvPr>
          <p:cNvSpPr txBox="1"/>
          <p:nvPr/>
        </p:nvSpPr>
        <p:spPr>
          <a:xfrm>
            <a:off x="1087640" y="506075"/>
            <a:ext cx="1695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623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553D-201C-4EB3-BB82-CDE2229F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67" y="423966"/>
            <a:ext cx="6243739" cy="646332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Drying kinetics under hot air oven drying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37AAC-A886-4E2C-9E09-45150BD43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26338-8E70-4B9C-B067-A49ED0C77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351" y="1183091"/>
            <a:ext cx="4395023" cy="23378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CA8E30-C805-4EF5-8DB6-737110BE3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385" y="1183093"/>
            <a:ext cx="4342568" cy="23099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ABEEC6-FD25-4C4C-B48A-8A5FD481B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351" y="3668764"/>
            <a:ext cx="4395023" cy="2332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79380E-A6A1-40B3-AA40-FD5D98217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388" y="3639777"/>
            <a:ext cx="4448597" cy="23611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7CF57B-D63B-4551-A0CE-69C5C8FF0F4F}"/>
              </a:ext>
            </a:extLst>
          </p:cNvPr>
          <p:cNvSpPr txBox="1"/>
          <p:nvPr/>
        </p:nvSpPr>
        <p:spPr>
          <a:xfrm>
            <a:off x="1088042" y="3151571"/>
            <a:ext cx="62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(a)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CAC182-C706-4208-BDE4-27F39F144530}"/>
              </a:ext>
            </a:extLst>
          </p:cNvPr>
          <p:cNvSpPr txBox="1"/>
          <p:nvPr/>
        </p:nvSpPr>
        <p:spPr>
          <a:xfrm>
            <a:off x="5630888" y="3151571"/>
            <a:ext cx="62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(b)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0E7EB-AD7A-41FB-82A6-DEBCFBB7A423}"/>
              </a:ext>
            </a:extLst>
          </p:cNvPr>
          <p:cNvSpPr txBox="1"/>
          <p:nvPr/>
        </p:nvSpPr>
        <p:spPr>
          <a:xfrm>
            <a:off x="1104123" y="5668782"/>
            <a:ext cx="62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(c)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BDA57-6D36-4CE8-951D-3E7E780B83B4}"/>
              </a:ext>
            </a:extLst>
          </p:cNvPr>
          <p:cNvSpPr txBox="1"/>
          <p:nvPr/>
        </p:nvSpPr>
        <p:spPr>
          <a:xfrm>
            <a:off x="5630888" y="5647704"/>
            <a:ext cx="62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(d)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0BC988-A145-4018-B7AB-0409BB18D838}"/>
              </a:ext>
            </a:extLst>
          </p:cNvPr>
          <p:cNvSpPr txBox="1"/>
          <p:nvPr/>
        </p:nvSpPr>
        <p:spPr>
          <a:xfrm>
            <a:off x="1708897" y="6033187"/>
            <a:ext cx="7986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Fig 1 (a) Moisture content vs Time (b) Drying rate vs Time (c) Moisture ratio vs Time (d) Drying rate vs Moisture content, under hot air oven drying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BD1A6D-8AD0-4B3C-AC9D-C89CABD1F0AB}"/>
              </a:ext>
            </a:extLst>
          </p:cNvPr>
          <p:cNvSpPr txBox="1"/>
          <p:nvPr/>
        </p:nvSpPr>
        <p:spPr>
          <a:xfrm>
            <a:off x="8806652" y="457461"/>
            <a:ext cx="338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223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1CBDA-66F9-4314-B81A-5DA3AE2A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035103-BC5C-4D60-A096-2D9FF8C3F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12" y="1070298"/>
            <a:ext cx="4411171" cy="23920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AA7F66-D1F9-46BE-AF79-A0FF00328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65" y="3604475"/>
            <a:ext cx="4379771" cy="22181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5C1A14-A0EB-4650-BFC6-881B90136DC5}"/>
              </a:ext>
            </a:extLst>
          </p:cNvPr>
          <p:cNvSpPr txBox="1"/>
          <p:nvPr/>
        </p:nvSpPr>
        <p:spPr>
          <a:xfrm>
            <a:off x="858217" y="3077605"/>
            <a:ext cx="62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(a)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ABD955-D16F-4319-B023-35FCAEFF2F81}"/>
              </a:ext>
            </a:extLst>
          </p:cNvPr>
          <p:cNvSpPr txBox="1"/>
          <p:nvPr/>
        </p:nvSpPr>
        <p:spPr>
          <a:xfrm>
            <a:off x="858217" y="5469690"/>
            <a:ext cx="62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(c)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B2573D-41C7-4D35-98FA-5CD2311A518D}"/>
              </a:ext>
            </a:extLst>
          </p:cNvPr>
          <p:cNvSpPr txBox="1"/>
          <p:nvPr/>
        </p:nvSpPr>
        <p:spPr>
          <a:xfrm>
            <a:off x="1948744" y="6084490"/>
            <a:ext cx="7613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Fig 2 (a) Moisture content vs Time (b) Drying rate vs Time (c) Moisture ratio vs Time (d) Drying rate vs Moisture content, under microwave drying</a:t>
            </a:r>
            <a:endParaRPr lang="en-IN" b="1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3A8F4B-B4D2-43B7-A674-F3EFB504375E}"/>
              </a:ext>
            </a:extLst>
          </p:cNvPr>
          <p:cNvSpPr txBox="1">
            <a:spLocks/>
          </p:cNvSpPr>
          <p:nvPr/>
        </p:nvSpPr>
        <p:spPr>
          <a:xfrm>
            <a:off x="592067" y="423966"/>
            <a:ext cx="6243739" cy="646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Drying kinetics under microwave drying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086F0B-3394-4D17-A5EF-A9458FF552FC}"/>
              </a:ext>
            </a:extLst>
          </p:cNvPr>
          <p:cNvSpPr txBox="1"/>
          <p:nvPr/>
        </p:nvSpPr>
        <p:spPr>
          <a:xfrm>
            <a:off x="8806652" y="457461"/>
            <a:ext cx="338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110006-0864-4A87-B432-398F7E256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205" y="1065700"/>
            <a:ext cx="4787849" cy="23920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C73F37-F07A-4609-98C8-BA2F542E63D1}"/>
              </a:ext>
            </a:extLst>
          </p:cNvPr>
          <p:cNvSpPr txBox="1"/>
          <p:nvPr/>
        </p:nvSpPr>
        <p:spPr>
          <a:xfrm>
            <a:off x="5408778" y="3086391"/>
            <a:ext cx="62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(b)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B7C4C1-8356-48FC-B36E-227EEDDC7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8205" y="3604360"/>
            <a:ext cx="4787849" cy="22182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882FA58-C893-421A-B607-31165C1F8549}"/>
              </a:ext>
            </a:extLst>
          </p:cNvPr>
          <p:cNvSpPr txBox="1"/>
          <p:nvPr/>
        </p:nvSpPr>
        <p:spPr>
          <a:xfrm>
            <a:off x="5408778" y="5480649"/>
            <a:ext cx="62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0583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6BB67-F383-4F35-92BC-26C9375D2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EEB1651-2AAB-4619-AEE4-8B3FBE0566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682" y="1732224"/>
                <a:ext cx="4699248" cy="36090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IN" sz="1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Fick’s Diffusion equation for infinite slab: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18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IN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𝑀𝑅</m:t>
                            </m:r>
                          </m:e>
                        </m:d>
                      </m:e>
                    </m:func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18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ln</m:t>
                    </m:r>
                    <m:d>
                      <m:dPr>
                        <m:ctrlP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1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IN" sz="1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1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IN" sz="1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IN" sz="1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𝑒𝑓𝑓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1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  <m:r>
                                  <a:rPr lang="en-IN" sz="1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IN" sz="1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IN" sz="1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*t </a:t>
                </a:r>
              </a:p>
              <a:p>
                <a:pPr marL="0" indent="0">
                  <a:buNone/>
                </a:pPr>
                <a:endParaRPr lang="en-IN" sz="1800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𝐾</m:t>
                      </m:r>
                      <m:r>
                        <a:rPr lang="en-IN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IN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IN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𝑒𝑓𝑓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IN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IN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1800" dirty="0">
                  <a:latin typeface="Times New Roman" panose="02020603050405020304" pitchFamily="18" charset="0"/>
                </a:endParaRPr>
              </a:p>
              <a:p>
                <a:pPr indent="0">
                  <a:buNone/>
                </a:pPr>
                <a:endParaRPr lang="en-IN" sz="1800" dirty="0">
                  <a:latin typeface="Times New Roman" panose="02020603050405020304" pitchFamily="18" charset="0"/>
                </a:endParaRPr>
              </a:p>
              <a:p>
                <a:pPr indent="0">
                  <a:buNone/>
                </a:pPr>
                <a:r>
                  <a:rPr lang="en-IN" sz="18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IN" sz="1800" baseline="-25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</a:t>
                </a:r>
                <a:r>
                  <a:rPr lang="en-IN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effective diffusivity coefficient (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m</a:t>
                </a:r>
                <a:r>
                  <a:rPr lang="en-US" sz="1800" baseline="300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2</a:t>
                </a:r>
                <a:r>
                  <a:rPr lang="en-IN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s</a:t>
                </a:r>
                <a:r>
                  <a:rPr lang="en-IN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IN" sz="18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0">
                  <a:buNone/>
                </a:pPr>
                <a:r>
                  <a:rPr lang="en-IN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 = half of the thickness of the leaves (m)</a:t>
                </a:r>
                <a:endParaRPr lang="en-IN" sz="18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0">
                  <a:buNone/>
                </a:pPr>
                <a:r>
                  <a:rPr lang="en-IN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 = duration of the drying process (s)</a:t>
                </a:r>
                <a:endParaRPr lang="en-IN" sz="18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1800" dirty="0"/>
              </a:p>
              <a:p>
                <a:pPr marL="0" indent="0">
                  <a:buNone/>
                </a:pPr>
                <a:endParaRPr lang="en-IN" sz="18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EEB1651-2AAB-4619-AEE4-8B3FBE056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82" y="1732224"/>
                <a:ext cx="4699248" cy="3609029"/>
              </a:xfrm>
              <a:prstGeom prst="rect">
                <a:avLst/>
              </a:prstGeom>
              <a:blipFill rotWithShape="0">
                <a:blip r:embed="rId2"/>
                <a:stretch>
                  <a:fillRect l="-1038" t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D21CD66E-FF14-4354-ADA0-AE02CBB58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879" y="1043400"/>
            <a:ext cx="5040216" cy="24933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03577A-72CA-4E55-940D-8C0A37153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879" y="3536738"/>
            <a:ext cx="5040216" cy="24933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ACE9F1-CD06-4EC5-81A9-BE99E0F9F365}"/>
              </a:ext>
            </a:extLst>
          </p:cNvPr>
          <p:cNvSpPr txBox="1"/>
          <p:nvPr/>
        </p:nvSpPr>
        <p:spPr>
          <a:xfrm>
            <a:off x="1632857" y="6141574"/>
            <a:ext cx="9195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Fig 3 (a) ln(MR) vs Time under hot air oven drying (b) ln(MR) vs Time under microwave drying</a:t>
            </a:r>
          </a:p>
          <a:p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EEE51E-5F78-4757-BA32-241FBF09ED64}"/>
              </a:ext>
            </a:extLst>
          </p:cNvPr>
          <p:cNvSpPr txBox="1"/>
          <p:nvPr/>
        </p:nvSpPr>
        <p:spPr>
          <a:xfrm>
            <a:off x="10359581" y="3093716"/>
            <a:ext cx="601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(a) 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FD77B2-01C3-4F66-B375-0BF73AA32F70}"/>
              </a:ext>
            </a:extLst>
          </p:cNvPr>
          <p:cNvSpPr txBox="1"/>
          <p:nvPr/>
        </p:nvSpPr>
        <p:spPr>
          <a:xfrm>
            <a:off x="10359581" y="5660743"/>
            <a:ext cx="468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(b) 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EF51C9-1571-48BA-8B0F-2B28E5EEA9B1}"/>
              </a:ext>
            </a:extLst>
          </p:cNvPr>
          <p:cNvSpPr txBox="1"/>
          <p:nvPr/>
        </p:nvSpPr>
        <p:spPr>
          <a:xfrm>
            <a:off x="8806652" y="457461"/>
            <a:ext cx="338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478A59A-717D-4BF0-B886-7B80A396A4C8}"/>
              </a:ext>
            </a:extLst>
          </p:cNvPr>
          <p:cNvSpPr txBox="1">
            <a:spLocks/>
          </p:cNvSpPr>
          <p:nvPr/>
        </p:nvSpPr>
        <p:spPr>
          <a:xfrm>
            <a:off x="592067" y="423966"/>
            <a:ext cx="6243739" cy="646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Calculation, effective moisture diffusivity</a:t>
            </a:r>
          </a:p>
        </p:txBody>
      </p:sp>
    </p:spTree>
    <p:extLst>
      <p:ext uri="{BB962C8B-B14F-4D97-AF65-F5344CB8AC3E}">
        <p14:creationId xmlns:p14="http://schemas.microsoft.com/office/powerpoint/2010/main" val="2793105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4B445-F1E2-45D1-A312-D50CB3C8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C31363-7A3B-450E-8D03-D244250372D6}"/>
              </a:ext>
            </a:extLst>
          </p:cNvPr>
          <p:cNvSpPr txBox="1"/>
          <p:nvPr/>
        </p:nvSpPr>
        <p:spPr>
          <a:xfrm>
            <a:off x="1013349" y="477024"/>
            <a:ext cx="4823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4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moisture diffusivity values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70CD7A-08E2-4674-9C7E-1261220E8194}"/>
              </a:ext>
            </a:extLst>
          </p:cNvPr>
          <p:cNvSpPr txBox="1"/>
          <p:nvPr/>
        </p:nvSpPr>
        <p:spPr>
          <a:xfrm>
            <a:off x="8806649" y="215414"/>
            <a:ext cx="338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15049A-F5FC-4F0A-B83F-E43882D9A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75" y="956091"/>
            <a:ext cx="10876581" cy="558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16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F8FB-238A-45C0-AA97-56097DD0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8215"/>
            <a:ext cx="10515600" cy="1325563"/>
          </a:xfrm>
        </p:spPr>
        <p:txBody>
          <a:bodyPr>
            <a:normAutofit fontScale="90000"/>
          </a:bodyPr>
          <a:lstStyle/>
          <a:p>
            <a:pPr lvl="0"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the drying effect on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physico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-chemical properties of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Moringa Oleifera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leaves dried using different drying methods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3FCAF-D8BC-4527-844C-7648E77B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CF6E68-81CA-4AF7-AB47-29E103D39675}"/>
              </a:ext>
            </a:extLst>
          </p:cNvPr>
          <p:cNvSpPr txBox="1"/>
          <p:nvPr/>
        </p:nvSpPr>
        <p:spPr>
          <a:xfrm>
            <a:off x="838201" y="1216241"/>
            <a:ext cx="1695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2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459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83D71-84BD-4A71-B920-4C8E4EED0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115AC03-98B6-439B-80AB-636C6BED5ADA}"/>
              </a:ext>
            </a:extLst>
          </p:cNvPr>
          <p:cNvGraphicFramePr/>
          <p:nvPr/>
        </p:nvGraphicFramePr>
        <p:xfrm>
          <a:off x="5662353" y="2868713"/>
          <a:ext cx="2521259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67595AD8-9903-49AA-AD9E-5414B4B9DCD3}"/>
              </a:ext>
            </a:extLst>
          </p:cNvPr>
          <p:cNvSpPr/>
          <p:nvPr/>
        </p:nvSpPr>
        <p:spPr>
          <a:xfrm rot="5400000">
            <a:off x="5537209" y="3828236"/>
            <a:ext cx="819038" cy="334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41685B2-3D28-4E61-A700-B3C68D3E6517}"/>
              </a:ext>
            </a:extLst>
          </p:cNvPr>
          <p:cNvSpPr/>
          <p:nvPr/>
        </p:nvSpPr>
        <p:spPr>
          <a:xfrm>
            <a:off x="3532444" y="2218650"/>
            <a:ext cx="1079392" cy="340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0FB26E-4DD9-4BF2-B463-060CC6B408A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03"/>
          <a:stretch/>
        </p:blipFill>
        <p:spPr>
          <a:xfrm>
            <a:off x="1234849" y="1215301"/>
            <a:ext cx="1965696" cy="2039002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DB1930-EDA1-47F1-AFF1-5E9BD72839D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991" y="1429110"/>
            <a:ext cx="2263756" cy="1726021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8F34E0-2037-450A-90D9-73244A2051C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350" y="4729578"/>
            <a:ext cx="1949261" cy="1486231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14" name="Content Placeholder 5">
            <a:extLst>
              <a:ext uri="{FF2B5EF4-FFF2-40B4-BE49-F238E27FC236}">
                <a16:creationId xmlns:a16="http://schemas.microsoft.com/office/drawing/2014/main" id="{29508215-CBAA-4FE6-B0FD-2140BE690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95"/>
          <a:stretch/>
        </p:blipFill>
        <p:spPr>
          <a:xfrm>
            <a:off x="8579088" y="4330338"/>
            <a:ext cx="2410216" cy="1755438"/>
          </a:xfrm>
          <a:effectLst>
            <a:softEdge rad="0"/>
          </a:effec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3B4A741F-5608-49C2-A4AC-8DC174813309}"/>
              </a:ext>
            </a:extLst>
          </p:cNvPr>
          <p:cNvSpPr/>
          <p:nvPr/>
        </p:nvSpPr>
        <p:spPr>
          <a:xfrm rot="16200000">
            <a:off x="9531006" y="3732108"/>
            <a:ext cx="807479" cy="301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A58495-5185-4D55-B4F8-B5BF8CDBEB6E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34"/>
          <a:stretch/>
        </p:blipFill>
        <p:spPr>
          <a:xfrm>
            <a:off x="4654536" y="4420311"/>
            <a:ext cx="2578116" cy="1665465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FB09A937-9D6A-4DDD-AC77-2CF658438D6B}"/>
              </a:ext>
            </a:extLst>
          </p:cNvPr>
          <p:cNvSpPr/>
          <p:nvPr/>
        </p:nvSpPr>
        <p:spPr>
          <a:xfrm rot="5400000">
            <a:off x="1850956" y="4020006"/>
            <a:ext cx="729210" cy="404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8DF5A7A-300A-45B4-AE38-575EFB816485}"/>
              </a:ext>
            </a:extLst>
          </p:cNvPr>
          <p:cNvSpPr/>
          <p:nvPr/>
        </p:nvSpPr>
        <p:spPr>
          <a:xfrm>
            <a:off x="7506995" y="5055264"/>
            <a:ext cx="803288" cy="337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B74DAF-5A22-486F-869D-307EC7D2E653}"/>
              </a:ext>
            </a:extLst>
          </p:cNvPr>
          <p:cNvSpPr txBox="1"/>
          <p:nvPr/>
        </p:nvSpPr>
        <p:spPr>
          <a:xfrm>
            <a:off x="962005" y="446694"/>
            <a:ext cx="201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5176A-C924-41D7-820C-11D31D1F4252}"/>
              </a:ext>
            </a:extLst>
          </p:cNvPr>
          <p:cNvSpPr txBox="1"/>
          <p:nvPr/>
        </p:nvSpPr>
        <p:spPr>
          <a:xfrm>
            <a:off x="9293669" y="275244"/>
            <a:ext cx="1695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2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B559CD-835D-45C1-9EFD-AB2AD58050A8}"/>
              </a:ext>
            </a:extLst>
          </p:cNvPr>
          <p:cNvSpPr txBox="1"/>
          <p:nvPr/>
        </p:nvSpPr>
        <p:spPr>
          <a:xfrm>
            <a:off x="1212820" y="3315241"/>
            <a:ext cx="2237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Grinding of leaves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85C807-A7C7-47D1-9DD2-109A59A468A9}"/>
              </a:ext>
            </a:extLst>
          </p:cNvPr>
          <p:cNvSpPr txBox="1"/>
          <p:nvPr/>
        </p:nvSpPr>
        <p:spPr>
          <a:xfrm>
            <a:off x="1210822" y="6282425"/>
            <a:ext cx="2470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Colour measurement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59CD46-A937-458A-B6E4-3DF9504F1769}"/>
              </a:ext>
            </a:extLst>
          </p:cNvPr>
          <p:cNvSpPr txBox="1"/>
          <p:nvPr/>
        </p:nvSpPr>
        <p:spPr>
          <a:xfrm>
            <a:off x="4857230" y="3170475"/>
            <a:ext cx="2178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preparation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11050B-ABCA-4AE5-B6BD-FF4FB34DCA24}"/>
              </a:ext>
            </a:extLst>
          </p:cNvPr>
          <p:cNvSpPr txBox="1"/>
          <p:nvPr/>
        </p:nvSpPr>
        <p:spPr>
          <a:xfrm>
            <a:off x="4744157" y="6050660"/>
            <a:ext cx="2555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preparation for spectrophotometer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63E107-1C29-426F-8F2B-F74D0099F935}"/>
              </a:ext>
            </a:extLst>
          </p:cNvPr>
          <p:cNvSpPr txBox="1"/>
          <p:nvPr/>
        </p:nvSpPr>
        <p:spPr>
          <a:xfrm>
            <a:off x="8892702" y="6085776"/>
            <a:ext cx="2178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Spectrophotometer</a:t>
            </a:r>
          </a:p>
        </p:txBody>
      </p:sp>
      <p:sp>
        <p:nvSpPr>
          <p:cNvPr id="26" name="Rectangle: Rounded Corners 7">
            <a:extLst>
              <a:ext uri="{FF2B5EF4-FFF2-40B4-BE49-F238E27FC236}">
                <a16:creationId xmlns:a16="http://schemas.microsoft.com/office/drawing/2014/main" id="{47DACDFE-6603-40B0-9D45-0A829CF81706}"/>
              </a:ext>
            </a:extLst>
          </p:cNvPr>
          <p:cNvSpPr/>
          <p:nvPr/>
        </p:nvSpPr>
        <p:spPr>
          <a:xfrm>
            <a:off x="8652136" y="1174253"/>
            <a:ext cx="2528827" cy="2231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D9CA76-3D44-4F9D-94FD-E584E6C0ED17}"/>
              </a:ext>
            </a:extLst>
          </p:cNvPr>
          <p:cNvSpPr txBox="1"/>
          <p:nvPr/>
        </p:nvSpPr>
        <p:spPr>
          <a:xfrm>
            <a:off x="8848458" y="1404699"/>
            <a:ext cx="2114551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Physio – chemical properties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EA376D-3C34-4663-A94D-25AB9DE3C525}"/>
              </a:ext>
            </a:extLst>
          </p:cNvPr>
          <p:cNvSpPr txBox="1"/>
          <p:nvPr/>
        </p:nvSpPr>
        <p:spPr>
          <a:xfrm>
            <a:off x="8842600" y="2051030"/>
            <a:ext cx="2114551" cy="1203273"/>
          </a:xfrm>
          <a:prstGeom prst="rect">
            <a:avLst/>
          </a:prstGeom>
          <a:solidFill>
            <a:srgbClr val="92F07C"/>
          </a:solidFill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Colour 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TPC, 760 nm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TFC, 510 nm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AC, 517 nm</a:t>
            </a:r>
          </a:p>
        </p:txBody>
      </p:sp>
    </p:spTree>
    <p:extLst>
      <p:ext uri="{BB962C8B-B14F-4D97-AF65-F5344CB8AC3E}">
        <p14:creationId xmlns:p14="http://schemas.microsoft.com/office/powerpoint/2010/main" val="3522797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BC05-535B-4B65-8ECA-85B343532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799" y="376059"/>
            <a:ext cx="3052843" cy="704796"/>
          </a:xfrm>
        </p:spPr>
        <p:txBody>
          <a:bodyPr>
            <a:no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Preparation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89AA7-E8A7-4392-8BB0-E24EEB201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3AEF8-52B0-4880-88EA-CC87159638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18671" y="1202359"/>
            <a:ext cx="1457931" cy="1884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5233BD-70AA-4548-8DDA-6CCFF9225E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6" t="13347" b="14269"/>
          <a:stretch/>
        </p:blipFill>
        <p:spPr>
          <a:xfrm>
            <a:off x="3365759" y="1389602"/>
            <a:ext cx="1424033" cy="14590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E45D78-F72C-4B03-B3F5-788AE7E4E9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985" y="1341827"/>
            <a:ext cx="795189" cy="1429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30A523-64B5-41EE-8472-C10735DB9A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669" y="1088296"/>
            <a:ext cx="1395059" cy="17493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B6E2F5-8340-4920-A151-9F5DFD2103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725" y="1220354"/>
            <a:ext cx="2070468" cy="15508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76EF68-1CE7-4631-B7DA-2FCF24930C3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063" y="3779295"/>
            <a:ext cx="2036819" cy="20615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680C25-6E8C-4222-80F7-95824ECC548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944" y="3949963"/>
            <a:ext cx="1599747" cy="19296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073EE2-0349-48B5-A84A-42D4F2E33C5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55" y="3811917"/>
            <a:ext cx="2012404" cy="18983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D0831F-319E-4EC0-B060-8C905F3F4C7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18" y="3850322"/>
            <a:ext cx="1807691" cy="1720211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2E54812-6A01-4E43-92BF-DCE1E8BCA40C}"/>
              </a:ext>
            </a:extLst>
          </p:cNvPr>
          <p:cNvSpPr/>
          <p:nvPr/>
        </p:nvSpPr>
        <p:spPr>
          <a:xfrm>
            <a:off x="2936187" y="2135998"/>
            <a:ext cx="389584" cy="213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4706923-0249-4818-802B-A0D3361FD46B}"/>
              </a:ext>
            </a:extLst>
          </p:cNvPr>
          <p:cNvSpPr/>
          <p:nvPr/>
        </p:nvSpPr>
        <p:spPr>
          <a:xfrm>
            <a:off x="4829780" y="2099874"/>
            <a:ext cx="386103" cy="213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39089CA-0CB0-4B93-9F7C-A4BE0C44E3A4}"/>
              </a:ext>
            </a:extLst>
          </p:cNvPr>
          <p:cNvSpPr/>
          <p:nvPr/>
        </p:nvSpPr>
        <p:spPr>
          <a:xfrm>
            <a:off x="6177527" y="1962995"/>
            <a:ext cx="389584" cy="213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FAE07A3-5017-4940-83F6-39910847E38B}"/>
              </a:ext>
            </a:extLst>
          </p:cNvPr>
          <p:cNvSpPr/>
          <p:nvPr/>
        </p:nvSpPr>
        <p:spPr>
          <a:xfrm>
            <a:off x="8726441" y="1962995"/>
            <a:ext cx="389584" cy="213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1DBD23F-AADB-4540-B1C3-A9C04BF6181F}"/>
              </a:ext>
            </a:extLst>
          </p:cNvPr>
          <p:cNvSpPr/>
          <p:nvPr/>
        </p:nvSpPr>
        <p:spPr>
          <a:xfrm rot="10800000">
            <a:off x="3148169" y="4536742"/>
            <a:ext cx="389584" cy="213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C79BEAB-ADC8-4870-9982-701799FBC6CB}"/>
              </a:ext>
            </a:extLst>
          </p:cNvPr>
          <p:cNvSpPr/>
          <p:nvPr/>
        </p:nvSpPr>
        <p:spPr>
          <a:xfrm rot="10800000">
            <a:off x="8273251" y="4497363"/>
            <a:ext cx="389584" cy="213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F4B4419-E9CE-481A-AE07-1D6897E1AE2A}"/>
              </a:ext>
            </a:extLst>
          </p:cNvPr>
          <p:cNvSpPr/>
          <p:nvPr/>
        </p:nvSpPr>
        <p:spPr>
          <a:xfrm rot="10800000">
            <a:off x="5990804" y="4552063"/>
            <a:ext cx="389584" cy="213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5941FD76-C33A-4C08-ADBC-7C33990FB480}"/>
              </a:ext>
            </a:extLst>
          </p:cNvPr>
          <p:cNvSpPr/>
          <p:nvPr/>
        </p:nvSpPr>
        <p:spPr>
          <a:xfrm>
            <a:off x="9705870" y="3349428"/>
            <a:ext cx="201204" cy="3662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046F60-8591-4760-9B31-2E62975AA054}"/>
              </a:ext>
            </a:extLst>
          </p:cNvPr>
          <p:cNvSpPr txBox="1"/>
          <p:nvPr/>
        </p:nvSpPr>
        <p:spPr>
          <a:xfrm>
            <a:off x="1432885" y="3001783"/>
            <a:ext cx="1111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Dried Leaves</a:t>
            </a:r>
            <a:endParaRPr lang="en-IN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A93D07-4595-402F-941A-9C4F8A5B132D}"/>
              </a:ext>
            </a:extLst>
          </p:cNvPr>
          <p:cNvSpPr txBox="1"/>
          <p:nvPr/>
        </p:nvSpPr>
        <p:spPr>
          <a:xfrm>
            <a:off x="3576048" y="3005064"/>
            <a:ext cx="1111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Leaf Powder</a:t>
            </a:r>
            <a:endParaRPr lang="en-IN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EA6A38-B516-468E-B202-A43174310063}"/>
              </a:ext>
            </a:extLst>
          </p:cNvPr>
          <p:cNvSpPr txBox="1"/>
          <p:nvPr/>
        </p:nvSpPr>
        <p:spPr>
          <a:xfrm>
            <a:off x="5410327" y="3005070"/>
            <a:ext cx="803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Ethanol</a:t>
            </a:r>
            <a:endParaRPr lang="en-IN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A6D17C-D2F1-411F-AE16-74647A62C9D7}"/>
              </a:ext>
            </a:extLst>
          </p:cNvPr>
          <p:cNvSpPr txBox="1"/>
          <p:nvPr/>
        </p:nvSpPr>
        <p:spPr>
          <a:xfrm>
            <a:off x="7109982" y="3001782"/>
            <a:ext cx="887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Vortexer</a:t>
            </a:r>
            <a:endParaRPr lang="en-IN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D046AF-25D0-431B-A514-66C72D92A872}"/>
              </a:ext>
            </a:extLst>
          </p:cNvPr>
          <p:cNvSpPr txBox="1"/>
          <p:nvPr/>
        </p:nvSpPr>
        <p:spPr>
          <a:xfrm>
            <a:off x="9484746" y="2892363"/>
            <a:ext cx="887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Sonicater</a:t>
            </a:r>
            <a:endParaRPr lang="en-IN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2EDD17-1413-4513-B39A-90A8AE77AD56}"/>
              </a:ext>
            </a:extLst>
          </p:cNvPr>
          <p:cNvSpPr txBox="1"/>
          <p:nvPr/>
        </p:nvSpPr>
        <p:spPr>
          <a:xfrm>
            <a:off x="1396414" y="5670496"/>
            <a:ext cx="1285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Deep Freezer</a:t>
            </a:r>
            <a:endParaRPr lang="en-IN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C549CF-2964-4250-BAA5-653F56736D31}"/>
              </a:ext>
            </a:extLst>
          </p:cNvPr>
          <p:cNvSpPr txBox="1"/>
          <p:nvPr/>
        </p:nvSpPr>
        <p:spPr>
          <a:xfrm>
            <a:off x="4127764" y="5785976"/>
            <a:ext cx="1285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Leaf Extract</a:t>
            </a:r>
            <a:endParaRPr lang="en-IN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DF478E-0CE3-4415-867B-726377508EE9}"/>
              </a:ext>
            </a:extLst>
          </p:cNvPr>
          <p:cNvSpPr txBox="1"/>
          <p:nvPr/>
        </p:nvSpPr>
        <p:spPr>
          <a:xfrm>
            <a:off x="7074187" y="5939864"/>
            <a:ext cx="887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Filtration</a:t>
            </a:r>
            <a:endParaRPr lang="en-IN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E4D870-E71F-4029-9310-CF8F8AD8DE22}"/>
              </a:ext>
            </a:extLst>
          </p:cNvPr>
          <p:cNvSpPr txBox="1"/>
          <p:nvPr/>
        </p:nvSpPr>
        <p:spPr>
          <a:xfrm>
            <a:off x="8931031" y="5818477"/>
            <a:ext cx="176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Cooling Centrifuge</a:t>
            </a:r>
            <a:endParaRPr lang="en-IN" sz="14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1C14551-0699-4646-9AEB-4D2CD46C2824}"/>
              </a:ext>
            </a:extLst>
          </p:cNvPr>
          <p:cNvSpPr/>
          <p:nvPr/>
        </p:nvSpPr>
        <p:spPr>
          <a:xfrm rot="19316778">
            <a:off x="1015875" y="4356898"/>
            <a:ext cx="576736" cy="41363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B07EE28-1E68-41C7-89AB-E307E9C1AC0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71753" y="4396364"/>
            <a:ext cx="536495" cy="49381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5C8D366-4B1B-4320-8FD2-126D13A11ABF}"/>
              </a:ext>
            </a:extLst>
          </p:cNvPr>
          <p:cNvSpPr txBox="1"/>
          <p:nvPr/>
        </p:nvSpPr>
        <p:spPr>
          <a:xfrm>
            <a:off x="9293669" y="275244"/>
            <a:ext cx="1695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2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880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24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5E216-257C-42B4-8B9C-0E6DD3B6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AB74001-87F8-4EC6-B271-E281662828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9416" y="1304107"/>
                <a:ext cx="5739435" cy="24342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(∆</m:t>
                              </m:r>
                              <m:sSup>
                                <m:sSupPr>
                                  <m:ctrlPr>
                                    <a:rPr lang="en-I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(∆</m:t>
                              </m:r>
                              <m:sSup>
                                <m:sSupPr>
                                  <m:ctrlPr>
                                    <a:rPr lang="en-I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(∆</m:t>
                              </m:r>
                              <m:sSup>
                                <m:sSupPr>
                                  <m:ctrlPr>
                                    <a:rPr lang="en-I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800" i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</a:rPr>
                  <a:t>= color difference index value (</a:t>
                </a:r>
                <a:r>
                  <a:rPr lang="en-US" sz="1800" dirty="0" err="1">
                    <a:latin typeface="Times New Roman" panose="02020603050405020304" pitchFamily="18" charset="0"/>
                  </a:rPr>
                  <a:t>w.r.t.</a:t>
                </a:r>
                <a:r>
                  <a:rPr lang="en-US" sz="1800" dirty="0">
                    <a:latin typeface="Times New Roman" panose="02020603050405020304" pitchFamily="18" charset="0"/>
                  </a:rPr>
                  <a:t> fresh leaves)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∆</m:t>
                    </m:r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𝐿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i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= L</a:t>
                </a:r>
                <a:r>
                  <a:rPr lang="en-US" sz="1800" i="1" baseline="300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*</a:t>
                </a:r>
                <a:r>
                  <a:rPr lang="en-US" sz="1800" i="1" baseline="-250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1 </a:t>
                </a:r>
                <a:r>
                  <a:rPr lang="en-US" sz="1800" i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- L</a:t>
                </a:r>
                <a:r>
                  <a:rPr lang="en-US" sz="1800" i="1" baseline="300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*</a:t>
                </a:r>
                <a:r>
                  <a:rPr lang="en-US" sz="1800" i="1" baseline="-250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0</a:t>
                </a:r>
                <a:r>
                  <a:rPr lang="en-US" sz="1800" i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∆</m:t>
                    </m:r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i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= a</a:t>
                </a:r>
                <a:r>
                  <a:rPr lang="en-US" sz="1800" i="1" baseline="300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*</a:t>
                </a:r>
                <a:r>
                  <a:rPr lang="en-US" sz="1800" i="1" baseline="-250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1 </a:t>
                </a:r>
                <a:r>
                  <a:rPr lang="en-US" sz="1800" i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- a</a:t>
                </a:r>
                <a:r>
                  <a:rPr lang="en-US" sz="1800" i="1" baseline="300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*</a:t>
                </a:r>
                <a:r>
                  <a:rPr lang="en-US" sz="1800" i="1" baseline="-250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0</a:t>
                </a:r>
                <a:r>
                  <a:rPr lang="en-US" sz="1800" i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∆</m:t>
                    </m:r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𝑏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i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= b</a:t>
                </a:r>
                <a:r>
                  <a:rPr lang="en-US" sz="1800" i="1" baseline="300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*</a:t>
                </a:r>
                <a:r>
                  <a:rPr lang="en-US" sz="1800" i="1" baseline="-250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1 </a:t>
                </a:r>
                <a:r>
                  <a:rPr lang="en-US" sz="1800" i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- b</a:t>
                </a:r>
                <a:r>
                  <a:rPr lang="en-US" sz="1800" i="1" baseline="300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*</a:t>
                </a:r>
                <a:r>
                  <a:rPr lang="en-US" sz="1800" i="1" baseline="-250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0</a:t>
                </a:r>
                <a:endParaRPr lang="en-US" sz="1800" i="1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i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L</a:t>
                </a:r>
                <a:r>
                  <a:rPr lang="en-US" sz="1800" i="1" baseline="300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*</a:t>
                </a:r>
                <a:r>
                  <a:rPr lang="en-US" sz="1800" i="1" dirty="0">
                    <a:latin typeface="Times New Roman" panose="02020603050405020304" pitchFamily="18" charset="0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</a:rPr>
                  <a:t>= lightness (0-100)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a</a:t>
                </a:r>
                <a:r>
                  <a:rPr lang="en-US" sz="1800" i="1" baseline="300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*</a:t>
                </a:r>
                <a:r>
                  <a:rPr lang="en-IN" sz="1800" i="1" baseline="300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 </a:t>
                </a:r>
                <a:r>
                  <a:rPr lang="en-US" sz="1800" dirty="0">
                    <a:latin typeface="Times New Roman" panose="02020603050405020304" pitchFamily="18" charset="0"/>
                  </a:rPr>
                  <a:t>= measures red when positive and green when negative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b</a:t>
                </a:r>
                <a:r>
                  <a:rPr lang="en-US" sz="1800" i="1" baseline="300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*</a:t>
                </a:r>
                <a:r>
                  <a:rPr lang="en-US" sz="1800" i="1" dirty="0">
                    <a:latin typeface="Times New Roman" panose="02020603050405020304" pitchFamily="18" charset="0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</a:rPr>
                  <a:t>= measures yellow when positive and blue when negative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AB74001-87F8-4EC6-B271-E28166282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415" y="1304106"/>
                <a:ext cx="5739435" cy="2434220"/>
              </a:xfrm>
              <a:prstGeom prst="rect">
                <a:avLst/>
              </a:prstGeom>
              <a:blipFill>
                <a:blip r:embed="rId4"/>
                <a:stretch>
                  <a:fillRect l="-849" r="-3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EABACB-2B29-4E10-9890-25E94590AD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823" y="1304109"/>
            <a:ext cx="2413084" cy="2244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C954B2-C817-4564-9169-8B60351F09A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2" t="19395" r="9687" b="10457"/>
          <a:stretch/>
        </p:blipFill>
        <p:spPr>
          <a:xfrm>
            <a:off x="2584740" y="3994208"/>
            <a:ext cx="1605719" cy="15951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8A1F9D-BC2C-459B-BDA4-1D6A366E6125}"/>
              </a:ext>
            </a:extLst>
          </p:cNvPr>
          <p:cNvSpPr txBox="1"/>
          <p:nvPr/>
        </p:nvSpPr>
        <p:spPr>
          <a:xfrm>
            <a:off x="1682021" y="5855584"/>
            <a:ext cx="881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 Fig 4 (a)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Fresh</a:t>
            </a:r>
            <a:r>
              <a:rPr lang="en-GB" b="1" dirty="0"/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leaves </a:t>
            </a:r>
            <a:r>
              <a:rPr lang="en-GB" b="1" dirty="0"/>
              <a:t>(b)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Freeze</a:t>
            </a:r>
            <a:r>
              <a:rPr lang="en-GB" b="1" dirty="0"/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dried (c) Microwave dried (d) Hot air oven dried, leaves</a:t>
            </a:r>
            <a:endParaRPr lang="en-I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452BAE-4F3D-466E-A765-6F0A4C1CCEE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71"/>
          <a:stretch/>
        </p:blipFill>
        <p:spPr>
          <a:xfrm rot="5400000">
            <a:off x="4258790" y="3988903"/>
            <a:ext cx="1595100" cy="16057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659DCD-9AFB-449E-BD1C-CF5C159B15E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" t="19634" r="9178" b="11262"/>
          <a:stretch/>
        </p:blipFill>
        <p:spPr>
          <a:xfrm>
            <a:off x="5859200" y="3999407"/>
            <a:ext cx="1474487" cy="15951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2C6415-77FE-4F0D-8494-6FD3D6A4F57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821" t="18468" r="7688" b="19672"/>
          <a:stretch/>
        </p:blipFill>
        <p:spPr>
          <a:xfrm>
            <a:off x="7437049" y="3994209"/>
            <a:ext cx="1677923" cy="15951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9B13D3A-4E3E-4BF1-B7E4-AC694A4D8D5A}"/>
              </a:ext>
            </a:extLst>
          </p:cNvPr>
          <p:cNvSpPr txBox="1"/>
          <p:nvPr/>
        </p:nvSpPr>
        <p:spPr>
          <a:xfrm>
            <a:off x="8806652" y="457461"/>
            <a:ext cx="338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8B645D9-80FD-4AB9-8059-035CF186893E}"/>
              </a:ext>
            </a:extLst>
          </p:cNvPr>
          <p:cNvSpPr txBox="1">
            <a:spLocks/>
          </p:cNvSpPr>
          <p:nvPr/>
        </p:nvSpPr>
        <p:spPr>
          <a:xfrm>
            <a:off x="592067" y="423966"/>
            <a:ext cx="3243087" cy="646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Colour Measurement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451740-BF99-4A81-96AD-A3437E67D6B4}"/>
              </a:ext>
            </a:extLst>
          </p:cNvPr>
          <p:cNvSpPr txBox="1"/>
          <p:nvPr/>
        </p:nvSpPr>
        <p:spPr>
          <a:xfrm>
            <a:off x="3083165" y="5550165"/>
            <a:ext cx="459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(a) 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CC455F-6344-452F-B70D-1A74CE902264}"/>
              </a:ext>
            </a:extLst>
          </p:cNvPr>
          <p:cNvSpPr txBox="1"/>
          <p:nvPr/>
        </p:nvSpPr>
        <p:spPr>
          <a:xfrm>
            <a:off x="4800895" y="5550165"/>
            <a:ext cx="459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(b) 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78F708-1ED3-4C5E-B983-59F0B01FF4D7}"/>
              </a:ext>
            </a:extLst>
          </p:cNvPr>
          <p:cNvSpPr txBox="1"/>
          <p:nvPr/>
        </p:nvSpPr>
        <p:spPr>
          <a:xfrm>
            <a:off x="6458083" y="5550165"/>
            <a:ext cx="459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(c) 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AF364B-9409-4F42-8DC7-A61BCAE009BD}"/>
              </a:ext>
            </a:extLst>
          </p:cNvPr>
          <p:cNvSpPr txBox="1"/>
          <p:nvPr/>
        </p:nvSpPr>
        <p:spPr>
          <a:xfrm>
            <a:off x="8072033" y="5550165"/>
            <a:ext cx="459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(d)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534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A2F4A-010D-40BE-A88B-57D384A8B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63970E-CBDD-4BFC-BA7E-B43342114D36}"/>
              </a:ext>
            </a:extLst>
          </p:cNvPr>
          <p:cNvSpPr txBox="1"/>
          <p:nvPr/>
        </p:nvSpPr>
        <p:spPr>
          <a:xfrm>
            <a:off x="823002" y="919124"/>
            <a:ext cx="5089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5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Colour parameter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51503-C565-47AE-B0E7-92312B65E6B4}"/>
              </a:ext>
            </a:extLst>
          </p:cNvPr>
          <p:cNvSpPr txBox="1"/>
          <p:nvPr/>
        </p:nvSpPr>
        <p:spPr>
          <a:xfrm>
            <a:off x="8806652" y="457461"/>
            <a:ext cx="338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E9F7F9-DF83-43C9-A2F4-9AFE6DB3021E}"/>
              </a:ext>
            </a:extLst>
          </p:cNvPr>
          <p:cNvSpPr txBox="1"/>
          <p:nvPr/>
        </p:nvSpPr>
        <p:spPr>
          <a:xfrm>
            <a:off x="1035326" y="6153358"/>
            <a:ext cx="9545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MD - Microwave drying, OD  - Hot air oven Drying, </a:t>
            </a: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ΔE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* - Overall color change, </a:t>
            </a:r>
            <a:r>
              <a:rPr lang="en-IN" sz="1400" dirty="0"/>
              <a:t>YI – Yellowness Index, BI – Browning Index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AB4108-EF0E-4181-8554-5310DDF48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75" t="37671" r="29375" b="27671"/>
          <a:stretch/>
        </p:blipFill>
        <p:spPr>
          <a:xfrm>
            <a:off x="653144" y="1288456"/>
            <a:ext cx="10874828" cy="477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0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755" y="556998"/>
            <a:ext cx="6695440" cy="1133693"/>
          </a:xfrm>
        </p:spPr>
        <p:txBody>
          <a:bodyPr>
            <a:normAutofit/>
          </a:bodyPr>
          <a:lstStyle/>
          <a:p>
            <a:r>
              <a:rPr lang="en-I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4F64E21D-ABFD-4688-8EE1-CF94D7D6F0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9134954"/>
              </p:ext>
            </p:extLst>
          </p:nvPr>
        </p:nvGraphicFramePr>
        <p:xfrm>
          <a:off x="2768602" y="1690690"/>
          <a:ext cx="3458029" cy="4351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119CE-3A10-4541-9745-6A78F8DD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B618960-8005-486C-9A75-10CB2AAC16F9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Graphic 7" descr="Checklist">
            <a:extLst>
              <a:ext uri="{FF2B5EF4-FFF2-40B4-BE49-F238E27FC236}">
                <a16:creationId xmlns:a16="http://schemas.microsoft.com/office/drawing/2014/main" id="{2BF19A9B-A7C3-4452-B67E-26086C220CC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88800" y="5707490"/>
            <a:ext cx="316725" cy="3167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BEDA4-B7A1-43E2-8105-C5852240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E651D0-1B40-4D85-A9A9-1B86D7C99F85}"/>
              </a:ext>
            </a:extLst>
          </p:cNvPr>
          <p:cNvSpPr txBox="1"/>
          <p:nvPr/>
        </p:nvSpPr>
        <p:spPr>
          <a:xfrm>
            <a:off x="8806652" y="457461"/>
            <a:ext cx="338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B10299-3495-4E87-A38B-0A91D553384B}"/>
              </a:ext>
            </a:extLst>
          </p:cNvPr>
          <p:cNvSpPr txBox="1">
            <a:spLocks/>
          </p:cNvSpPr>
          <p:nvPr/>
        </p:nvSpPr>
        <p:spPr>
          <a:xfrm>
            <a:off x="390361" y="525045"/>
            <a:ext cx="7785451" cy="646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Colour parameters comparison between leaves dried under various drying methods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928387-98D2-4A35-A0A2-99A480696D56}"/>
              </a:ext>
            </a:extLst>
          </p:cNvPr>
          <p:cNvSpPr txBox="1"/>
          <p:nvPr/>
        </p:nvSpPr>
        <p:spPr>
          <a:xfrm>
            <a:off x="1359774" y="6148289"/>
            <a:ext cx="770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5 Colour parameter value of leaves dried in different drying methods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FEA9FA-FACD-462E-9515-B56A68F31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375" y="1396018"/>
            <a:ext cx="8630860" cy="44528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E9A7EE-C3A1-44AB-81DC-74E68274FCDA}"/>
              </a:ext>
            </a:extLst>
          </p:cNvPr>
          <p:cNvSpPr txBox="1"/>
          <p:nvPr/>
        </p:nvSpPr>
        <p:spPr>
          <a:xfrm>
            <a:off x="1294375" y="5848823"/>
            <a:ext cx="541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FD – Freeze drying, MD - Microwave drying, OD  - Hot air oven Drying</a:t>
            </a:r>
          </a:p>
        </p:txBody>
      </p:sp>
    </p:spTree>
    <p:extLst>
      <p:ext uri="{BB962C8B-B14F-4D97-AF65-F5344CB8AC3E}">
        <p14:creationId xmlns:p14="http://schemas.microsoft.com/office/powerpoint/2010/main" val="1887102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9A21C-B5D9-443C-8928-C1776E36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364E6D-A3E0-4345-AD4C-F7593B2F0005}"/>
              </a:ext>
            </a:extLst>
          </p:cNvPr>
          <p:cNvSpPr txBox="1">
            <a:spLocks/>
          </p:cNvSpPr>
          <p:nvPr/>
        </p:nvSpPr>
        <p:spPr>
          <a:xfrm>
            <a:off x="893907" y="537510"/>
            <a:ext cx="7537399" cy="646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Bioactive compounds comparison between leaves dried under various drying methods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D6EB-5506-44BF-99EE-5155D03C56C3}"/>
              </a:ext>
            </a:extLst>
          </p:cNvPr>
          <p:cNvSpPr txBox="1"/>
          <p:nvPr/>
        </p:nvSpPr>
        <p:spPr>
          <a:xfrm>
            <a:off x="8806652" y="457461"/>
            <a:ext cx="338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3770BF-1B80-41FF-8D11-8E0C27711886}"/>
              </a:ext>
            </a:extLst>
          </p:cNvPr>
          <p:cNvSpPr txBox="1"/>
          <p:nvPr/>
        </p:nvSpPr>
        <p:spPr>
          <a:xfrm>
            <a:off x="2386171" y="6064907"/>
            <a:ext cx="697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Fig 6 Bioactive content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leaves dried under various drying methods</a:t>
            </a:r>
            <a:endParaRPr lang="en-I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6F1C01-073D-44FA-83EB-3595B4ECD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18" y="1355106"/>
            <a:ext cx="8696461" cy="44225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3377FB-E627-4C89-BC58-097B35A4EC61}"/>
              </a:ext>
            </a:extLst>
          </p:cNvPr>
          <p:cNvSpPr txBox="1"/>
          <p:nvPr/>
        </p:nvSpPr>
        <p:spPr>
          <a:xfrm>
            <a:off x="1290918" y="5726353"/>
            <a:ext cx="6367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FD – Freeze Drying, MD - Microwave drying, OD  - Hot air oven Drying</a:t>
            </a:r>
          </a:p>
        </p:txBody>
      </p:sp>
    </p:spTree>
    <p:extLst>
      <p:ext uri="{BB962C8B-B14F-4D97-AF65-F5344CB8AC3E}">
        <p14:creationId xmlns:p14="http://schemas.microsoft.com/office/powerpoint/2010/main" val="4171406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F8FB-238A-45C0-AA97-56097DD0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8215"/>
            <a:ext cx="10515600" cy="1325563"/>
          </a:xfrm>
        </p:spPr>
        <p:txBody>
          <a:bodyPr>
            <a:normAutofit fontScale="90000"/>
          </a:bodyPr>
          <a:lstStyle/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study the storage stability of dried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Moringa 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Oliefera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leaves powder under different environment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3FCAF-D8BC-4527-844C-7648E77B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CF6E68-81CA-4AF7-AB47-29E103D39675}"/>
              </a:ext>
            </a:extLst>
          </p:cNvPr>
          <p:cNvSpPr txBox="1"/>
          <p:nvPr/>
        </p:nvSpPr>
        <p:spPr>
          <a:xfrm>
            <a:off x="838201" y="1216241"/>
            <a:ext cx="1695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3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212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368CE-6039-44C5-B3C1-E1BF9CE0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123F8-8A1D-4C4E-87BF-690DB6322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05" y="1496650"/>
            <a:ext cx="10073784" cy="43938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C06255-8915-4C87-93E3-61621C77E514}"/>
              </a:ext>
            </a:extLst>
          </p:cNvPr>
          <p:cNvSpPr txBox="1"/>
          <p:nvPr/>
        </p:nvSpPr>
        <p:spPr>
          <a:xfrm>
            <a:off x="2168370" y="6123539"/>
            <a:ext cx="6931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 7 (a) Samples prepared for storage study (b) Freeze dried leaves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63362-8A13-4EC6-AC04-E32F79944D0A}"/>
              </a:ext>
            </a:extLst>
          </p:cNvPr>
          <p:cNvSpPr txBox="1"/>
          <p:nvPr/>
        </p:nvSpPr>
        <p:spPr>
          <a:xfrm>
            <a:off x="962005" y="446694"/>
            <a:ext cx="201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0FDF0-4097-441E-B6EB-19D0B9C4CBF0}"/>
              </a:ext>
            </a:extLst>
          </p:cNvPr>
          <p:cNvSpPr txBox="1"/>
          <p:nvPr/>
        </p:nvSpPr>
        <p:spPr>
          <a:xfrm>
            <a:off x="9293669" y="275244"/>
            <a:ext cx="1695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3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026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70724-3CC5-472C-AE86-97D521DD2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FE1F4-2D08-4399-A032-BE25BE29F190}"/>
              </a:ext>
            </a:extLst>
          </p:cNvPr>
          <p:cNvSpPr txBox="1"/>
          <p:nvPr/>
        </p:nvSpPr>
        <p:spPr>
          <a:xfrm>
            <a:off x="962273" y="822146"/>
            <a:ext cx="9019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6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in quality attributes of moringa powder during storage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4C3ABD-651C-4EA0-A81B-AC61F9E4090E}"/>
              </a:ext>
            </a:extLst>
          </p:cNvPr>
          <p:cNvSpPr txBox="1"/>
          <p:nvPr/>
        </p:nvSpPr>
        <p:spPr>
          <a:xfrm>
            <a:off x="8806652" y="457461"/>
            <a:ext cx="338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62E7A5-D5DB-4E73-9D5C-5CB8B6C983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87" t="36764" r="19248" b="20259"/>
          <a:stretch/>
        </p:blipFill>
        <p:spPr>
          <a:xfrm>
            <a:off x="664659" y="1425389"/>
            <a:ext cx="11042927" cy="521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17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5603-96BE-43E7-9299-B605613FA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824"/>
            <a:ext cx="2570825" cy="540397"/>
          </a:xfrm>
        </p:spPr>
        <p:txBody>
          <a:bodyPr>
            <a:normAutofit fontScale="90000"/>
          </a:bodyPr>
          <a:lstStyle/>
          <a:p>
            <a: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Salient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F12575-5431-45FB-8F5A-E23BB75163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7748" y="785188"/>
                <a:ext cx="11539330" cy="6085371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25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q"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color parameter of freeze-dried leaves was close to that of the fresh </a:t>
                </a:r>
                <a:r>
                  <a:rPr lang="en-US" sz="24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moringa oleifera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leaves. While </a:t>
                </a:r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hot air oven dryer green color has </a:t>
                </a:r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completely gone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because of the high temperature and longer drying time </a:t>
                </a:r>
              </a:p>
              <a:p>
                <a:pPr algn="just">
                  <a:lnSpc>
                    <a:spcPct val="125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q"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values of effective moisture diffusivity varied from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2.88×</m:t>
                    </m:r>
                    <m:sSup>
                      <m:sSup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−9</m:t>
                        </m:r>
                      </m:sup>
                    </m:s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3.04×</m:t>
                    </m:r>
                    <m:sSup>
                      <m:sSup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−9</m:t>
                        </m:r>
                      </m:sup>
                    </m:s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in case of hot air oven drying</a:t>
                </a:r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1.01×</m:t>
                    </m:r>
                    <m:sSup>
                      <m:sSup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−7</m:t>
                        </m:r>
                      </m:sup>
                    </m:s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3.45×</m:t>
                    </m:r>
                    <m:sSup>
                      <m:sSup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−7 </m:t>
                        </m:r>
                      </m:sup>
                    </m:sSup>
                    <m:sSup>
                      <m:sSup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in case of microwave drying</a:t>
                </a:r>
              </a:p>
              <a:p>
                <a:pPr algn="just">
                  <a:lnSpc>
                    <a:spcPct val="125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q"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Value of TPC ranges from 24.62 ± 1.10 mg GAE/g-dm (oven drying at 65 °C) to 54.72 ± 5.44 mg GAE/g-dm (microwave drying at 200 W). TFC ranges from 30.3 ± 1.75 mg QE/g-dm (hot air oven drying at 65°C) to 60.94 ± 1.02 mg QE/g-dm (microwave drying at 200 W).</a:t>
                </a:r>
              </a:p>
              <a:p>
                <a:pPr algn="just">
                  <a:lnSpc>
                    <a:spcPct val="125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q"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AC varied significantly from 1.63 ± 0.13 mg GAE/g-dm (hot air oven drying at 65 °C) to 5.94 ± 0.25 mg GAE/g-dm (freeze drying).</a:t>
                </a:r>
              </a:p>
              <a:p>
                <a:pPr algn="just">
                  <a:lnSpc>
                    <a:spcPct val="125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q"/>
                </a:pPr>
                <a:endPara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F12575-5431-45FB-8F5A-E23BB75163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7748" y="785188"/>
                <a:ext cx="11539330" cy="6085371"/>
              </a:xfrm>
              <a:blipFill>
                <a:blip r:embed="rId2"/>
                <a:stretch>
                  <a:fillRect l="-687" r="-8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2DEE0-AF5A-4A8F-AA54-326FE47E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78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288" y="263848"/>
            <a:ext cx="2600232" cy="475604"/>
          </a:xfrm>
        </p:spPr>
        <p:txBody>
          <a:bodyPr>
            <a:normAutofit/>
          </a:bodyPr>
          <a:lstStyle/>
          <a:p>
            <a:r>
              <a:rPr lang="en-I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39" y="612129"/>
            <a:ext cx="11652921" cy="5982023"/>
          </a:xfrm>
        </p:spPr>
        <p:txBody>
          <a:bodyPr>
            <a:noAutofit/>
          </a:bodyPr>
          <a:lstStyle/>
          <a:p>
            <a:pPr algn="just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drying temperature is the main cause of significant loss in bioactive compounds and other important nutritional content that found naturally in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moringa oleifera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leaves</a:t>
            </a:r>
          </a:p>
          <a:p>
            <a:pPr algn="just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antioxidant depletion may be due to grinding of dried leaves which could induce rapid oxidation reaction and also because of the heat generated due to the friction</a:t>
            </a:r>
          </a:p>
          <a:p>
            <a:pPr algn="just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Microwave drying (200 W) found to be best for drying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moringa oleifera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leaves in terms of overall quality attributes</a:t>
            </a:r>
          </a:p>
          <a:p>
            <a:pPr algn="just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water activity was found below 0.6 and other parameters were also in acceptable condition over the observation period (one month) in both packaging materials (LDP and HDP)</a:t>
            </a:r>
          </a:p>
          <a:p>
            <a:pPr marL="0" indent="0" algn="just">
              <a:lnSpc>
                <a:spcPct val="125000"/>
              </a:lnSpc>
              <a:spcBef>
                <a:spcPts val="600"/>
              </a:spcBef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2EDD6-A9FC-42D4-A976-80428F02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B618960-8005-486C-9A75-10CB2AAC16F9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8D31C-DDF3-4345-83C8-45D9A84CF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221" y="755743"/>
            <a:ext cx="4426259" cy="549275"/>
          </a:xfrm>
        </p:spPr>
        <p:txBody>
          <a:bodyPr>
            <a:no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Scopes of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78AF2-CEF5-41D6-97AB-90B8C3891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1305018"/>
            <a:ext cx="11168742" cy="4628441"/>
          </a:xfrm>
        </p:spPr>
        <p:txBody>
          <a:bodyPr>
            <a:noAutofit/>
          </a:bodyPr>
          <a:lstStyle/>
          <a:p>
            <a:pPr marR="122552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HPLC analysis of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moringa oleifera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leaf extract can be carried for isolation of particular compound of interest.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2552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Preparation of food products (like RTE snack food, RTC food like noodles, pasta, macaroni, baked products like cake, bread, cookies, etc.) incorporated with base material in a desired proportions and analyze their structural and physico-chemical properties.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2552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present study, storage stability of dried leaves powder has not been observed over sufficient period. So, it can be studied further under accelerated storage using Arrhenius Equation.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2076A-9846-42D5-BE32-3F9F08AF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02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9" y="543147"/>
            <a:ext cx="2357185" cy="592667"/>
          </a:xfrm>
        </p:spPr>
        <p:txBody>
          <a:bodyPr>
            <a:normAutofit/>
          </a:bodyPr>
          <a:lstStyle/>
          <a:p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029" y="1398284"/>
            <a:ext cx="11625942" cy="4753285"/>
          </a:xfrm>
        </p:spPr>
        <p:txBody>
          <a:bodyPr>
            <a:noAutofit/>
          </a:bodyPr>
          <a:lstStyle/>
          <a:p>
            <a:pPr marL="444489" indent="-444489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Alibas</a:t>
            </a: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I., 2014. Mathematical modelling of microwave dried celery leaves and determination of the effective moisture diffusivities and activation energy. Food Science Technology 34, 394–401. </a:t>
            </a:r>
          </a:p>
          <a:p>
            <a:pPr marL="444489" indent="-444489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Alibas</a:t>
            </a: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I.,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Yilmaz</a:t>
            </a: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A., </a:t>
            </a:r>
            <a:r>
              <a:rPr lang="en-IN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Asik</a:t>
            </a: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B.B., </a:t>
            </a:r>
            <a:r>
              <a:rPr lang="en-IN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Erdoğan</a:t>
            </a: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H., 2021. Influence of drying methods on the nutrients, protein content and vitamin profile of basil leaves. Journal </a:t>
            </a:r>
            <a:r>
              <a:rPr lang="en-GB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Food Composition and Analysis</a:t>
            </a: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96. </a:t>
            </a:r>
          </a:p>
          <a:p>
            <a:pPr marL="444489" indent="-444489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Amer, B.M.A., Gottschalk, K., Hossain, M.A., 2018. Integrated hybrid solar drying system and its drying kinetics of chamomile. Renewable Energy 121, 539–547. </a:t>
            </a:r>
          </a:p>
          <a:p>
            <a:pPr marL="444489" indent="-444489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Arslan, D., </a:t>
            </a:r>
            <a:r>
              <a:rPr lang="en-US" sz="2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Özcan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M.M., 2012.</a:t>
            </a:r>
            <a:r>
              <a:rPr lang="en-GB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Evaluation of drying methods with respect to drying kinetics, mineral content, and colour characteristics of savoury leaves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Food Bioprocess Technology 5, 983–991. </a:t>
            </a:r>
          </a:p>
          <a:p>
            <a:pPr marL="444489" indent="-444489" algn="just">
              <a:buNone/>
            </a:pP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Badi, M.T., Azizi, M., </a:t>
            </a:r>
            <a:r>
              <a:rPr lang="en-US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Sefidkon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F., Ahmadi, N., 2015. Influence of different drying methods on drying period, essential oil content and composition of </a:t>
            </a:r>
            <a:r>
              <a:rPr lang="en-US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Lippia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citriodora </a:t>
            </a:r>
            <a:r>
              <a:rPr lang="en-US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Kunth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J</a:t>
            </a:r>
            <a:r>
              <a:rPr lang="en-GB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ournal</a:t>
            </a:r>
            <a:r>
              <a:rPr lang="en-GB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of Applied Research on Medicinal and Aromatic Plants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2, 182–187.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80BFE-66AE-4CFF-B02B-264AE41FA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3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B618960-8005-486C-9A75-10CB2AAC16F9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5FAE8-06CB-4F4B-A9A3-D8D6A9A4C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207" y="1021514"/>
            <a:ext cx="11707586" cy="5836486"/>
          </a:xfrm>
        </p:spPr>
        <p:txBody>
          <a:bodyPr>
            <a:noAutofit/>
          </a:bodyPr>
          <a:lstStyle/>
          <a:p>
            <a:pPr marL="444489" indent="-444489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Demirhan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Özbek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B., 2011. Thin-layer drying characteristics and modeling of celery leaves undergoing microwave treatment. Chemical Engineering Communications 198, 957–975.</a:t>
            </a:r>
          </a:p>
          <a:p>
            <a:pPr marL="444489" indent="-444489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Dev, S. R. S., Geetha, P.,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Orsat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V.,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Gariépy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Y., &amp; Raghavan, G. S. V., 2011. Effects of microwave-assisted hot air drying and conventional hot air drying on the drying kinetics, color, rehydration, and volatiles of Moringa oleifera. Drying Technology, 29(12), 1452–1458.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489" indent="-444489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Divya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Puthusseri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Neelwarne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B., 2012. Carotenoid content, its stability during drying and the antioxidant activity of commercial coriander (Coriandrum sativum L.) varieties. Food Research International 45, 342–350.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489" indent="-444489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Motevali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Minaei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Banakar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Ghobadian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Darvishi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H., 2016. Energy analyses and drying kinetics of chamomile leaves in microwave-convective dryer.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Saudi Society of Agricultural Sciences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15, 179–187.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3686F-CFE5-4CE4-B827-F77C7407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9231" y="6356351"/>
            <a:ext cx="3893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28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3019A97-F8B1-42A4-ADDB-B1D28B2E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9" y="543147"/>
            <a:ext cx="2357185" cy="592667"/>
          </a:xfrm>
        </p:spPr>
        <p:txBody>
          <a:bodyPr>
            <a:normAutofit/>
          </a:bodyPr>
          <a:lstStyle/>
          <a:p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REFERNCES</a:t>
            </a:r>
          </a:p>
        </p:txBody>
      </p:sp>
    </p:spTree>
    <p:extLst>
      <p:ext uri="{BB962C8B-B14F-4D97-AF65-F5344CB8AC3E}">
        <p14:creationId xmlns:p14="http://schemas.microsoft.com/office/powerpoint/2010/main" val="45627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282506"/>
            <a:ext cx="4462719" cy="612845"/>
          </a:xfrm>
        </p:spPr>
        <p:txBody>
          <a:bodyPr>
            <a:normAutofit fontScale="90000"/>
          </a:bodyPr>
          <a:lstStyle/>
          <a:p>
            <a:r>
              <a:rPr lang="en-I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77D81B-60CD-470A-98AA-68C1E7C00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611" y="1077216"/>
            <a:ext cx="6844916" cy="3908585"/>
          </a:xfrm>
        </p:spPr>
        <p:txBody>
          <a:bodyPr>
            <a:normAutofit fontScale="85000" lnSpcReduction="10000"/>
          </a:bodyPr>
          <a:lstStyle/>
          <a:p>
            <a:pPr lvl="0">
              <a:lnSpc>
                <a:spcPct val="120000"/>
              </a:lnSpc>
            </a:pP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Moringa oleifera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commonly known as Drumstick or simply moringa</a:t>
            </a:r>
          </a:p>
          <a:p>
            <a:pPr lvl="0">
              <a:lnSpc>
                <a:spcPct val="12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Native to the Sub-Himalayan tracts of India, Bangladesh, and Afghanistan</a:t>
            </a:r>
          </a:p>
          <a:p>
            <a:pPr lvl="0">
              <a:lnSpc>
                <a:spcPct val="12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Incredible medicinal advantages </a:t>
            </a:r>
          </a:p>
          <a:p>
            <a:pPr lvl="0">
              <a:lnSpc>
                <a:spcPct val="12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in demand as a functional food supplement</a:t>
            </a:r>
          </a:p>
          <a:p>
            <a:pPr lvl="0">
              <a:lnSpc>
                <a:spcPct val="12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 in protein, minerals, vitamins (A, K) and other essential phytochemicals </a:t>
            </a:r>
          </a:p>
          <a:p>
            <a:pPr lvl="0">
              <a:lnSpc>
                <a:spcPct val="12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Extracts used to treat malnutrition</a:t>
            </a:r>
          </a:p>
          <a:p>
            <a:pPr lvl="0">
              <a:lnSpc>
                <a:spcPct val="12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antioxidant, anticancer, anti-inflammatory, antidiabetic and antimicrobial agent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4E27B-492B-4437-9D28-8F0815E7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B618960-8005-486C-9A75-10CB2AAC16F9}" type="slidenum">
              <a:rPr lang="en-US" sz="1000"/>
              <a:pPr>
                <a:spcAft>
                  <a:spcPts val="600"/>
                </a:spcAft>
              </a:pPr>
              <a:t>3</a:t>
            </a:fld>
            <a:endParaRPr lang="en-US" sz="10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20AAC4-7136-458D-AC0C-CBF1B9372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894" y="4911924"/>
            <a:ext cx="2743201" cy="15906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B68B9F-3FD7-4DB6-925B-8EB24E8AC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71" y="4911924"/>
            <a:ext cx="2505951" cy="1590656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05915D2-03CF-402D-ABCC-C37B9B12C4A4}"/>
              </a:ext>
            </a:extLst>
          </p:cNvPr>
          <p:cNvCxnSpPr>
            <a:cxnSpLocks/>
          </p:cNvCxnSpPr>
          <p:nvPr/>
        </p:nvCxnSpPr>
        <p:spPr>
          <a:xfrm>
            <a:off x="552450" y="895351"/>
            <a:ext cx="4202431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608FD06-2EE5-4483-B9F6-D96EA6C08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363" y="492508"/>
            <a:ext cx="4615072" cy="543200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7F9A2DA5-F881-4959-9102-2C7A3D6B4D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527" y="2505216"/>
            <a:ext cx="1371599" cy="1406589"/>
          </a:xfrm>
          <a:prstGeom prst="ellipse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B0965-66B4-48B0-93AD-9B152099B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541540"/>
            <a:ext cx="11211076" cy="4351339"/>
          </a:xfrm>
        </p:spPr>
        <p:txBody>
          <a:bodyPr>
            <a:noAutofit/>
          </a:bodyPr>
          <a:lstStyle/>
          <a:p>
            <a:pPr marL="444489" indent="-444489" algn="just"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en-US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Premi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M., Sharma, H. K., Sarkar, B. C., &amp; Singh, C., 2010. Kinetics of drumstick leaves (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Moringa oleifera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during convective drying. African Journal of Plant Science, 4(10), 391–400.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489" indent="-444489" algn="just"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Shaw, M., </a:t>
            </a:r>
            <a:r>
              <a:rPr lang="en-US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Meda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V., </a:t>
            </a:r>
            <a:r>
              <a:rPr lang="en-US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Tabil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L., Opoku, A., 2007. Drying and color characteristics of Coriander foliage using convective thin-layer and microwave drying. </a:t>
            </a:r>
            <a:r>
              <a:rPr lang="en-GB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 of Microwave Power and Electromagnetic Energy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41, 59–68. </a:t>
            </a:r>
          </a:p>
          <a:p>
            <a:pPr marL="444489" indent="-444489" algn="just"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Tarafdar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A., Jothi, N., &amp; Kaur, B. P., 2021. Mathematical and artificial neural network modeling for vacuum drying kinetics of 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Moringa oleifera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leaves followed by determination of energy consumption and mass transfer parameters. Journal of Applied Research on Medicinal and Aromatic Plants 24, 100306. 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1DEB6-AA9D-415B-9963-97F64894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8631D8-BBA4-4F96-B922-1A97A998A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9" y="543147"/>
            <a:ext cx="2357185" cy="592667"/>
          </a:xfrm>
        </p:spPr>
        <p:txBody>
          <a:bodyPr>
            <a:normAutofit/>
          </a:bodyPr>
          <a:lstStyle/>
          <a:p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REFERNCES</a:t>
            </a:r>
          </a:p>
        </p:txBody>
      </p:sp>
    </p:spTree>
    <p:extLst>
      <p:ext uri="{BB962C8B-B14F-4D97-AF65-F5344CB8AC3E}">
        <p14:creationId xmlns:p14="http://schemas.microsoft.com/office/powerpoint/2010/main" val="2917523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36ADD-221C-45BE-97F9-9240FBCD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B618960-8005-486C-9A75-10CB2AAC16F9}" type="slidenum">
              <a:rPr lang="en-US">
                <a:solidFill>
                  <a:prstClr val="white"/>
                </a:solidFill>
              </a:rPr>
              <a:pPr>
                <a:spcAft>
                  <a:spcPts val="600"/>
                </a:spcAft>
              </a:pPr>
              <a:t>31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D91AFD-38B7-4A04-8F3A-D8180EE8BB06}"/>
              </a:ext>
            </a:extLst>
          </p:cNvPr>
          <p:cNvSpPr txBox="1"/>
          <p:nvPr/>
        </p:nvSpPr>
        <p:spPr>
          <a:xfrm>
            <a:off x="4433890" y="2733379"/>
            <a:ext cx="3464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92459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74E0-AA0D-4394-B877-FC4FA8162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Antioxidant capacity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8F9E4E-F8F9-4641-9041-095E319BA2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%</m:t>
                    </m:r>
                    <m:r>
                      <a:rPr lang="en-IN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𝑆𝑐𝑎𝑣𝑒𝑛𝑔𝑖𝑛𝑔</m:t>
                    </m:r>
                    <m:r>
                      <a:rPr lang="en-IN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IN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∗100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:r>
                  <a:rPr lang="en-IN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IN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absorbance of sample solution</a:t>
                </a:r>
                <a:endParaRPr lang="en-IN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:r>
                  <a:rPr lang="en-IN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IN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IN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absorbance of blank</a:t>
                </a:r>
                <a:endParaRPr lang="en-IN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:r>
                  <a:rPr lang="en-IN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IN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:r>
                  <a:rPr lang="en-IN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absorbance of control </a:t>
                </a:r>
                <a:endParaRPr lang="en-IN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8F9E4E-F8F9-4641-9041-095E319BA2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15263-2E4C-4985-ABCC-18B22FB1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61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141F-204D-4C12-8F61-0D9A4A34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flavonoid content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79A3B4-B35E-4E1B-B497-9316C3601F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m:t>TFC</m:t>
                      </m:r>
                      <m:r>
                        <a:rPr lang="en-US" i="1">
                          <a:latin typeface="Cambria Math" panose="02040503050406030204" pitchFamily="18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m:t>𝐶𝑉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TFC = total flavonoid content mg QE/g dry extract</a:t>
                </a:r>
                <a:endParaRPr lang="en-IN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 = concentration of quercetin obtained from calibration curve in mg/mL</a:t>
                </a:r>
                <a:endParaRPr lang="en-IN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 = volume of extract in mL</a:t>
                </a:r>
                <a:endParaRPr lang="en-IN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 = mass of extract in gram</a:t>
                </a:r>
                <a:endParaRPr lang="en-IN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79A3B4-B35E-4E1B-B497-9316C3601F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38D06-DFD9-45DC-8985-63E918D27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980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73B7-E371-4BB1-AB93-BA3666DD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phenolic content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62E532-462C-4FFD-BE8D-80B9841158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𝐶𝑋𝑉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mg/g GAE</a:t>
                </a: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= total phenolic content in mg/g of extracts as GAE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= concentration of gallic acid established from calibration curve (mg/ml)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= volume of extract solution in ml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= </a:t>
                </a:r>
                <a:r>
                  <a:rPr lang="en-I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wt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extracts in g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62E532-462C-4FFD-BE8D-80B9841158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4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34935-26C3-4AE3-A46E-FC3BDDD0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56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9122" y="144753"/>
            <a:ext cx="4795519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Nutritional composition of Drumstick leaves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54CD3226-AF99-4CA4-9879-7A907962B37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45682282"/>
              </p:ext>
            </p:extLst>
          </p:nvPr>
        </p:nvGraphicFramePr>
        <p:xfrm>
          <a:off x="5374642" y="346078"/>
          <a:ext cx="6217286" cy="6266668"/>
        </p:xfrm>
        <a:graphic>
          <a:graphicData uri="http://schemas.openxmlformats.org/drawingml/2006/table">
            <a:tbl>
              <a:tblPr firstRow="1" firstCol="1" bandRow="1"/>
              <a:tblGrid>
                <a:gridCol w="1606323">
                  <a:extLst>
                    <a:ext uri="{9D8B030D-6E8A-4147-A177-3AD203B41FA5}">
                      <a16:colId xmlns:a16="http://schemas.microsoft.com/office/drawing/2014/main" val="3344625494"/>
                    </a:ext>
                  </a:extLst>
                </a:gridCol>
                <a:gridCol w="1534268">
                  <a:extLst>
                    <a:ext uri="{9D8B030D-6E8A-4147-A177-3AD203B41FA5}">
                      <a16:colId xmlns:a16="http://schemas.microsoft.com/office/drawing/2014/main" val="437168961"/>
                    </a:ext>
                  </a:extLst>
                </a:gridCol>
                <a:gridCol w="1534268">
                  <a:extLst>
                    <a:ext uri="{9D8B030D-6E8A-4147-A177-3AD203B41FA5}">
                      <a16:colId xmlns:a16="http://schemas.microsoft.com/office/drawing/2014/main" val="3802973929"/>
                    </a:ext>
                  </a:extLst>
                </a:gridCol>
                <a:gridCol w="1542427">
                  <a:extLst>
                    <a:ext uri="{9D8B030D-6E8A-4147-A177-3AD203B41FA5}">
                      <a16:colId xmlns:a16="http://schemas.microsoft.com/office/drawing/2014/main" val="234352254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Nutrients 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Fresh Leaves 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Dry Leaves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Leaf Powder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67547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Calories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329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20.5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6186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Protein(g)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6.7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29.4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27.1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7379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Fat (g)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1.7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5.2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2.3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164004"/>
                  </a:ext>
                </a:extLst>
              </a:tr>
              <a:tr h="6602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Carbohydrate (g)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12.5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41.2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38.2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37993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Fibre (g)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12.5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19.2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45776"/>
                  </a:ext>
                </a:extLst>
              </a:tr>
              <a:tr h="6602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Vitamin B1 (mg)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2.02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2.64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651962"/>
                  </a:ext>
                </a:extLst>
              </a:tr>
              <a:tr h="6602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Vitamin B2 (mg)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21.3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20.5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50811"/>
                  </a:ext>
                </a:extLst>
              </a:tr>
              <a:tr h="6602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Vitamin B3 (mg)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7.6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8.2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28733"/>
                  </a:ext>
                </a:extLst>
              </a:tr>
              <a:tr h="5326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Vitamin C (mg)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15.8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17.3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894332"/>
                  </a:ext>
                </a:extLst>
              </a:tr>
              <a:tr h="5326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Vitamin E (mg)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448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10.8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113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5309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Calcium (mg)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2185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2003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5651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Iron (mg)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25.6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28.2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92" marR="6349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19880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8FC19-0DC9-4C87-8AA3-A5A777E8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9D1AF-F447-42DD-B2F4-AF0CC711FBBE}"/>
              </a:ext>
            </a:extLst>
          </p:cNvPr>
          <p:cNvSpPr txBox="1"/>
          <p:nvPr/>
        </p:nvSpPr>
        <p:spPr>
          <a:xfrm>
            <a:off x="5714617" y="51519"/>
            <a:ext cx="7284535" cy="495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Nutrients values are taken per 100g of dried leaves powder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F58438-1730-4F0C-9F9C-24CB408653A7}"/>
              </a:ext>
            </a:extLst>
          </p:cNvPr>
          <p:cNvSpPr txBox="1"/>
          <p:nvPr/>
        </p:nvSpPr>
        <p:spPr>
          <a:xfrm>
            <a:off x="5662967" y="6483186"/>
            <a:ext cx="4224071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/>
              <a:t>Source: (Gopalakrishnan et al., 2016)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3C7E90-A04D-41D2-B33C-A165EA810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64" y="1620342"/>
            <a:ext cx="2622200" cy="21711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E82F7-C858-4813-888A-E43CACE244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78" y="4262168"/>
            <a:ext cx="3473175" cy="1950981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33A1-6A7C-42D8-AAFB-116BC670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Moisture Content Measurement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16240-E220-4636-85CF-DFB45B45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1517D83-B62F-4C1F-B547-41A00F7D78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2" y="2318200"/>
                <a:ext cx="9724031" cy="3683359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Oven drying of fresh leaves in an oven at 105°C for 24 hours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𝑀𝐶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𝑤𝑒𝑡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IN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𝐼𝑛𝑖𝑡𝑖𝑎𝑙</m:t>
                            </m:r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𝑤𝑡</m:t>
                            </m:r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𝑓𝑖𝑛𝑎𝑙</m:t>
                            </m:r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𝑤𝑡</m:t>
                            </m:r>
                          </m:e>
                        </m:d>
                      </m:num>
                      <m:den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𝐼𝑛𝑖𝑡𝑖𝑎𝑙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𝑤𝑡</m:t>
                        </m:r>
                      </m:den>
                    </m:f>
                    <m:r>
                      <a:rPr lang="en-IN" sz="18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</a:rPr>
                  <a:t>  =&gt;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10.01−2.5</m:t>
                            </m:r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10.01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</a:rPr>
                  <a:t>*100  = 75.05%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𝑀𝐶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𝑑𝑟𝑦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IN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𝐼𝑛𝑖𝑡𝑖𝑎𝑙</m:t>
                            </m:r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𝑤𝑡</m:t>
                            </m:r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𝑓𝑖𝑛𝑎𝑙</m:t>
                            </m:r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𝑤𝑡</m:t>
                            </m:r>
                          </m:e>
                        </m:d>
                      </m:num>
                      <m:den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𝑓𝑖𝑛𝑎𝑙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𝑤𝑡</m:t>
                        </m:r>
                      </m:den>
                    </m:f>
                    <m:r>
                      <a:rPr lang="en-IN" sz="18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</a:rPr>
                  <a:t>=&gt;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10.01−2.5</m:t>
                            </m:r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2.5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</a:rPr>
                  <a:t>*100 = 300.4%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1517D83-B62F-4C1F-B547-41A00F7D78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  <a:blipFill>
                <a:blip r:embed="rId2"/>
                <a:stretch>
                  <a:fillRect l="-940" t="-13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5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66563-DADA-4BE1-96DC-5E41D0C4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33025-9EAD-40EF-A5BB-59EB0975D2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02"/>
          <a:stretch/>
        </p:blipFill>
        <p:spPr>
          <a:xfrm>
            <a:off x="156756" y="136528"/>
            <a:ext cx="11887199" cy="658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7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B0A58-7DB3-40D2-A35B-D07F374D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8796619-CC59-4C75-9FE2-366A72228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651211"/>
              </p:ext>
            </p:extLst>
          </p:nvPr>
        </p:nvGraphicFramePr>
        <p:xfrm>
          <a:off x="555171" y="1563959"/>
          <a:ext cx="11103429" cy="5157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4953">
                  <a:extLst>
                    <a:ext uri="{9D8B030D-6E8A-4147-A177-3AD203B41FA5}">
                      <a16:colId xmlns:a16="http://schemas.microsoft.com/office/drawing/2014/main" val="4163717840"/>
                    </a:ext>
                  </a:extLst>
                </a:gridCol>
                <a:gridCol w="1889616">
                  <a:extLst>
                    <a:ext uri="{9D8B030D-6E8A-4147-A177-3AD203B41FA5}">
                      <a16:colId xmlns:a16="http://schemas.microsoft.com/office/drawing/2014/main" val="1585873100"/>
                    </a:ext>
                  </a:extLst>
                </a:gridCol>
                <a:gridCol w="7818860">
                  <a:extLst>
                    <a:ext uri="{9D8B030D-6E8A-4147-A177-3AD203B41FA5}">
                      <a16:colId xmlns:a16="http://schemas.microsoft.com/office/drawing/2014/main" val="2457638723"/>
                    </a:ext>
                  </a:extLst>
                </a:gridCol>
              </a:tblGrid>
              <a:tr h="575083">
                <a:tc>
                  <a:txBody>
                    <a:bodyPr/>
                    <a:lstStyle/>
                    <a:p>
                      <a:r>
                        <a:rPr lang="en-GB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 </a:t>
                      </a:r>
                      <a:endParaRPr lang="en-IN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 </a:t>
                      </a:r>
                      <a:endParaRPr lang="en-IN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Inference</a:t>
                      </a:r>
                      <a:endParaRPr lang="en-IN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077737"/>
                  </a:ext>
                </a:extLst>
              </a:tr>
              <a:tr h="10174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Premi et. al. (2010)</a:t>
                      </a:r>
                      <a:endParaRPr lang="en-IN" sz="1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 air oven drying</a:t>
                      </a:r>
                      <a:endParaRPr lang="en-IN" sz="1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Samples dried at 60 °C were found better as compared to the samples dried at 50, 70 and 80 °C</a:t>
                      </a:r>
                      <a:endParaRPr lang="en-IN" sz="1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337653"/>
                  </a:ext>
                </a:extLst>
              </a:tr>
              <a:tr h="22096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 et al. (2011)</a:t>
                      </a:r>
                      <a:endParaRPr lang="en-IN" sz="1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Microwave assisted hot air drying</a:t>
                      </a:r>
                      <a:endParaRPr lang="en-IN" sz="1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rapid moisture migration occurring at 70 </a:t>
                      </a:r>
                      <a:r>
                        <a:rPr lang="en-GB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in MAHD resulted in a greater diffusion of volatile substances into the air, results in a very low concentration of the compound in the end product.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Found better quality attributes in comparison to hot air drying, 80% reduction in drying time, optimum condition: T= 60 </a:t>
                      </a:r>
                      <a:r>
                        <a:rPr lang="en-GB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C, power density = 1W/g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456300"/>
                  </a:ext>
                </a:extLst>
              </a:tr>
              <a:tr h="13553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Tarafdar et. al. (2021)</a:t>
                      </a:r>
                      <a:endParaRPr lang="en-IN" sz="1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Vacuum oven drying </a:t>
                      </a:r>
                      <a:endParaRPr lang="en-IN" sz="1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Reported best results at 60 </a:t>
                      </a:r>
                      <a:r>
                        <a:rPr lang="en-GB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in terms of quality and time taken was 3.6 hours</a:t>
                      </a:r>
                      <a:endParaRPr lang="en-IN" sz="1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98488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0F4E0C-B51B-47E7-80EE-0336823B4EB4}"/>
              </a:ext>
            </a:extLst>
          </p:cNvPr>
          <p:cNvCxnSpPr>
            <a:cxnSpLocks/>
          </p:cNvCxnSpPr>
          <p:nvPr/>
        </p:nvCxnSpPr>
        <p:spPr>
          <a:xfrm flipV="1">
            <a:off x="403611" y="806574"/>
            <a:ext cx="3413788" cy="1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DACB1F12-851F-44B1-A065-7681CF3F3C09}"/>
              </a:ext>
            </a:extLst>
          </p:cNvPr>
          <p:cNvSpPr txBox="1">
            <a:spLocks/>
          </p:cNvSpPr>
          <p:nvPr/>
        </p:nvSpPr>
        <p:spPr>
          <a:xfrm>
            <a:off x="403611" y="-163771"/>
            <a:ext cx="6645999" cy="13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99A22B-4959-4CEE-9616-BF0473C51C76}"/>
              </a:ext>
            </a:extLst>
          </p:cNvPr>
          <p:cNvSpPr txBox="1"/>
          <p:nvPr/>
        </p:nvSpPr>
        <p:spPr>
          <a:xfrm>
            <a:off x="1106778" y="1069637"/>
            <a:ext cx="4779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on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moringa oleifera </a:t>
            </a:r>
          </a:p>
        </p:txBody>
      </p:sp>
    </p:spTree>
    <p:extLst>
      <p:ext uri="{BB962C8B-B14F-4D97-AF65-F5344CB8AC3E}">
        <p14:creationId xmlns:p14="http://schemas.microsoft.com/office/powerpoint/2010/main" val="356043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0911FBF1-D507-465A-A4DD-F1A28FBD78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087059"/>
              </p:ext>
            </p:extLst>
          </p:nvPr>
        </p:nvGraphicFramePr>
        <p:xfrm>
          <a:off x="555171" y="1615735"/>
          <a:ext cx="11136086" cy="51057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4323">
                  <a:extLst>
                    <a:ext uri="{9D8B030D-6E8A-4147-A177-3AD203B41FA5}">
                      <a16:colId xmlns:a16="http://schemas.microsoft.com/office/drawing/2014/main" val="3288331520"/>
                    </a:ext>
                  </a:extLst>
                </a:gridCol>
                <a:gridCol w="1479757">
                  <a:extLst>
                    <a:ext uri="{9D8B030D-6E8A-4147-A177-3AD203B41FA5}">
                      <a16:colId xmlns:a16="http://schemas.microsoft.com/office/drawing/2014/main" val="204049947"/>
                    </a:ext>
                  </a:extLst>
                </a:gridCol>
                <a:gridCol w="1494808">
                  <a:extLst>
                    <a:ext uri="{9D8B030D-6E8A-4147-A177-3AD203B41FA5}">
                      <a16:colId xmlns:a16="http://schemas.microsoft.com/office/drawing/2014/main" val="1626625070"/>
                    </a:ext>
                  </a:extLst>
                </a:gridCol>
                <a:gridCol w="6627198">
                  <a:extLst>
                    <a:ext uri="{9D8B030D-6E8A-4147-A177-3AD203B41FA5}">
                      <a16:colId xmlns:a16="http://schemas.microsoft.com/office/drawing/2014/main" val="598396019"/>
                    </a:ext>
                  </a:extLst>
                </a:gridCol>
              </a:tblGrid>
              <a:tr h="441923">
                <a:tc>
                  <a:txBody>
                    <a:bodyPr/>
                    <a:lstStyle/>
                    <a:p>
                      <a:r>
                        <a:rPr lang="en-I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 marL="85264" marR="85264" marT="42632" marB="4263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Leaf</a:t>
                      </a:r>
                    </a:p>
                  </a:txBody>
                  <a:tcPr marL="85264" marR="85264" marT="42632" marB="4263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85264" marR="85264" marT="42632" marB="4263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Inference</a:t>
                      </a:r>
                    </a:p>
                  </a:txBody>
                  <a:tcPr marL="85264" marR="85264" marT="42632" marB="4263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489705"/>
                  </a:ext>
                </a:extLst>
              </a:tr>
              <a:tr h="8261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Divya</a:t>
                      </a:r>
                      <a:r>
                        <a:rPr lang="en-IN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 (2012)</a:t>
                      </a:r>
                      <a:endParaRPr lang="en-IN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64" marR="85264" marT="42632" marB="4263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Coriander</a:t>
                      </a:r>
                    </a:p>
                  </a:txBody>
                  <a:tcPr marL="85264" marR="85264" marT="42632" marB="4263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Oven drying</a:t>
                      </a:r>
                    </a:p>
                  </a:txBody>
                  <a:tcPr marL="85264" marR="85264" marT="42632" marB="4263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Oven drying of coriander foliage at 45 °C resulted in loss of chlorophylls (65%) and carotenoids (35%)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264" marR="85264" marT="42632" marB="4263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770052"/>
                  </a:ext>
                </a:extLst>
              </a:tr>
              <a:tr h="779056">
                <a:tc>
                  <a:txBody>
                    <a:bodyPr/>
                    <a:lstStyle/>
                    <a:p>
                      <a:r>
                        <a:rPr lang="en-IN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Alibas</a:t>
                      </a:r>
                      <a:r>
                        <a:rPr lang="en-IN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(2014)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264" marR="85264" marT="42632" marB="426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Celery </a:t>
                      </a:r>
                    </a:p>
                  </a:txBody>
                  <a:tcPr marL="85264" marR="85264" marT="42632" marB="426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Microwave drying</a:t>
                      </a:r>
                    </a:p>
                  </a:txBody>
                  <a:tcPr marL="85264" marR="85264" marT="42632" marB="426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Effective moisture diffusivities increased with increase in microwave output power density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264" marR="85264" marT="42632" marB="426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20780"/>
                  </a:ext>
                </a:extLst>
              </a:tr>
              <a:tr h="11161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Motevali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et. al. (2016)</a:t>
                      </a:r>
                      <a:endParaRPr lang="en-IN" sz="1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264" marR="85264" marT="42632" marB="426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Chamomile</a:t>
                      </a:r>
                      <a:endParaRPr lang="en-IN" sz="1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264" marR="85264" marT="42632" marB="426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Microwave convective drying</a:t>
                      </a:r>
                      <a:endParaRPr lang="en-IN" sz="1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264" marR="85264" marT="42632" marB="426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Reported moisture diffusivity initially inc. and then dec. Also energy consumption inc. continuously with decreasing moisture content.</a:t>
                      </a:r>
                      <a:endParaRPr lang="en-IN" sz="1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264" marR="85264" marT="42632" marB="426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002617"/>
                  </a:ext>
                </a:extLst>
              </a:tr>
              <a:tr h="8261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Amer et al. (2018)</a:t>
                      </a:r>
                      <a:endParaRPr lang="en-IN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64" marR="85264" marT="42632" marB="426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Chamomile</a:t>
                      </a:r>
                    </a:p>
                  </a:txBody>
                  <a:tcPr marL="85264" marR="85264" marT="42632" marB="426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Solar drying</a:t>
                      </a:r>
                    </a:p>
                  </a:txBody>
                  <a:tcPr marL="85264" marR="85264" marT="42632" marB="426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Higher volatile oil contents were found in solar drying method than open sun drying method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264" marR="85264" marT="42632" marB="426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389799"/>
                  </a:ext>
                </a:extLst>
              </a:tr>
              <a:tr h="1116189">
                <a:tc>
                  <a:txBody>
                    <a:bodyPr/>
                    <a:lstStyle/>
                    <a:p>
                      <a:r>
                        <a:rPr lang="en-IN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Alibas</a:t>
                      </a:r>
                      <a:r>
                        <a:rPr lang="en-IN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 (2021)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264" marR="85264" marT="42632" marB="42632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Basil </a:t>
                      </a:r>
                    </a:p>
                  </a:txBody>
                  <a:tcPr marL="85264" marR="85264" marT="42632" marB="42632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IN" sz="1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Microwave drying</a:t>
                      </a:r>
                      <a:endParaRPr kumimoji="0" lang="en-IN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264" marR="85264" marT="42632" marB="42632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Dramatic losses in protein and nutrients can be attributed to the increase in the product’s oxidation due to the longer drying time</a:t>
                      </a:r>
                    </a:p>
                  </a:txBody>
                  <a:tcPr marL="85264" marR="85264" marT="42632" marB="42632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44475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1114A-5F23-4908-881C-E133AF83A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76118E7-123E-48DB-AE01-47327346352E}"/>
              </a:ext>
            </a:extLst>
          </p:cNvPr>
          <p:cNvSpPr txBox="1">
            <a:spLocks/>
          </p:cNvSpPr>
          <p:nvPr/>
        </p:nvSpPr>
        <p:spPr>
          <a:xfrm>
            <a:off x="403611" y="-163771"/>
            <a:ext cx="6645999" cy="13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 (Conti…)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95E691-E190-46CF-A8E4-53E1EDF96721}"/>
              </a:ext>
            </a:extLst>
          </p:cNvPr>
          <p:cNvCxnSpPr>
            <a:cxnSpLocks/>
          </p:cNvCxnSpPr>
          <p:nvPr/>
        </p:nvCxnSpPr>
        <p:spPr>
          <a:xfrm>
            <a:off x="403611" y="806573"/>
            <a:ext cx="4685375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E9F80FF-B76C-4AF2-A8F6-D8CA0A7C49A8}"/>
              </a:ext>
            </a:extLst>
          </p:cNvPr>
          <p:cNvSpPr txBox="1"/>
          <p:nvPr/>
        </p:nvSpPr>
        <p:spPr>
          <a:xfrm>
            <a:off x="1007293" y="1170903"/>
            <a:ext cx="7944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Drying effects on moisture diffusivity and quality attributes</a:t>
            </a:r>
          </a:p>
        </p:txBody>
      </p:sp>
    </p:spTree>
    <p:extLst>
      <p:ext uri="{BB962C8B-B14F-4D97-AF65-F5344CB8AC3E}">
        <p14:creationId xmlns:p14="http://schemas.microsoft.com/office/powerpoint/2010/main" val="418411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0911FBF1-D507-465A-A4DD-F1A28FBD78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771118"/>
              </p:ext>
            </p:extLst>
          </p:nvPr>
        </p:nvGraphicFramePr>
        <p:xfrm>
          <a:off x="587829" y="1697975"/>
          <a:ext cx="10989128" cy="5023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486">
                  <a:extLst>
                    <a:ext uri="{9D8B030D-6E8A-4147-A177-3AD203B41FA5}">
                      <a16:colId xmlns:a16="http://schemas.microsoft.com/office/drawing/2014/main" val="3288331520"/>
                    </a:ext>
                  </a:extLst>
                </a:gridCol>
                <a:gridCol w="1408504">
                  <a:extLst>
                    <a:ext uri="{9D8B030D-6E8A-4147-A177-3AD203B41FA5}">
                      <a16:colId xmlns:a16="http://schemas.microsoft.com/office/drawing/2014/main" val="204049947"/>
                    </a:ext>
                  </a:extLst>
                </a:gridCol>
                <a:gridCol w="2000221">
                  <a:extLst>
                    <a:ext uri="{9D8B030D-6E8A-4147-A177-3AD203B41FA5}">
                      <a16:colId xmlns:a16="http://schemas.microsoft.com/office/drawing/2014/main" val="1626625070"/>
                    </a:ext>
                  </a:extLst>
                </a:gridCol>
                <a:gridCol w="6031917">
                  <a:extLst>
                    <a:ext uri="{9D8B030D-6E8A-4147-A177-3AD203B41FA5}">
                      <a16:colId xmlns:a16="http://schemas.microsoft.com/office/drawing/2014/main" val="598396019"/>
                    </a:ext>
                  </a:extLst>
                </a:gridCol>
              </a:tblGrid>
              <a:tr h="496063">
                <a:tc>
                  <a:txBody>
                    <a:bodyPr/>
                    <a:lstStyle/>
                    <a:p>
                      <a:r>
                        <a:rPr lang="en-I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 marL="85264" marR="85264" marT="42632" marB="4263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Leaf</a:t>
                      </a:r>
                    </a:p>
                  </a:txBody>
                  <a:tcPr marL="85264" marR="85264" marT="42632" marB="4263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85264" marR="85264" marT="42632" marB="4263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Inference</a:t>
                      </a:r>
                    </a:p>
                  </a:txBody>
                  <a:tcPr marL="85264" marR="85264" marT="42632" marB="4263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489705"/>
                  </a:ext>
                </a:extLst>
              </a:tr>
              <a:tr h="1196987">
                <a:tc>
                  <a:txBody>
                    <a:bodyPr/>
                    <a:lstStyle/>
                    <a:p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Shaw et al. (2007)</a:t>
                      </a:r>
                      <a:endParaRPr lang="en-IN" sz="19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264" marR="85264" marT="42632" marB="4263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Coriander </a:t>
                      </a:r>
                    </a:p>
                  </a:txBody>
                  <a:tcPr marL="85264" marR="85264" marT="42632" marB="4263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 air drying and microwave drying</a:t>
                      </a:r>
                    </a:p>
                  </a:txBody>
                  <a:tcPr marL="85264" marR="85264" marT="42632" marB="4263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Reported that 300 minutes was required to dry to a final moisture content of 4.17% dry basis. Around 21 min required under MD to 12 % moisture content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264" marR="85264" marT="42632" marB="4263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633198"/>
                  </a:ext>
                </a:extLst>
              </a:tr>
              <a:tr h="1196987">
                <a:tc>
                  <a:txBody>
                    <a:bodyPr/>
                    <a:lstStyle/>
                    <a:p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Demirhan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Özbek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(2011)</a:t>
                      </a:r>
                      <a:endParaRPr lang="en-IN" sz="19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264" marR="85264" marT="42632" marB="426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Celery leaves</a:t>
                      </a:r>
                    </a:p>
                  </a:txBody>
                  <a:tcPr marL="85264" marR="85264" marT="42632" marB="426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IN" sz="1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Microwave drying</a:t>
                      </a:r>
                      <a:endParaRPr kumimoji="0" lang="en-IN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264" marR="85264" marT="42632" marB="426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 increasing the microwave output power from 180 to 900W the drying time decreased from 34 to 8 min </a:t>
                      </a:r>
                    </a:p>
                  </a:txBody>
                  <a:tcPr marL="85264" marR="85264" marT="42632" marB="426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824496"/>
                  </a:ext>
                </a:extLst>
              </a:tr>
              <a:tr h="1196987">
                <a:tc>
                  <a:txBody>
                    <a:bodyPr/>
                    <a:lstStyle/>
                    <a:p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Arslan and </a:t>
                      </a:r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Özcan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(2012)</a:t>
                      </a:r>
                      <a:endParaRPr lang="en-IN" sz="19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264" marR="85264" marT="42632" marB="426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Savory</a:t>
                      </a:r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leaves</a:t>
                      </a:r>
                    </a:p>
                  </a:txBody>
                  <a:tcPr marL="85264" marR="85264" marT="42632" marB="426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Microwave drying</a:t>
                      </a:r>
                    </a:p>
                  </a:txBody>
                  <a:tcPr marL="85264" marR="85264" marT="42632" marB="426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Shortened the drying time over 99% compared to the sun drying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264" marR="85264" marT="42632" marB="426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682765"/>
                  </a:ext>
                </a:extLst>
              </a:tr>
              <a:tr h="936477"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Ebadi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 (2015)</a:t>
                      </a:r>
                      <a:endParaRPr lang="en-IN" sz="19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264" marR="85264" marT="42632" marB="42632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Lemon Verbena</a:t>
                      </a:r>
                    </a:p>
                  </a:txBody>
                  <a:tcPr marL="85264" marR="85264" marT="42632" marB="42632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Vacuum oven drying</a:t>
                      </a:r>
                    </a:p>
                  </a:txBody>
                  <a:tcPr marL="85264" marR="85264" marT="42632" marB="42632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two-fold reduction of drying time was observed in vacuum compared with hot air oven drying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264" marR="85264" marT="42632" marB="42632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19468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DD6F5-84EE-42A5-8E4C-4CA0042A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EB09DF-3E79-4492-9C35-461031DF28F9}"/>
              </a:ext>
            </a:extLst>
          </p:cNvPr>
          <p:cNvCxnSpPr>
            <a:cxnSpLocks/>
          </p:cNvCxnSpPr>
          <p:nvPr/>
        </p:nvCxnSpPr>
        <p:spPr>
          <a:xfrm>
            <a:off x="394734" y="833207"/>
            <a:ext cx="4685375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4635176D-D455-44E2-ACC9-6AAC2B4D54D1}"/>
              </a:ext>
            </a:extLst>
          </p:cNvPr>
          <p:cNvSpPr txBox="1">
            <a:spLocks/>
          </p:cNvSpPr>
          <p:nvPr/>
        </p:nvSpPr>
        <p:spPr>
          <a:xfrm>
            <a:off x="403611" y="-163771"/>
            <a:ext cx="6645999" cy="13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 (Conti…)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812C6-26A1-4F78-9335-A52A8FC9AC7F}"/>
              </a:ext>
            </a:extLst>
          </p:cNvPr>
          <p:cNvSpPr txBox="1"/>
          <p:nvPr/>
        </p:nvSpPr>
        <p:spPr>
          <a:xfrm>
            <a:off x="985422" y="1247856"/>
            <a:ext cx="4216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 3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on drying time </a:t>
            </a:r>
          </a:p>
        </p:txBody>
      </p:sp>
    </p:spTree>
    <p:extLst>
      <p:ext uri="{BB962C8B-B14F-4D97-AF65-F5344CB8AC3E}">
        <p14:creationId xmlns:p14="http://schemas.microsoft.com/office/powerpoint/2010/main" val="50725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AE97-DD1D-49F5-AA10-49863CBAA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070" y="1534695"/>
            <a:ext cx="10711543" cy="396517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Very less explored for its medicinal values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Limited research available on utilization of </a:t>
            </a:r>
            <a:r>
              <a:rPr lang="en-US" sz="3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moringa oleifera 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food fortification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Optimum drying condition required to make powder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Fewer studies available on storage stability of dried leaf powder of </a:t>
            </a:r>
            <a:r>
              <a:rPr lang="en-US" sz="3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moringa oleifera</a:t>
            </a:r>
            <a:endParaRPr lang="en-IN" sz="32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ED037-E3D5-4B9A-8EF8-F9F0C6A1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CAD347-B515-40BE-8055-6C8944275D9F}"/>
              </a:ext>
            </a:extLst>
          </p:cNvPr>
          <p:cNvSpPr txBox="1">
            <a:spLocks/>
          </p:cNvSpPr>
          <p:nvPr/>
        </p:nvSpPr>
        <p:spPr>
          <a:xfrm>
            <a:off x="1282499" y="275208"/>
            <a:ext cx="3804407" cy="83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 GAP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E90BDA-F7A4-4295-AF14-B72178CED606}"/>
              </a:ext>
            </a:extLst>
          </p:cNvPr>
          <p:cNvCxnSpPr>
            <a:cxnSpLocks/>
          </p:cNvCxnSpPr>
          <p:nvPr/>
        </p:nvCxnSpPr>
        <p:spPr>
          <a:xfrm>
            <a:off x="1367164" y="993004"/>
            <a:ext cx="3460257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384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80AA5C2F-FD5E-4721-9578-191D83652C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565733"/>
              </p:ext>
            </p:extLst>
          </p:nvPr>
        </p:nvGraphicFramePr>
        <p:xfrm>
          <a:off x="836676" y="1528422"/>
          <a:ext cx="11126725" cy="4652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0B910-9EF5-4E49-909D-BE0E8161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3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B618960-8005-486C-9A75-10CB2AAC16F9}" type="slidenum">
              <a:rPr lang="en-US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1E0F483-3F28-488F-BAD5-C54B7C68460B}"/>
              </a:ext>
            </a:extLst>
          </p:cNvPr>
          <p:cNvCxnSpPr>
            <a:cxnSpLocks/>
          </p:cNvCxnSpPr>
          <p:nvPr/>
        </p:nvCxnSpPr>
        <p:spPr>
          <a:xfrm>
            <a:off x="1342564" y="921983"/>
            <a:ext cx="2803309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itle 1">
            <a:extLst>
              <a:ext uri="{FF2B5EF4-FFF2-40B4-BE49-F238E27FC236}">
                <a16:creationId xmlns:a16="http://schemas.microsoft.com/office/drawing/2014/main" id="{91AEA6BD-0543-4E56-8468-53C1E82AB1FE}"/>
              </a:ext>
            </a:extLst>
          </p:cNvPr>
          <p:cNvSpPr txBox="1">
            <a:spLocks/>
          </p:cNvSpPr>
          <p:nvPr/>
        </p:nvSpPr>
        <p:spPr>
          <a:xfrm>
            <a:off x="1273624" y="334883"/>
            <a:ext cx="3733384" cy="685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D42BBA-43F5-442A-B701-0E4091CCF2B2}"/>
              </a:ext>
            </a:extLst>
          </p:cNvPr>
          <p:cNvSpPr txBox="1"/>
          <p:nvPr/>
        </p:nvSpPr>
        <p:spPr>
          <a:xfrm>
            <a:off x="1523631" y="1792188"/>
            <a:ext cx="847725" cy="735747"/>
          </a:xfrm>
          <a:prstGeom prst="ellipse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0932C6D-E373-4875-B57E-42A4AF5ED6E1}"/>
              </a:ext>
            </a:extLst>
          </p:cNvPr>
          <p:cNvSpPr txBox="1"/>
          <p:nvPr/>
        </p:nvSpPr>
        <p:spPr>
          <a:xfrm>
            <a:off x="1523630" y="3486550"/>
            <a:ext cx="847725" cy="735747"/>
          </a:xfrm>
          <a:prstGeom prst="ellipse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AEF869-8B28-45F0-A887-37E284F6FD34}"/>
              </a:ext>
            </a:extLst>
          </p:cNvPr>
          <p:cNvSpPr txBox="1"/>
          <p:nvPr/>
        </p:nvSpPr>
        <p:spPr>
          <a:xfrm>
            <a:off x="1523629" y="5084183"/>
            <a:ext cx="847725" cy="735747"/>
          </a:xfrm>
          <a:prstGeom prst="ellipse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9438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F8FB-238A-45C0-AA97-56097DD0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8215"/>
            <a:ext cx="10515600" cy="1325563"/>
          </a:xfrm>
          <a:noFill/>
        </p:spPr>
        <p:txBody>
          <a:bodyPr>
            <a:normAutofit fontScale="90000"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analyse the drying kinetics of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Moringa Oliefera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leaves under various drying methods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3FCAF-D8BC-4527-844C-7648E77B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CF6E68-81CA-4AF7-AB47-29E103D39675}"/>
              </a:ext>
            </a:extLst>
          </p:cNvPr>
          <p:cNvSpPr txBox="1"/>
          <p:nvPr/>
        </p:nvSpPr>
        <p:spPr>
          <a:xfrm>
            <a:off x="838201" y="1216241"/>
            <a:ext cx="1695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1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127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7">
    <wetp:webextensionref xmlns:r="http://schemas.openxmlformats.org/officeDocument/2006/relationships" r:id="rId1"/>
  </wetp:taskpane>
  <wetp:taskpane dockstate="right" visibility="0" width="438" row="4">
    <wetp:webextensionref xmlns:r="http://schemas.openxmlformats.org/officeDocument/2006/relationships" r:id="rId2"/>
  </wetp:taskpane>
  <wetp:taskpane dockstate="right" visibility="0" width="438" row="5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3723D83E-55F6-44C4-92B4-5D512D3930FF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56CA626-05CA-481E-A0C9-BB98FD2EEA5D}">
  <we:reference id="wa104380902" version="1.0.0.0" store="en-US" storeType="OMEX"/>
  <we:alternateReferences>
    <we:reference id="wa104380902" version="1.0.0.0" store="WA104380902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B283C98D-B65E-4739-8331-94F71D989416}">
  <we:reference id="wa104380050" version="3.1.0.0" store="en-US" storeType="OMEX"/>
  <we:alternateReferences>
    <we:reference id="wa104380050" version="3.1.0.0" store="WA10438005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7923</TotalTime>
  <Words>2593</Words>
  <Application>Microsoft Office PowerPoint</Application>
  <PresentationFormat>Widescreen</PresentationFormat>
  <Paragraphs>359</Paragraphs>
  <Slides>37</Slides>
  <Notes>1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Table of contents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analyse the drying kinetics of Moringa Oliefera leaves under various drying methods </vt:lpstr>
      <vt:lpstr>PowerPoint Presentation</vt:lpstr>
      <vt:lpstr>Drying kinetics under hot air oven drying</vt:lpstr>
      <vt:lpstr>PowerPoint Presentation</vt:lpstr>
      <vt:lpstr>PowerPoint Presentation</vt:lpstr>
      <vt:lpstr>PowerPoint Presentation</vt:lpstr>
      <vt:lpstr>To evaluate the drying effect on physico-chemical properties of Moringa Oleifera leaves dried using different drying methods</vt:lpstr>
      <vt:lpstr>PowerPoint Presentation</vt:lpstr>
      <vt:lpstr>Extract Preparation</vt:lpstr>
      <vt:lpstr>PowerPoint Presentation</vt:lpstr>
      <vt:lpstr>PowerPoint Presentation</vt:lpstr>
      <vt:lpstr>PowerPoint Presentation</vt:lpstr>
      <vt:lpstr>PowerPoint Presentation</vt:lpstr>
      <vt:lpstr>To study the storage stability of dried Moringa Oliefera leaves powder under different environment conditions</vt:lpstr>
      <vt:lpstr>PowerPoint Presentation</vt:lpstr>
      <vt:lpstr>PowerPoint Presentation</vt:lpstr>
      <vt:lpstr>Salient Findings</vt:lpstr>
      <vt:lpstr>Conclusions</vt:lpstr>
      <vt:lpstr>Future Scopes of research</vt:lpstr>
      <vt:lpstr>REFERNCES</vt:lpstr>
      <vt:lpstr>REFERNCES</vt:lpstr>
      <vt:lpstr>REFERNCES</vt:lpstr>
      <vt:lpstr>PowerPoint Presentation</vt:lpstr>
      <vt:lpstr>Antioxidant capacity</vt:lpstr>
      <vt:lpstr>Total flavonoid content</vt:lpstr>
      <vt:lpstr>Total phenolic content</vt:lpstr>
      <vt:lpstr>Nutritional composition of Drumstick leaves</vt:lpstr>
      <vt:lpstr>Moisture Content Measurement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Kashyap</dc:creator>
  <cp:lastModifiedBy>Abhishek Kashyap</cp:lastModifiedBy>
  <cp:revision>353</cp:revision>
  <dcterms:created xsi:type="dcterms:W3CDTF">2021-11-23T09:40:55Z</dcterms:created>
  <dcterms:modified xsi:type="dcterms:W3CDTF">2022-05-10T11:13:28Z</dcterms:modified>
</cp:coreProperties>
</file>