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6" r:id="rId5"/>
    <p:sldMasterId id="2147483707" r:id="rId6"/>
    <p:sldMasterId id="214748370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Lst>
  <p:sldSz cy="6858000" cx="9144000"/>
  <p:notesSz cx="7315200" cy="9601200"/>
  <p:embeddedFontLst>
    <p:embeddedFont>
      <p:font typeface="Proxima Nova"/>
      <p:regular r:id="rId134"/>
      <p:bold r:id="rId135"/>
      <p:italic r:id="rId136"/>
      <p:boldItalic r:id="rId1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AE2D083-4FEB-46E1-8E60-38838D62A93F}">
  <a:tblStyle styleId="{4AE2D083-4FEB-46E1-8E60-38838D62A9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90AB80C-5B1C-4254-975A-E05834CC97DE}" styleName="Table_1">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105A995-9981-4B27-9A48-633CE4DE00B0}"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5"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26" Type="http://schemas.openxmlformats.org/officeDocument/2006/relationships/slide" Target="slides/slide18.xml"/><Relationship Id="rId121" Type="http://schemas.openxmlformats.org/officeDocument/2006/relationships/slide" Target="slides/slide113.xml"/><Relationship Id="rId25" Type="http://schemas.openxmlformats.org/officeDocument/2006/relationships/slide" Target="slides/slide17.xml"/><Relationship Id="rId120" Type="http://schemas.openxmlformats.org/officeDocument/2006/relationships/slide" Target="slides/slide112.xml"/><Relationship Id="rId28" Type="http://schemas.openxmlformats.org/officeDocument/2006/relationships/slide" Target="slides/slide20.xml"/><Relationship Id="rId27" Type="http://schemas.openxmlformats.org/officeDocument/2006/relationships/slide" Target="slides/slide19.xml"/><Relationship Id="rId125" Type="http://schemas.openxmlformats.org/officeDocument/2006/relationships/slide" Target="slides/slide117.xml"/><Relationship Id="rId29" Type="http://schemas.openxmlformats.org/officeDocument/2006/relationships/slide" Target="slides/slide21.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slide" Target="slides/slide111.xml"/><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137" Type="http://schemas.openxmlformats.org/officeDocument/2006/relationships/font" Target="fonts/ProximaNova-boldItalic.fntdata"/><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6" Type="http://schemas.openxmlformats.org/officeDocument/2006/relationships/font" Target="fonts/ProximaNova-italic.fntdata"/><Relationship Id="rId135" Type="http://schemas.openxmlformats.org/officeDocument/2006/relationships/font" Target="fonts/ProximaNova-bold.fntdata"/><Relationship Id="rId134" Type="http://schemas.openxmlformats.org/officeDocument/2006/relationships/font" Target="fonts/ProximaNova-regular.fntdata"/><Relationship Id="rId133" Type="http://schemas.openxmlformats.org/officeDocument/2006/relationships/slide" Target="slides/slide125.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rverspec.org/" TargetMode="Externa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sible.com/ansible/devel/modules/list_of_all_modules.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inja.pocoo.org/docs/" TargetMode="External"/><Relationship Id="rId3" Type="http://schemas.openxmlformats.org/officeDocument/2006/relationships/hyperlink" Target="http://jinja.pocoo.org/docs/templates/"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inja.pocoo.org/docs/dev/templates/#list-of-control-structures" TargetMode="External"/><Relationship Id="rId3" Type="http://schemas.openxmlformats.org/officeDocument/2006/relationships/hyperlink" Target="http://jinja.pocoo.org/docs/dev/templates/#expressions" TargetMode="External"/><Relationship Id="rId4" Type="http://schemas.openxmlformats.org/officeDocument/2006/relationships/hyperlink" Target="http://jinja.pocoo.org/docs/dev/templates/#comments" TargetMode="External"/><Relationship Id="rId5" Type="http://schemas.openxmlformats.org/officeDocument/2006/relationships/hyperlink" Target="http://jinja.pocoo.org/docs/dev/templates/#line-statements" TargetMode="Externa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notes"/>
          <p:cNvSpPr txBox="1"/>
          <p:nvPr>
            <p:ph idx="1" type="body"/>
          </p:nvPr>
        </p:nvSpPr>
        <p:spPr>
          <a:xfrm>
            <a:off x="372168" y="5516380"/>
            <a:ext cx="6551374" cy="336409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600" u="none" cap="none" strike="noStrike">
                <a:solidFill>
                  <a:srgbClr val="595959"/>
                </a:solidFill>
                <a:latin typeface="Calibri"/>
                <a:ea typeface="Calibri"/>
                <a:cs typeface="Calibri"/>
                <a:sym typeface="Calibri"/>
              </a:rPr>
              <a:t>Thank you for participating in our Ansible workshop!</a:t>
            </a:r>
            <a:endParaRPr/>
          </a:p>
          <a:p>
            <a:pPr indent="0" lvl="1" marL="457200" marR="0" rtl="0" algn="l">
              <a:lnSpc>
                <a:spcPct val="141666"/>
              </a:lnSpc>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None/>
            </a:pPr>
            <a:r>
              <a:rPr b="0" i="0" lang="en-US" sz="1000" u="none" cap="none" strike="noStrike">
                <a:solidFill>
                  <a:schemeClr val="dk1"/>
                </a:solidFill>
                <a:latin typeface="Calibri"/>
                <a:ea typeface="Calibri"/>
                <a:cs typeface="Calibri"/>
                <a:sym typeface="Calibri"/>
              </a:rPr>
              <a:t>“Ansible Configuration Management Boot Camp” was designed as part of the Techtown Training technology innovation curriculum. Techtown Training is a division of ASPE Training, dedicated to modernizing enterprise application delivery, helping IT departments automate, and increasing the value stream and business outcomes of technology work. </a:t>
            </a:r>
            <a:endParaRPr/>
          </a:p>
          <a:p>
            <a:pPr indent="0" lvl="1" marL="457200" marR="0" rtl="0" algn="l">
              <a:lnSpc>
                <a:spcPct val="140000"/>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None/>
            </a:pPr>
            <a:r>
              <a:rPr b="0" i="0" lang="en-US" sz="1000" u="none" cap="none" strike="noStrike">
                <a:solidFill>
                  <a:schemeClr val="dk1"/>
                </a:solidFill>
                <a:latin typeface="Calibri"/>
                <a:ea typeface="Calibri"/>
                <a:cs typeface="Calibri"/>
                <a:sym typeface="Calibri"/>
              </a:rPr>
              <a:t>“Ansible Configuration Management Boot Camp” is a lab-driven, expert-coached program. We ask you to actively participate in the workshop, ask questions, and discuss ideas and intentions about how to use Ansible in your own environment. Your subject-matter expert welcomes the opportunity to help solve your problems and answer your questions. If you stump your instructor with a question, we are always happy to investigate and get back to you. </a:t>
            </a:r>
            <a:endParaRPr/>
          </a:p>
          <a:p>
            <a:pPr indent="0" lvl="1" marL="457200" marR="0" rtl="0" algn="l">
              <a:lnSpc>
                <a:spcPct val="140000"/>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None/>
            </a:pPr>
            <a:r>
              <a:rPr b="0" i="0" lang="en-US" sz="1000" u="none" cap="none" strike="noStrike">
                <a:solidFill>
                  <a:schemeClr val="dk1"/>
                </a:solidFill>
                <a:latin typeface="Calibri"/>
                <a:ea typeface="Calibri"/>
                <a:cs typeface="Calibri"/>
                <a:sym typeface="Calibri"/>
              </a:rPr>
              <a:t>“Ansible Configuration Management Boot Camp” was developed in a collaboration between Mitchell Smith, Charles Lane, Philip Roberts, and Chris Knotts for exclusive training delivery in ASPE and Techtown’s classrooms. Licensed for ASPE and Techtown classroom distribution only. All other rights reserved. </a:t>
            </a:r>
            <a:endParaRPr/>
          </a:p>
          <a:p>
            <a:pPr indent="0" lvl="0" marL="0" marR="0" rtl="0" algn="l">
              <a:spcBef>
                <a:spcPts val="0"/>
              </a:spcBef>
              <a:spcAft>
                <a:spcPts val="0"/>
              </a:spcAft>
              <a:buNone/>
            </a:pPr>
            <a:r>
              <a:t/>
            </a:r>
            <a:endParaRPr b="1"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10: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10: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4" name="Shape 1224"/>
        <p:cNvGrpSpPr/>
        <p:nvPr/>
      </p:nvGrpSpPr>
      <p:grpSpPr>
        <a:xfrm>
          <a:off x="0" y="0"/>
          <a:ext cx="0" cy="0"/>
          <a:chOff x="0" y="0"/>
          <a:chExt cx="0" cy="0"/>
        </a:xfrm>
      </p:grpSpPr>
      <p:sp>
        <p:nvSpPr>
          <p:cNvPr id="1225" name="Google Shape;1225;p9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6" name="Google Shape;1226;p94:notes"/>
          <p:cNvSpPr txBox="1"/>
          <p:nvPr>
            <p:ph idx="1" type="body"/>
          </p:nvPr>
        </p:nvSpPr>
        <p:spPr>
          <a:xfrm>
            <a:off x="511444" y="5393410"/>
            <a:ext cx="6230319" cy="300764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Make good use of variables in your playbook and roles, it is much easier to make a quick change in group_vars or your inventory than finding hard coded values in your playbook and roles.</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app_repository: https://github.com/mjsprojects/hello-world.git</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app_version: "1.0.0"</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app_directory: /opt/webapps/hello-world</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can quickly change the version number and redeploy, if that deployment has problems for whatever reason, we just change the version number back and rerun the deployment to revert the change.</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1" name="Shape 1231"/>
        <p:cNvGrpSpPr/>
        <p:nvPr/>
      </p:nvGrpSpPr>
      <p:grpSpPr>
        <a:xfrm>
          <a:off x="0" y="0"/>
          <a:ext cx="0" cy="0"/>
          <a:chOff x="0" y="0"/>
          <a:chExt cx="0" cy="0"/>
        </a:xfrm>
      </p:grpSpPr>
      <p:sp>
        <p:nvSpPr>
          <p:cNvPr id="1232" name="Google Shape;1232;p9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3" name="Google Shape;1233;p95: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9" name="Shape 1239"/>
        <p:cNvGrpSpPr/>
        <p:nvPr/>
      </p:nvGrpSpPr>
      <p:grpSpPr>
        <a:xfrm>
          <a:off x="0" y="0"/>
          <a:ext cx="0" cy="0"/>
          <a:chOff x="0" y="0"/>
          <a:chExt cx="0" cy="0"/>
        </a:xfrm>
      </p:grpSpPr>
      <p:sp>
        <p:nvSpPr>
          <p:cNvPr id="1240" name="Google Shape;1240;g446af7d474_0_87:notes"/>
          <p:cNvSpPr/>
          <p:nvPr>
            <p:ph idx="2" type="sldImg"/>
          </p:nvPr>
        </p:nvSpPr>
        <p:spPr>
          <a:xfrm>
            <a:off x="750888" y="230188"/>
            <a:ext cx="5813400" cy="4360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1" name="Google Shape;1241;g446af7d474_0_87:notes"/>
          <p:cNvSpPr txBox="1"/>
          <p:nvPr>
            <p:ph idx="1" type="body"/>
          </p:nvPr>
        </p:nvSpPr>
        <p:spPr>
          <a:xfrm>
            <a:off x="688769" y="4679638"/>
            <a:ext cx="6032700" cy="20418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https://github.com/gravitational/workshop/blob/master/k8s101.md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Git clone https://github.com/gravitational/workshop.git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Sections:</a:t>
            </a:r>
            <a:endParaRPr b="0" i="0" sz="1400" u="none" cap="none" strike="noStrike">
              <a:solidFill>
                <a:srgbClr val="000000"/>
              </a:solidFill>
              <a:latin typeface="Arial"/>
              <a:ea typeface="Arial"/>
              <a:cs typeface="Arial"/>
              <a:sym typeface="Arial"/>
            </a:endParaRPr>
          </a:p>
          <a:p>
            <a:pPr indent="-179523" lvl="0" marL="179523" marR="0" rtl="0" algn="l">
              <a:lnSpc>
                <a:spcPct val="100000"/>
              </a:lnSpc>
              <a:spcBef>
                <a:spcPts val="0"/>
              </a:spcBef>
              <a:spcAft>
                <a:spcPts val="0"/>
              </a:spcAft>
              <a:buClr>
                <a:schemeClr val="dk1"/>
              </a:buClr>
              <a:buSzPts val="1100"/>
              <a:buFont typeface="Arial"/>
              <a:buChar char="•"/>
            </a:pPr>
            <a:r>
              <a:rPr b="0" i="0" lang="en-US" sz="1200" u="none" cap="none" strike="noStrike">
                <a:solidFill>
                  <a:schemeClr val="dk1"/>
                </a:solidFill>
                <a:latin typeface="Calibri"/>
                <a:ea typeface="Calibri"/>
                <a:cs typeface="Calibri"/>
                <a:sym typeface="Calibri"/>
              </a:rPr>
              <a:t>Deployments and Replica </a:t>
            </a:r>
            <a:r>
              <a:rPr lang="en-US" sz="1200">
                <a:solidFill>
                  <a:schemeClr val="dk1"/>
                </a:solidFill>
                <a:latin typeface="Calibri"/>
                <a:ea typeface="Calibri"/>
                <a:cs typeface="Calibri"/>
                <a:sym typeface="Calibri"/>
              </a:rPr>
              <a:t>S</a:t>
            </a:r>
            <a:r>
              <a:rPr b="0" i="0" lang="en-US" sz="1200" u="none" cap="none" strike="noStrike">
                <a:solidFill>
                  <a:schemeClr val="dk1"/>
                </a:solidFill>
                <a:latin typeface="Calibri"/>
                <a:ea typeface="Calibri"/>
                <a:cs typeface="Calibri"/>
                <a:sym typeface="Calibri"/>
              </a:rPr>
              <a:t>ets</a:t>
            </a:r>
            <a:endParaRPr b="0" i="0" sz="1200" u="none" cap="none" strike="noStrike">
              <a:solidFill>
                <a:schemeClr val="dk1"/>
              </a:solidFill>
              <a:latin typeface="Calibri"/>
              <a:ea typeface="Calibri"/>
              <a:cs typeface="Calibri"/>
              <a:sym typeface="Calibri"/>
            </a:endParaRPr>
          </a:p>
          <a:p>
            <a:pPr indent="-179523" lvl="0" marL="179523" marR="0" rtl="0" algn="l">
              <a:lnSpc>
                <a:spcPct val="100000"/>
              </a:lnSpc>
              <a:spcBef>
                <a:spcPts val="0"/>
              </a:spcBef>
              <a:spcAft>
                <a:spcPts val="0"/>
              </a:spcAft>
              <a:buClr>
                <a:schemeClr val="dk1"/>
              </a:buClr>
              <a:buSzPts val="1100"/>
              <a:buFont typeface="Arial"/>
              <a:buChar char="•"/>
            </a:pPr>
            <a:r>
              <a:rPr b="0" i="0" lang="en-US" sz="1200" u="none" cap="none" strike="noStrike">
                <a:solidFill>
                  <a:schemeClr val="dk1"/>
                </a:solidFill>
                <a:latin typeface="Calibri"/>
                <a:ea typeface="Calibri"/>
                <a:cs typeface="Calibri"/>
                <a:sym typeface="Calibri"/>
              </a:rPr>
              <a:t>Services</a:t>
            </a:r>
            <a:endParaRPr b="0" i="0" sz="1400" u="none" cap="none" strike="noStrike">
              <a:solidFill>
                <a:srgbClr val="000000"/>
              </a:solidFill>
              <a:latin typeface="Arial"/>
              <a:ea typeface="Arial"/>
              <a:cs typeface="Arial"/>
              <a:sym typeface="Arial"/>
            </a:endParaRPr>
          </a:p>
          <a:p>
            <a:pPr indent="-179523" lvl="0" marL="179523" marR="0" rtl="0" algn="l">
              <a:lnSpc>
                <a:spcPct val="100000"/>
              </a:lnSpc>
              <a:spcBef>
                <a:spcPts val="0"/>
              </a:spcBef>
              <a:spcAft>
                <a:spcPts val="0"/>
              </a:spcAft>
              <a:buClr>
                <a:schemeClr val="dk1"/>
              </a:buClr>
              <a:buSzPts val="1100"/>
              <a:buFont typeface="Arial"/>
              <a:buChar char="•"/>
            </a:pPr>
            <a:r>
              <a:rPr b="0" i="0" lang="en-US" sz="1200" u="none" cap="none" strike="noStrike">
                <a:solidFill>
                  <a:schemeClr val="dk1"/>
                </a:solidFill>
                <a:latin typeface="Calibri"/>
                <a:ea typeface="Calibri"/>
                <a:cs typeface="Calibri"/>
                <a:sym typeface="Calibri"/>
              </a:rPr>
              <a:t>Back to Deployments</a:t>
            </a:r>
            <a:endParaRPr b="0" i="0" sz="1400" u="none" cap="none" strike="noStrike">
              <a:solidFill>
                <a:srgbClr val="000000"/>
              </a:solidFill>
              <a:latin typeface="Arial"/>
              <a:ea typeface="Arial"/>
              <a:cs typeface="Arial"/>
              <a:sym typeface="Arial"/>
            </a:endParaRPr>
          </a:p>
          <a:p>
            <a:pPr indent="-179523" lvl="0" marL="179523" marR="0" rtl="0" algn="l">
              <a:lnSpc>
                <a:spcPct val="100000"/>
              </a:lnSpc>
              <a:spcBef>
                <a:spcPts val="0"/>
              </a:spcBef>
              <a:spcAft>
                <a:spcPts val="0"/>
              </a:spcAft>
              <a:buClr>
                <a:schemeClr val="dk1"/>
              </a:buClr>
              <a:buSzPts val="1100"/>
              <a:buFont typeface="Arial"/>
              <a:buChar char="•"/>
            </a:pPr>
            <a:r>
              <a:rPr b="0" i="0" lang="en-US" sz="1200" u="none" cap="none" strike="noStrike">
                <a:solidFill>
                  <a:schemeClr val="dk1"/>
                </a:solidFill>
                <a:latin typeface="Calibri"/>
                <a:ea typeface="Calibri"/>
                <a:cs typeface="Calibri"/>
                <a:sym typeface="Calibri"/>
              </a:rPr>
              <a:t>Configuration management basics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6" name="Shape 1246"/>
        <p:cNvGrpSpPr/>
        <p:nvPr/>
      </p:nvGrpSpPr>
      <p:grpSpPr>
        <a:xfrm>
          <a:off x="0" y="0"/>
          <a:ext cx="0" cy="0"/>
          <a:chOff x="0" y="0"/>
          <a:chExt cx="0" cy="0"/>
        </a:xfrm>
      </p:grpSpPr>
      <p:sp>
        <p:nvSpPr>
          <p:cNvPr id="1247" name="Google Shape;1247;p9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8" name="Google Shape;1248;p96: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Notifications</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Ansible includes easy-to-use notification modules for:</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Slack</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HipChat</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IRC</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Jabber</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Email</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Twilio</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Amazon SNS</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Campfire</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etc...</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Many playbooks include notifications in both the pre_tasks and post_tasks sections, notifying the operations team in a chat channel when a deployment begins or ends.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cxnSp>
        <p:nvCxnSpPr>
          <p:cNvPr id="1249" name="Google Shape;1249;p96:notes"/>
          <p:cNvCxnSpPr/>
          <p:nvPr/>
        </p:nvCxnSpPr>
        <p:spPr>
          <a:xfrm>
            <a:off x="378699" y="5816842"/>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4" name="Shape 1254"/>
        <p:cNvGrpSpPr/>
        <p:nvPr/>
      </p:nvGrpSpPr>
      <p:grpSpPr>
        <a:xfrm>
          <a:off x="0" y="0"/>
          <a:ext cx="0" cy="0"/>
          <a:chOff x="0" y="0"/>
          <a:chExt cx="0" cy="0"/>
        </a:xfrm>
      </p:grpSpPr>
      <p:sp>
        <p:nvSpPr>
          <p:cNvPr id="1255" name="Google Shape;1255;p99: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6" name="Google Shape;1256;p99: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Best practice directory layout</a:t>
            </a:r>
            <a:endParaRPr b="0" sz="1200">
              <a:solidFill>
                <a:srgbClr val="595959"/>
              </a:solidFill>
              <a:latin typeface="Calibri"/>
              <a:ea typeface="Calibri"/>
              <a:cs typeface="Calibri"/>
              <a:sym typeface="Calibri"/>
            </a:endParaRPr>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ansible.cfg - configuration defaults for ansible</a:t>
            </a:r>
            <a:endParaRPr b="0" i="0" sz="1200" u="none" cap="none" strike="noStrike">
              <a:solidFill>
                <a:schemeClr val="dk1"/>
              </a:solidFill>
              <a:latin typeface="Calibri"/>
              <a:ea typeface="Calibri"/>
              <a:cs typeface="Calibri"/>
              <a:sym typeface="Calibri"/>
            </a:endParaRPr>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requirements.yml - third party roles from ansible galaxy</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inventory/ - directory containing your inventory files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development - inventory file for your development environment</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staging - inventory file for your staging environment</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production - inventory file for your production environment</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group_vars/ - group variable definitions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all - apply to all hosts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webserver - apply to hosts in the webserver group</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playbooks/ - playbooks directory</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roles/ - directory containing your roles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internal/ - any internally developed roles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external/ - any external roles downloaded from ansible galaxy</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scripts/ - any internal utility scripts like the example to update external roles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lang="en-US" sz="1200">
                <a:solidFill>
                  <a:schemeClr val="dk1"/>
                </a:solidFill>
                <a:latin typeface="Calibri"/>
                <a:ea typeface="Calibri"/>
                <a:cs typeface="Calibri"/>
                <a:sym typeface="Calibri"/>
              </a:rPr>
              <a:t>Note: you should add roles/external/* to your .gitignore file, external roles can be downloaded and updated with scripts/update_external_roles.sh</a:t>
            </a:r>
            <a:endParaRPr sz="1200"/>
          </a:p>
        </p:txBody>
      </p:sp>
      <p:cxnSp>
        <p:nvCxnSpPr>
          <p:cNvPr id="1257" name="Google Shape;1257;p99:notes"/>
          <p:cNvCxnSpPr/>
          <p:nvPr/>
        </p:nvCxnSpPr>
        <p:spPr>
          <a:xfrm>
            <a:off x="372168" y="5774078"/>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2" name="Shape 1262"/>
        <p:cNvGrpSpPr/>
        <p:nvPr/>
      </p:nvGrpSpPr>
      <p:grpSpPr>
        <a:xfrm>
          <a:off x="0" y="0"/>
          <a:ext cx="0" cy="0"/>
          <a:chOff x="0" y="0"/>
          <a:chExt cx="0" cy="0"/>
        </a:xfrm>
      </p:grpSpPr>
      <p:sp>
        <p:nvSpPr>
          <p:cNvPr id="1263" name="Google Shape;1263;p100: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4" name="Google Shape;1264;p100: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chemeClr val="dk1"/>
                </a:solidFill>
                <a:latin typeface="Calibri"/>
                <a:ea typeface="Calibri"/>
                <a:cs typeface="Calibri"/>
                <a:sym typeface="Calibri"/>
              </a:rPr>
              <a:t>Key Features</a:t>
            </a:r>
            <a:r>
              <a:rPr b="1" i="0" lang="en-US" sz="1200">
                <a:solidFill>
                  <a:schemeClr val="dk1"/>
                </a:solidFill>
                <a:latin typeface="Calibri"/>
                <a:ea typeface="Calibri"/>
                <a:cs typeface="Calibri"/>
                <a:sym typeface="Calibri"/>
              </a:rPr>
              <a:t> of Jinja2:</a:t>
            </a:r>
            <a:endParaRPr b="0" i="0" sz="1200">
              <a:solidFill>
                <a:schemeClr val="dk1"/>
              </a:solidFill>
              <a:latin typeface="Calibri"/>
              <a:ea typeface="Calibri"/>
              <a:cs typeface="Calibri"/>
              <a:sym typeface="Calibri"/>
            </a:endParaRPr>
          </a:p>
          <a:p>
            <a:pPr indent="-184150" lvl="1" marL="628650" marR="0" rtl="0" algn="l">
              <a:spcBef>
                <a:spcPts val="6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Sandboxed execution mode. Every aspect of the template execution is monitored and explicitly whitelisted or blacklisted, whatever is preferred. This makes it possible to execute untrusted templates.</a:t>
            </a:r>
            <a:endParaRPr sz="1200"/>
          </a:p>
          <a:p>
            <a:pPr indent="-184150" lvl="1" marL="628650" marR="0" rtl="0" algn="l">
              <a:spcBef>
                <a:spcPts val="6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Powerful automatic HTML escaping system for cross site scripting prevention.</a:t>
            </a:r>
            <a:endParaRPr sz="1200"/>
          </a:p>
          <a:p>
            <a:pPr indent="-184150" lvl="1" marL="628650" marR="0" rtl="0" algn="l">
              <a:spcBef>
                <a:spcPts val="6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Template inheritance makes it possible to use the same or a similar layout for all templates.</a:t>
            </a:r>
            <a:endParaRPr sz="1200"/>
          </a:p>
          <a:p>
            <a:pPr indent="-184150" lvl="1" marL="628650" marR="0" rtl="0" algn="l">
              <a:spcBef>
                <a:spcPts val="6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High performance with just in time compilation to Python bytecode. Jinja2 will translate your template sources on first load into Python bytecode for best runtime performance.</a:t>
            </a:r>
            <a:endParaRPr sz="1200"/>
          </a:p>
          <a:p>
            <a:pPr indent="-184150" lvl="1" marL="628650" marR="0" rtl="0" algn="l">
              <a:spcBef>
                <a:spcPts val="6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Optional ahead-of-time compilation</a:t>
            </a:r>
            <a:endParaRPr sz="1200"/>
          </a:p>
          <a:p>
            <a:pPr indent="-184150" lvl="1" marL="628650" marR="0" rtl="0" algn="l">
              <a:spcBef>
                <a:spcPts val="6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Easy to debug with a debug system that integrates template compile and runtime errors into the standard Python traceback system.</a:t>
            </a:r>
            <a:endParaRPr sz="1200"/>
          </a:p>
          <a:p>
            <a:pPr indent="-184150" lvl="1" marL="628650" marR="0" rtl="0" algn="l">
              <a:spcBef>
                <a:spcPts val="6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Configurable syntax. For instance you can reconfigure Jinja2 to better fit output formats such as LaTeX or JavaScript.</a:t>
            </a:r>
            <a:endParaRPr sz="1200"/>
          </a:p>
          <a:p>
            <a:pPr indent="-184150" lvl="1" marL="628650" marR="0" rtl="0" algn="l">
              <a:spcBef>
                <a:spcPts val="6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Template designer helpers. Jinja2 ships with a wide range of useful little helpers that help solving common tasks in templates such as breaking up sequences of items into multiple columns and more.</a:t>
            </a:r>
            <a:endParaRPr sz="1200"/>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a:solidFill>
                  <a:schemeClr val="dk1"/>
                </a:solidFill>
                <a:latin typeface="Calibri"/>
                <a:ea typeface="Calibri"/>
                <a:cs typeface="Calibri"/>
                <a:sym typeface="Calibri"/>
              </a:rPr>
              <a:t>S</a:t>
            </a:r>
            <a:r>
              <a:rPr i="1" lang="en-US" sz="1200">
                <a:solidFill>
                  <a:schemeClr val="dk1"/>
                </a:solidFill>
                <a:latin typeface="Calibri"/>
                <a:ea typeface="Calibri"/>
                <a:cs typeface="Calibri"/>
                <a:sym typeface="Calibri"/>
              </a:rPr>
              <a:t>ource: http://jinja.pocoo.org/</a:t>
            </a:r>
            <a:endParaRPr sz="1200"/>
          </a:p>
        </p:txBody>
      </p:sp>
      <p:cxnSp>
        <p:nvCxnSpPr>
          <p:cNvPr id="1265" name="Google Shape;1265;p100:notes"/>
          <p:cNvCxnSpPr/>
          <p:nvPr/>
        </p:nvCxnSpPr>
        <p:spPr>
          <a:xfrm>
            <a:off x="372168" y="5681348"/>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1" name="Shape 1271"/>
        <p:cNvGrpSpPr/>
        <p:nvPr/>
      </p:nvGrpSpPr>
      <p:grpSpPr>
        <a:xfrm>
          <a:off x="0" y="0"/>
          <a:ext cx="0" cy="0"/>
          <a:chOff x="0" y="0"/>
          <a:chExt cx="0" cy="0"/>
        </a:xfrm>
      </p:grpSpPr>
      <p:sp>
        <p:nvSpPr>
          <p:cNvPr id="1272" name="Google Shape;1272;p10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3" name="Google Shape;1273;p105: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rgbClr val="595959"/>
                </a:solidFill>
                <a:latin typeface="Calibri"/>
                <a:ea typeface="Calibri"/>
                <a:cs typeface="Calibri"/>
                <a:sym typeface="Calibri"/>
              </a:rPr>
              <a:t>Tracking state</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Any Ansible task that runs has the potential to change the state of the target machine in some way. Ansible modules will first check to see if the state of the target machine needs to be changed before taking any action. If the state of the host matches the arguments of the module, then Ansible takes no action on the host and responds with a status of ok.</a:t>
            </a:r>
            <a:endParaRPr sz="1200"/>
          </a:p>
          <a:p>
            <a:pPr indent="-107950" lvl="1" marL="628650" marR="0" rtl="0" algn="l">
              <a:spcBef>
                <a:spcPts val="100"/>
              </a:spcBef>
              <a:spcAft>
                <a:spcPts val="0"/>
              </a:spcAft>
              <a:buClr>
                <a:schemeClr val="dk1"/>
              </a:buClr>
              <a:buSzPts val="1000"/>
              <a:buFont typeface="Arial"/>
              <a:buNone/>
            </a:pPr>
            <a:r>
              <a:t/>
            </a:r>
            <a:endParaRPr b="0" i="0" sz="1200" u="none" cap="none" strike="noStrike">
              <a:solidFill>
                <a:schemeClr val="dk1"/>
              </a:solidFill>
              <a:latin typeface="Calibri"/>
              <a:ea typeface="Calibri"/>
              <a:cs typeface="Calibri"/>
              <a:sym typeface="Calibri"/>
            </a:endParaRPr>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However if there is a difference between the state of the target machine and the arguments to the module, then Ansible will action the change and return a status of changed.</a:t>
            </a:r>
            <a:endParaRPr sz="1200"/>
          </a:p>
          <a:p>
            <a:pPr indent="-107950" lvl="1" marL="628650" marR="0" rtl="0" algn="l">
              <a:spcBef>
                <a:spcPts val="100"/>
              </a:spcBef>
              <a:spcAft>
                <a:spcPts val="0"/>
              </a:spcAft>
              <a:buClr>
                <a:schemeClr val="dk1"/>
              </a:buClr>
              <a:buSzPts val="1000"/>
              <a:buFont typeface="Arial"/>
              <a:buNone/>
            </a:pPr>
            <a:r>
              <a:t/>
            </a:r>
            <a:endParaRPr b="1"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cxnSp>
        <p:nvCxnSpPr>
          <p:cNvPr id="1274" name="Google Shape;1274;p105:notes"/>
          <p:cNvCxnSpPr/>
          <p:nvPr/>
        </p:nvCxnSpPr>
        <p:spPr>
          <a:xfrm>
            <a:off x="372168" y="5758838"/>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9" name="Shape 1279"/>
        <p:cNvGrpSpPr/>
        <p:nvPr/>
      </p:nvGrpSpPr>
      <p:grpSpPr>
        <a:xfrm>
          <a:off x="0" y="0"/>
          <a:ext cx="0" cy="0"/>
          <a:chOff x="0" y="0"/>
          <a:chExt cx="0" cy="0"/>
        </a:xfrm>
      </p:grpSpPr>
      <p:sp>
        <p:nvSpPr>
          <p:cNvPr id="1280" name="Google Shape;1280;p110: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1" name="Google Shape;1281;p110: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7" name="Shape 1287"/>
        <p:cNvGrpSpPr/>
        <p:nvPr/>
      </p:nvGrpSpPr>
      <p:grpSpPr>
        <a:xfrm>
          <a:off x="0" y="0"/>
          <a:ext cx="0" cy="0"/>
          <a:chOff x="0" y="0"/>
          <a:chExt cx="0" cy="0"/>
        </a:xfrm>
      </p:grpSpPr>
      <p:sp>
        <p:nvSpPr>
          <p:cNvPr id="1288" name="Google Shape;1288;p111: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9" name="Google Shape;1289;p111: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4" name="Shape 1294"/>
        <p:cNvGrpSpPr/>
        <p:nvPr/>
      </p:nvGrpSpPr>
      <p:grpSpPr>
        <a:xfrm>
          <a:off x="0" y="0"/>
          <a:ext cx="0" cy="0"/>
          <a:chOff x="0" y="0"/>
          <a:chExt cx="0" cy="0"/>
        </a:xfrm>
      </p:grpSpPr>
      <p:sp>
        <p:nvSpPr>
          <p:cNvPr id="1295" name="Google Shape;1295;p11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6" name="Google Shape;1296;p11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11: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11: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Ansible was created by Michael DeHaan initially as a project in early 2012 and was designed to meet the configuration management needs of enterprises around the world. </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Since then, Ansible grown to become one of the most recognizable, feature rich, and easy to use DevOps tools available.</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In true open-source form, Ansible has a thriving community available to provide a rich amount of resources, guides, use cases, and example code, all meant to help individuals and organizations get their instance of Ansible off the ground. Today, Ansible has contributions from over 2000 community contributors, and growing. All of whom share the common goal of continuously improving Ansible.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Ansible came about right in the era when the word DevOps was quickly becoming one of the hottest buzzwords used in business and IT.</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Other interesting facts about Ansible:</a:t>
            </a:r>
            <a:endParaRPr/>
          </a:p>
          <a:p>
            <a:pPr indent="-171450" lvl="1" marL="628650" marR="0" rtl="0" algn="l">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The name "Ansible" was derived in reference to the interstellar instantaneous communication system used in the science fiction novel “Ender’s Game”, by Orson Scott Card. </a:t>
            </a:r>
            <a:endParaRPr b="0" i="0" sz="1000" u="none" cap="none" strike="noStrike">
              <a:solidFill>
                <a:schemeClr val="dk1"/>
              </a:solidFill>
              <a:latin typeface="Calibri"/>
              <a:ea typeface="Calibri"/>
              <a:cs typeface="Calibri"/>
              <a:sym typeface="Calibri"/>
            </a:endParaRPr>
          </a:p>
          <a:p>
            <a:pPr indent="-171450" lvl="1" marL="628650" marR="0" rtl="0" algn="l">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Current releases are named after Led Zeppelin songs. Releases prior to 2.0 were named after Van Halen songs.</a:t>
            </a:r>
            <a:endParaRPr/>
          </a:p>
          <a:p>
            <a:pPr indent="-171450" lvl="1" marL="628650" marR="0" rtl="0" algn="l">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The devel branch corresponds to the release actively under development.</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cxnSp>
        <p:nvCxnSpPr>
          <p:cNvPr id="398" name="Google Shape;398;p11:notes"/>
          <p:cNvCxnSpPr/>
          <p:nvPr/>
        </p:nvCxnSpPr>
        <p:spPr>
          <a:xfrm>
            <a:off x="372168" y="585679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1" name="Shape 1301"/>
        <p:cNvGrpSpPr/>
        <p:nvPr/>
      </p:nvGrpSpPr>
      <p:grpSpPr>
        <a:xfrm>
          <a:off x="0" y="0"/>
          <a:ext cx="0" cy="0"/>
          <a:chOff x="0" y="0"/>
          <a:chExt cx="0" cy="0"/>
        </a:xfrm>
      </p:grpSpPr>
      <p:sp>
        <p:nvSpPr>
          <p:cNvPr id="1302" name="Google Shape;1302;p11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3" name="Google Shape;1303;p113:notes"/>
          <p:cNvSpPr txBox="1"/>
          <p:nvPr>
            <p:ph idx="1" type="body"/>
          </p:nvPr>
        </p:nvSpPr>
        <p:spPr>
          <a:xfrm>
            <a:off x="372168" y="5543550"/>
            <a:ext cx="6592512" cy="3336926"/>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Because Ansible is meant to be a fail fast system, meaning that if a task in a playbook fails, the default behavior in Ansible is to immediately see it fail and tell you about it (and in </a:t>
            </a:r>
            <a:r>
              <a:rPr b="0" i="1" lang="en-US" sz="1200" u="none" cap="none" strike="noStrike">
                <a:solidFill>
                  <a:schemeClr val="dk1"/>
                </a:solidFill>
                <a:latin typeface="Calibri"/>
                <a:ea typeface="Calibri"/>
                <a:cs typeface="Calibri"/>
                <a:sym typeface="Calibri"/>
              </a:rPr>
              <a:t>most </a:t>
            </a:r>
            <a:r>
              <a:rPr b="0" i="0" lang="en-US" sz="1200" u="none" cap="none" strike="noStrike">
                <a:solidFill>
                  <a:schemeClr val="dk1"/>
                </a:solidFill>
                <a:latin typeface="Calibri"/>
                <a:ea typeface="Calibri"/>
                <a:cs typeface="Calibri"/>
                <a:sym typeface="Calibri"/>
              </a:rPr>
              <a:t>cases, it will definitely tell you about it, boldly). </a:t>
            </a:r>
            <a:r>
              <a:rPr lang="en-US" sz="1200"/>
              <a:t> </a:t>
            </a:r>
            <a:r>
              <a:rPr b="0" i="0" lang="en-US" sz="1200" u="none" cap="none" strike="noStrike">
                <a:solidFill>
                  <a:schemeClr val="dk1"/>
                </a:solidFill>
                <a:latin typeface="Calibri"/>
                <a:ea typeface="Calibri"/>
                <a:cs typeface="Calibri"/>
                <a:sym typeface="Calibri"/>
              </a:rPr>
              <a:t>This allows for a quicker dissection of the problem at hand, reducing time spent in backing out, rolling back, or undoing changes.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Ansible is designed to set a desired state. Inherently, this allows for exceptionally quick layers of tests that are able to be performed simply due to the check-sum style nature of this tool. Tie that in with roles telling Ansible to check more granular, and well defined configurations, it can be applied to nearly every level of testing desired, in one way or another.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Testing lifecycle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9" name="Shape 1309"/>
        <p:cNvGrpSpPr/>
        <p:nvPr/>
      </p:nvGrpSpPr>
      <p:grpSpPr>
        <a:xfrm>
          <a:off x="0" y="0"/>
          <a:ext cx="0" cy="0"/>
          <a:chOff x="0" y="0"/>
          <a:chExt cx="0" cy="0"/>
        </a:xfrm>
      </p:grpSpPr>
      <p:sp>
        <p:nvSpPr>
          <p:cNvPr id="1310" name="Google Shape;1310;p11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1" name="Google Shape;1311;p114: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rgbClr val="595959"/>
                </a:solidFill>
                <a:latin typeface="Calibri"/>
                <a:ea typeface="Calibri"/>
                <a:cs typeface="Calibri"/>
                <a:sym typeface="Calibri"/>
              </a:rPr>
              <a:t>Production considerations</a:t>
            </a:r>
            <a:endParaRPr b="0" i="0" sz="12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is a pretty efficient system for testing most config management tools, not just Ansible.  If you plan on implementing this in production though I would highly recommend looking at using LVM backed storage for your LXC containers or BTRS snapshots, it is faster than cloning a directory of files which means the pinup and teardown time for your tests will be a bit more efficient.</a:t>
            </a:r>
            <a:endParaRPr sz="1200"/>
          </a:p>
          <a:p>
            <a:pPr indent="0" lvl="1"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1" marL="0" marR="0" rtl="0" algn="l">
              <a:spcBef>
                <a:spcPts val="0"/>
              </a:spcBef>
              <a:spcAft>
                <a:spcPts val="0"/>
              </a:spcAft>
              <a:buNone/>
            </a:pPr>
            <a:r>
              <a:rPr b="1" i="0" lang="en-US" sz="1200" u="none" cap="none" strike="noStrike">
                <a:solidFill>
                  <a:srgbClr val="595959"/>
                </a:solidFill>
                <a:latin typeface="Calibri"/>
                <a:ea typeface="Calibri"/>
                <a:cs typeface="Calibri"/>
                <a:sym typeface="Calibri"/>
              </a:rPr>
              <a:t>Beyond a basic playbook run</a:t>
            </a:r>
            <a:endParaRPr sz="1200"/>
          </a:p>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There is a lot more we can do to exercise our Ansible code than a basic playbook run to test it’s reliability..We can do a syntax check on our code, we can use ansible-lint to check for best practices, we can test the environment after a playbook run with tools like ServerSpec (http://serverspec.org/) or Bats (https://github.com/sstephenson/bats) and don’t underestimate the value of doing code review across your team</a:t>
            </a:r>
            <a:r>
              <a:rPr lang="en-US" sz="1200">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cxnSp>
        <p:nvCxnSpPr>
          <p:cNvPr id="1312" name="Google Shape;1312;p114:notes"/>
          <p:cNvCxnSpPr/>
          <p:nvPr/>
        </p:nvCxnSpPr>
        <p:spPr>
          <a:xfrm>
            <a:off x="372168" y="5779864"/>
            <a:ext cx="6550920" cy="0"/>
          </a:xfrm>
          <a:prstGeom prst="straightConnector1">
            <a:avLst/>
          </a:prstGeom>
          <a:noFill/>
          <a:ln cap="flat" cmpd="sng" w="9525">
            <a:solidFill>
              <a:srgbClr val="7F7F7F"/>
            </a:solidFill>
            <a:prstDash val="solid"/>
            <a:round/>
            <a:headEnd len="sm" w="sm" type="none"/>
            <a:tailEnd len="sm" w="sm" type="none"/>
          </a:ln>
        </p:spPr>
      </p:cxnSp>
      <p:cxnSp>
        <p:nvCxnSpPr>
          <p:cNvPr id="1313" name="Google Shape;1313;p114:notes"/>
          <p:cNvCxnSpPr/>
          <p:nvPr/>
        </p:nvCxnSpPr>
        <p:spPr>
          <a:xfrm>
            <a:off x="374093" y="7159214"/>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8" name="Shape 1318"/>
        <p:cNvGrpSpPr/>
        <p:nvPr/>
      </p:nvGrpSpPr>
      <p:grpSpPr>
        <a:xfrm>
          <a:off x="0" y="0"/>
          <a:ext cx="0" cy="0"/>
          <a:chOff x="0" y="0"/>
          <a:chExt cx="0" cy="0"/>
        </a:xfrm>
      </p:grpSpPr>
      <p:sp>
        <p:nvSpPr>
          <p:cNvPr id="1319" name="Google Shape;1319;p11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0" name="Google Shape;1320;p115:notes"/>
          <p:cNvSpPr txBox="1"/>
          <p:nvPr>
            <p:ph idx="1" type="body"/>
          </p:nvPr>
        </p:nvSpPr>
        <p:spPr>
          <a:xfrm>
            <a:off x="372168" y="341314"/>
            <a:ext cx="6733482" cy="8539162"/>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Using ServerSpec with Ansible</a:t>
            </a:r>
            <a:endParaRPr sz="1200"/>
          </a:p>
          <a:p>
            <a:pPr indent="0" lvl="2" marL="9144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ServerSpec</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ServerSpec is a very popular testing tool which we can use after an Ansible run to make sure Ansible has done its job correctly. ServerSpec is written in Ruby, but it has a pretty basic syntax which is easy to pick up.</a:t>
            </a:r>
            <a:r>
              <a:rPr lang="en-US" sz="1200"/>
              <a:t> </a:t>
            </a:r>
            <a:r>
              <a:rPr b="0" i="0" lang="en-US" sz="1200" u="none" cap="none" strike="noStrike">
                <a:solidFill>
                  <a:schemeClr val="dk1"/>
                </a:solidFill>
                <a:latin typeface="Calibri"/>
                <a:ea typeface="Calibri"/>
                <a:cs typeface="Calibri"/>
                <a:sym typeface="Calibri"/>
              </a:rPr>
              <a:t>Change in to the serverspec directory in the course code where we will have a look at some tests we can run against the Gogs environment we built earlier.</a:t>
            </a:r>
            <a:endParaRPr sz="1200"/>
          </a:p>
          <a:p>
            <a:pPr indent="45720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cd ~/code/serverspec</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have created a few test cases in the spec/gogs.local directory to test that ntp is installed and running, that MySQL is installed and running, and that Gogs has been downloaded and started.</a:t>
            </a:r>
            <a:endParaRPr sz="1200"/>
          </a:p>
          <a:p>
            <a:pPr indent="0" lvl="1" marL="9144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cat spec/gogs.local/ntp_spec.rb</a:t>
            </a:r>
            <a:endParaRPr b="0" i="0" sz="1200" u="none" cap="none" strike="noStrike">
              <a:solidFill>
                <a:schemeClr val="dk1"/>
              </a:solidFill>
              <a:latin typeface="Calibri"/>
              <a:ea typeface="Calibri"/>
              <a:cs typeface="Calibri"/>
              <a:sym typeface="Calibri"/>
            </a:endParaRPr>
          </a:p>
          <a:p>
            <a:pPr indent="0" lvl="1"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cat spec/gogs.local/mysql_spec.rb</a:t>
            </a:r>
            <a:endParaRPr b="0" i="0" sz="1200" u="none" cap="none" strike="noStrike">
              <a:solidFill>
                <a:schemeClr val="dk1"/>
              </a:solidFill>
              <a:latin typeface="Calibri"/>
              <a:ea typeface="Calibri"/>
              <a:cs typeface="Calibri"/>
              <a:sym typeface="Calibri"/>
            </a:endParaRPr>
          </a:p>
          <a:p>
            <a:pPr indent="0" lvl="1"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cat spec/gogs.local/gogs_spec.rb</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As you can see from these examples, we are checking to make sure packages have been installed, users and directories have been created, that services are running, and that the appropriate TCP ports for MySQL and Gogs are listening.</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just use the rake command to run all our tests by entering:</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 rake</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It should come back with the number of tests run and the number of failures, if any.We can integrate a testing suite like this with any CI tool such as Jenkins, Bamboo or Travis CI to automatically execute our Ansible code and then test our environment to make sure everything is set up correctly.</a:t>
            </a:r>
            <a:r>
              <a:rPr lang="en-US" sz="1200"/>
              <a:t> </a:t>
            </a:r>
            <a:r>
              <a:rPr b="0" i="0" lang="en-US" sz="1200" u="none" cap="none" strike="noStrike">
                <a:solidFill>
                  <a:schemeClr val="dk1"/>
                </a:solidFill>
                <a:latin typeface="Calibri"/>
                <a:ea typeface="Calibri"/>
                <a:cs typeface="Calibri"/>
                <a:sym typeface="Calibri"/>
              </a:rPr>
              <a:t>More information about ServerSpec and the resource types you can test for can be found on the ServerSpec homepage </a:t>
            </a:r>
            <a:r>
              <a:rPr b="0" i="0" lang="en-US" sz="1200" u="sng" cap="none" strike="noStrike">
                <a:solidFill>
                  <a:schemeClr val="hlink"/>
                </a:solidFill>
                <a:latin typeface="Calibri"/>
                <a:ea typeface="Calibri"/>
                <a:cs typeface="Calibri"/>
                <a:sym typeface="Calibri"/>
                <a:hlinkClick r:id="rId2"/>
              </a:rPr>
              <a:t>http://serverspec.org/</a:t>
            </a:r>
            <a:endParaRPr b="0" i="0" sz="1200" u="none" cap="none" strike="noStrike">
              <a:solidFill>
                <a:schemeClr val="dk1"/>
              </a:solidFill>
              <a:latin typeface="Calibri"/>
              <a:ea typeface="Calibri"/>
              <a:cs typeface="Calibri"/>
              <a:sym typeface="Calibri"/>
            </a:endParaRPr>
          </a:p>
        </p:txBody>
      </p:sp>
      <p:cxnSp>
        <p:nvCxnSpPr>
          <p:cNvPr id="1321" name="Google Shape;1321;p115:notes"/>
          <p:cNvCxnSpPr/>
          <p:nvPr/>
        </p:nvCxnSpPr>
        <p:spPr>
          <a:xfrm>
            <a:off x="372168" y="704944"/>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Google Shape;1327;p11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8" name="Google Shape;1328;p116:notes"/>
          <p:cNvSpPr txBox="1"/>
          <p:nvPr>
            <p:ph idx="1" type="body"/>
          </p:nvPr>
        </p:nvSpPr>
        <p:spPr>
          <a:xfrm>
            <a:off x="372168" y="5505450"/>
            <a:ext cx="6665240" cy="337502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Final notes on RoleSpec</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184150" lvl="1" marL="6286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It is designed to run on TravisCI out of the box, but is trivial to get working on other CI environments.</a:t>
            </a:r>
            <a:endParaRPr sz="1200"/>
          </a:p>
          <a:p>
            <a:pPr indent="-107950" lvl="1" marL="628650" marR="0" rtl="0" algn="l">
              <a:spcBef>
                <a:spcPts val="0"/>
              </a:spcBef>
              <a:spcAft>
                <a:spcPts val="0"/>
              </a:spcAft>
              <a:buClr>
                <a:schemeClr val="dk1"/>
              </a:buClr>
              <a:buSzPts val="1000"/>
              <a:buFont typeface="Arial"/>
              <a:buNone/>
            </a:pPr>
            <a:r>
              <a:t/>
            </a:r>
            <a:endParaRPr b="0" i="0" sz="1200" u="none" cap="none" strike="noStrike">
              <a:solidFill>
                <a:schemeClr val="dk1"/>
              </a:solidFill>
              <a:latin typeface="Calibri"/>
              <a:ea typeface="Calibri"/>
              <a:cs typeface="Calibri"/>
              <a:sym typeface="Calibri"/>
            </a:endParaRPr>
          </a:p>
          <a:p>
            <a:pPr indent="-184150" lvl="1" marL="6286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It might not be as fully featured as ServerSpec, but you can achieve quite a lot with the current feature set.</a:t>
            </a:r>
            <a:endParaRPr sz="1200"/>
          </a:p>
          <a:p>
            <a:pPr indent="-107950" lvl="1" marL="628650" marR="0" rtl="0" algn="l">
              <a:spcBef>
                <a:spcPts val="0"/>
              </a:spcBef>
              <a:spcAft>
                <a:spcPts val="0"/>
              </a:spcAft>
              <a:buClr>
                <a:schemeClr val="dk1"/>
              </a:buClr>
              <a:buSzPts val="1000"/>
              <a:buFont typeface="Arial"/>
              <a:buNone/>
            </a:pPr>
            <a:r>
              <a:t/>
            </a:r>
            <a:endParaRPr b="0" i="0" sz="1200" u="none" cap="none" strike="noStrike">
              <a:solidFill>
                <a:schemeClr val="dk1"/>
              </a:solidFill>
              <a:latin typeface="Calibri"/>
              <a:ea typeface="Calibri"/>
              <a:cs typeface="Calibri"/>
              <a:sym typeface="Calibri"/>
            </a:endParaRPr>
          </a:p>
          <a:p>
            <a:pPr indent="-184150" lvl="1" marL="6286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Visit the authors GitHub page for further details https://github.com/nickjj/rolespec</a:t>
            </a:r>
            <a:endParaRPr sz="1200"/>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3" name="Shape 1333"/>
        <p:cNvGrpSpPr/>
        <p:nvPr/>
      </p:nvGrpSpPr>
      <p:grpSpPr>
        <a:xfrm>
          <a:off x="0" y="0"/>
          <a:ext cx="0" cy="0"/>
          <a:chOff x="0" y="0"/>
          <a:chExt cx="0" cy="0"/>
        </a:xfrm>
      </p:grpSpPr>
      <p:sp>
        <p:nvSpPr>
          <p:cNvPr id="1334" name="Google Shape;1334;p117: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5" name="Google Shape;1335;p117:notes"/>
          <p:cNvSpPr txBox="1"/>
          <p:nvPr>
            <p:ph idx="1" type="body"/>
          </p:nvPr>
        </p:nvSpPr>
        <p:spPr>
          <a:xfrm>
            <a:off x="372168" y="1809750"/>
            <a:ext cx="6676814" cy="70707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None/>
            </a:pPr>
            <a:r>
              <a:rPr lang="en-US" sz="1200">
                <a:solidFill>
                  <a:schemeClr val="dk1"/>
                </a:solidFill>
                <a:latin typeface="Calibri"/>
                <a:ea typeface="Calibri"/>
                <a:cs typeface="Calibri"/>
                <a:sym typeface="Calibri"/>
              </a:rPr>
              <a:t>Lets revisit the concepts of Continuous Integration, Continuous Delivery, and Continuous Improvement:</a:t>
            </a:r>
            <a:endParaRPr sz="1200">
              <a:solidFill>
                <a:schemeClr val="dk1"/>
              </a:solidFill>
              <a:latin typeface="Calibri"/>
              <a:ea typeface="Calibri"/>
              <a:cs typeface="Calibri"/>
              <a:sym typeface="Calibri"/>
            </a:endParaRPr>
          </a:p>
          <a:p>
            <a:pPr indent="-184150" lvl="1" marL="628650" marR="0" rtl="0" algn="l">
              <a:lnSpc>
                <a:spcPct val="140000"/>
              </a:lnSpc>
              <a:spcBef>
                <a:spcPts val="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Continuous Integration: </a:t>
            </a:r>
            <a:r>
              <a:rPr b="0" i="0" lang="en-US" sz="1200" u="none" cap="none" strike="noStrike">
                <a:solidFill>
                  <a:schemeClr val="dk1"/>
                </a:solidFill>
                <a:latin typeface="Calibri"/>
                <a:ea typeface="Calibri"/>
                <a:cs typeface="Calibri"/>
                <a:sym typeface="Calibri"/>
              </a:rPr>
              <a:t>is the practice of merging development work with a Master/Trunk/Mainline branch constantly so that you can test changes, and test that changes work with other changes.  The idea here is to test your code as often as possible to catch issues early.  Most of the work is done by automated tests, and this technique requires a unit test framework.  Typically there is a build server performing these tests, so developers can continue working while tests are being performed.</a:t>
            </a:r>
            <a:endParaRPr b="0" i="0" sz="1200" u="none" cap="none" strike="noStrike">
              <a:solidFill>
                <a:schemeClr val="dk1"/>
              </a:solidFill>
              <a:latin typeface="Calibri"/>
              <a:ea typeface="Calibri"/>
              <a:cs typeface="Calibri"/>
              <a:sym typeface="Calibri"/>
            </a:endParaRPr>
          </a:p>
          <a:p>
            <a:pPr indent="-184150" lvl="1" marL="628650" marR="0" rtl="0" algn="l">
              <a:lnSpc>
                <a:spcPct val="140000"/>
              </a:lnSpc>
              <a:spcBef>
                <a:spcPts val="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Continuous Delivery </a:t>
            </a:r>
            <a:r>
              <a:rPr b="0" i="0" lang="en-US" sz="1200" u="none" cap="none" strike="noStrike">
                <a:solidFill>
                  <a:schemeClr val="dk1"/>
                </a:solidFill>
                <a:latin typeface="Calibri"/>
                <a:ea typeface="Calibri"/>
                <a:cs typeface="Calibri"/>
                <a:sym typeface="Calibri"/>
              </a:rPr>
              <a:t>is the continual delivery of code to an environment once the developer feels the code is ready to ship.  This could be UAT or Staging or could be Production.  But the idea is you are delivering code to a user base, whether it be QA or customers for continual review and inspection.  This is similar to Continuous Integration, but it can feed business logic tests. The basis of Continuous Delivery is small batches of work continually fed to the next step will be consumed more easily and find more issues early on.  This system is easier for the developer because issues are presented to the developer before the task has left their memory. </a:t>
            </a:r>
            <a:endParaRPr b="0" i="0" sz="1200" u="none" cap="none" strike="noStrike">
              <a:solidFill>
                <a:schemeClr val="dk1"/>
              </a:solidFill>
              <a:latin typeface="Calibri"/>
              <a:ea typeface="Calibri"/>
              <a:cs typeface="Calibri"/>
              <a:sym typeface="Calibri"/>
            </a:endParaRPr>
          </a:p>
          <a:p>
            <a:pPr indent="-184150" lvl="1" marL="628650" marR="0" rtl="0" algn="l">
              <a:lnSpc>
                <a:spcPct val="140000"/>
              </a:lnSpc>
              <a:spcBef>
                <a:spcPts val="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Continuous Improvement </a:t>
            </a:r>
            <a:r>
              <a:rPr b="0" i="0" lang="en-US" sz="1200" u="none" cap="none" strike="noStrike">
                <a:solidFill>
                  <a:schemeClr val="dk1"/>
                </a:solidFill>
                <a:latin typeface="Calibri"/>
                <a:ea typeface="Calibri"/>
                <a:cs typeface="Calibri"/>
                <a:sym typeface="Calibri"/>
              </a:rPr>
              <a:t>is exactly what it sounds like. Maintaining the mindset of continuously improving our processes, systems, and methods. </a:t>
            </a:r>
            <a:endParaRPr b="0" i="0" sz="1200" u="none" cap="none" strike="noStrike">
              <a:solidFill>
                <a:schemeClr val="dk1"/>
              </a:solidFill>
              <a:latin typeface="Calibri"/>
              <a:ea typeface="Calibri"/>
              <a:cs typeface="Calibri"/>
              <a:sym typeface="Calibri"/>
            </a:endParaRPr>
          </a:p>
          <a:p>
            <a:pPr indent="-184150" lvl="1" marL="628650" marR="0" rtl="0" algn="l">
              <a:lnSpc>
                <a:spcPct val="14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Somewhat different from continuous delivery, </a:t>
            </a:r>
            <a:r>
              <a:rPr b="1" i="0" lang="en-US" sz="1200" u="none" cap="none" strike="noStrike">
                <a:solidFill>
                  <a:schemeClr val="dk1"/>
                </a:solidFill>
                <a:latin typeface="Calibri"/>
                <a:ea typeface="Calibri"/>
                <a:cs typeface="Calibri"/>
                <a:sym typeface="Calibri"/>
              </a:rPr>
              <a:t>Continuous Deployment</a:t>
            </a:r>
            <a:r>
              <a:rPr b="0" i="0" lang="en-US" sz="1200" u="none" cap="none" strike="noStrike">
                <a:solidFill>
                  <a:schemeClr val="dk1"/>
                </a:solidFill>
                <a:latin typeface="Calibri"/>
                <a:ea typeface="Calibri"/>
                <a:cs typeface="Calibri"/>
                <a:sym typeface="Calibri"/>
              </a:rPr>
              <a:t>, as an example, is the deployment or release of code to Production as soon as it is ready.  There is no large batching in Staging nor long UAT process that is directly before Production.  Any testing is done prior to merging to the Mainline branch and is performed on Production-like environments,</a:t>
            </a:r>
            <a:endParaRPr sz="1200"/>
          </a:p>
          <a:p>
            <a:pPr indent="0" lvl="0" marL="0" marR="0" rtl="0" algn="l">
              <a:lnSpc>
                <a:spcPct val="140000"/>
              </a:lnSpc>
              <a:spcBef>
                <a:spcPts val="0"/>
              </a:spcBef>
              <a:spcAft>
                <a:spcPts val="0"/>
              </a:spcAft>
              <a:buNone/>
            </a:pPr>
            <a:r>
              <a:rPr b="1" i="0" lang="en-US" sz="1200">
                <a:solidFill>
                  <a:schemeClr val="dk1"/>
                </a:solidFill>
                <a:latin typeface="Calibri"/>
                <a:ea typeface="Calibri"/>
                <a:cs typeface="Calibri"/>
                <a:sym typeface="Calibri"/>
              </a:rPr>
              <a:t>Now</a:t>
            </a:r>
            <a:r>
              <a:rPr b="1" i="0" lang="en-US" sz="1200">
                <a:solidFill>
                  <a:schemeClr val="dk1"/>
                </a:solidFill>
                <a:latin typeface="Calibri"/>
                <a:ea typeface="Calibri"/>
                <a:cs typeface="Calibri"/>
                <a:sym typeface="Calibri"/>
              </a:rPr>
              <a:t> that we have a better picture of what Ansible can do, and how it does it, how do you plan to use Ansible to achieve each of these three goals?</a:t>
            </a:r>
            <a:endParaRPr b="0" i="0" sz="1200" u="none" cap="none" strike="noStrike">
              <a:solidFill>
                <a:schemeClr val="dk1"/>
              </a:solidFill>
              <a:latin typeface="Calibri"/>
              <a:ea typeface="Calibri"/>
              <a:cs typeface="Calibri"/>
              <a:sym typeface="Calibri"/>
            </a:endParaRPr>
          </a:p>
        </p:txBody>
      </p:sp>
      <p:cxnSp>
        <p:nvCxnSpPr>
          <p:cNvPr id="1336" name="Google Shape;1336;p117:notes"/>
          <p:cNvCxnSpPr/>
          <p:nvPr/>
        </p:nvCxnSpPr>
        <p:spPr>
          <a:xfrm>
            <a:off x="372168" y="180975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3" name="Shape 1343"/>
        <p:cNvGrpSpPr/>
        <p:nvPr/>
      </p:nvGrpSpPr>
      <p:grpSpPr>
        <a:xfrm>
          <a:off x="0" y="0"/>
          <a:ext cx="0" cy="0"/>
          <a:chOff x="0" y="0"/>
          <a:chExt cx="0" cy="0"/>
        </a:xfrm>
      </p:grpSpPr>
      <p:sp>
        <p:nvSpPr>
          <p:cNvPr id="1344" name="Google Shape;1344;p118: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5" name="Google Shape;1345;p118: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3" name="Shape 1353"/>
        <p:cNvGrpSpPr/>
        <p:nvPr/>
      </p:nvGrpSpPr>
      <p:grpSpPr>
        <a:xfrm>
          <a:off x="0" y="0"/>
          <a:ext cx="0" cy="0"/>
          <a:chOff x="0" y="0"/>
          <a:chExt cx="0" cy="0"/>
        </a:xfrm>
      </p:grpSpPr>
      <p:sp>
        <p:nvSpPr>
          <p:cNvPr id="1354" name="Google Shape;1354;p119: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5" name="Google Shape;1355;p119: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33333"/>
              </a:lnSpc>
              <a:spcBef>
                <a:spcPts val="0"/>
              </a:spcBef>
              <a:spcAft>
                <a:spcPts val="0"/>
              </a:spcAft>
              <a:buNone/>
            </a:pPr>
            <a:r>
              <a:rPr b="1" lang="en-US" sz="1050">
                <a:solidFill>
                  <a:schemeClr val="dk1"/>
                </a:solidFill>
                <a:latin typeface="Calibri"/>
                <a:ea typeface="Calibri"/>
                <a:cs typeface="Calibri"/>
                <a:sym typeface="Calibri"/>
              </a:rPr>
              <a:t>Essentially… Ansible, with</a:t>
            </a:r>
            <a:r>
              <a:rPr b="1" lang="en-US" sz="1050">
                <a:solidFill>
                  <a:schemeClr val="dk1"/>
                </a:solidFill>
                <a:latin typeface="Calibri"/>
                <a:ea typeface="Calibri"/>
                <a:cs typeface="Calibri"/>
                <a:sym typeface="Calibri"/>
              </a:rPr>
              <a:t> the right kinds of creative minds, can automate an incredible amount of things. </a:t>
            </a:r>
            <a:endParaRPr b="1" sz="1050">
              <a:solidFill>
                <a:schemeClr val="dk1"/>
              </a:solidFill>
              <a:latin typeface="Calibri"/>
              <a:ea typeface="Calibri"/>
              <a:cs typeface="Calibri"/>
              <a:sym typeface="Calibri"/>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0" name="Shape 1360"/>
        <p:cNvGrpSpPr/>
        <p:nvPr/>
      </p:nvGrpSpPr>
      <p:grpSpPr>
        <a:xfrm>
          <a:off x="0" y="0"/>
          <a:ext cx="0" cy="0"/>
          <a:chOff x="0" y="0"/>
          <a:chExt cx="0" cy="0"/>
        </a:xfrm>
      </p:grpSpPr>
      <p:sp>
        <p:nvSpPr>
          <p:cNvPr id="1361" name="Google Shape;1361;p120: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2" name="Google Shape;1362;p120: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p121: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0" name="Google Shape;1370;p121: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5" name="Shape 1375"/>
        <p:cNvGrpSpPr/>
        <p:nvPr/>
      </p:nvGrpSpPr>
      <p:grpSpPr>
        <a:xfrm>
          <a:off x="0" y="0"/>
          <a:ext cx="0" cy="0"/>
          <a:chOff x="0" y="0"/>
          <a:chExt cx="0" cy="0"/>
        </a:xfrm>
      </p:grpSpPr>
      <p:sp>
        <p:nvSpPr>
          <p:cNvPr id="1376" name="Google Shape;1376;p12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7" name="Google Shape;1377;p12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1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2: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lnSpc>
                <a:spcPct val="87500"/>
              </a:lnSpc>
              <a:spcBef>
                <a:spcPts val="0"/>
              </a:spcBef>
              <a:spcAft>
                <a:spcPts val="0"/>
              </a:spcAft>
              <a:buNone/>
            </a:pPr>
            <a:r>
              <a:rPr b="1" i="0" lang="en-US" sz="1600" u="none" cap="none" strike="noStrike">
                <a:solidFill>
                  <a:srgbClr val="7F7F7F"/>
                </a:solidFill>
                <a:latin typeface="Calibri"/>
                <a:ea typeface="Calibri"/>
                <a:cs typeface="Calibri"/>
                <a:sym typeface="Calibri"/>
              </a:rPr>
              <a:t>Level-set: “DevOps”</a:t>
            </a:r>
            <a:endParaRPr/>
          </a:p>
          <a:p>
            <a:pPr indent="0" lvl="1" marL="457200" marR="0" rtl="0" algn="l">
              <a:lnSpc>
                <a:spcPct val="100000"/>
              </a:lnSpc>
              <a:spcBef>
                <a:spcPts val="0"/>
              </a:spcBef>
              <a:spcAft>
                <a:spcPts val="0"/>
              </a:spcAft>
              <a:buNone/>
            </a:pPr>
            <a:r>
              <a:t/>
            </a:r>
            <a:endParaRPr b="1" i="0" sz="1400" u="none" cap="none" strike="noStrike">
              <a:solidFill>
                <a:srgbClr val="7F7F7F"/>
              </a:solidFill>
              <a:latin typeface="Calibri"/>
              <a:ea typeface="Calibri"/>
              <a:cs typeface="Calibri"/>
              <a:sym typeface="Calibri"/>
            </a:endParaRPr>
          </a:p>
          <a:p>
            <a:pPr indent="0" lvl="1" marL="457200" marR="0" rtl="0" algn="l">
              <a:lnSpc>
                <a:spcPct val="100000"/>
              </a:lnSpc>
              <a:spcBef>
                <a:spcPts val="0"/>
              </a:spcBef>
              <a:spcAft>
                <a:spcPts val="0"/>
              </a:spcAft>
              <a:buNone/>
            </a:pPr>
            <a:r>
              <a:rPr b="1" i="0" lang="en-US" sz="1400" u="none" cap="none" strike="noStrike">
                <a:solidFill>
                  <a:srgbClr val="7F7F7F"/>
                </a:solidFill>
                <a:latin typeface="Calibri"/>
                <a:ea typeface="Calibri"/>
                <a:cs typeface="Calibri"/>
                <a:sym typeface="Calibri"/>
              </a:rPr>
              <a:t>The complicated answer is that there is no single perfect definition of DevOps, rather many opinions about what it means to “</a:t>
            </a:r>
            <a:r>
              <a:rPr b="1" i="1" lang="en-US" sz="1400" u="none" cap="none" strike="noStrike">
                <a:solidFill>
                  <a:srgbClr val="7F7F7F"/>
                </a:solidFill>
                <a:latin typeface="Calibri"/>
                <a:ea typeface="Calibri"/>
                <a:cs typeface="Calibri"/>
                <a:sym typeface="Calibri"/>
              </a:rPr>
              <a:t>be DevOps”, “do</a:t>
            </a:r>
            <a:r>
              <a:rPr b="1" i="0" lang="en-US" sz="1400" u="none" cap="none" strike="noStrike">
                <a:solidFill>
                  <a:srgbClr val="7F7F7F"/>
                </a:solidFill>
                <a:latin typeface="Calibri"/>
                <a:ea typeface="Calibri"/>
                <a:cs typeface="Calibri"/>
                <a:sym typeface="Calibri"/>
              </a:rPr>
              <a:t> DevOps”, or adopt DevOps principles, practices, and methodologies.</a:t>
            </a:r>
            <a:endParaRPr b="1" i="0" sz="140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None/>
            </a:pPr>
            <a:r>
              <a:rPr b="0" i="0" lang="en-US" sz="1000" u="none" cap="none" strike="noStrike">
                <a:solidFill>
                  <a:schemeClr val="dk1"/>
                </a:solidFill>
                <a:latin typeface="Calibri"/>
                <a:ea typeface="Calibri"/>
                <a:cs typeface="Calibri"/>
                <a:sym typeface="Calibri"/>
              </a:rPr>
              <a:t>Examples of these DevOps principles and practices include:</a:t>
            </a:r>
            <a:endParaRPr/>
          </a:p>
          <a:p>
            <a:pPr indent="0" lvl="1" marL="457200" marR="0" rtl="0" algn="l">
              <a:lnSpc>
                <a:spcPct val="140000"/>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171450" lvl="2" marL="1085850" marR="0" rtl="0" algn="l">
              <a:lnSpc>
                <a:spcPct val="140000"/>
              </a:lnSpc>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Automation (Deployment, Provisioning, Testing)</a:t>
            </a:r>
            <a:endParaRPr b="0" i="0" sz="1000" u="none" cap="none" strike="noStrike">
              <a:solidFill>
                <a:schemeClr val="dk1"/>
              </a:solidFill>
              <a:latin typeface="Calibri"/>
              <a:ea typeface="Calibri"/>
              <a:cs typeface="Calibri"/>
              <a:sym typeface="Calibri"/>
            </a:endParaRPr>
          </a:p>
          <a:p>
            <a:pPr indent="-171450" lvl="2" marL="1085850" marR="0" rtl="0" algn="l">
              <a:lnSpc>
                <a:spcPct val="140000"/>
              </a:lnSpc>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Configuration Management &amp; Versioning</a:t>
            </a:r>
            <a:endParaRPr/>
          </a:p>
          <a:p>
            <a:pPr indent="-171450" lvl="2" marL="1085850" marR="0" rtl="0" algn="l">
              <a:lnSpc>
                <a:spcPct val="140000"/>
              </a:lnSpc>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Collaboration</a:t>
            </a:r>
            <a:endParaRPr/>
          </a:p>
          <a:p>
            <a:pPr indent="-171450" lvl="2" marL="1085850" marR="0" rtl="0" algn="l">
              <a:lnSpc>
                <a:spcPct val="140000"/>
              </a:lnSpc>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Change Control / Change Management</a:t>
            </a:r>
            <a:endParaRPr/>
          </a:p>
          <a:p>
            <a:pPr indent="-171450" lvl="2" marL="1085850" marR="0" rtl="0" algn="l">
              <a:lnSpc>
                <a:spcPct val="140000"/>
              </a:lnSpc>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Incremental and Holistic Approaches</a:t>
            </a:r>
            <a:endParaRPr/>
          </a:p>
          <a:p>
            <a:pPr indent="-171450" lvl="2" marL="1085850" marR="0" rtl="0" algn="l">
              <a:lnSpc>
                <a:spcPct val="140000"/>
              </a:lnSpc>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Iterative Processes</a:t>
            </a:r>
            <a:endParaRPr/>
          </a:p>
          <a:p>
            <a:pPr indent="-171450" lvl="2" marL="1085850" marR="0" rtl="0" algn="l">
              <a:lnSpc>
                <a:spcPct val="140000"/>
              </a:lnSpc>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Continuous Integration, Continuous Delivery, Continuous Improvement</a:t>
            </a:r>
            <a:endParaRPr/>
          </a:p>
          <a:p>
            <a:pPr indent="-171450" lvl="2" marL="1085850" marR="0" rtl="0" algn="l">
              <a:lnSpc>
                <a:spcPct val="140000"/>
              </a:lnSpc>
              <a:spcBef>
                <a:spcPts val="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Culture Based Organizational Change</a:t>
            </a:r>
            <a:endParaRPr/>
          </a:p>
          <a:p>
            <a:pPr indent="0" lvl="1" marL="457200" marR="0" rtl="0" algn="l">
              <a:lnSpc>
                <a:spcPct val="140000"/>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50" u="none" cap="none" strike="noStrike">
              <a:solidFill>
                <a:schemeClr val="dk1"/>
              </a:solidFill>
              <a:latin typeface="Calibri"/>
              <a:ea typeface="Calibri"/>
              <a:cs typeface="Calibri"/>
              <a:sym typeface="Calibri"/>
            </a:endParaRPr>
          </a:p>
        </p:txBody>
      </p:sp>
      <p:cxnSp>
        <p:nvCxnSpPr>
          <p:cNvPr id="415" name="Google Shape;415;p12:notes"/>
          <p:cNvCxnSpPr/>
          <p:nvPr/>
        </p:nvCxnSpPr>
        <p:spPr>
          <a:xfrm>
            <a:off x="372168" y="574249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2" name="Shape 1382"/>
        <p:cNvGrpSpPr/>
        <p:nvPr/>
      </p:nvGrpSpPr>
      <p:grpSpPr>
        <a:xfrm>
          <a:off x="0" y="0"/>
          <a:ext cx="0" cy="0"/>
          <a:chOff x="0" y="0"/>
          <a:chExt cx="0" cy="0"/>
        </a:xfrm>
      </p:grpSpPr>
      <p:sp>
        <p:nvSpPr>
          <p:cNvPr id="1383" name="Google Shape;1383;p12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4" name="Google Shape;1384;p123: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9" name="Shape 1389"/>
        <p:cNvGrpSpPr/>
        <p:nvPr/>
      </p:nvGrpSpPr>
      <p:grpSpPr>
        <a:xfrm>
          <a:off x="0" y="0"/>
          <a:ext cx="0" cy="0"/>
          <a:chOff x="0" y="0"/>
          <a:chExt cx="0" cy="0"/>
        </a:xfrm>
      </p:grpSpPr>
      <p:sp>
        <p:nvSpPr>
          <p:cNvPr id="1390" name="Google Shape;1390;p12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1" name="Google Shape;1391;p124: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p12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8" name="Google Shape;1398;p125: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600" u="none" cap="none" strike="noStrike">
                <a:solidFill>
                  <a:srgbClr val="595959"/>
                </a:solidFill>
                <a:latin typeface="Calibri"/>
                <a:ea typeface="Calibri"/>
                <a:cs typeface="Calibri"/>
                <a:sym typeface="Calibri"/>
              </a:rPr>
              <a:t>Using an Ansible role for Capistrano-style deployments</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Most people who have worked with Rails application have come across the Capistrano deployment gem.  The way Capistrano works is it deploys your application in to a directory on your server that is named with the date and time, and then it sam links the “current” directory to point to that location, so “current” always points at the latest version of the code.  If you need to role back a release you just change the sam link to point to the previous location.  Although, Capistrano can do quite a bit more than that, many people wish to replicate this element of workflow using Ansible.  Fortunately there is a role that can help you do this called </a:t>
            </a:r>
            <a:r>
              <a:rPr b="1" i="0" lang="en-US" sz="1000" u="none" cap="none" strike="noStrike">
                <a:solidFill>
                  <a:schemeClr val="dk1"/>
                </a:solidFill>
                <a:latin typeface="Calibri"/>
                <a:ea typeface="Calibri"/>
                <a:cs typeface="Calibri"/>
                <a:sym typeface="Calibri"/>
              </a:rPr>
              <a:t>project_deploy.</a:t>
            </a:r>
            <a:endParaRPr/>
          </a:p>
          <a:p>
            <a:pPr indent="0" lvl="1" marL="457200" marR="0" rtl="0" algn="l">
              <a:spcBef>
                <a:spcPts val="0"/>
              </a:spcBef>
              <a:spcAft>
                <a:spcPts val="0"/>
              </a:spcAft>
              <a:buNone/>
            </a:pPr>
            <a:r>
              <a:t/>
            </a:r>
            <a:endParaRPr b="1"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The role can be found at: </a:t>
            </a:r>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https://galaxy.ansible.com/f500/project_deploy/ </a:t>
            </a:r>
            <a:endParaRPr/>
          </a:p>
          <a:p>
            <a:pPr indent="0" lvl="1" marL="457200" marR="0" rtl="0" algn="l">
              <a:spcBef>
                <a:spcPts val="0"/>
              </a:spcBef>
              <a:spcAft>
                <a:spcPts val="0"/>
              </a:spcAft>
              <a:buNone/>
            </a:pPr>
            <a:r>
              <a:t/>
            </a:r>
            <a:endParaRPr b="1"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With explanatory presentation at:</a:t>
            </a:r>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http://www.slideshare.net/ramondelafuente/ansible-projectdeploy </a:t>
            </a:r>
            <a:endParaRPr/>
          </a:p>
          <a:p>
            <a:pPr indent="0" lvl="1" marL="457200" marR="0" rtl="0" algn="l">
              <a:spcBef>
                <a:spcPts val="0"/>
              </a:spcBef>
              <a:spcAft>
                <a:spcPts val="0"/>
              </a:spcAft>
              <a:buNone/>
            </a:pPr>
            <a:r>
              <a:t/>
            </a:r>
            <a:endParaRPr b="1" i="0" sz="10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cxnSp>
        <p:nvCxnSpPr>
          <p:cNvPr id="1399" name="Google Shape;1399;p125:notes"/>
          <p:cNvCxnSpPr/>
          <p:nvPr/>
        </p:nvCxnSpPr>
        <p:spPr>
          <a:xfrm>
            <a:off x="378699" y="5816842"/>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p12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6" name="Google Shape;1406;p126: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600" u="none" cap="none" strike="noStrike">
                <a:solidFill>
                  <a:srgbClr val="595959"/>
                </a:solidFill>
                <a:latin typeface="Calibri"/>
                <a:ea typeface="Calibri"/>
                <a:cs typeface="Calibri"/>
                <a:sym typeface="Calibri"/>
              </a:rPr>
              <a:t>Blue-Green deployments with Ansible</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Many organizations have started adopting the practice of Blue-Green deployments.  The basic concept behind this approach is you spin up a second production environment, deploy your latest release to that, and then cut over from the blue environment to the green environment.</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With containerization and being able to quickly spin up and tear down compute instances programmatically on a provider such as Amazon AWS, this is reasonably easy to achieve with Ansible.</a:t>
            </a:r>
            <a:endParaRPr/>
          </a:p>
          <a:p>
            <a:pPr indent="0" lvl="1" marL="457200" marR="0" rtl="0" algn="l">
              <a:spcBef>
                <a:spcPts val="0"/>
              </a:spcBef>
              <a:spcAft>
                <a:spcPts val="0"/>
              </a:spcAft>
              <a:buNone/>
            </a:pPr>
            <a:r>
              <a:t/>
            </a:r>
            <a:endParaRPr b="1" i="0" sz="10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cxnSp>
        <p:nvCxnSpPr>
          <p:cNvPr id="1407" name="Google Shape;1407;p126:notes"/>
          <p:cNvCxnSpPr/>
          <p:nvPr/>
        </p:nvCxnSpPr>
        <p:spPr>
          <a:xfrm>
            <a:off x="378699" y="5816842"/>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p127: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4" name="Google Shape;1414;p127:notes"/>
          <p:cNvSpPr txBox="1"/>
          <p:nvPr>
            <p:ph idx="1" type="body"/>
          </p:nvPr>
        </p:nvSpPr>
        <p:spPr>
          <a:xfrm>
            <a:off x="372168" y="5441431"/>
            <a:ext cx="6551374" cy="62370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595959"/>
                </a:solidFill>
                <a:latin typeface="Calibri"/>
                <a:ea typeface="Calibri"/>
                <a:cs typeface="Calibri"/>
                <a:sym typeface="Calibri"/>
              </a:rPr>
              <a:t>Time</a:t>
            </a:r>
            <a:r>
              <a:rPr b="1" lang="en-US" sz="1600">
                <a:solidFill>
                  <a:srgbClr val="595959"/>
                </a:solidFill>
                <a:latin typeface="Calibri"/>
                <a:ea typeface="Calibri"/>
                <a:cs typeface="Calibri"/>
                <a:sym typeface="Calibri"/>
              </a:rPr>
              <a:t> for us to put some focused thought on what are next steps are going to be by identifying what is </a:t>
            </a:r>
            <a:r>
              <a:rPr b="1" i="1" lang="en-US" sz="1600">
                <a:solidFill>
                  <a:srgbClr val="595959"/>
                </a:solidFill>
                <a:latin typeface="Calibri"/>
                <a:ea typeface="Calibri"/>
                <a:cs typeface="Calibri"/>
                <a:sym typeface="Calibri"/>
              </a:rPr>
              <a:t>now</a:t>
            </a:r>
            <a:r>
              <a:rPr b="1" i="0" lang="en-US" sz="1600">
                <a:solidFill>
                  <a:srgbClr val="595959"/>
                </a:solidFill>
                <a:latin typeface="Calibri"/>
                <a:ea typeface="Calibri"/>
                <a:cs typeface="Calibri"/>
                <a:sym typeface="Calibri"/>
              </a:rPr>
              <a:t> on our Ansible ‘To-Do” list.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9" name="Shape 1419"/>
        <p:cNvGrpSpPr/>
        <p:nvPr/>
      </p:nvGrpSpPr>
      <p:grpSpPr>
        <a:xfrm>
          <a:off x="0" y="0"/>
          <a:ext cx="0" cy="0"/>
          <a:chOff x="0" y="0"/>
          <a:chExt cx="0" cy="0"/>
        </a:xfrm>
      </p:grpSpPr>
      <p:sp>
        <p:nvSpPr>
          <p:cNvPr id="1420" name="Google Shape;1420;p128: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1" name="Google Shape;1421;p128:notes"/>
          <p:cNvSpPr txBox="1"/>
          <p:nvPr>
            <p:ph idx="1" type="body"/>
          </p:nvPr>
        </p:nvSpPr>
        <p:spPr>
          <a:xfrm>
            <a:off x="731838" y="6183630"/>
            <a:ext cx="5851525" cy="2753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Thank you,</a:t>
            </a:r>
            <a:r>
              <a:rPr b="1" lang="en-US" sz="1200">
                <a:solidFill>
                  <a:schemeClr val="dk1"/>
                </a:solidFill>
                <a:latin typeface="Calibri"/>
                <a:ea typeface="Calibri"/>
                <a:cs typeface="Calibri"/>
                <a:sym typeface="Calibri"/>
              </a:rPr>
              <a:t> and don’t forget to complete your course evaluation!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1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13: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lnSpc>
                <a:spcPct val="140000"/>
              </a:lnSpc>
              <a:spcBef>
                <a:spcPts val="0"/>
              </a:spcBef>
              <a:spcAft>
                <a:spcPts val="0"/>
              </a:spcAft>
              <a:buNone/>
            </a:pPr>
            <a:r>
              <a:rPr b="0" i="0" lang="en-US" sz="1000" u="none" cap="none" strike="noStrike">
                <a:solidFill>
                  <a:schemeClr val="dk1"/>
                </a:solidFill>
                <a:latin typeface="Calibri"/>
                <a:ea typeface="Calibri"/>
                <a:cs typeface="Calibri"/>
                <a:sym typeface="Calibri"/>
              </a:rPr>
              <a:t>While DevOps as a whole is the implementation of a wide array of practices and principles, Ansible was developed to meet, not just one of these needs, but multiple. Ansible is used to achieve the following:</a:t>
            </a:r>
            <a:endParaRPr/>
          </a:p>
          <a:p>
            <a:pPr indent="0" lvl="2" marL="914400" marR="0" rtl="0" algn="l">
              <a:lnSpc>
                <a:spcPct val="140000"/>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None/>
            </a:pPr>
            <a:r>
              <a:rPr b="0" i="0" lang="en-US" sz="1000" u="none" cap="none" strike="noStrike">
                <a:solidFill>
                  <a:schemeClr val="dk1"/>
                </a:solidFill>
                <a:latin typeface="Calibri"/>
                <a:ea typeface="Calibri"/>
                <a:cs typeface="Calibri"/>
                <a:sym typeface="Calibri"/>
              </a:rPr>
              <a:t>Automation (Deployment, Provisioning, Testing), Configuration Management, Iterative Processes, thereby bringing the organization closer to achieving Continuous Integration and  Continuous Delivery</a:t>
            </a:r>
            <a:endParaRPr b="0" i="0" sz="1050" u="none" cap="none" strike="noStrike">
              <a:solidFill>
                <a:schemeClr val="dk1"/>
              </a:solidFill>
              <a:latin typeface="Calibri"/>
              <a:ea typeface="Calibri"/>
              <a:cs typeface="Calibri"/>
              <a:sym typeface="Calibri"/>
            </a:endParaRPr>
          </a:p>
        </p:txBody>
      </p:sp>
      <p:cxnSp>
        <p:nvCxnSpPr>
          <p:cNvPr id="423" name="Google Shape;423;p13:notes"/>
          <p:cNvCxnSpPr/>
          <p:nvPr/>
        </p:nvCxnSpPr>
        <p:spPr>
          <a:xfrm>
            <a:off x="372168" y="585679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1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14: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Continuous Integration:</a:t>
            </a:r>
            <a:endParaRPr sz="1800"/>
          </a:p>
          <a:p>
            <a:pPr indent="0" lvl="1" marL="45720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Continuous Integration </a:t>
            </a:r>
            <a:r>
              <a:rPr b="0" i="0" lang="en-US" sz="1800" u="none" cap="none" strike="noStrike">
                <a:solidFill>
                  <a:schemeClr val="dk1"/>
                </a:solidFill>
                <a:latin typeface="Calibri"/>
                <a:ea typeface="Calibri"/>
                <a:cs typeface="Calibri"/>
                <a:sym typeface="Calibri"/>
              </a:rPr>
              <a:t>is the practice of merging development work with a Master/Trunk/Mainline branch constantly so that you can test changes, and test that changes work with other changes.  The idea here is to test your code as often as possible to catch issues early.  Most of the work is done by automated tests, and this technique requires a unit test framework.  Typically there is a build server performing these tests, so developers can continue working while tests are being performed.</a:t>
            </a:r>
            <a:endParaRPr sz="1800"/>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Continuous Delivery </a:t>
            </a:r>
            <a:r>
              <a:rPr b="0" i="0" lang="en-US" sz="1800" u="none" cap="none" strike="noStrike">
                <a:solidFill>
                  <a:schemeClr val="dk1"/>
                </a:solidFill>
                <a:latin typeface="Calibri"/>
                <a:ea typeface="Calibri"/>
                <a:cs typeface="Calibri"/>
                <a:sym typeface="Calibri"/>
              </a:rPr>
              <a:t>is the continual delivery of code to an environment once the developer feels the code is ready to ship.  This could be UAT or Staging or could be Production.  But the idea is you are delivering code to a user base, whether it be QA or customers for continual review and inspection.  This is similar to Continuous Integration, but it can feed business logic tests. The basis of Continuous Delivery is small batches of work continually fed to the next step will be consumed more easily and find more issues early on.  This system is easier for the developer because issues are presented to the developer before the task has left their memory. </a:t>
            </a:r>
            <a:endParaRPr sz="1800"/>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Continuous Improvement </a:t>
            </a:r>
            <a:r>
              <a:rPr b="0" i="0" lang="en-US" sz="1800" u="none" cap="none" strike="noStrike">
                <a:solidFill>
                  <a:schemeClr val="dk1"/>
                </a:solidFill>
                <a:latin typeface="Calibri"/>
                <a:ea typeface="Calibri"/>
                <a:cs typeface="Calibri"/>
                <a:sym typeface="Calibri"/>
              </a:rPr>
              <a:t>is exactly what it sounds like. Maintaining the mindset of continuously improving our processes, systems, and methods. Somewhat different from continuous delivery, Continuous Deployment, as an example, is the deployment or release of code to Production as soon as it is ready.  There is no large batching in Staging nor long UAT process that is directly before Production.  Any testing is done prior to merging to the Mainline branch and is performed on Production-like environments,</a:t>
            </a:r>
            <a:endParaRPr b="0" i="0" sz="1800" u="none" cap="none" strike="noStrike">
              <a:solidFill>
                <a:schemeClr val="dk1"/>
              </a:solidFill>
              <a:latin typeface="Calibri"/>
              <a:ea typeface="Calibri"/>
              <a:cs typeface="Calibri"/>
              <a:sym typeface="Calibri"/>
            </a:endParaRPr>
          </a:p>
        </p:txBody>
      </p:sp>
      <p:cxnSp>
        <p:nvCxnSpPr>
          <p:cNvPr id="431" name="Google Shape;431;p14:notes"/>
          <p:cNvCxnSpPr/>
          <p:nvPr/>
        </p:nvCxnSpPr>
        <p:spPr>
          <a:xfrm>
            <a:off x="356928" y="575011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1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15: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One of the best features of Ansible, is the level of integration and compatibility it has with the large number of tools in the DevOps world, and that this slide demonstrates Ansible’s ability to automate and orchestrate environments across a wide array of configurations and existing infrastructures. </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For example, Ansible automates across:</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000" cap="none">
                <a:solidFill>
                  <a:schemeClr val="dk1"/>
                </a:solidFill>
                <a:latin typeface="Calibri"/>
                <a:ea typeface="Calibri"/>
                <a:cs typeface="Calibri"/>
                <a:sym typeface="Calibri"/>
              </a:rPr>
              <a:t>DEVELOPMENT</a:t>
            </a:r>
            <a:endParaRPr/>
          </a:p>
          <a:p>
            <a:pPr indent="0" lvl="0" marL="0" marR="0" rtl="0" algn="l">
              <a:spcBef>
                <a:spcPts val="0"/>
              </a:spcBef>
              <a:spcAft>
                <a:spcPts val="0"/>
              </a:spcAft>
              <a:buNone/>
            </a:pPr>
            <a:r>
              <a:rPr b="1" lang="en-US" sz="1000">
                <a:solidFill>
                  <a:schemeClr val="dk1"/>
                </a:solidFill>
                <a:latin typeface="Calibri"/>
                <a:ea typeface="Calibri"/>
                <a:cs typeface="Calibri"/>
                <a:sym typeface="Calibri"/>
              </a:rPr>
              <a:t>	Issue Tracking / Service Mgmt:</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JIRA</a:t>
            </a:r>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ServiceNow</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and more...</a:t>
            </a:r>
            <a:endParaRPr/>
          </a:p>
          <a:p>
            <a:pPr indent="0" lvl="0" marL="0" marR="0" rtl="0" algn="l">
              <a:spcBef>
                <a:spcPts val="0"/>
              </a:spcBef>
              <a:spcAft>
                <a:spcPts val="0"/>
              </a:spcAft>
              <a:buNone/>
            </a:pPr>
            <a:r>
              <a:rPr b="1" lang="en-US" sz="1000">
                <a:solidFill>
                  <a:schemeClr val="dk1"/>
                </a:solidFill>
                <a:latin typeface="Calibri"/>
                <a:ea typeface="Calibri"/>
                <a:cs typeface="Calibri"/>
                <a:sym typeface="Calibri"/>
              </a:rPr>
              <a:t>	Devel Environment:</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Vagrant</a:t>
            </a:r>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and more...</a:t>
            </a:r>
            <a:endParaRPr/>
          </a:p>
          <a:p>
            <a:pPr indent="0" lvl="0" marL="0" marR="0" rtl="0" algn="l">
              <a:spcBef>
                <a:spcPts val="0"/>
              </a:spcBef>
              <a:spcAft>
                <a:spcPts val="0"/>
              </a:spcAft>
              <a:buNone/>
            </a:pPr>
            <a:r>
              <a:rPr b="1" lang="en-US" sz="1000">
                <a:solidFill>
                  <a:schemeClr val="dk1"/>
                </a:solidFill>
                <a:latin typeface="Calibri"/>
                <a:ea typeface="Calibri"/>
                <a:cs typeface="Calibri"/>
                <a:sym typeface="Calibri"/>
              </a:rPr>
              <a:t>	Source Control Mgmt:</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GitHub</a:t>
            </a:r>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Atlassian Bitbucket Pipelines</a:t>
            </a:r>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Gitlabs</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BZR</a:t>
            </a:r>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Mercurial</a:t>
            </a:r>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Subversion</a:t>
            </a:r>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		and more...</a:t>
            </a:r>
            <a:endParaRPr/>
          </a:p>
        </p:txBody>
      </p:sp>
      <p:cxnSp>
        <p:nvCxnSpPr>
          <p:cNvPr id="448" name="Google Shape;448;p15:notes"/>
          <p:cNvCxnSpPr/>
          <p:nvPr/>
        </p:nvCxnSpPr>
        <p:spPr>
          <a:xfrm>
            <a:off x="372168" y="602824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1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16:notes"/>
          <p:cNvSpPr txBox="1"/>
          <p:nvPr>
            <p:ph idx="1" type="body"/>
          </p:nvPr>
        </p:nvSpPr>
        <p:spPr>
          <a:xfrm>
            <a:off x="372168" y="341314"/>
            <a:ext cx="6714432" cy="8539162"/>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TESTING / INTEGRATION</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	Test:</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Selenium</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Cucumber</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and more...</a:t>
            </a:r>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	Build and Artifact Mgmt:</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Nexus</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Maven</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and more...</a:t>
            </a:r>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	CI/CD:</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Jenkins</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Bamboo</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Travis CI</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Teamcity</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and more...</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DEPLOYMENT</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Cloud Providers</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Containers</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Systems</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Virtualization</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and more...</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MONITORING / ANALYTICS / CHATOPS</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	Monitor:</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AppDynamics</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Dynatrace</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InfluxData</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New Relic</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Sensu</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Nagios</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BigPanda</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DataDog</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and more...</a:t>
            </a:r>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	Analytics:</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Splunk</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and more...</a:t>
            </a:r>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	Chat:</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Slack</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HipChat</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IRC</a:t>
            </a:r>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Twilio</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and more...</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2" marL="914400" marR="0" rtl="0" algn="l">
              <a:lnSpc>
                <a:spcPct val="140000"/>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2" marL="914400" marR="0" rtl="0" algn="l">
              <a:lnSpc>
                <a:spcPct val="140000"/>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cxnSp>
        <p:nvCxnSpPr>
          <p:cNvPr id="493" name="Google Shape;493;p16:notes"/>
          <p:cNvCxnSpPr/>
          <p:nvPr/>
        </p:nvCxnSpPr>
        <p:spPr>
          <a:xfrm>
            <a:off x="410268" y="598990"/>
            <a:ext cx="6550920" cy="0"/>
          </a:xfrm>
          <a:prstGeom prst="straightConnector1">
            <a:avLst/>
          </a:prstGeom>
          <a:noFill/>
          <a:ln cap="flat" cmpd="sng" w="9525">
            <a:solidFill>
              <a:srgbClr val="7F7F7F"/>
            </a:solidFill>
            <a:prstDash val="solid"/>
            <a:round/>
            <a:headEnd len="sm" w="sm" type="none"/>
            <a:tailEnd len="sm" w="sm" type="none"/>
          </a:ln>
        </p:spPr>
      </p:cxnSp>
      <p:cxnSp>
        <p:nvCxnSpPr>
          <p:cNvPr id="494" name="Google Shape;494;p16:notes"/>
          <p:cNvCxnSpPr/>
          <p:nvPr/>
        </p:nvCxnSpPr>
        <p:spPr>
          <a:xfrm>
            <a:off x="391218" y="3361240"/>
            <a:ext cx="6550920" cy="0"/>
          </a:xfrm>
          <a:prstGeom prst="straightConnector1">
            <a:avLst/>
          </a:prstGeom>
          <a:noFill/>
          <a:ln cap="flat" cmpd="sng" w="9525">
            <a:solidFill>
              <a:srgbClr val="7F7F7F"/>
            </a:solidFill>
            <a:prstDash val="solid"/>
            <a:round/>
            <a:headEnd len="sm" w="sm" type="none"/>
            <a:tailEnd len="sm" w="sm" type="none"/>
          </a:ln>
        </p:spPr>
      </p:cxnSp>
      <p:cxnSp>
        <p:nvCxnSpPr>
          <p:cNvPr id="495" name="Google Shape;495;p16:notes"/>
          <p:cNvCxnSpPr/>
          <p:nvPr/>
        </p:nvCxnSpPr>
        <p:spPr>
          <a:xfrm>
            <a:off x="428625" y="473284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17: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17: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infrastructure provisioned quickly, can be handed over a playbook for the purpose Data base management, security controls, and also operation on admin and user accounts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18: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18:notes"/>
          <p:cNvSpPr txBox="1"/>
          <p:nvPr>
            <p:ph idx="1" type="body"/>
          </p:nvPr>
        </p:nvSpPr>
        <p:spPr>
          <a:xfrm>
            <a:off x="372168" y="541095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7F7F7F"/>
                </a:solidFill>
                <a:latin typeface="Calibri"/>
                <a:ea typeface="Calibri"/>
                <a:cs typeface="Calibri"/>
                <a:sym typeface="Calibri"/>
              </a:rPr>
              <a:t>Key Term: “Configuration Management”</a:t>
            </a:r>
            <a:endParaRPr b="1">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u="none" cap="none" strike="noStrike">
                <a:solidFill>
                  <a:schemeClr val="dk1"/>
                </a:solidFill>
                <a:latin typeface="Calibri"/>
                <a:ea typeface="Calibri"/>
                <a:cs typeface="Calibri"/>
                <a:sym typeface="Calibri"/>
              </a:rPr>
              <a:t>Configuration management can seemingly mean different things to the various IT roles. For example, configuration management will likely mean something very different to a web application developer, than it would to a systems engineer, however ultimately, both of these individuals will generally have the same CM goals.</a:t>
            </a:r>
            <a:endParaRPr/>
          </a:p>
          <a:p>
            <a:pPr indent="0" lvl="1" marL="457200" marR="0" rtl="0" algn="l">
              <a:spcBef>
                <a:spcPts val="0"/>
              </a:spcBef>
              <a:spcAft>
                <a:spcPts val="0"/>
              </a:spcAft>
              <a:buNone/>
            </a:pPr>
            <a:r>
              <a:t/>
            </a:r>
            <a:endParaRPr b="0" i="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u="none" cap="none" strike="noStrike">
                <a:solidFill>
                  <a:schemeClr val="dk1"/>
                </a:solidFill>
                <a:latin typeface="Calibri"/>
                <a:ea typeface="Calibri"/>
                <a:cs typeface="Calibri"/>
                <a:sym typeface="Calibri"/>
              </a:rPr>
              <a:t>When talk about configuration management is brought up, there are a few common goals that are consistently set. When CM is discussed, primarily, we are talking about writing some kind of </a:t>
            </a:r>
            <a:r>
              <a:rPr b="1" i="0" lang="en-US" u="none" cap="none" strike="noStrike">
                <a:solidFill>
                  <a:schemeClr val="dk1"/>
                </a:solidFill>
                <a:latin typeface="Calibri"/>
                <a:ea typeface="Calibri"/>
                <a:cs typeface="Calibri"/>
                <a:sym typeface="Calibri"/>
              </a:rPr>
              <a:t>state</a:t>
            </a:r>
            <a:r>
              <a:rPr b="0" i="0" lang="en-US" u="none" cap="none" strike="noStrike">
                <a:solidFill>
                  <a:schemeClr val="dk1"/>
                </a:solidFill>
                <a:latin typeface="Calibri"/>
                <a:ea typeface="Calibri"/>
                <a:cs typeface="Calibri"/>
                <a:sym typeface="Calibri"/>
              </a:rPr>
              <a:t> </a:t>
            </a:r>
            <a:r>
              <a:rPr b="1" i="0" lang="en-US" u="none" cap="none" strike="noStrike">
                <a:solidFill>
                  <a:schemeClr val="dk1"/>
                </a:solidFill>
                <a:latin typeface="Calibri"/>
                <a:ea typeface="Calibri"/>
                <a:cs typeface="Calibri"/>
                <a:sym typeface="Calibri"/>
              </a:rPr>
              <a:t>definition</a:t>
            </a:r>
            <a:r>
              <a:rPr b="0" i="0" lang="en-US" u="none" cap="none" strike="noStrike">
                <a:solidFill>
                  <a:schemeClr val="dk1"/>
                </a:solidFill>
                <a:latin typeface="Calibri"/>
                <a:ea typeface="Calibri"/>
                <a:cs typeface="Calibri"/>
                <a:sym typeface="Calibri"/>
              </a:rPr>
              <a:t> for our environment or system, then using tools, processes, and policies to implement and establish this definition on the environment or system, verify their full and correct configurations, and ensure documentation is maintained. Secondly, CM hopes to simplify, and unify the configurations across environments (i.e. development, testing, production, etc…).</a:t>
            </a:r>
            <a:endParaRPr/>
          </a:p>
          <a:p>
            <a:pPr indent="0" lvl="1" marL="457200" marR="0" rtl="0" algn="l">
              <a:spcBef>
                <a:spcPts val="0"/>
              </a:spcBef>
              <a:spcAft>
                <a:spcPts val="0"/>
              </a:spcAft>
              <a:buNone/>
            </a:pPr>
            <a:r>
              <a:t/>
            </a:r>
            <a:endParaRPr b="0" i="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u="none" cap="none" strike="noStrike">
                <a:solidFill>
                  <a:schemeClr val="dk1"/>
                </a:solidFill>
                <a:latin typeface="Calibri"/>
                <a:ea typeface="Calibri"/>
                <a:cs typeface="Calibri"/>
                <a:sym typeface="Calibri"/>
              </a:rPr>
              <a:t>Managing environments consistently</a:t>
            </a:r>
            <a:endParaRPr/>
          </a:p>
          <a:p>
            <a:pPr indent="0" lvl="1" marL="457200" marR="0" rtl="0" algn="l">
              <a:spcBef>
                <a:spcPts val="0"/>
              </a:spcBef>
              <a:spcAft>
                <a:spcPts val="0"/>
              </a:spcAft>
              <a:buNone/>
            </a:pPr>
            <a:r>
              <a:t/>
            </a:r>
            <a:endParaRPr b="1" i="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u="none" cap="none" strike="noStrike">
                <a:solidFill>
                  <a:schemeClr val="dk1"/>
                </a:solidFill>
                <a:latin typeface="Calibri"/>
                <a:ea typeface="Calibri"/>
                <a:cs typeface="Calibri"/>
                <a:sym typeface="Calibri"/>
              </a:rPr>
              <a:t>With this increased complexity comes an increased need for testing. A typical environment might include development servers, testing servers, staging servers, production servers and disaster recovery servers. To ensure our projects run reliably across all these environments, and that what we are testing for in development applies to our production environment, we need to ensure our operating system, software packages, configuration files, and other components that make up our infrastructure are managed consistently across all environments.</a:t>
            </a:r>
            <a:endParaRPr b="0" i="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a:solidFill>
                <a:schemeClr val="dk1"/>
              </a:solidFill>
              <a:latin typeface="Calibri"/>
              <a:ea typeface="Calibri"/>
              <a:cs typeface="Calibri"/>
              <a:sym typeface="Calibri"/>
            </a:endParaRPr>
          </a:p>
        </p:txBody>
      </p:sp>
      <p:cxnSp>
        <p:nvCxnSpPr>
          <p:cNvPr id="547" name="Google Shape;547;p18:notes"/>
          <p:cNvCxnSpPr/>
          <p:nvPr/>
        </p:nvCxnSpPr>
        <p:spPr>
          <a:xfrm>
            <a:off x="372168" y="575011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19: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19:notes"/>
          <p:cNvSpPr txBox="1"/>
          <p:nvPr>
            <p:ph idx="1" type="body"/>
          </p:nvPr>
        </p:nvSpPr>
        <p:spPr>
          <a:xfrm>
            <a:off x="372168" y="341314"/>
            <a:ext cx="6714432" cy="8539162"/>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lnSpc>
                <a:spcPct val="140000"/>
              </a:lnSpc>
              <a:spcBef>
                <a:spcPts val="0"/>
              </a:spcBef>
              <a:spcAft>
                <a:spcPts val="0"/>
              </a:spcAft>
              <a:buNone/>
            </a:pPr>
            <a:r>
              <a:t/>
            </a:r>
            <a:endParaRPr b="0" i="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None/>
            </a:pPr>
            <a:r>
              <a:rPr b="1" i="0" lang="en-US" u="none" cap="none" strike="noStrike">
                <a:solidFill>
                  <a:schemeClr val="dk1"/>
                </a:solidFill>
                <a:latin typeface="Calibri"/>
                <a:ea typeface="Calibri"/>
                <a:cs typeface="Calibri"/>
                <a:sym typeface="Calibri"/>
              </a:rPr>
              <a:t>Here is an example of what a state definition might include:</a:t>
            </a:r>
            <a:endParaRPr/>
          </a:p>
          <a:p>
            <a:pPr indent="0" lvl="1" marL="457200" marR="0" rtl="0" algn="l">
              <a:lnSpc>
                <a:spcPct val="140000"/>
              </a:lnSpc>
              <a:spcBef>
                <a:spcPts val="0"/>
              </a:spcBef>
              <a:spcAft>
                <a:spcPts val="0"/>
              </a:spcAft>
              <a:buNone/>
            </a:pPr>
            <a:r>
              <a:t/>
            </a:r>
            <a:endParaRPr b="0" i="0" u="none" cap="none" strike="noStrike">
              <a:solidFill>
                <a:schemeClr val="dk1"/>
              </a:solidFill>
              <a:latin typeface="Calibri"/>
              <a:ea typeface="Calibri"/>
              <a:cs typeface="Calibri"/>
              <a:sym typeface="Calibri"/>
            </a:endParaRPr>
          </a:p>
          <a:p>
            <a:pPr indent="-196850" lvl="2" marL="1085850" marR="0" rtl="0" algn="l">
              <a:lnSpc>
                <a:spcPct val="14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User accounts have been created</a:t>
            </a:r>
            <a:endParaRPr/>
          </a:p>
          <a:p>
            <a:pPr indent="-196850" lvl="2" marL="1085850" marR="0" rtl="0" algn="l">
              <a:lnSpc>
                <a:spcPct val="14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Required packages are installed</a:t>
            </a:r>
            <a:endParaRPr/>
          </a:p>
          <a:p>
            <a:pPr indent="-196850" lvl="2" marL="1085850" marR="0" rtl="0" algn="l">
              <a:lnSpc>
                <a:spcPct val="14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Configuration files contain the expected values and have the expected permissions</a:t>
            </a:r>
            <a:endParaRPr/>
          </a:p>
          <a:p>
            <a:pPr indent="-196850" lvl="2" marL="1085850" marR="0" rtl="0" algn="l">
              <a:lnSpc>
                <a:spcPct val="14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The right services are running</a:t>
            </a:r>
            <a:endParaRPr/>
          </a:p>
          <a:p>
            <a:pPr indent="-196850" lvl="2" marL="1085850" marR="0" rtl="0" algn="l">
              <a:lnSpc>
                <a:spcPct val="14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Firewall rules have been applied</a:t>
            </a:r>
            <a:endParaRPr/>
          </a:p>
          <a:p>
            <a:pPr indent="-107950" lvl="2" marL="1085850" marR="0" rtl="0" algn="l">
              <a:lnSpc>
                <a:spcPct val="140000"/>
              </a:lnSpc>
              <a:spcBef>
                <a:spcPts val="0"/>
              </a:spcBef>
              <a:spcAft>
                <a:spcPts val="0"/>
              </a:spcAft>
              <a:buClr>
                <a:schemeClr val="dk1"/>
              </a:buClr>
              <a:buSzPts val="1000"/>
              <a:buFont typeface="Arial"/>
              <a:buNone/>
            </a:pPr>
            <a:r>
              <a:t/>
            </a:r>
            <a:endParaRPr b="0" i="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Clr>
                <a:schemeClr val="dk1"/>
              </a:buClr>
              <a:buSzPts val="1000"/>
              <a:buFont typeface="Arial"/>
              <a:buNone/>
            </a:pPr>
            <a:r>
              <a:rPr b="0" i="0" lang="en-US" u="none" cap="none" strike="noStrike">
                <a:solidFill>
                  <a:schemeClr val="dk1"/>
                </a:solidFill>
                <a:latin typeface="Calibri"/>
                <a:ea typeface="Calibri"/>
                <a:cs typeface="Calibri"/>
                <a:sym typeface="Calibri"/>
              </a:rPr>
              <a:t>Note: We will be covering the “state definition”, and what it really means in greater detail a little further along in the courseware. </a:t>
            </a:r>
            <a:endParaRPr b="0" i="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notes"/>
          <p:cNvSpPr txBox="1"/>
          <p:nvPr>
            <p:ph idx="1" type="body"/>
          </p:nvPr>
        </p:nvSpPr>
        <p:spPr>
          <a:xfrm>
            <a:off x="372168" y="5516380"/>
            <a:ext cx="6551374" cy="33640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20: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20: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lnSpc>
                <a:spcPct val="87500"/>
              </a:lnSpc>
              <a:spcBef>
                <a:spcPts val="0"/>
              </a:spcBef>
              <a:spcAft>
                <a:spcPts val="0"/>
              </a:spcAft>
              <a:buNone/>
            </a:pPr>
            <a:r>
              <a:rPr b="1" i="0" lang="en-US" u="none" cap="none" strike="noStrike">
                <a:solidFill>
                  <a:srgbClr val="7F7F7F"/>
                </a:solidFill>
                <a:latin typeface="Calibri"/>
                <a:ea typeface="Calibri"/>
                <a:cs typeface="Calibri"/>
                <a:sym typeface="Calibri"/>
              </a:rPr>
              <a:t>Level-set: “Configuration Management”</a:t>
            </a:r>
            <a:endParaRPr/>
          </a:p>
          <a:p>
            <a:pPr indent="0" lvl="1" marL="457200" marR="0" rtl="0" algn="l">
              <a:lnSpc>
                <a:spcPct val="140000"/>
              </a:lnSpc>
              <a:spcBef>
                <a:spcPts val="0"/>
              </a:spcBef>
              <a:spcAft>
                <a:spcPts val="0"/>
              </a:spcAft>
              <a:buNone/>
            </a:pPr>
            <a:r>
              <a:t/>
            </a:r>
            <a:endParaRPr b="1" i="0" u="none" cap="none" strike="noStrike">
              <a:solidFill>
                <a:schemeClr val="dk1"/>
              </a:solidFill>
              <a:latin typeface="Calibri"/>
              <a:ea typeface="Calibri"/>
              <a:cs typeface="Calibri"/>
              <a:sym typeface="Calibri"/>
            </a:endParaRPr>
          </a:p>
          <a:p>
            <a:pPr indent="0" lvl="1" marL="457200" marR="0" rtl="0" algn="l">
              <a:lnSpc>
                <a:spcPct val="140000"/>
              </a:lnSpc>
              <a:spcBef>
                <a:spcPts val="0"/>
              </a:spcBef>
              <a:spcAft>
                <a:spcPts val="0"/>
              </a:spcAft>
              <a:buNone/>
            </a:pPr>
            <a:r>
              <a:rPr b="0" i="0" lang="en-US" u="none" cap="none" strike="noStrike">
                <a:solidFill>
                  <a:schemeClr val="dk1"/>
                </a:solidFill>
                <a:latin typeface="Calibri"/>
                <a:ea typeface="Calibri"/>
                <a:cs typeface="Calibri"/>
                <a:sym typeface="Calibri"/>
              </a:rPr>
              <a:t>It is an interesting time to be working in the field of operations. The complexity of the infrastructure we manage has increased significantly over the last 2-3 decades.  No longer are we deploying static web content to a single server; we now deploy software applications by stringing together services that run on a distributed set of computing resources and communicate over different networking protocols. A typical application can include web servers, application servers, memory-based caching systems, task queues, message queues, SQL databases, NoSQL datastores, and load balancers – not to mention the secondary services we also need to deploy and maintain, like logging, monitoring and analytics, as well as third-party services we need to interact with.</a:t>
            </a:r>
            <a:endParaRPr/>
          </a:p>
          <a:p>
            <a:pPr indent="0" lvl="1" marL="457200" marR="0" rtl="0" algn="l">
              <a:lnSpc>
                <a:spcPct val="133333"/>
              </a:lnSpc>
              <a:spcBef>
                <a:spcPts val="0"/>
              </a:spcBef>
              <a:spcAft>
                <a:spcPts val="0"/>
              </a:spcAft>
              <a:buNone/>
            </a:pPr>
            <a:r>
              <a:t/>
            </a:r>
            <a:endParaRPr b="0" i="0" u="none" cap="none" strike="noStrike">
              <a:solidFill>
                <a:schemeClr val="dk1"/>
              </a:solidFill>
              <a:latin typeface="Calibri"/>
              <a:ea typeface="Calibri"/>
              <a:cs typeface="Calibri"/>
              <a:sym typeface="Calibri"/>
            </a:endParaRPr>
          </a:p>
        </p:txBody>
      </p:sp>
      <p:cxnSp>
        <p:nvCxnSpPr>
          <p:cNvPr id="562" name="Google Shape;562;p20:notes"/>
          <p:cNvCxnSpPr/>
          <p:nvPr/>
        </p:nvCxnSpPr>
        <p:spPr>
          <a:xfrm>
            <a:off x="372168" y="579964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21: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21: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2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22:notes"/>
          <p:cNvSpPr txBox="1"/>
          <p:nvPr>
            <p:ph idx="1" type="body"/>
          </p:nvPr>
        </p:nvSpPr>
        <p:spPr>
          <a:xfrm>
            <a:off x="372168" y="5372100"/>
            <a:ext cx="6551374" cy="38290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dk1"/>
                </a:solidFill>
                <a:latin typeface="Calibri"/>
                <a:ea typeface="Calibri"/>
                <a:cs typeface="Calibri"/>
                <a:sym typeface="Calibri"/>
              </a:rPr>
              <a:t>More than 80% of all mission-critical IT service outages are due to PEOPLE and process errors. Instead, good configuration management applies proven practices from software development:</a:t>
            </a:r>
            <a:endParaRPr/>
          </a:p>
          <a:p>
            <a:pPr indent="-196850" lvl="1" marL="628650" marR="0" rtl="0" algn="l">
              <a:spcBef>
                <a:spcPts val="80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Code and configuration is in version control system</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Unit and integration tests</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Safe acceptance testing in development/staging environments</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Code review – manual and automated</a:t>
            </a:r>
            <a:endParaRPr/>
          </a:p>
          <a:p>
            <a:pPr indent="0" lvl="1" marL="457200" marR="0" rtl="0" algn="l">
              <a:spcBef>
                <a:spcPts val="0"/>
              </a:spcBef>
              <a:spcAft>
                <a:spcPts val="0"/>
              </a:spcAft>
              <a:buNone/>
            </a:pPr>
            <a:r>
              <a:t/>
            </a:r>
            <a:endParaRPr b="1" i="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US">
                <a:solidFill>
                  <a:schemeClr val="dk1"/>
                </a:solidFill>
                <a:latin typeface="Calibri"/>
                <a:ea typeface="Calibri"/>
                <a:cs typeface="Calibri"/>
                <a:sym typeface="Calibri"/>
              </a:rPr>
              <a:t>Infrastructure should be treated like code. </a:t>
            </a:r>
            <a:endParaRPr/>
          </a:p>
          <a:p>
            <a:pPr indent="-196850" lvl="1" marL="628650" marR="0" rtl="0" algn="l">
              <a:spcBef>
                <a:spcPts val="80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Installation Packages</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Server and application configuration (such as timezone settings and any other settings)</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Relationships with other servers and services</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System Documentation</a:t>
            </a:r>
            <a:endParaRPr/>
          </a:p>
          <a:p>
            <a:pPr indent="-107950" lvl="1" marL="628650" marR="0" rtl="0" algn="l">
              <a:spcBef>
                <a:spcPts val="0"/>
              </a:spcBef>
              <a:spcAft>
                <a:spcPts val="0"/>
              </a:spcAft>
              <a:buClr>
                <a:schemeClr val="dk1"/>
              </a:buClr>
              <a:buSzPts val="1000"/>
              <a:buFont typeface="Arial"/>
              <a:buNone/>
            </a:pPr>
            <a:r>
              <a:t/>
            </a:r>
            <a:endParaRPr b="1" i="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US">
                <a:solidFill>
                  <a:schemeClr val="dk1"/>
                </a:solidFill>
                <a:latin typeface="Calibri"/>
                <a:ea typeface="Calibri"/>
                <a:cs typeface="Calibri"/>
                <a:sym typeface="Calibri"/>
              </a:rPr>
              <a:t>We want: </a:t>
            </a:r>
            <a:endParaRPr/>
          </a:p>
          <a:p>
            <a:pPr indent="-196850" lvl="1" marL="628650" marR="0" rtl="0" algn="l">
              <a:spcBef>
                <a:spcPts val="80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Automated, repeatable operations</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Predictable outcome</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Remove manual, error prone steps</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Manage change during server lifecycle</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Ability to test outcomes</a:t>
            </a:r>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Store all artifacts, settings and documentation in source control</a:t>
            </a:r>
            <a:endParaRPr b="0" i="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2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23:notes"/>
          <p:cNvSpPr txBox="1"/>
          <p:nvPr>
            <p:ph idx="1" type="body"/>
          </p:nvPr>
        </p:nvSpPr>
        <p:spPr>
          <a:xfrm>
            <a:off x="372168" y="53951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a:solidFill>
                  <a:schemeClr val="dk1"/>
                </a:solidFill>
                <a:latin typeface="Calibri"/>
                <a:ea typeface="Calibri"/>
                <a:cs typeface="Calibri"/>
                <a:sym typeface="Calibri"/>
              </a:rPr>
              <a:t>Ansible Vs. Other CM Tools:</a:t>
            </a:r>
            <a:endParaRPr/>
          </a:p>
          <a:p>
            <a:pPr indent="0" lvl="1" marL="457200" marR="0" rtl="0" algn="l">
              <a:spcBef>
                <a:spcPts val="0"/>
              </a:spcBef>
              <a:spcAft>
                <a:spcPts val="0"/>
              </a:spcAft>
              <a:buNone/>
            </a:pPr>
            <a:r>
              <a:t/>
            </a:r>
            <a:endParaRPr b="1" i="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lang="en-US">
                <a:solidFill>
                  <a:schemeClr val="dk1"/>
                </a:solidFill>
                <a:latin typeface="Calibri"/>
                <a:ea typeface="Calibri"/>
                <a:cs typeface="Calibri"/>
                <a:sym typeface="Calibri"/>
              </a:rPr>
              <a:t>While it is</a:t>
            </a:r>
            <a:r>
              <a:rPr b="0" lang="en-US">
                <a:solidFill>
                  <a:schemeClr val="dk1"/>
                </a:solidFill>
                <a:latin typeface="Calibri"/>
                <a:ea typeface="Calibri"/>
                <a:cs typeface="Calibri"/>
                <a:sym typeface="Calibri"/>
              </a:rPr>
              <a:t> </a:t>
            </a:r>
            <a:r>
              <a:rPr b="0" lang="en-US">
                <a:solidFill>
                  <a:schemeClr val="dk1"/>
                </a:solidFill>
                <a:latin typeface="Calibri"/>
                <a:ea typeface="Calibri"/>
                <a:cs typeface="Calibri"/>
                <a:sym typeface="Calibri"/>
              </a:rPr>
              <a:t>important to know what tools are available</a:t>
            </a:r>
            <a:r>
              <a:rPr b="0" lang="en-US">
                <a:solidFill>
                  <a:schemeClr val="dk1"/>
                </a:solidFill>
                <a:latin typeface="Calibri"/>
                <a:ea typeface="Calibri"/>
                <a:cs typeface="Calibri"/>
                <a:sym typeface="Calibri"/>
              </a:rPr>
              <a:t> </a:t>
            </a:r>
            <a:r>
              <a:rPr b="0" lang="en-US">
                <a:solidFill>
                  <a:schemeClr val="dk1"/>
                </a:solidFill>
                <a:latin typeface="Calibri"/>
                <a:ea typeface="Calibri"/>
                <a:cs typeface="Calibri"/>
                <a:sym typeface="Calibri"/>
              </a:rPr>
              <a:t>and major differences between them, our objective here is to simply understand what separates Ansible from the pack. Here is a condensed list of what makes Ansible a smart choice. </a:t>
            </a:r>
            <a:endParaRPr b="0">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None/>
            </a:pPr>
            <a:r>
              <a:t/>
            </a:r>
            <a:endParaRPr b="1" i="0" u="none" cap="none" strike="noStrike">
              <a:solidFill>
                <a:schemeClr val="dk1"/>
              </a:solidFill>
              <a:latin typeface="Calibri"/>
              <a:ea typeface="Calibri"/>
              <a:cs typeface="Calibri"/>
              <a:sym typeface="Calibri"/>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Ansible is arguably the easiest configuration management tool in the market to get up and running. The learning curve for this tool is significantly smaller than many others. </a:t>
            </a:r>
            <a:endParaRPr/>
          </a:p>
          <a:p>
            <a:pPr indent="-107950" lvl="1" marL="628650" marR="0" rtl="0" algn="l">
              <a:spcBef>
                <a:spcPts val="0"/>
              </a:spcBef>
              <a:spcAft>
                <a:spcPts val="0"/>
              </a:spcAft>
              <a:buClr>
                <a:schemeClr val="dk1"/>
              </a:buClr>
              <a:buSzPts val="1000"/>
              <a:buFont typeface="Arial"/>
              <a:buNone/>
            </a:pPr>
            <a:r>
              <a:t/>
            </a:r>
            <a:endParaRPr b="0" i="0" u="none" cap="none" strike="noStrike">
              <a:solidFill>
                <a:schemeClr val="dk1"/>
              </a:solidFill>
              <a:latin typeface="Calibri"/>
              <a:ea typeface="Calibri"/>
              <a:cs typeface="Calibri"/>
              <a:sym typeface="Calibri"/>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Ansible is agentless, meaning, that Ansible is in control of all communications between the controller and hosts, and accomplishes this through secure modules or SSH directly. </a:t>
            </a:r>
            <a:endParaRPr/>
          </a:p>
          <a:p>
            <a:pPr indent="-107950" lvl="1" marL="628650" marR="0" rtl="0" algn="l">
              <a:spcBef>
                <a:spcPts val="0"/>
              </a:spcBef>
              <a:spcAft>
                <a:spcPts val="0"/>
              </a:spcAft>
              <a:buClr>
                <a:schemeClr val="dk1"/>
              </a:buClr>
              <a:buSzPts val="1000"/>
              <a:buFont typeface="Arial"/>
              <a:buNone/>
            </a:pPr>
            <a:r>
              <a:t/>
            </a:r>
            <a:endParaRPr b="0" i="0" u="none" cap="none" strike="noStrike">
              <a:solidFill>
                <a:schemeClr val="dk1"/>
              </a:solidFill>
              <a:latin typeface="Calibri"/>
              <a:ea typeface="Calibri"/>
              <a:cs typeface="Calibri"/>
              <a:sym typeface="Calibri"/>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Speaking of SSH, this characteristic is not only a major plus for security, but also for usability as it is remarkably easy to configure. </a:t>
            </a:r>
            <a:endParaRPr/>
          </a:p>
          <a:p>
            <a:pPr indent="-107950" lvl="1" marL="628650" marR="0" rtl="0" algn="l">
              <a:spcBef>
                <a:spcPts val="0"/>
              </a:spcBef>
              <a:spcAft>
                <a:spcPts val="0"/>
              </a:spcAft>
              <a:buClr>
                <a:schemeClr val="dk1"/>
              </a:buClr>
              <a:buSzPts val="1000"/>
              <a:buFont typeface="Arial"/>
              <a:buNone/>
            </a:pPr>
            <a:r>
              <a:t/>
            </a:r>
            <a:endParaRPr b="0" i="0" u="none" cap="none" strike="noStrike">
              <a:solidFill>
                <a:schemeClr val="dk1"/>
              </a:solidFill>
              <a:latin typeface="Calibri"/>
              <a:ea typeface="Calibri"/>
              <a:cs typeface="Calibri"/>
              <a:sym typeface="Calibri"/>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Ansible playbooks, which we will cover in much greater detail further in the course, are written in YAML, which allows for easier readability, the use of reference anchors, and better comment support. </a:t>
            </a:r>
            <a:endParaRPr/>
          </a:p>
          <a:p>
            <a:pPr indent="-107950" lvl="1" marL="628650" marR="0" rtl="0" algn="l">
              <a:spcBef>
                <a:spcPts val="0"/>
              </a:spcBef>
              <a:spcAft>
                <a:spcPts val="0"/>
              </a:spcAft>
              <a:buClr>
                <a:schemeClr val="dk1"/>
              </a:buClr>
              <a:buSzPts val="1000"/>
              <a:buFont typeface="Arial"/>
              <a:buNone/>
            </a:pPr>
            <a:r>
              <a:t/>
            </a:r>
            <a:endParaRPr b="0" i="0" u="none" cap="none" strike="noStrike">
              <a:solidFill>
                <a:schemeClr val="dk1"/>
              </a:solidFill>
              <a:latin typeface="Calibri"/>
              <a:ea typeface="Calibri"/>
              <a:cs typeface="Calibri"/>
              <a:sym typeface="Calibri"/>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Ansible is written in Python making the administration and scripting tasks necessary, not only for initial setup, but also for easier, and more flexible scalability farther down the road. </a:t>
            </a:r>
            <a:endParaRPr/>
          </a:p>
          <a:p>
            <a:pPr indent="-107950" lvl="1" marL="628650" marR="0" rtl="0" algn="l">
              <a:spcBef>
                <a:spcPts val="0"/>
              </a:spcBef>
              <a:spcAft>
                <a:spcPts val="0"/>
              </a:spcAft>
              <a:buClr>
                <a:schemeClr val="dk1"/>
              </a:buClr>
              <a:buSzPts val="1000"/>
              <a:buFont typeface="Arial"/>
              <a:buNone/>
            </a:pPr>
            <a:r>
              <a:t/>
            </a:r>
            <a:endParaRPr b="0" i="0" u="none" cap="none" strike="noStrike">
              <a:solidFill>
                <a:schemeClr val="dk1"/>
              </a:solidFill>
              <a:latin typeface="Calibri"/>
              <a:ea typeface="Calibri"/>
              <a:cs typeface="Calibri"/>
              <a:sym typeface="Calibri"/>
            </a:endParaRPr>
          </a:p>
          <a:p>
            <a:pPr indent="-196850" lvl="1" marL="628650" marR="0" rtl="0" algn="l">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Finally, Ansible Galaxy, which is the central collection of resources available for reusable content. We’ll talk a bit more about Ansible Galaxy, as well as Ansible Tower and the features offered here in just a little bit. </a:t>
            </a:r>
            <a:endParaRPr/>
          </a:p>
        </p:txBody>
      </p:sp>
      <p:cxnSp>
        <p:nvCxnSpPr>
          <p:cNvPr id="589" name="Google Shape;589;p23:notes"/>
          <p:cNvCxnSpPr/>
          <p:nvPr/>
        </p:nvCxnSpPr>
        <p:spPr>
          <a:xfrm>
            <a:off x="372168" y="5706317"/>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p2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p24: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50"/>
              <a:buFont typeface="Calibri"/>
              <a:buNone/>
            </a:pPr>
            <a:r>
              <a:rPr b="1" lang="en-US" sz="1200">
                <a:solidFill>
                  <a:schemeClr val="dk1"/>
                </a:solidFill>
                <a:latin typeface="Calibri"/>
                <a:ea typeface="Calibri"/>
                <a:cs typeface="Calibri"/>
                <a:sym typeface="Calibri"/>
              </a:rPr>
              <a:t>Just as importantly, we want to make sure we know the potential limitations, or possible deficiencies with our favorite CM tool. </a:t>
            </a:r>
            <a:endParaRPr sz="1200"/>
          </a:p>
          <a:p>
            <a:pPr indent="0" lvl="0" marL="0" marR="0" rtl="0" algn="l">
              <a:lnSpc>
                <a:spcPct val="100000"/>
              </a:lnSpc>
              <a:spcBef>
                <a:spcPts val="0"/>
              </a:spcBef>
              <a:spcAft>
                <a:spcPts val="0"/>
              </a:spcAft>
              <a:buClr>
                <a:schemeClr val="dk1"/>
              </a:buClr>
              <a:buSzPts val="1050"/>
              <a:buFont typeface="Calibri"/>
              <a:buNone/>
            </a:pPr>
            <a:r>
              <a:t/>
            </a:r>
            <a:endParaRPr sz="12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first thing that might be seen as a negative, is the lack of a comprehensive GUI in the standard version. While there is a pretty decent UI in Ansible Tower, however not every function can be accomplished through the UI and will need to be performed via the command line instead. Other alternatives include Rundeck, or The Foreman.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Another possible negative, which depending on one’s perspective, can also be looked at as a positive. Even though Ansible has support for Windows nodes, it does not however, have support for windows as the Ansible controller. Negatively, if a team is overly windows dependent, this can present an issue, and would still require a Linux machine to be the controller.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While the quality and quantity of well defined documentation continues to improve, having comprehensive, and granular documentation seems to be one area where Ansible can still greatly improve.</a:t>
            </a:r>
            <a:endParaRPr sz="1200"/>
          </a:p>
          <a:p>
            <a:pPr indent="0" lvl="0" marL="0" marR="0" rtl="0" algn="l">
              <a:lnSpc>
                <a:spcPct val="100000"/>
              </a:lnSpc>
              <a:spcBef>
                <a:spcPts val="0"/>
              </a:spcBef>
              <a:spcAft>
                <a:spcPts val="0"/>
              </a:spcAft>
              <a:buClr>
                <a:schemeClr val="dk1"/>
              </a:buClr>
              <a:buSzPts val="1050"/>
              <a:buFont typeface="Calibri"/>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cxnSp>
        <p:nvCxnSpPr>
          <p:cNvPr id="597" name="Google Shape;597;p24:notes"/>
          <p:cNvCxnSpPr/>
          <p:nvPr/>
        </p:nvCxnSpPr>
        <p:spPr>
          <a:xfrm>
            <a:off x="372168" y="588727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2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25: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p2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26: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87500"/>
              </a:lnSpc>
              <a:spcBef>
                <a:spcPts val="0"/>
              </a:spcBef>
              <a:spcAft>
                <a:spcPts val="0"/>
              </a:spcAft>
              <a:buNone/>
            </a:pPr>
            <a:r>
              <a:rPr b="1" lang="en-US" sz="1600">
                <a:solidFill>
                  <a:srgbClr val="7F7F7F"/>
                </a:solidFill>
                <a:latin typeface="Calibri"/>
                <a:ea typeface="Calibri"/>
                <a:cs typeface="Calibri"/>
                <a:sym typeface="Calibri"/>
              </a:rPr>
              <a:t>Managing environments consistently</a:t>
            </a:r>
            <a:endParaRPr b="1" sz="16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t/>
            </a:r>
            <a:endParaRPr b="1" sz="1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a:solidFill>
                  <a:schemeClr val="dk1"/>
                </a:solidFill>
                <a:latin typeface="Calibri"/>
                <a:ea typeface="Calibri"/>
                <a:cs typeface="Calibri"/>
                <a:sym typeface="Calibri"/>
              </a:rPr>
              <a:t>With this increased complexity comes an increased need for testing. A typical environment might include development servers, testing servers, staging servers, production servers and disaster recovery servers. To ensure our projects run reliably across all these environments, and that what we are testing for in development applies to our production environment, we need to ensure our operating system, software packages, configuration files, and other components that make up our infrastructure are managed consistently across all environments.</a:t>
            </a:r>
            <a:endParaRPr/>
          </a:p>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cxnSp>
        <p:nvCxnSpPr>
          <p:cNvPr id="612" name="Google Shape;612;p26:notes"/>
          <p:cNvCxnSpPr/>
          <p:nvPr/>
        </p:nvCxnSpPr>
        <p:spPr>
          <a:xfrm>
            <a:off x="372168" y="578059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27: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p27: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800" u="none" cap="none" strike="noStrike">
                <a:solidFill>
                  <a:srgbClr val="595959"/>
                </a:solidFill>
                <a:latin typeface="Calibri"/>
                <a:ea typeface="Calibri"/>
                <a:cs typeface="Calibri"/>
                <a:sym typeface="Calibri"/>
              </a:rPr>
              <a:t>About </a:t>
            </a:r>
            <a:r>
              <a:rPr b="1" i="1" lang="en-US" sz="1800" u="none" cap="none" strike="noStrike">
                <a:solidFill>
                  <a:srgbClr val="595959"/>
                </a:solidFill>
                <a:latin typeface="Calibri"/>
                <a:ea typeface="Calibri"/>
                <a:cs typeface="Calibri"/>
                <a:sym typeface="Calibri"/>
              </a:rPr>
              <a:t>Ansible: Up and Running</a:t>
            </a:r>
            <a:endParaRPr/>
          </a:p>
          <a:p>
            <a:pPr indent="0" lvl="2" marL="914400" marR="0" rtl="0" algn="l">
              <a:spcBef>
                <a:spcPts val="0"/>
              </a:spcBef>
              <a:spcAft>
                <a:spcPts val="0"/>
              </a:spcAft>
              <a:buNone/>
            </a:pPr>
            <a:r>
              <a:t/>
            </a:r>
            <a:endParaRPr b="1" i="0" sz="1400" u="none" cap="none" strike="noStrike">
              <a:solidFill>
                <a:srgbClr val="595959"/>
              </a:solidFill>
              <a:latin typeface="Calibri"/>
              <a:ea typeface="Calibri"/>
              <a:cs typeface="Calibri"/>
              <a:sym typeface="Calibri"/>
            </a:endParaRPr>
          </a:p>
          <a:p>
            <a:pPr indent="0" lvl="2" marL="914400" marR="0" rtl="0" algn="l">
              <a:lnSpc>
                <a:spcPct val="150000"/>
              </a:lnSpc>
              <a:spcBef>
                <a:spcPts val="0"/>
              </a:spcBef>
              <a:spcAft>
                <a:spcPts val="0"/>
              </a:spcAft>
              <a:buNone/>
            </a:pPr>
            <a:r>
              <a:rPr b="1" i="0" lang="en-US" sz="1000" u="none" cap="none" strike="noStrike">
                <a:solidFill>
                  <a:schemeClr val="dk1"/>
                </a:solidFill>
                <a:latin typeface="Calibri"/>
                <a:ea typeface="Calibri"/>
                <a:cs typeface="Calibri"/>
                <a:sym typeface="Calibri"/>
              </a:rPr>
              <a:t>Publisher:</a:t>
            </a:r>
            <a:r>
              <a:rPr b="0" i="0" lang="en-US" sz="1000" u="none" cap="none" strike="noStrike">
                <a:solidFill>
                  <a:schemeClr val="dk1"/>
                </a:solidFill>
                <a:latin typeface="Calibri"/>
                <a:ea typeface="Calibri"/>
                <a:cs typeface="Calibri"/>
                <a:sym typeface="Calibri"/>
              </a:rPr>
              <a:t> O'Reilly Media; 1 edition (May 15, 2015)</a:t>
            </a:r>
            <a:endParaRPr/>
          </a:p>
          <a:p>
            <a:pPr indent="0" lvl="2" marL="914400" marR="0" rtl="0" algn="l">
              <a:lnSpc>
                <a:spcPct val="150000"/>
              </a:lnSpc>
              <a:spcBef>
                <a:spcPts val="0"/>
              </a:spcBef>
              <a:spcAft>
                <a:spcPts val="0"/>
              </a:spcAft>
              <a:buNone/>
            </a:pPr>
            <a:r>
              <a:rPr b="1" i="0" lang="en-US" sz="1000" u="none" cap="none" strike="noStrike">
                <a:solidFill>
                  <a:schemeClr val="dk1"/>
                </a:solidFill>
                <a:latin typeface="Calibri"/>
                <a:ea typeface="Calibri"/>
                <a:cs typeface="Calibri"/>
                <a:sym typeface="Calibri"/>
              </a:rPr>
              <a:t>Author:</a:t>
            </a:r>
            <a:r>
              <a:rPr b="0" i="0" lang="en-US" sz="1000" u="none" cap="none" strike="noStrike">
                <a:solidFill>
                  <a:schemeClr val="dk1"/>
                </a:solidFill>
                <a:latin typeface="Calibri"/>
                <a:ea typeface="Calibri"/>
                <a:cs typeface="Calibri"/>
                <a:sym typeface="Calibri"/>
              </a:rPr>
              <a:t> Lorin Hochstein</a:t>
            </a:r>
            <a:endParaRPr/>
          </a:p>
          <a:p>
            <a:pPr indent="0" lvl="2" marL="914400" marR="0" rtl="0" algn="l">
              <a:lnSpc>
                <a:spcPct val="150000"/>
              </a:lnSpc>
              <a:spcBef>
                <a:spcPts val="0"/>
              </a:spcBef>
              <a:spcAft>
                <a:spcPts val="0"/>
              </a:spcAft>
              <a:buNone/>
            </a:pPr>
            <a:r>
              <a:rPr b="1" i="0" lang="en-US" sz="1000" u="none" cap="none" strike="noStrike">
                <a:solidFill>
                  <a:schemeClr val="dk1"/>
                </a:solidFill>
                <a:latin typeface="Calibri"/>
                <a:ea typeface="Calibri"/>
                <a:cs typeface="Calibri"/>
                <a:sym typeface="Calibri"/>
              </a:rPr>
              <a:t>Language:</a:t>
            </a:r>
            <a:r>
              <a:rPr b="0" i="0" lang="en-US" sz="1000" u="none" cap="none" strike="noStrike">
                <a:solidFill>
                  <a:schemeClr val="dk1"/>
                </a:solidFill>
                <a:latin typeface="Calibri"/>
                <a:ea typeface="Calibri"/>
                <a:cs typeface="Calibri"/>
                <a:sym typeface="Calibri"/>
              </a:rPr>
              <a:t> English</a:t>
            </a:r>
            <a:endParaRPr/>
          </a:p>
          <a:p>
            <a:pPr indent="0" lvl="2" marL="914400" marR="0" rtl="0" algn="l">
              <a:lnSpc>
                <a:spcPct val="150000"/>
              </a:lnSpc>
              <a:spcBef>
                <a:spcPts val="0"/>
              </a:spcBef>
              <a:spcAft>
                <a:spcPts val="0"/>
              </a:spcAft>
              <a:buNone/>
            </a:pPr>
            <a:r>
              <a:rPr b="1" i="0" lang="en-US" sz="1000" u="none" cap="none" strike="noStrike">
                <a:solidFill>
                  <a:schemeClr val="dk1"/>
                </a:solidFill>
                <a:latin typeface="Calibri"/>
                <a:ea typeface="Calibri"/>
                <a:cs typeface="Calibri"/>
                <a:sym typeface="Calibri"/>
              </a:rPr>
              <a:t>ISBN-10:</a:t>
            </a:r>
            <a:r>
              <a:rPr b="0" i="0" lang="en-US" sz="1000" u="none" cap="none" strike="noStrike">
                <a:solidFill>
                  <a:schemeClr val="dk1"/>
                </a:solidFill>
                <a:latin typeface="Calibri"/>
                <a:ea typeface="Calibri"/>
                <a:cs typeface="Calibri"/>
                <a:sym typeface="Calibri"/>
              </a:rPr>
              <a:t> 1491915323</a:t>
            </a:r>
            <a:endParaRPr/>
          </a:p>
          <a:p>
            <a:pPr indent="0" lvl="2" marL="914400" marR="0" rtl="0" algn="l">
              <a:lnSpc>
                <a:spcPct val="150000"/>
              </a:lnSpc>
              <a:spcBef>
                <a:spcPts val="0"/>
              </a:spcBef>
              <a:spcAft>
                <a:spcPts val="0"/>
              </a:spcAft>
              <a:buNone/>
            </a:pPr>
            <a:r>
              <a:rPr b="1" i="0" lang="en-US" sz="1000" u="none" cap="none" strike="noStrike">
                <a:solidFill>
                  <a:schemeClr val="dk1"/>
                </a:solidFill>
                <a:latin typeface="Calibri"/>
                <a:ea typeface="Calibri"/>
                <a:cs typeface="Calibri"/>
                <a:sym typeface="Calibri"/>
              </a:rPr>
              <a:t>ISBN-13:</a:t>
            </a:r>
            <a:r>
              <a:rPr b="0" i="0" lang="en-US" sz="1000" u="none" cap="none" strike="noStrike">
                <a:solidFill>
                  <a:schemeClr val="dk1"/>
                </a:solidFill>
                <a:latin typeface="Calibri"/>
                <a:ea typeface="Calibri"/>
                <a:cs typeface="Calibri"/>
                <a:sym typeface="Calibri"/>
              </a:rPr>
              <a:t> 978-1491915325</a:t>
            </a:r>
            <a:endParaRPr/>
          </a:p>
          <a:p>
            <a:pPr indent="0" lvl="0" marL="0" marR="0" rtl="0" algn="l">
              <a:spcBef>
                <a:spcPts val="0"/>
              </a:spcBef>
              <a:spcAft>
                <a:spcPts val="0"/>
              </a:spcAft>
              <a:buNone/>
            </a:pPr>
            <a:r>
              <a:t/>
            </a:r>
            <a:endParaRPr b="1" sz="1800">
              <a:solidFill>
                <a:srgbClr val="595959"/>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28: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28: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29: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29: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196850" lvl="1" marL="628650" marR="0" rtl="0" algn="l">
              <a:spcBef>
                <a:spcPts val="0"/>
              </a:spcBef>
              <a:spcAft>
                <a:spcPts val="0"/>
              </a:spcAft>
              <a:buClr>
                <a:schemeClr val="dk1"/>
              </a:buClr>
              <a:buSzPts val="1400"/>
              <a:buFont typeface="Arial"/>
              <a:buChar char="•"/>
            </a:pPr>
            <a:r>
              <a:rPr b="1" lang="en-US" u="sng">
                <a:solidFill>
                  <a:schemeClr val="dk1"/>
                </a:solidFill>
                <a:latin typeface="Calibri"/>
                <a:ea typeface="Calibri"/>
                <a:cs typeface="Calibri"/>
                <a:sym typeface="Calibri"/>
              </a:rPr>
              <a:t>Controller - </a:t>
            </a:r>
            <a:r>
              <a:rPr lang="en-US" u="sng">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can have multiple of those, but this is the host we use to execute our code from, we can divide our env into dev, staging and prod and have separate controllers for each but this is generally one.</a:t>
            </a:r>
            <a:endParaRPr>
              <a:solidFill>
                <a:schemeClr val="dk1"/>
              </a:solidFill>
              <a:latin typeface="Calibri"/>
              <a:ea typeface="Calibri"/>
              <a:cs typeface="Calibri"/>
              <a:sym typeface="Calibri"/>
            </a:endParaRPr>
          </a:p>
          <a:p>
            <a:pPr indent="-196850" lvl="1" marL="628650" marR="0" rtl="0" algn="l">
              <a:spcBef>
                <a:spcPts val="0"/>
              </a:spcBef>
              <a:spcAft>
                <a:spcPts val="0"/>
              </a:spcAft>
              <a:buClr>
                <a:schemeClr val="dk1"/>
              </a:buClr>
              <a:buSzPts val="1400"/>
              <a:buFont typeface="Arial"/>
              <a:buChar char="•"/>
            </a:pPr>
            <a:r>
              <a:rPr b="1" i="0" lang="en-US" u="sng" cap="none" strike="noStrike">
                <a:solidFill>
                  <a:schemeClr val="dk1"/>
                </a:solidFill>
                <a:latin typeface="Calibri"/>
                <a:ea typeface="Calibri"/>
                <a:cs typeface="Calibri"/>
                <a:sym typeface="Calibri"/>
              </a:rPr>
              <a:t>Inventory:</a:t>
            </a:r>
            <a:r>
              <a:rPr b="0" i="0" lang="en-US" u="none" cap="none" strike="noStrike">
                <a:solidFill>
                  <a:schemeClr val="dk1"/>
                </a:solidFill>
                <a:latin typeface="Calibri"/>
                <a:ea typeface="Calibri"/>
                <a:cs typeface="Calibri"/>
                <a:sym typeface="Calibri"/>
              </a:rPr>
              <a:t>  A file (by default, Ansible uses a simple INI format) that describes Hosts and Groups in Ansible. Inventory can also be provided via an Inventory Script (sometimes called an “External Inventory Script”)., also called hosts so not to be confused with /etc</a:t>
            </a:r>
            <a:r>
              <a:rPr lang="en-US">
                <a:solidFill>
                  <a:schemeClr val="dk1"/>
                </a:solidFill>
                <a:latin typeface="Calibri"/>
                <a:ea typeface="Calibri"/>
                <a:cs typeface="Calibri"/>
                <a:sym typeface="Calibri"/>
              </a:rPr>
              <a:t>/hosts file. more things like setting variables, </a:t>
            </a:r>
            <a:r>
              <a:rPr lang="en-US" sz="1350">
                <a:solidFill>
                  <a:schemeClr val="dk1"/>
                </a:solidFill>
                <a:latin typeface="Calibri"/>
                <a:ea typeface="Calibri"/>
                <a:cs typeface="Calibri"/>
                <a:sym typeface="Calibri"/>
              </a:rPr>
              <a:t>can set variables or force user accounts in inventory to take over</a:t>
            </a:r>
            <a:endParaRPr b="0" i="0" u="none" cap="none" strike="noStrike">
              <a:solidFill>
                <a:schemeClr val="dk1"/>
              </a:solidFill>
              <a:latin typeface="Calibri"/>
              <a:ea typeface="Calibri"/>
              <a:cs typeface="Calibri"/>
              <a:sym typeface="Calibri"/>
            </a:endParaRPr>
          </a:p>
          <a:p>
            <a:pPr indent="-196850" lvl="1" marL="628650" marR="0" rtl="0" algn="l">
              <a:spcBef>
                <a:spcPts val="800"/>
              </a:spcBef>
              <a:spcAft>
                <a:spcPts val="0"/>
              </a:spcAft>
              <a:buClr>
                <a:schemeClr val="dk1"/>
              </a:buClr>
              <a:buSzPts val="1400"/>
              <a:buFont typeface="Arial"/>
              <a:buChar char="•"/>
            </a:pPr>
            <a:r>
              <a:rPr b="1" i="0" lang="en-US" u="sng" cap="none" strike="noStrike">
                <a:solidFill>
                  <a:schemeClr val="dk1"/>
                </a:solidFill>
                <a:latin typeface="Calibri"/>
                <a:ea typeface="Calibri"/>
                <a:cs typeface="Calibri"/>
                <a:sym typeface="Calibri"/>
              </a:rPr>
              <a:t>Playbooks</a:t>
            </a:r>
            <a:r>
              <a:rPr b="0" i="0" lang="en-US" u="sng" cap="none" strike="noStrike">
                <a:solidFill>
                  <a:schemeClr val="dk1"/>
                </a:solidFill>
                <a:latin typeface="Calibri"/>
                <a:ea typeface="Calibri"/>
                <a:cs typeface="Calibri"/>
                <a:sym typeface="Calibri"/>
              </a:rPr>
              <a:t>:</a:t>
            </a:r>
            <a:r>
              <a:rPr b="0" i="0" lang="en-US" u="none" cap="none" strike="noStrike">
                <a:solidFill>
                  <a:schemeClr val="dk1"/>
                </a:solidFill>
                <a:latin typeface="Calibri"/>
                <a:ea typeface="Calibri"/>
                <a:cs typeface="Calibri"/>
                <a:sym typeface="Calibri"/>
              </a:rPr>
              <a:t> Playbooks are the language by which Ansible orchestrates, configures, administers, or deploys systems. They are called playbooks partially because it’s a sports analogy, and it’s supposed to be fun using them. They aren’t workbooks :) collection of plays (a singular task) which define a state </a:t>
            </a:r>
            <a:r>
              <a:rPr lang="en-US">
                <a:solidFill>
                  <a:schemeClr val="dk1"/>
                </a:solidFill>
                <a:latin typeface="Calibri"/>
                <a:ea typeface="Calibri"/>
                <a:cs typeface="Calibri"/>
                <a:sym typeface="Calibri"/>
              </a:rPr>
              <a:t>of whatever is in our inventory files.</a:t>
            </a:r>
            <a:endParaRPr b="0" i="0" u="none" cap="none" strike="noStrike">
              <a:solidFill>
                <a:schemeClr val="dk1"/>
              </a:solidFill>
              <a:latin typeface="Calibri"/>
              <a:ea typeface="Calibri"/>
              <a:cs typeface="Calibri"/>
              <a:sym typeface="Calibri"/>
            </a:endParaRPr>
          </a:p>
          <a:p>
            <a:pPr indent="-196850" lvl="1" marL="628650" marR="0" rtl="0" algn="l">
              <a:spcBef>
                <a:spcPts val="800"/>
              </a:spcBef>
              <a:spcAft>
                <a:spcPts val="0"/>
              </a:spcAft>
              <a:buClr>
                <a:schemeClr val="dk1"/>
              </a:buClr>
              <a:buSzPts val="1400"/>
              <a:buFont typeface="Arial"/>
              <a:buChar char="•"/>
            </a:pPr>
            <a:r>
              <a:rPr b="1" i="0" lang="en-US" u="sng" cap="none" strike="noStrike">
                <a:solidFill>
                  <a:schemeClr val="dk1"/>
                </a:solidFill>
                <a:latin typeface="Calibri"/>
                <a:ea typeface="Calibri"/>
                <a:cs typeface="Calibri"/>
                <a:sym typeface="Calibri"/>
              </a:rPr>
              <a:t>Plays</a:t>
            </a:r>
            <a:r>
              <a:rPr b="0" i="0" lang="en-US" u="sng" cap="none" strike="noStrike">
                <a:solidFill>
                  <a:schemeClr val="dk1"/>
                </a:solidFill>
                <a:latin typeface="Calibri"/>
                <a:ea typeface="Calibri"/>
                <a:cs typeface="Calibri"/>
                <a:sym typeface="Calibri"/>
              </a:rPr>
              <a:t>:</a:t>
            </a:r>
            <a:r>
              <a:rPr b="0" i="0" lang="en-US" u="none" cap="none" strike="noStrike">
                <a:solidFill>
                  <a:schemeClr val="dk1"/>
                </a:solidFill>
                <a:latin typeface="Calibri"/>
                <a:ea typeface="Calibri"/>
                <a:cs typeface="Calibri"/>
                <a:sym typeface="Calibri"/>
              </a:rPr>
              <a:t> A playbook is a list of plays. A play is minimally a mapping between a set of hosts selected by a host specifier (usually chosen by groups but sometimes by hostname globs) and the tasks which run on those hosts to define the role that those systems will perform. There can be one or many plays in a playbook.</a:t>
            </a:r>
            <a:endParaRPr b="0" i="0" u="none" cap="none" strike="noStrike">
              <a:solidFill>
                <a:schemeClr val="dk1"/>
              </a:solidFill>
              <a:latin typeface="Calibri"/>
              <a:ea typeface="Calibri"/>
              <a:cs typeface="Calibri"/>
              <a:sym typeface="Calibri"/>
            </a:endParaRPr>
          </a:p>
          <a:p>
            <a:pPr indent="-196850" lvl="1" marL="628650" marR="0" rtl="0" algn="l">
              <a:spcBef>
                <a:spcPts val="800"/>
              </a:spcBef>
              <a:spcAft>
                <a:spcPts val="0"/>
              </a:spcAft>
              <a:buClr>
                <a:schemeClr val="dk1"/>
              </a:buClr>
              <a:buSzPts val="1400"/>
              <a:buFont typeface="Arial"/>
              <a:buChar char="•"/>
            </a:pPr>
            <a:r>
              <a:rPr b="1" i="0" lang="en-US" u="sng" cap="none" strike="noStrike">
                <a:solidFill>
                  <a:schemeClr val="dk1"/>
                </a:solidFill>
                <a:latin typeface="Calibri"/>
                <a:ea typeface="Calibri"/>
                <a:cs typeface="Calibri"/>
                <a:sym typeface="Calibri"/>
              </a:rPr>
              <a:t>Roles</a:t>
            </a:r>
            <a:r>
              <a:rPr b="0" i="0" lang="en-US" u="sng" cap="none" strike="noStrike">
                <a:solidFill>
                  <a:schemeClr val="dk1"/>
                </a:solidFill>
                <a:latin typeface="Calibri"/>
                <a:ea typeface="Calibri"/>
                <a:cs typeface="Calibri"/>
                <a:sym typeface="Calibri"/>
              </a:rPr>
              <a:t>:</a:t>
            </a:r>
            <a:r>
              <a:rPr b="0" i="0" lang="en-US" u="none" cap="none" strike="noStrike">
                <a:solidFill>
                  <a:schemeClr val="dk1"/>
                </a:solidFill>
                <a:latin typeface="Calibri"/>
                <a:ea typeface="Calibri"/>
                <a:cs typeface="Calibri"/>
                <a:sym typeface="Calibri"/>
              </a:rPr>
              <a:t> Roles are units of organization in Ansible. Assigning a role to a group of hosts (or a set of groups, or host patterns, etc.) implies that they should implement a specific behavior. A role may include applying certain variable values, certain tasks /plays , and certain handlers – or just one or more of these things. Because of the file structure associated with a role, roles become redistributable units that allow you to share behavior among playbooks – or even with other users. Can be treated as a package to </a:t>
            </a:r>
            <a:r>
              <a:rPr lang="en-US">
                <a:solidFill>
                  <a:schemeClr val="dk1"/>
                </a:solidFill>
                <a:latin typeface="Calibri"/>
                <a:ea typeface="Calibri"/>
                <a:cs typeface="Calibri"/>
                <a:sym typeface="Calibri"/>
              </a:rPr>
              <a:t>do a specific config, like set up apache server which can be defined as a role. </a:t>
            </a:r>
            <a:r>
              <a:rPr lang="en-US" sz="1350">
                <a:solidFill>
                  <a:schemeClr val="dk1"/>
                </a:solidFill>
                <a:latin typeface="Calibri"/>
                <a:ea typeface="Calibri"/>
                <a:cs typeface="Calibri"/>
                <a:sym typeface="Calibri"/>
              </a:rPr>
              <a:t>-- roles are a full on package to accomplish a specific task, can have playbooks, config files (like apache server config file),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notes"/>
          <p:cNvSpPr/>
          <p:nvPr>
            <p:ph idx="2" type="sldImg"/>
          </p:nvPr>
        </p:nvSpPr>
        <p:spPr>
          <a:xfrm>
            <a:off x="752475" y="341313"/>
            <a:ext cx="5810250" cy="435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3:notes"/>
          <p:cNvSpPr txBox="1"/>
          <p:nvPr>
            <p:ph idx="1" type="body"/>
          </p:nvPr>
        </p:nvSpPr>
        <p:spPr>
          <a:xfrm>
            <a:off x="731520" y="4960620"/>
            <a:ext cx="5852160" cy="39204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30: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p30:notes"/>
          <p:cNvSpPr txBox="1"/>
          <p:nvPr>
            <p:ph idx="1" type="body"/>
          </p:nvPr>
        </p:nvSpPr>
        <p:spPr>
          <a:xfrm>
            <a:off x="371475" y="341314"/>
            <a:ext cx="6567307" cy="8539162"/>
          </a:xfrm>
          <a:prstGeom prst="rect">
            <a:avLst/>
          </a:prstGeom>
          <a:solidFill>
            <a:schemeClr val="lt1"/>
          </a:solidFill>
          <a:ln>
            <a:noFill/>
          </a:ln>
        </p:spPr>
        <p:txBody>
          <a:bodyPr anchorCtr="0" anchor="t" bIns="45700" lIns="91425" spcFirstLastPara="1" rIns="91425" wrap="square" tIns="45700">
            <a:noAutofit/>
          </a:bodyPr>
          <a:lstStyle/>
          <a:p>
            <a:pPr indent="0" lvl="1" marL="0" marR="0" rtl="0" algn="l">
              <a:spcBef>
                <a:spcPts val="800"/>
              </a:spcBef>
              <a:spcAft>
                <a:spcPts val="0"/>
              </a:spcAft>
              <a:buNone/>
            </a:pPr>
            <a:r>
              <a:rPr b="1" i="0" lang="en-US" sz="1200" u="none" cap="none" strike="noStrike">
                <a:solidFill>
                  <a:schemeClr val="dk1"/>
                </a:solidFill>
                <a:latin typeface="Calibri"/>
                <a:ea typeface="Calibri"/>
                <a:cs typeface="Calibri"/>
                <a:sym typeface="Calibri"/>
              </a:rPr>
              <a:t>Other terms worth mentioning here:</a:t>
            </a:r>
            <a:endParaRPr b="0" i="0" sz="1200" u="none" cap="none" strike="noStrike">
              <a:solidFill>
                <a:schemeClr val="dk1"/>
              </a:solidFill>
              <a:latin typeface="Calibri"/>
              <a:ea typeface="Calibri"/>
              <a:cs typeface="Calibri"/>
              <a:sym typeface="Calibri"/>
            </a:endParaRPr>
          </a:p>
          <a:p>
            <a:pPr indent="-184150" lvl="1" marL="628650" marR="0" rtl="0" algn="l">
              <a:spcBef>
                <a:spcPts val="800"/>
              </a:spcBef>
              <a:spcAft>
                <a:spcPts val="0"/>
              </a:spcAft>
              <a:buClr>
                <a:schemeClr val="dk1"/>
              </a:buClr>
              <a:buSzPts val="1200"/>
              <a:buFont typeface="Arial"/>
              <a:buChar char="•"/>
            </a:pPr>
            <a:r>
              <a:rPr b="1" i="0" lang="en-US" sz="1200" u="sng" cap="none" strike="noStrike">
                <a:solidFill>
                  <a:schemeClr val="dk1"/>
                </a:solidFill>
                <a:latin typeface="Calibri"/>
                <a:ea typeface="Calibri"/>
                <a:cs typeface="Calibri"/>
                <a:sym typeface="Calibri"/>
              </a:rPr>
              <a:t>Library</a:t>
            </a:r>
            <a:r>
              <a:rPr b="0" i="0" lang="en-US" sz="1200" u="sng" cap="none" strike="noStrike">
                <a:solidFill>
                  <a:schemeClr val="dk1"/>
                </a:solidFill>
                <a:latin typeface="Calibri"/>
                <a:ea typeface="Calibri"/>
                <a:cs typeface="Calibri"/>
                <a:sym typeface="Calibri"/>
              </a:rPr>
              <a:t>:</a:t>
            </a:r>
            <a:r>
              <a:rPr b="0" i="0" lang="en-US" sz="1200" u="none" cap="none" strike="noStrike">
                <a:solidFill>
                  <a:schemeClr val="dk1"/>
                </a:solidFill>
                <a:latin typeface="Calibri"/>
                <a:ea typeface="Calibri"/>
                <a:cs typeface="Calibri"/>
                <a:sym typeface="Calibri"/>
              </a:rPr>
              <a:t> A collection of modules made available to </a:t>
            </a:r>
            <a:r>
              <a:rPr b="1" i="0" lang="en-US" sz="1200" u="none" cap="none" strike="noStrike">
                <a:solidFill>
                  <a:schemeClr val="dk1"/>
                </a:solidFill>
                <a:latin typeface="Calibri"/>
                <a:ea typeface="Calibri"/>
                <a:cs typeface="Calibri"/>
                <a:sym typeface="Calibri"/>
              </a:rPr>
              <a:t>/usr/bin/ansible</a:t>
            </a:r>
            <a:r>
              <a:rPr b="0" i="0" lang="en-US" sz="1200" u="none" cap="none" strike="noStrike">
                <a:solidFill>
                  <a:schemeClr val="dk1"/>
                </a:solidFill>
                <a:latin typeface="Calibri"/>
                <a:ea typeface="Calibri"/>
                <a:cs typeface="Calibri"/>
                <a:sym typeface="Calibri"/>
              </a:rPr>
              <a:t> or an Ansible playbook.</a:t>
            </a:r>
            <a:endParaRPr b="0" i="0" sz="1200" u="none" cap="none" strike="noStrike">
              <a:solidFill>
                <a:schemeClr val="dk1"/>
              </a:solidFill>
              <a:latin typeface="Calibri"/>
              <a:ea typeface="Calibri"/>
              <a:cs typeface="Calibri"/>
              <a:sym typeface="Calibri"/>
            </a:endParaRPr>
          </a:p>
          <a:p>
            <a:pPr indent="-184150" lvl="1" marL="628650" marR="0" rtl="0" algn="l">
              <a:spcBef>
                <a:spcPts val="800"/>
              </a:spcBef>
              <a:spcAft>
                <a:spcPts val="0"/>
              </a:spcAft>
              <a:buClr>
                <a:schemeClr val="dk1"/>
              </a:buClr>
              <a:buSzPts val="1200"/>
              <a:buFont typeface="Arial"/>
              <a:buChar char="•"/>
            </a:pPr>
            <a:r>
              <a:rPr b="1" i="0" lang="en-US" sz="1200" u="sng" cap="none" strike="noStrike">
                <a:solidFill>
                  <a:schemeClr val="dk1"/>
                </a:solidFill>
                <a:latin typeface="Calibri"/>
                <a:ea typeface="Calibri"/>
                <a:cs typeface="Calibri"/>
                <a:sym typeface="Calibri"/>
              </a:rPr>
              <a:t>Modules</a:t>
            </a:r>
            <a:r>
              <a:rPr b="0" i="0" lang="en-US" sz="1200" u="sng"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Modules are the units of work that Ansible ships out to remote machines. Modules are kicked off by either </a:t>
            </a:r>
            <a:r>
              <a:rPr b="1" i="0" lang="en-US" sz="1200" u="none" cap="none" strike="noStrike">
                <a:solidFill>
                  <a:schemeClr val="dk1"/>
                </a:solidFill>
                <a:latin typeface="Calibri"/>
                <a:ea typeface="Calibri"/>
                <a:cs typeface="Calibri"/>
                <a:sym typeface="Calibri"/>
              </a:rPr>
              <a:t>/usr/bin/ansible</a:t>
            </a:r>
            <a:r>
              <a:rPr b="0" i="0" lang="en-US" sz="1200" u="none" cap="none" strike="noStrike">
                <a:solidFill>
                  <a:schemeClr val="dk1"/>
                </a:solidFill>
                <a:latin typeface="Calibri"/>
                <a:ea typeface="Calibri"/>
                <a:cs typeface="Calibri"/>
                <a:sym typeface="Calibri"/>
              </a:rPr>
              <a:t> or </a:t>
            </a:r>
            <a:r>
              <a:rPr b="1" i="0" lang="en-US" sz="1200" u="none" cap="none" strike="noStrike">
                <a:solidFill>
                  <a:schemeClr val="dk1"/>
                </a:solidFill>
                <a:latin typeface="Calibri"/>
                <a:ea typeface="Calibri"/>
                <a:cs typeface="Calibri"/>
                <a:sym typeface="Calibri"/>
              </a:rPr>
              <a:t>/usr/bin/ansible-playbook</a:t>
            </a:r>
            <a:r>
              <a:rPr b="0" i="0" lang="en-US" sz="1200" u="none" cap="none" strike="noStrike">
                <a:solidFill>
                  <a:schemeClr val="dk1"/>
                </a:solidFill>
                <a:latin typeface="Calibri"/>
                <a:ea typeface="Calibri"/>
                <a:cs typeface="Calibri"/>
                <a:sym typeface="Calibri"/>
              </a:rPr>
              <a:t> (where multiple tasks use lots of different modules in conjunction). Modules can be implemented in any language, including Perl, Bash, or Ruby – but can leverage some useful communal library code if written in Python. Modules just have to return JSON. Once modules are executed on remote machines, they are removed, so no long running daemons are used. Ansible refers to the collection of available modules as a library. like shell </a:t>
            </a:r>
            <a:r>
              <a:rPr lang="en-US" sz="1200">
                <a:solidFill>
                  <a:schemeClr val="dk1"/>
                </a:solidFill>
                <a:latin typeface="Calibri"/>
                <a:ea typeface="Calibri"/>
                <a:cs typeface="Calibri"/>
                <a:sym typeface="Calibri"/>
              </a:rPr>
              <a:t>module lets us allow to run shell commands, task is going to use a module to achieve a specified defined task.</a:t>
            </a:r>
            <a:endParaRPr b="0" i="0" sz="1200" u="sng" cap="none" strike="noStrike">
              <a:solidFill>
                <a:schemeClr val="dk1"/>
              </a:solidFill>
              <a:latin typeface="Calibri"/>
              <a:ea typeface="Calibri"/>
              <a:cs typeface="Calibri"/>
              <a:sym typeface="Calibri"/>
            </a:endParaRPr>
          </a:p>
          <a:p>
            <a:pPr indent="-184150" lvl="1" marL="628650" marR="0" rtl="0" algn="l">
              <a:spcBef>
                <a:spcPts val="800"/>
              </a:spcBef>
              <a:spcAft>
                <a:spcPts val="0"/>
              </a:spcAft>
              <a:buClr>
                <a:schemeClr val="dk1"/>
              </a:buClr>
              <a:buSzPts val="1200"/>
              <a:buFont typeface="Arial"/>
              <a:buChar char="•"/>
            </a:pPr>
            <a:r>
              <a:rPr b="1" i="0" lang="en-US" sz="1200" u="sng" cap="none" strike="noStrike">
                <a:solidFill>
                  <a:schemeClr val="dk1"/>
                </a:solidFill>
                <a:latin typeface="Calibri"/>
                <a:ea typeface="Calibri"/>
                <a:cs typeface="Calibri"/>
                <a:sym typeface="Calibri"/>
              </a:rPr>
              <a:t>Facts</a:t>
            </a:r>
            <a:r>
              <a:rPr b="0" i="0" lang="en-US" sz="1200" u="sng" cap="none" strike="noStrike">
                <a:solidFill>
                  <a:schemeClr val="dk1"/>
                </a:solidFill>
                <a:latin typeface="Calibri"/>
                <a:ea typeface="Calibri"/>
                <a:cs typeface="Calibri"/>
                <a:sym typeface="Calibri"/>
              </a:rPr>
              <a:t>:</a:t>
            </a:r>
            <a:r>
              <a:rPr b="0" i="0" lang="en-US" sz="1200" u="none" cap="none" strike="noStrike">
                <a:solidFill>
                  <a:schemeClr val="dk1"/>
                </a:solidFill>
                <a:latin typeface="Calibri"/>
                <a:ea typeface="Calibri"/>
                <a:cs typeface="Calibri"/>
                <a:sym typeface="Calibri"/>
              </a:rPr>
              <a:t> Facts are simply things that are discovered about remote nodes. While they can be used in playbooks and templates just like variables, facts are things that are inferred, rather than set. Facts are automatically discovered by Ansible when running plays by executing the internal setup module on the remote nodes. You never have to call the setup module explicitly, it just runs, but it can be disabled to save time if it is not needed or you can tell Ansible to collect only a subset of the full facts via the gather_subset: option. For the convenience of users who are switching from other configuration management systems, the fact module will also pull in facts from the </a:t>
            </a:r>
            <a:r>
              <a:rPr b="1" i="0" lang="en-US" sz="1200" u="none" cap="none" strike="noStrike">
                <a:solidFill>
                  <a:schemeClr val="dk1"/>
                </a:solidFill>
                <a:latin typeface="Calibri"/>
                <a:ea typeface="Calibri"/>
                <a:cs typeface="Calibri"/>
                <a:sym typeface="Calibri"/>
              </a:rPr>
              <a:t>ohai</a:t>
            </a:r>
            <a:r>
              <a:rPr b="0" i="0" lang="en-US" sz="1200" u="none" cap="none" strike="noStrike">
                <a:solidFill>
                  <a:schemeClr val="dk1"/>
                </a:solidFill>
                <a:latin typeface="Calibri"/>
                <a:ea typeface="Calibri"/>
                <a:cs typeface="Calibri"/>
                <a:sym typeface="Calibri"/>
              </a:rPr>
              <a:t> and </a:t>
            </a:r>
            <a:r>
              <a:rPr b="1" i="0" lang="en-US" sz="1200" u="none" cap="none" strike="noStrike">
                <a:solidFill>
                  <a:schemeClr val="dk1"/>
                </a:solidFill>
                <a:latin typeface="Calibri"/>
                <a:ea typeface="Calibri"/>
                <a:cs typeface="Calibri"/>
                <a:sym typeface="Calibri"/>
              </a:rPr>
              <a:t>facter</a:t>
            </a:r>
            <a:r>
              <a:rPr b="0" i="0" lang="en-US" sz="1200" u="none" cap="none" strike="noStrike">
                <a:solidFill>
                  <a:schemeClr val="dk1"/>
                </a:solidFill>
                <a:latin typeface="Calibri"/>
                <a:ea typeface="Calibri"/>
                <a:cs typeface="Calibri"/>
                <a:sym typeface="Calibri"/>
              </a:rPr>
              <a:t> tools if they are installed. These are fact libraries from Chef and Puppet, respectively. (These may also be disabled via gather_subset:). </a:t>
            </a:r>
            <a:r>
              <a:rPr lang="en-US" sz="1350">
                <a:solidFill>
                  <a:schemeClr val="dk1"/>
                </a:solidFill>
                <a:latin typeface="Calibri"/>
                <a:ea typeface="Calibri"/>
                <a:cs typeface="Calibri"/>
                <a:sym typeface="Calibri"/>
              </a:rPr>
              <a:t>playbook will fail and will stop running, so we can also skip that using some flags, can turn off the gathering flags to limit the amount of data flying around the network - ICMP packet , ping command. Ping command is not used using ICMP , python module is packaged and sent to the machine, and then put in the temp folder, and then run and deleted, and returned back to the host.</a:t>
            </a:r>
            <a:endParaRPr b="0" i="0" sz="1200" u="sng" cap="none" strike="noStrike">
              <a:solidFill>
                <a:schemeClr val="dk1"/>
              </a:solidFill>
              <a:latin typeface="Calibri"/>
              <a:ea typeface="Calibri"/>
              <a:cs typeface="Calibri"/>
              <a:sym typeface="Calibri"/>
            </a:endParaRPr>
          </a:p>
          <a:p>
            <a:pPr indent="-184150" lvl="1" marL="628650" marR="0" rtl="0" algn="l">
              <a:spcBef>
                <a:spcPts val="800"/>
              </a:spcBef>
              <a:spcAft>
                <a:spcPts val="0"/>
              </a:spcAft>
              <a:buClr>
                <a:schemeClr val="dk1"/>
              </a:buClr>
              <a:buSzPts val="1200"/>
              <a:buFont typeface="Arial"/>
              <a:buChar char="•"/>
            </a:pPr>
            <a:r>
              <a:rPr b="0" i="1" lang="en-US" sz="1200" u="none" cap="none" strike="noStrike">
                <a:solidFill>
                  <a:schemeClr val="dk1"/>
                </a:solidFill>
                <a:latin typeface="Calibri"/>
                <a:ea typeface="Calibri"/>
                <a:cs typeface="Calibri"/>
                <a:sym typeface="Calibri"/>
              </a:rPr>
              <a:t>Source: Definitions pulled directly from the official Ansible glossary at: http://docs.ansible.com</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31: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31:notes"/>
          <p:cNvSpPr txBox="1"/>
          <p:nvPr>
            <p:ph idx="1" type="body"/>
          </p:nvPr>
        </p:nvSpPr>
        <p:spPr>
          <a:xfrm>
            <a:off x="372168" y="5319510"/>
            <a:ext cx="6551374" cy="382449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chemeClr val="dk1"/>
                </a:solidFill>
              </a:rPr>
              <a:t>Jumping between modules:</a:t>
            </a:r>
            <a:endParaRPr sz="1200"/>
          </a:p>
          <a:p>
            <a:pPr indent="0" lvl="1" marL="457200" marR="0" rtl="0" algn="l">
              <a:spcBef>
                <a:spcPts val="600"/>
              </a:spcBef>
              <a:spcAft>
                <a:spcPts val="0"/>
              </a:spcAft>
              <a:buNone/>
            </a:pPr>
            <a:r>
              <a:rPr b="1" i="0" lang="en-US" sz="1200" u="none" cap="none" strike="noStrike">
                <a:solidFill>
                  <a:schemeClr val="dk1"/>
                </a:solidFill>
              </a:rPr>
              <a:t>Command vs Shell modules:</a:t>
            </a:r>
            <a:endParaRPr sz="1200"/>
          </a:p>
          <a:p>
            <a:pPr indent="-184150" lvl="1" marL="628650" marR="0" rtl="0" algn="l">
              <a:spcBef>
                <a:spcPts val="600"/>
              </a:spcBef>
              <a:spcAft>
                <a:spcPts val="0"/>
              </a:spcAft>
              <a:buClr>
                <a:schemeClr val="dk1"/>
              </a:buClr>
              <a:buSzPts val="1200"/>
              <a:buFont typeface="Arial"/>
              <a:buChar char="•"/>
            </a:pPr>
            <a:r>
              <a:rPr b="1" i="0" lang="en-US" sz="1200" u="none" cap="none" strike="noStrike">
                <a:solidFill>
                  <a:schemeClr val="dk1"/>
                </a:solidFill>
              </a:rPr>
              <a:t>Command: </a:t>
            </a:r>
            <a:r>
              <a:rPr i="0" lang="en-US" sz="1200" u="none" cap="none" strike="noStrike">
                <a:solidFill>
                  <a:schemeClr val="dk1"/>
                </a:solidFill>
              </a:rPr>
              <a:t>The command module takes the command name followed by a list of space-delimited arguments. The given command will be executed on all selected nodes. It will not be processed through the shell, so variables like $HOME and operations like "&lt;", "&gt;", "|", and "&amp;" will not work (use the shell module if you need these features).</a:t>
            </a:r>
            <a:endParaRPr sz="1200"/>
          </a:p>
          <a:p>
            <a:pPr indent="-184150" lvl="1" marL="628650" marR="0" rtl="0" algn="l">
              <a:spcBef>
                <a:spcPts val="600"/>
              </a:spcBef>
              <a:spcAft>
                <a:spcPts val="0"/>
              </a:spcAft>
              <a:buClr>
                <a:schemeClr val="dk1"/>
              </a:buClr>
              <a:buSzPts val="1200"/>
              <a:buFont typeface="Arial"/>
              <a:buChar char="•"/>
            </a:pPr>
            <a:r>
              <a:rPr b="1" i="0" lang="en-US" sz="1200" u="none" cap="none" strike="noStrike">
                <a:solidFill>
                  <a:schemeClr val="dk1"/>
                </a:solidFill>
              </a:rPr>
              <a:t>Shell: </a:t>
            </a:r>
            <a:r>
              <a:rPr i="0" lang="en-US" sz="1200" u="none" cap="none" strike="noStrike">
                <a:solidFill>
                  <a:schemeClr val="dk1"/>
                </a:solidFill>
              </a:rPr>
              <a:t>The shell module takes the command name followed by a list of space-delimited arguments. It is almost exactly like the command module but runs the command through a shell (/bin/sh) on the remote node.</a:t>
            </a:r>
            <a:endParaRPr i="0" sz="1200" u="none" cap="none" strike="noStrike">
              <a:solidFill>
                <a:schemeClr val="dk1"/>
              </a:solidFill>
            </a:endParaRPr>
          </a:p>
          <a:p>
            <a:pPr indent="0" lvl="1" marL="457200" marR="0" rtl="0" algn="l">
              <a:spcBef>
                <a:spcPts val="600"/>
              </a:spcBef>
              <a:spcAft>
                <a:spcPts val="0"/>
              </a:spcAft>
              <a:buClr>
                <a:schemeClr val="dk1"/>
              </a:buClr>
              <a:buSzPts val="1000"/>
              <a:buFont typeface="Noto Sans Symbols"/>
              <a:buNone/>
            </a:pPr>
            <a:r>
              <a:rPr b="1" i="0" lang="en-US" sz="1200" u="none" cap="none" strike="noStrike">
                <a:solidFill>
                  <a:schemeClr val="dk1"/>
                </a:solidFill>
              </a:rPr>
              <a:t>Understanding the input, output, configuration, and DSL formats seen and used in Ansible:</a:t>
            </a:r>
            <a:endParaRPr sz="1200"/>
          </a:p>
          <a:p>
            <a:pPr indent="-184150" lvl="2" marL="1085850" marR="0" rtl="0" algn="l">
              <a:spcBef>
                <a:spcPts val="0"/>
              </a:spcBef>
              <a:spcAft>
                <a:spcPts val="0"/>
              </a:spcAft>
              <a:buClr>
                <a:schemeClr val="dk1"/>
              </a:buClr>
              <a:buSzPts val="1200"/>
              <a:buFont typeface="Arial"/>
              <a:buChar char="•"/>
            </a:pPr>
            <a:r>
              <a:rPr i="0" lang="en-US" sz="1200" u="none" cap="none" strike="noStrike">
                <a:solidFill>
                  <a:schemeClr val="dk1"/>
                </a:solidFill>
              </a:rPr>
              <a:t>Ansible and inventory configuration: INI format</a:t>
            </a:r>
            <a:endParaRPr sz="1200"/>
          </a:p>
          <a:p>
            <a:pPr indent="-184150" lvl="2" marL="1085850" marR="0" rtl="0" algn="l">
              <a:spcBef>
                <a:spcPts val="0"/>
              </a:spcBef>
              <a:spcAft>
                <a:spcPts val="0"/>
              </a:spcAft>
              <a:buClr>
                <a:schemeClr val="dk1"/>
              </a:buClr>
              <a:buSzPts val="1200"/>
              <a:buFont typeface="Arial"/>
              <a:buChar char="•"/>
            </a:pPr>
            <a:r>
              <a:rPr i="0" lang="en-US" sz="1200" u="none" cap="none" strike="noStrike">
                <a:solidFill>
                  <a:schemeClr val="dk1"/>
                </a:solidFill>
              </a:rPr>
              <a:t>Custom facts in facts.d: INI format</a:t>
            </a:r>
            <a:endParaRPr sz="1200"/>
          </a:p>
          <a:p>
            <a:pPr indent="-184150" lvl="2" marL="1085850" marR="0" rtl="0" algn="l">
              <a:spcBef>
                <a:spcPts val="0"/>
              </a:spcBef>
              <a:spcAft>
                <a:spcPts val="0"/>
              </a:spcAft>
              <a:buClr>
                <a:schemeClr val="dk1"/>
              </a:buClr>
              <a:buSzPts val="1200"/>
              <a:buFont typeface="Arial"/>
              <a:buChar char="•"/>
            </a:pPr>
            <a:r>
              <a:rPr i="0" lang="en-US" sz="1200" u="none" cap="none" strike="noStrike">
                <a:solidFill>
                  <a:schemeClr val="dk1"/>
                </a:solidFill>
              </a:rPr>
              <a:t>Variables: YAML format</a:t>
            </a:r>
            <a:endParaRPr sz="1200"/>
          </a:p>
          <a:p>
            <a:pPr indent="-184150" lvl="2" marL="1085850" marR="0" rtl="0" algn="l">
              <a:spcBef>
                <a:spcPts val="0"/>
              </a:spcBef>
              <a:spcAft>
                <a:spcPts val="0"/>
              </a:spcAft>
              <a:buClr>
                <a:schemeClr val="dk1"/>
              </a:buClr>
              <a:buSzPts val="1200"/>
              <a:buFont typeface="Arial"/>
              <a:buChar char="•"/>
            </a:pPr>
            <a:r>
              <a:rPr i="0" lang="en-US" sz="1200" u="none" cap="none" strike="noStrike">
                <a:solidFill>
                  <a:schemeClr val="dk1"/>
                </a:solidFill>
              </a:rPr>
              <a:t>Playbooks: YAML format, with key=value format inline</a:t>
            </a:r>
            <a:endParaRPr sz="1200"/>
          </a:p>
          <a:p>
            <a:pPr indent="-184150" lvl="2" marL="1085850" marR="0" rtl="0" algn="l">
              <a:spcBef>
                <a:spcPts val="0"/>
              </a:spcBef>
              <a:spcAft>
                <a:spcPts val="0"/>
              </a:spcAft>
              <a:buClr>
                <a:schemeClr val="dk1"/>
              </a:buClr>
              <a:buSzPts val="1200"/>
              <a:buFont typeface="Arial"/>
              <a:buChar char="•"/>
            </a:pPr>
            <a:r>
              <a:rPr i="0" lang="en-US" sz="1200" u="none" cap="none" strike="noStrike">
                <a:solidFill>
                  <a:schemeClr val="dk1"/>
                </a:solidFill>
              </a:rPr>
              <a:t>Booleans: Variable - yes/no format in some places and True/False format in other places</a:t>
            </a:r>
            <a:endParaRPr sz="1200"/>
          </a:p>
          <a:p>
            <a:pPr indent="-184150" lvl="2" marL="1085850" marR="0" rtl="0" algn="l">
              <a:spcBef>
                <a:spcPts val="0"/>
              </a:spcBef>
              <a:spcAft>
                <a:spcPts val="0"/>
              </a:spcAft>
              <a:buClr>
                <a:schemeClr val="dk1"/>
              </a:buClr>
              <a:buSzPts val="1200"/>
              <a:buFont typeface="Arial"/>
              <a:buChar char="•"/>
            </a:pPr>
            <a:r>
              <a:rPr i="0" lang="en-US" sz="1200" u="none" cap="none" strike="noStrike">
                <a:solidFill>
                  <a:schemeClr val="dk1"/>
                </a:solidFill>
              </a:rPr>
              <a:t>Output for introspection of facts: JSON format</a:t>
            </a:r>
            <a:endParaRPr sz="1200"/>
          </a:p>
          <a:p>
            <a:pPr indent="-184150" lvl="2" marL="1085850" marR="0" rtl="0" algn="l">
              <a:spcBef>
                <a:spcPts val="0"/>
              </a:spcBef>
              <a:spcAft>
                <a:spcPts val="0"/>
              </a:spcAft>
              <a:buClr>
                <a:schemeClr val="dk1"/>
              </a:buClr>
              <a:buSzPts val="1200"/>
              <a:buFont typeface="Arial"/>
              <a:buChar char="•"/>
            </a:pPr>
            <a:r>
              <a:rPr i="0" lang="en-US" sz="1200" u="none" cap="none" strike="noStrike">
                <a:solidFill>
                  <a:schemeClr val="dk1"/>
                </a:solidFill>
              </a:rPr>
              <a:t>Output for playbook runs: Ansible specific</a:t>
            </a:r>
            <a:endParaRPr sz="1200"/>
          </a:p>
          <a:p>
            <a:pPr indent="0" lvl="1" marL="457200" marR="0" rtl="0" algn="l">
              <a:spcBef>
                <a:spcPts val="600"/>
              </a:spcBef>
              <a:spcAft>
                <a:spcPts val="0"/>
              </a:spcAft>
              <a:buNone/>
            </a:pPr>
            <a:r>
              <a:rPr b="1" i="0" lang="en-US" sz="1200" u="none" cap="none" strike="noStrike">
                <a:solidFill>
                  <a:schemeClr val="dk1"/>
                </a:solidFill>
              </a:rPr>
              <a:t>Target dependencies example: </a:t>
            </a:r>
            <a:r>
              <a:rPr i="0" lang="en-US" sz="1200" u="none" cap="none" strike="noStrike">
                <a:solidFill>
                  <a:schemeClr val="dk1"/>
                </a:solidFill>
              </a:rPr>
              <a:t>Target OS differences: Linux distributions with different package managers will need different modules used, such as yum, rpm, pacman, etc…</a:t>
            </a:r>
            <a:endParaRPr sz="1200"/>
          </a:p>
          <a:p>
            <a:pPr indent="0" lvl="1" marL="457200" marR="0" rtl="0" algn="l">
              <a:spcBef>
                <a:spcPts val="600"/>
              </a:spcBef>
              <a:spcAft>
                <a:spcPts val="0"/>
              </a:spcAft>
              <a:buNone/>
            </a:pPr>
            <a:r>
              <a:rPr i="0" lang="en-US" sz="1200" u="none" cap="none" strike="noStrike">
                <a:solidFill>
                  <a:schemeClr val="dk1"/>
                </a:solidFill>
              </a:rPr>
              <a:t>Don’t forget about your network dependencies: Common problems arise out of misconfigured DNS, or communication related settings, especially with regards to host files. </a:t>
            </a:r>
            <a:endParaRPr i="0" sz="1200" u="none" cap="none" strike="noStrike">
              <a:solidFill>
                <a:schemeClr val="dk1"/>
              </a:solidFill>
            </a:endParaRPr>
          </a:p>
          <a:p>
            <a:pPr indent="0" lvl="1" marL="457200" marR="0" rtl="0" algn="l">
              <a:spcBef>
                <a:spcPts val="600"/>
              </a:spcBef>
              <a:spcAft>
                <a:spcPts val="0"/>
              </a:spcAft>
              <a:buNone/>
            </a:pPr>
            <a:r>
              <a:t/>
            </a:r>
            <a:endParaRPr i="0" sz="1200" u="none" cap="none" strike="noStrike">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p3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p3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ansible does nothing except a state management config tool, it asks the hosts “do u look like this “ if hosts says yes, nothing happens, if host says no, ansible says let me know when u r done, and it wont execute a task if its already done, like if the file is already copied it won’t do it again, it doesn’t check the content of the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core and custom modules - core modules which are already built with ansible (</a:t>
            </a:r>
            <a:r>
              <a:rPr lang="en-US" u="sng">
                <a:solidFill>
                  <a:schemeClr val="hlink"/>
                </a:solidFill>
                <a:hlinkClick r:id="rId2"/>
              </a:rPr>
              <a:t>https://docs.ansible.com/ansible/devel/modules/list_of_all_modules.html</a:t>
            </a:r>
            <a:r>
              <a:rPr lang="en-US"/>
              <a:t> ) , custom modules are anything that you write for a specific task. host can be a </a:t>
            </a:r>
            <a:r>
              <a:rPr lang="en-US"/>
              <a:t>switch</a:t>
            </a:r>
            <a:r>
              <a:rPr lang="en-US"/>
              <a:t>, router, firewall, vm anything that we are trying to configure.</a:t>
            </a:r>
            <a:endParaRPr/>
          </a:p>
          <a:p>
            <a:pPr indent="0" lvl="0" marL="0" rtl="0" algn="l">
              <a:spcBef>
                <a:spcPts val="0"/>
              </a:spcBef>
              <a:spcAft>
                <a:spcPts val="0"/>
              </a:spcAft>
              <a:buNone/>
            </a:pPr>
            <a:r>
              <a:rPr lang="en-US"/>
              <a:t>-- connection module like using ssh, or using windows remote management, or windows powershell , mainly host dependent.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p3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9" name="Google Shape;679;p33: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lang="en-US" sz="1200">
                <a:solidFill>
                  <a:schemeClr val="dk1"/>
                </a:solidFill>
                <a:latin typeface="Calibri"/>
                <a:ea typeface="Calibri"/>
                <a:cs typeface="Calibri"/>
                <a:sym typeface="Calibri"/>
              </a:rPr>
              <a:t>--- rather than hard coding the environment variables, or DNS names, better to save them as variables. some may need to be secret (firewall port), an admin password (shd be secret) shd use something like ansible vault, knowing how to write python and powershell need to be writing custom modules.</a:t>
            </a:r>
            <a:endParaRPr sz="12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sz="1200">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First Point:</a:t>
            </a:r>
            <a:endParaRPr/>
          </a:p>
          <a:p>
            <a:pPr indent="0" lvl="1" marL="457200" marR="0" rtl="0" algn="l">
              <a:spcBef>
                <a:spcPts val="0"/>
              </a:spcBef>
              <a:spcAft>
                <a:spcPts val="0"/>
              </a:spcAft>
              <a:buNone/>
            </a:pPr>
            <a:r>
              <a:t/>
            </a:r>
            <a:endParaRPr b="0" i="0" sz="105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Incorrectly configuring SSH can have dire consequences. For instance:</a:t>
            </a:r>
            <a:endParaRPr/>
          </a:p>
          <a:p>
            <a:pPr indent="0" lvl="1" marL="45720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 </a:t>
            </a:r>
            <a:r>
              <a:rPr b="0" i="1" lang="en-US" sz="1200" u="none" cap="none" strike="noStrike">
                <a:solidFill>
                  <a:schemeClr val="dk1"/>
                </a:solidFill>
                <a:latin typeface="Calibri"/>
                <a:ea typeface="Calibri"/>
                <a:cs typeface="Calibri"/>
                <a:sym typeface="Calibri"/>
              </a:rPr>
              <a:t>For vagrant vms</a:t>
            </a:r>
            <a:endParaRPr b="0" i="1"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r>
              <a:rPr b="0" i="0" lang="en-US" sz="105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Host</a:t>
            </a:r>
            <a:r>
              <a:rPr b="0" i="0" lang="en-US" sz="105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192</a:t>
            </a:r>
            <a:r>
              <a:rPr b="0" i="0" lang="en-US" sz="1200" u="none" cap="none" strike="noStrike">
                <a:solidFill>
                  <a:schemeClr val="dk1"/>
                </a:solidFill>
                <a:latin typeface="Calibri"/>
                <a:ea typeface="Calibri"/>
                <a:cs typeface="Calibri"/>
                <a:sym typeface="Calibri"/>
              </a:rPr>
              <a:t>.</a:t>
            </a:r>
            <a:r>
              <a:rPr b="1" i="0" lang="en-US" sz="1200" u="none" cap="none" strike="noStrike">
                <a:solidFill>
                  <a:schemeClr val="dk1"/>
                </a:solidFill>
                <a:latin typeface="Calibri"/>
                <a:ea typeface="Calibri"/>
                <a:cs typeface="Calibri"/>
                <a:sym typeface="Calibri"/>
              </a:rPr>
              <a:t>168</a:t>
            </a:r>
            <a:r>
              <a:rPr b="0" i="0" lang="en-US" sz="1200" u="none" cap="none" strike="noStrike">
                <a:solidFill>
                  <a:schemeClr val="dk1"/>
                </a:solidFill>
                <a:latin typeface="Calibri"/>
                <a:ea typeface="Calibri"/>
                <a:cs typeface="Calibri"/>
                <a:sym typeface="Calibri"/>
              </a:rPr>
              <a:t>.</a:t>
            </a:r>
            <a:r>
              <a:rPr b="1" i="0" lang="en-US" sz="1200" u="none" cap="none" strike="noStrike">
                <a:solidFill>
                  <a:schemeClr val="dk1"/>
                </a:solidFill>
                <a:latin typeface="Calibri"/>
                <a:ea typeface="Calibri"/>
                <a:cs typeface="Calibri"/>
                <a:sym typeface="Calibri"/>
              </a:rPr>
              <a:t>33</a:t>
            </a:r>
            <a:r>
              <a:rPr b="0" i="0" lang="en-US" sz="1200" u="none" cap="none" strike="noStrike">
                <a:solidFill>
                  <a:schemeClr val="dk1"/>
                </a:solidFill>
                <a:latin typeface="Calibri"/>
                <a:ea typeface="Calibri"/>
                <a:cs typeface="Calibri"/>
                <a:sym typeface="Calibri"/>
              </a:rPr>
              <a:t>.*</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*.testapp.dev</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1" i="0" lang="en-US" sz="105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StrictHostKeyChecking</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no</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1" i="0" lang="en-US" sz="105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UserKnownHostsFile</a:t>
            </a:r>
            <a:r>
              <a:rPr b="0" i="0" lang="en-US" sz="1200" u="none" cap="none" strike="noStrike">
                <a:solidFill>
                  <a:schemeClr val="dk1"/>
                </a:solidFill>
                <a:latin typeface="Calibri"/>
                <a:ea typeface="Calibri"/>
                <a:cs typeface="Calibri"/>
                <a:sym typeface="Calibri"/>
              </a:rPr>
              <a:t>=/dev/null</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1" i="0" lang="en-US" sz="105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User</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root</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1" i="0" lang="en-US" sz="105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LogLevel</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ERROR</a:t>
            </a:r>
            <a:endParaRPr b="0" i="0" sz="105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5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This config is great for a NON PRODUCTION environment and simplifies things, however it should NOT be used in production environments as it opens up major security vulnerabilities. </a:t>
            </a:r>
            <a:endParaRPr b="0" i="0" sz="105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sz="1050">
              <a:solidFill>
                <a:schemeClr val="dk1"/>
              </a:solidFill>
              <a:latin typeface="Calibri"/>
              <a:ea typeface="Calibri"/>
              <a:cs typeface="Calibri"/>
              <a:sym typeface="Calibri"/>
            </a:endParaRPr>
          </a:p>
          <a:p>
            <a:pPr indent="0" lvl="1" marL="457200" marR="0" rtl="0" algn="l">
              <a:spcBef>
                <a:spcPts val="0"/>
              </a:spcBef>
              <a:spcAft>
                <a:spcPts val="0"/>
              </a:spcAft>
              <a:buNone/>
            </a:pPr>
            <a:r>
              <a:rPr lang="en-US" sz="1050">
                <a:solidFill>
                  <a:schemeClr val="dk1"/>
                </a:solidFill>
                <a:latin typeface="Calibri"/>
                <a:ea typeface="Calibri"/>
                <a:cs typeface="Calibri"/>
                <a:sym typeface="Calibri"/>
              </a:rPr>
              <a:t>use org level ssh set up and when using github or gitlab get ansible to communicate so it can use ssh to securely do so. setup and deploy playbooks are better if kept separate.</a:t>
            </a:r>
            <a:endParaRPr sz="1050">
              <a:solidFill>
                <a:schemeClr val="dk1"/>
              </a:solidFill>
              <a:latin typeface="Calibri"/>
              <a:ea typeface="Calibri"/>
              <a:cs typeface="Calibri"/>
              <a:sym typeface="Calibri"/>
            </a:endParaRPr>
          </a:p>
        </p:txBody>
      </p:sp>
      <p:cxnSp>
        <p:nvCxnSpPr>
          <p:cNvPr id="680" name="Google Shape;680;p33:notes"/>
          <p:cNvCxnSpPr/>
          <p:nvPr/>
        </p:nvCxnSpPr>
        <p:spPr>
          <a:xfrm>
            <a:off x="372168" y="575474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p3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p34:notes"/>
          <p:cNvSpPr txBox="1"/>
          <p:nvPr>
            <p:ph idx="1" type="body"/>
          </p:nvPr>
        </p:nvSpPr>
        <p:spPr>
          <a:xfrm>
            <a:off x="372168" y="341314"/>
            <a:ext cx="6729672" cy="8539162"/>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050" u="none" cap="none" strike="noStrike">
                <a:solidFill>
                  <a:schemeClr val="dk1"/>
                </a:solidFill>
                <a:latin typeface="Calibri"/>
                <a:ea typeface="Calibri"/>
                <a:cs typeface="Calibri"/>
                <a:sym typeface="Calibri"/>
              </a:rPr>
              <a:t>Second Point:</a:t>
            </a:r>
            <a:endParaRPr b="1" i="0" sz="105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5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Repository proper use (Github):</a:t>
            </a:r>
            <a:endParaRPr/>
          </a:p>
          <a:p>
            <a:pPr indent="0" lvl="1" marL="45720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Add Github to known_hosts the correct, and secure way:</a:t>
            </a:r>
            <a:endParaRPr/>
          </a:p>
          <a:p>
            <a:pPr indent="0" lvl="1" marL="45720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		To easily obtain the key from github:</a:t>
            </a:r>
            <a:endParaRPr b="0" i="0" sz="105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			ssh-keyscan -t rsa github.com</a:t>
            </a:r>
            <a:endParaRPr/>
          </a:p>
          <a:p>
            <a:pPr indent="0" lvl="1" marL="45720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		Then, create a task to securely lookup the key, and securely set it using the “lookup” feature:</a:t>
            </a:r>
            <a:endParaRPr/>
          </a:p>
          <a:p>
            <a:pPr indent="0" lvl="1" marL="45720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			- </a:t>
            </a:r>
            <a:r>
              <a:rPr b="0" i="0" lang="en-US" sz="1200" u="none" cap="none" strike="noStrike">
                <a:solidFill>
                  <a:schemeClr val="dk1"/>
                </a:solidFill>
                <a:latin typeface="Calibri"/>
                <a:ea typeface="Calibri"/>
                <a:cs typeface="Calibri"/>
                <a:sym typeface="Calibri"/>
              </a:rPr>
              <a:t>name</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ensure github.com is a known host</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lineinfile</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dest</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/root/.ssh/known_hosts</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create</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yes</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state</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present</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line</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lookup('pipe',</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'ssh-keyscan</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-t</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rsa</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github.com')</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a:t>
            </a:r>
            <a:r>
              <a:rPr b="0" i="0" lang="en-US" sz="105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regexp</a:t>
            </a:r>
            <a:r>
              <a:rPr b="0" i="0" lang="en-US" sz="105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"^github\\.com“</a:t>
            </a:r>
            <a:endParaRPr/>
          </a:p>
          <a:p>
            <a:pPr indent="0" lvl="1" marL="457200" marR="0" rtl="0" algn="l">
              <a:spcBef>
                <a:spcPts val="0"/>
              </a:spcBef>
              <a:spcAft>
                <a:spcPts val="0"/>
              </a:spcAft>
              <a:buNone/>
            </a:pPr>
            <a:r>
              <a:t/>
            </a:r>
            <a:endParaRPr b="0" i="0" sz="105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NOTE: If you have a lot of target servers, this could cause problems and </a:t>
            </a:r>
            <a:r>
              <a:rPr b="0" i="0" lang="en-US" sz="1200" u="none" cap="none" strike="noStrike">
                <a:solidFill>
                  <a:schemeClr val="dk1"/>
                </a:solidFill>
                <a:latin typeface="Calibri"/>
                <a:ea typeface="Calibri"/>
                <a:cs typeface="Calibri"/>
                <a:sym typeface="Calibri"/>
              </a:rPr>
              <a:t>accept_hostkeys=yes</a:t>
            </a:r>
            <a:r>
              <a:rPr b="1" i="0" lang="en-US" sz="1200" u="none" cap="none" strike="noStrike">
                <a:solidFill>
                  <a:schemeClr val="dk1"/>
                </a:solidFill>
                <a:latin typeface="Calibri"/>
                <a:ea typeface="Calibri"/>
                <a:cs typeface="Calibri"/>
                <a:sym typeface="Calibri"/>
              </a:rPr>
              <a:t> should be used in your git task instead.</a:t>
            </a:r>
            <a:endParaRPr/>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Third Point:</a:t>
            </a:r>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Your group_vars/all can be a directory and all files in there can have variables for all hosts. Knowing that, you can have separate files for secure and non-secure configs. You can also use ansible-vault to encrypt your secret vars file, if desired. </a:t>
            </a:r>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Fourth Point:</a:t>
            </a:r>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To ensure consistency between your provisioned environments, organize your setup and deploy playbooks appropriately. For example, when using package modules, when setting the state=present, or state=latest, remember that by using latest, it will ensure the package gets updated, while the state=present will simply ensure the package is installed, whether or not it has been previously. This ensures you know precisely what the resulting configuration will be.</a:t>
            </a:r>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5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50" u="none" cap="none" strike="noStrike">
              <a:solidFill>
                <a:schemeClr val="dk1"/>
              </a:solidFill>
              <a:latin typeface="Calibri"/>
              <a:ea typeface="Calibri"/>
              <a:cs typeface="Calibri"/>
              <a:sym typeface="Calibri"/>
            </a:endParaRPr>
          </a:p>
        </p:txBody>
      </p:sp>
      <p:cxnSp>
        <p:nvCxnSpPr>
          <p:cNvPr id="688" name="Google Shape;688;p34:notes"/>
          <p:cNvCxnSpPr/>
          <p:nvPr/>
        </p:nvCxnSpPr>
        <p:spPr>
          <a:xfrm>
            <a:off x="372168" y="614230"/>
            <a:ext cx="6550920" cy="0"/>
          </a:xfrm>
          <a:prstGeom prst="straightConnector1">
            <a:avLst/>
          </a:prstGeom>
          <a:noFill/>
          <a:ln cap="flat" cmpd="sng" w="9525">
            <a:solidFill>
              <a:srgbClr val="7F7F7F"/>
            </a:solidFill>
            <a:prstDash val="solid"/>
            <a:round/>
            <a:headEnd len="sm" w="sm" type="none"/>
            <a:tailEnd len="sm" w="sm" type="none"/>
          </a:ln>
        </p:spPr>
      </p:cxnSp>
      <p:cxnSp>
        <p:nvCxnSpPr>
          <p:cNvPr id="689" name="Google Shape;689;p34:notes"/>
          <p:cNvCxnSpPr/>
          <p:nvPr/>
        </p:nvCxnSpPr>
        <p:spPr>
          <a:xfrm>
            <a:off x="433128" y="3967030"/>
            <a:ext cx="6550920" cy="0"/>
          </a:xfrm>
          <a:prstGeom prst="straightConnector1">
            <a:avLst/>
          </a:prstGeom>
          <a:noFill/>
          <a:ln cap="flat" cmpd="sng" w="9525">
            <a:solidFill>
              <a:srgbClr val="7F7F7F"/>
            </a:solidFill>
            <a:prstDash val="solid"/>
            <a:round/>
            <a:headEnd len="sm" w="sm" type="none"/>
            <a:tailEnd len="sm" w="sm" type="none"/>
          </a:ln>
        </p:spPr>
      </p:cxnSp>
      <p:cxnSp>
        <p:nvCxnSpPr>
          <p:cNvPr id="690" name="Google Shape;690;p34:notes"/>
          <p:cNvCxnSpPr/>
          <p:nvPr/>
        </p:nvCxnSpPr>
        <p:spPr>
          <a:xfrm>
            <a:off x="402648" y="543007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39: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7" name="Google Shape;697;p39: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While SSH is not the</a:t>
            </a:r>
            <a:r>
              <a:rPr b="1" lang="en-US" sz="1200">
                <a:solidFill>
                  <a:srgbClr val="595959"/>
                </a:solidFill>
                <a:latin typeface="Calibri"/>
                <a:ea typeface="Calibri"/>
                <a:cs typeface="Calibri"/>
                <a:sym typeface="Calibri"/>
              </a:rPr>
              <a:t> only transport protocol that can be used with Ansible, it has the widest acceptance in the community. There are multiple Python API’s for disseminating connection types callbacks. </a:t>
            </a:r>
            <a:endParaRPr b="1" sz="1200">
              <a:solidFill>
                <a:srgbClr val="595959"/>
              </a:solidFill>
              <a:latin typeface="Calibri"/>
              <a:ea typeface="Calibri"/>
              <a:cs typeface="Calibri"/>
              <a:sym typeface="Calibri"/>
            </a:endParaRPr>
          </a:p>
          <a:p>
            <a:pPr indent="0" lvl="1" marL="457200" marR="0" rtl="0" algn="l">
              <a:spcBef>
                <a:spcPts val="0"/>
              </a:spcBef>
              <a:spcAft>
                <a:spcPts val="0"/>
              </a:spcAft>
              <a:buNone/>
            </a:pPr>
            <a:r>
              <a:t/>
            </a:r>
            <a:endParaRPr b="1" i="0" sz="1200" u="none" cap="none" strike="noStrike">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Authenticating</a:t>
            </a:r>
            <a:r>
              <a:rPr b="1" lang="en-US" sz="1200">
                <a:solidFill>
                  <a:srgbClr val="595959"/>
                </a:solidFill>
                <a:latin typeface="Calibri"/>
                <a:ea typeface="Calibri"/>
                <a:cs typeface="Calibri"/>
                <a:sym typeface="Calibri"/>
              </a:rPr>
              <a:t> with SSH Keys</a:t>
            </a:r>
            <a:endParaRPr b="1" sz="1200">
              <a:solidFill>
                <a:srgbClr val="595959"/>
              </a:solidFill>
              <a:latin typeface="Calibri"/>
              <a:ea typeface="Calibri"/>
              <a:cs typeface="Calibri"/>
              <a:sym typeface="Calibri"/>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SSH key pairs are two cryptographically secure keys that can be used to authenticate a client to an SSH server. </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Each key pair consists of a public key and a private key.</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The private key is retained by the client and should be kept absolutely secret. </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Any compromise of the private key will allow the attacker to log into servers that are configured with the associated public key without additional authentication. </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As an additional precaution, the key can be encrypted on disk with a passphrase.</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The associated public key can be shared freely without any negative consequences. </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The public key can be used to encrypt messages that </a:t>
            </a:r>
            <a:r>
              <a:rPr b="1" i="0" lang="en-US" sz="1200">
                <a:solidFill>
                  <a:schemeClr val="dk1"/>
                </a:solidFill>
                <a:latin typeface="Calibri"/>
                <a:ea typeface="Calibri"/>
                <a:cs typeface="Calibri"/>
                <a:sym typeface="Calibri"/>
              </a:rPr>
              <a:t>only</a:t>
            </a:r>
            <a:r>
              <a:rPr b="0" i="0" lang="en-US" sz="1200">
                <a:solidFill>
                  <a:schemeClr val="dk1"/>
                </a:solidFill>
                <a:latin typeface="Calibri"/>
                <a:ea typeface="Calibri"/>
                <a:cs typeface="Calibri"/>
                <a:sym typeface="Calibri"/>
              </a:rPr>
              <a:t> the private key can decrypt. </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This property is employed as a way of authenticating using the key pair.</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The public key is uploaded to a remote server that you want to be able to log into with SSH. </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The key is added to a special file within the user account you will be logging into called ~/.ssh/authorized_keys.</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When a client attempts to authenticate using SSH keys, the server can test the client on whether they are in possession of the private key. </a:t>
            </a:r>
            <a:endParaRPr sz="1200"/>
          </a:p>
          <a:p>
            <a:pPr indent="-184150" lvl="0" marL="171450" marR="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If the client can prove that it owns the private key, a shell session is spawned or the requested command is executed.</a:t>
            </a:r>
            <a:endParaRPr sz="1200"/>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0" i="1" lang="en-US" sz="1200">
                <a:solidFill>
                  <a:schemeClr val="dk1"/>
                </a:solidFill>
                <a:latin typeface="Calibri"/>
                <a:ea typeface="Calibri"/>
                <a:cs typeface="Calibri"/>
                <a:sym typeface="Calibri"/>
              </a:rPr>
              <a:t>Source: https://www.digitalocean.com/community/tutorials/how-to-configure-ssh-key-based-authentication-on-a-linux-server</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cxnSp>
        <p:nvCxnSpPr>
          <p:cNvPr id="698" name="Google Shape;698;p39:notes"/>
          <p:cNvCxnSpPr/>
          <p:nvPr/>
        </p:nvCxnSpPr>
        <p:spPr>
          <a:xfrm>
            <a:off x="372168" y="5816713"/>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40: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40: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595959"/>
                </a:solidFill>
                <a:latin typeface="Calibri"/>
                <a:ea typeface="Calibri"/>
                <a:cs typeface="Calibri"/>
                <a:sym typeface="Calibri"/>
              </a:rPr>
              <a:t>Creating SSH Keys</a:t>
            </a:r>
            <a:endParaRPr b="1" sz="1600">
              <a:solidFill>
                <a:srgbClr val="595959"/>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The utility will prompt you to select a location for the keys that will be generated. By default, the keys will be stored in the ~/.ssh directory within your user's home directory. </a:t>
            </a:r>
            <a:endParaRPr/>
          </a:p>
          <a:p>
            <a:pPr indent="0" lvl="1" marL="45720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The private key will be called ”id_rsa” and the associated public key will be called ”id_rsa.pub”.</a:t>
            </a:r>
            <a:endParaRPr/>
          </a:p>
          <a:p>
            <a:pPr indent="0" lvl="1" marL="45720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Usually, it is best to stick with the default location at this stage. Doing so will allow your SSH client to automatically find your SSH keys when attempting to authenticate. </a:t>
            </a:r>
            <a:endParaRPr/>
          </a:p>
          <a:p>
            <a:pPr indent="0" lvl="1" marL="45720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If you would like to choose a non-standard path, type that in now, otherwise, press ENTER to accept the default.</a:t>
            </a:r>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If you had previously generated an SSH key pair, you may see a prompt that looks like this:</a:t>
            </a:r>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/home/username/.ssh/id_rsa already exists. Overwrite (y/n)?</a:t>
            </a:r>
            <a:endParaRPr b="0" i="0" sz="11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cxnSp>
        <p:nvCxnSpPr>
          <p:cNvPr id="716" name="Google Shape;716;p40:notes"/>
          <p:cNvCxnSpPr/>
          <p:nvPr/>
        </p:nvCxnSpPr>
        <p:spPr>
          <a:xfrm>
            <a:off x="372168" y="5758838"/>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p41: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p41:notes"/>
          <p:cNvSpPr txBox="1"/>
          <p:nvPr>
            <p:ph idx="1" type="body"/>
          </p:nvPr>
        </p:nvSpPr>
        <p:spPr>
          <a:xfrm>
            <a:off x="372168" y="5470902"/>
            <a:ext cx="6592512" cy="3409573"/>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With only a couple of dependencies, such as installing vagrant and VirtualBox, in just two commands, it is possible to get Vagrant up and running:</a:t>
            </a:r>
            <a:endParaRPr/>
          </a:p>
          <a:p>
            <a:pPr indent="0" lvl="2" marL="914400" marR="0" rtl="0" algn="l">
              <a:spcBef>
                <a:spcPts val="100"/>
              </a:spcBef>
              <a:spcAft>
                <a:spcPts val="0"/>
              </a:spcAft>
              <a:buNone/>
            </a:pPr>
            <a:r>
              <a:t/>
            </a:r>
            <a:endParaRPr b="0" i="0" sz="1000" u="none" cap="none" strike="noStrike">
              <a:solidFill>
                <a:schemeClr val="dk1"/>
              </a:solidFill>
              <a:latin typeface="Calibri"/>
              <a:ea typeface="Calibri"/>
              <a:cs typeface="Calibri"/>
              <a:sym typeface="Calibri"/>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 vagrant init hashicorp/precise64</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 vagrant up</a:t>
            </a:r>
            <a:endParaRPr/>
          </a:p>
          <a:p>
            <a:pPr indent="0" lvl="1" marL="457200" marR="0" rtl="0" algn="l">
              <a:spcBef>
                <a:spcPts val="10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100"/>
              </a:spcBef>
              <a:spcAft>
                <a:spcPts val="0"/>
              </a:spcAft>
              <a:buNone/>
            </a:pPr>
            <a:r>
              <a:rPr b="0" i="0" lang="en-US" sz="1000" u="none" cap="none" strike="noStrike">
                <a:solidFill>
                  <a:schemeClr val="dk1"/>
                </a:solidFill>
                <a:latin typeface="Calibri"/>
                <a:ea typeface="Calibri"/>
                <a:cs typeface="Calibri"/>
                <a:sym typeface="Calibri"/>
              </a:rPr>
              <a:t>Vagrant makes use of boxes, or base images able to be cloned quickly and easily without bogging down the system with full VMs which may be bulky and slow to provision. Once the box has been downloaded, it is globally stored for the current user. </a:t>
            </a:r>
            <a:endParaRPr/>
          </a:p>
          <a:p>
            <a:pPr indent="0" lvl="1" marL="457200" marR="0" rtl="0" algn="l">
              <a:spcBef>
                <a:spcPts val="100"/>
              </a:spcBef>
              <a:spcAft>
                <a:spcPts val="0"/>
              </a:spcAft>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p4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p42:notes"/>
          <p:cNvSpPr txBox="1"/>
          <p:nvPr>
            <p:ph idx="1" type="body"/>
          </p:nvPr>
        </p:nvSpPr>
        <p:spPr>
          <a:xfrm>
            <a:off x="372168" y="5470902"/>
            <a:ext cx="6592512" cy="3409574"/>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This is an example of a simple Vagrantfile. We can take a look and describe what is happening in this file. Simply enough, it is setting the Vagrant version, configuring a VM running Ubuntu, namely the trusty64 build, setting the SSH behavior of the VM while enabling verbose output, finally running the Ansible playbook named “playbook.yml”.</a:t>
            </a:r>
            <a:endParaRPr b="0" i="0" sz="1000" u="none" cap="none" strike="noStrike">
              <a:solidFill>
                <a:schemeClr val="dk1"/>
              </a:solidFill>
              <a:latin typeface="Calibri"/>
              <a:ea typeface="Calibri"/>
              <a:cs typeface="Calibri"/>
              <a:sym typeface="Calibri"/>
            </a:endParaRPr>
          </a:p>
          <a:p>
            <a:pPr indent="0" lvl="2" marL="914400" marR="0" rtl="0" algn="l">
              <a:spcBef>
                <a:spcPts val="100"/>
              </a:spcBef>
              <a:spcAft>
                <a:spcPts val="0"/>
              </a:spcAft>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p4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p43: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4:notes"/>
          <p:cNvSpPr/>
          <p:nvPr>
            <p:ph idx="2" type="sldImg"/>
          </p:nvPr>
        </p:nvSpPr>
        <p:spPr>
          <a:xfrm>
            <a:off x="752475" y="341313"/>
            <a:ext cx="5810250" cy="435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4:notes"/>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p4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 name="Google Shape;750;p44:notes"/>
          <p:cNvSpPr txBox="1"/>
          <p:nvPr>
            <p:ph idx="1" type="body"/>
          </p:nvPr>
        </p:nvSpPr>
        <p:spPr>
          <a:xfrm>
            <a:off x="372168" y="5439906"/>
            <a:ext cx="6592512" cy="344057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In addition to the base machine provided as your Ansible controller, </a:t>
            </a:r>
            <a:r>
              <a:rPr b="0" i="0" lang="en-US" sz="1200" u="none" cap="none" strike="noStrike">
                <a:solidFill>
                  <a:schemeClr val="dk1"/>
                </a:solidFill>
                <a:latin typeface="Calibri"/>
                <a:ea typeface="Calibri"/>
                <a:cs typeface="Calibri"/>
                <a:sym typeface="Calibri"/>
              </a:rPr>
              <a:t>there are a number of other virtual hosts your will have access to:</a:t>
            </a:r>
            <a:br>
              <a:rPr b="0" i="0" lang="en-US" sz="1000" u="none" cap="none" strike="noStrike">
                <a:solidFill>
                  <a:schemeClr val="dk1"/>
                </a:solidFill>
                <a:latin typeface="Calibri"/>
                <a:ea typeface="Calibri"/>
                <a:cs typeface="Calibri"/>
                <a:sym typeface="Calibri"/>
              </a:rPr>
            </a:br>
            <a:br>
              <a:rPr b="0" i="0" lang="en-US" sz="10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installation.local</a:t>
            </a:r>
            <a:br>
              <a:rPr b="0" i="0" lang="en-US" sz="10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helloworld.local</a:t>
            </a:r>
            <a:br>
              <a:rPr b="0" i="0" lang="en-US" sz="10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docker.local</a:t>
            </a:r>
            <a:br>
              <a:rPr b="0" i="0" lang="en-US" sz="10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gogs.local</a:t>
            </a:r>
            <a:br>
              <a:rPr b="0" i="0" lang="en-US" sz="1000" u="none" cap="none" strike="noStrike">
                <a:solidFill>
                  <a:schemeClr val="dk1"/>
                </a:solidFill>
                <a:latin typeface="Calibri"/>
                <a:ea typeface="Calibri"/>
                <a:cs typeface="Calibri"/>
                <a:sym typeface="Calibri"/>
              </a:rPr>
            </a:br>
            <a:br>
              <a:rPr b="0" i="0" lang="en-US" sz="10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SSH keys have already been configured for your assigned student account on each of these hosts.</a:t>
            </a:r>
            <a:endParaRPr/>
          </a:p>
          <a:p>
            <a:pPr indent="0" lvl="1" marL="457200" marR="0" rtl="0" algn="l">
              <a:spcBef>
                <a:spcPts val="60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600"/>
              </a:spcBef>
              <a:spcAft>
                <a:spcPts val="0"/>
              </a:spcAft>
              <a:buNone/>
            </a:pPr>
            <a:r>
              <a:rPr b="0" i="0" lang="en-US" sz="1000" u="none" cap="none" strike="noStrike">
                <a:solidFill>
                  <a:schemeClr val="dk1"/>
                </a:solidFill>
                <a:latin typeface="Calibri"/>
                <a:ea typeface="Calibri"/>
                <a:cs typeface="Calibri"/>
                <a:sym typeface="Calibri"/>
              </a:rPr>
              <a:t>**We will also provide instructions on how you can build a lab environment after class that matches our class lab pretty closely.</a:t>
            </a:r>
            <a:endParaRPr b="1" i="0" sz="1000" u="none" cap="none" strike="noStrike">
              <a:solidFill>
                <a:srgbClr val="7F7F7F"/>
              </a:solidFill>
              <a:latin typeface="Calibri"/>
              <a:ea typeface="Calibri"/>
              <a:cs typeface="Calibri"/>
              <a:sym typeface="Calibri"/>
            </a:endParaRPr>
          </a:p>
          <a:p>
            <a:pPr indent="0" lvl="1" marL="457200" marR="0" rtl="0" algn="l">
              <a:lnSpc>
                <a:spcPct val="100000"/>
              </a:lnSpc>
              <a:spcBef>
                <a:spcPts val="600"/>
              </a:spcBef>
              <a:spcAft>
                <a:spcPts val="0"/>
              </a:spcAft>
              <a:buClr>
                <a:schemeClr val="dk1"/>
              </a:buClr>
              <a:buSzPts val="1000"/>
              <a:buFont typeface="Calibri"/>
              <a:buNone/>
            </a:pPr>
            <a:r>
              <a:t/>
            </a:r>
            <a:endParaRPr b="0" i="0" sz="1000" u="none" cap="none" strike="noStrike">
              <a:solidFill>
                <a:schemeClr val="dk1"/>
              </a:solidFill>
              <a:latin typeface="Calibri"/>
              <a:ea typeface="Calibri"/>
              <a:cs typeface="Calibri"/>
              <a:sym typeface="Calibri"/>
            </a:endParaRPr>
          </a:p>
        </p:txBody>
      </p:sp>
      <p:cxnSp>
        <p:nvCxnSpPr>
          <p:cNvPr id="751" name="Google Shape;751;p44:notes"/>
          <p:cNvCxnSpPr/>
          <p:nvPr/>
        </p:nvCxnSpPr>
        <p:spPr>
          <a:xfrm>
            <a:off x="372168" y="5918617"/>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4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9" name="Google Shape;759;p45: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hardware level is like ESX, hypervisor etc</a:t>
            </a:r>
            <a:endParaRPr/>
          </a:p>
          <a:p>
            <a:pPr indent="0" lvl="0" marL="0" rtl="0" algn="l">
              <a:spcBef>
                <a:spcPts val="0"/>
              </a:spcBef>
              <a:spcAft>
                <a:spcPts val="0"/>
              </a:spcAft>
              <a:buNone/>
            </a:pPr>
            <a:r>
              <a:rPr lang="en-US"/>
              <a:t>-- platform or Appn level has some serious security flaws, has a high level of abstraction</a:t>
            </a:r>
            <a:endParaRPr/>
          </a:p>
          <a:p>
            <a:pPr indent="0" lvl="0" marL="0" rtl="0" algn="l">
              <a:spcBef>
                <a:spcPts val="0"/>
              </a:spcBef>
              <a:spcAft>
                <a:spcPts val="0"/>
              </a:spcAft>
              <a:buNone/>
            </a:pPr>
            <a:r>
              <a:rPr lang="en-US"/>
              <a:t>-- OS level is like virtualbox, vmware uses hypervisor internally but slow provisioning speed</a:t>
            </a:r>
            <a:endParaRPr/>
          </a:p>
          <a:p>
            <a:pPr indent="0" lvl="0" marL="0" rtl="0" algn="l">
              <a:spcBef>
                <a:spcPts val="0"/>
              </a:spcBef>
              <a:spcAft>
                <a:spcPts val="0"/>
              </a:spcAft>
              <a:buNone/>
            </a:pPr>
            <a:r>
              <a:rPr lang="en-US"/>
              <a:t>-- Containerization similar to OS level, but does not have a separate OS for every container thats running, </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p4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7" name="Google Shape;767;p46: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595959"/>
                </a:solidFill>
                <a:latin typeface="Calibri"/>
                <a:ea typeface="Calibri"/>
                <a:cs typeface="Calibri"/>
                <a:sym typeface="Calibri"/>
              </a:rPr>
              <a:t>Using Ansible to manage cloud infrastructure</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Unless you have been living under a rock for the last ten years, you will likely have been inundated with one of the industry’s favorite buzz words: “cloud”.</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“Cloud” has been so overused it’s original intention has almost been lost, but in this context what we are talking about is infrastructure as a service.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What this essentially means is rather than needing to purchase hardware, install it in a rack in some data center, patch it in to a network, install some virtualization hypervisor on it like VMware or OpenStack, you simply rent some computing resources from a third party vendor such as Amazon, Google, RackSpace, DigitalOcean or one of the many other providers out there who offer this service.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Often these resources are bundled where you rent an instance that comes with X number of CPU cores, X amount of RAM and X amount of storage for a period of time.  Some cloud instances have a very short life span, created just long enough to build a project and execute a test suite and then destroyed again, and some run indefinitely.</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cxnSp>
        <p:nvCxnSpPr>
          <p:cNvPr id="768" name="Google Shape;768;p46:notes"/>
          <p:cNvCxnSpPr/>
          <p:nvPr/>
        </p:nvCxnSpPr>
        <p:spPr>
          <a:xfrm>
            <a:off x="372168" y="5762816"/>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p47: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6" name="Google Shape;776;p47: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p48: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4" name="Google Shape;784;p48:notes"/>
          <p:cNvSpPr txBox="1"/>
          <p:nvPr>
            <p:ph idx="1" type="body"/>
          </p:nvPr>
        </p:nvSpPr>
        <p:spPr>
          <a:xfrm>
            <a:off x="213360" y="4262034"/>
            <a:ext cx="6751320" cy="461844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Useful Basic LXC Commands:</a:t>
            </a:r>
            <a:endParaRPr/>
          </a:p>
          <a:p>
            <a:pPr indent="0" lvl="0" marL="0" marR="0" rtl="0" algn="l">
              <a:lnSpc>
                <a:spcPct val="100000"/>
              </a:lnSpc>
              <a:spcBef>
                <a:spcPts val="60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a:solidFill>
                  <a:schemeClr val="dk1"/>
                </a:solidFill>
                <a:latin typeface="Calibri"/>
                <a:ea typeface="Calibri"/>
                <a:cs typeface="Calibri"/>
                <a:sym typeface="Calibri"/>
              </a:rPr>
              <a:t>	List containers and summary information such as operational state and network configuration:</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a:solidFill>
                  <a:schemeClr val="dk1"/>
                </a:solidFill>
                <a:latin typeface="Calibri"/>
                <a:ea typeface="Calibri"/>
                <a:cs typeface="Calibri"/>
                <a:sym typeface="Calibri"/>
              </a:rPr>
              <a:t>	#</a:t>
            </a:r>
            <a:r>
              <a:rPr b="0" i="0" lang="en-US" sz="1200">
                <a:solidFill>
                  <a:schemeClr val="dk1"/>
                </a:solidFill>
                <a:latin typeface="Calibri"/>
                <a:ea typeface="Calibri"/>
                <a:cs typeface="Calibri"/>
                <a:sym typeface="Calibri"/>
              </a:rPr>
              <a:t> lxc-ls --fancy </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a:solidFill>
                  <a:schemeClr val="dk1"/>
                </a:solidFill>
                <a:latin typeface="Calibri"/>
                <a:ea typeface="Calibri"/>
                <a:cs typeface="Calibri"/>
                <a:sym typeface="Calibri"/>
              </a:rPr>
              <a:t>	Show container details including operational state, resource utilization, and veth pairs:</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a:solidFill>
                  <a:schemeClr val="dk1"/>
                </a:solidFill>
                <a:latin typeface="Calibri"/>
                <a:ea typeface="Calibri"/>
                <a:cs typeface="Calibri"/>
                <a:sym typeface="Calibri"/>
              </a:rPr>
              <a:t>	#</a:t>
            </a:r>
            <a:r>
              <a:rPr b="0" i="0" lang="en-US" sz="1200">
                <a:solidFill>
                  <a:schemeClr val="dk1"/>
                </a:solidFill>
                <a:latin typeface="Calibri"/>
                <a:ea typeface="Calibri"/>
                <a:cs typeface="Calibri"/>
                <a:sym typeface="Calibri"/>
              </a:rPr>
              <a:t> lxc-info --name container_name </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a:solidFill>
                  <a:schemeClr val="dk1"/>
                </a:solidFill>
                <a:latin typeface="Calibri"/>
                <a:ea typeface="Calibri"/>
                <a:cs typeface="Calibri"/>
                <a:sym typeface="Calibri"/>
              </a:rPr>
              <a:t>	Start a container:</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a:solidFill>
                  <a:schemeClr val="dk1"/>
                </a:solidFill>
                <a:latin typeface="Calibri"/>
                <a:ea typeface="Calibri"/>
                <a:cs typeface="Calibri"/>
                <a:sym typeface="Calibri"/>
              </a:rPr>
              <a:t>	#</a:t>
            </a:r>
            <a:r>
              <a:rPr b="0" i="0" lang="en-US" sz="1200">
                <a:solidFill>
                  <a:schemeClr val="dk1"/>
                </a:solidFill>
                <a:latin typeface="Calibri"/>
                <a:ea typeface="Calibri"/>
                <a:cs typeface="Calibri"/>
                <a:sym typeface="Calibri"/>
              </a:rPr>
              <a:t> lxc-start --name container_name </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a:solidFill>
                  <a:schemeClr val="dk1"/>
                </a:solidFill>
                <a:latin typeface="Calibri"/>
                <a:ea typeface="Calibri"/>
                <a:cs typeface="Calibri"/>
                <a:sym typeface="Calibri"/>
              </a:rPr>
              <a:t>	Attach to a container:</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a:solidFill>
                  <a:schemeClr val="dk1"/>
                </a:solidFill>
                <a:latin typeface="Calibri"/>
                <a:ea typeface="Calibri"/>
                <a:cs typeface="Calibri"/>
                <a:sym typeface="Calibri"/>
              </a:rPr>
              <a:t>	#</a:t>
            </a:r>
            <a:r>
              <a:rPr b="0" i="0" lang="en-US" sz="1200">
                <a:solidFill>
                  <a:schemeClr val="dk1"/>
                </a:solidFill>
                <a:latin typeface="Calibri"/>
                <a:ea typeface="Calibri"/>
                <a:cs typeface="Calibri"/>
                <a:sym typeface="Calibri"/>
              </a:rPr>
              <a:t> lxc-attach --name container_name </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a:solidFill>
                  <a:schemeClr val="dk1"/>
                </a:solidFill>
                <a:latin typeface="Calibri"/>
                <a:ea typeface="Calibri"/>
                <a:cs typeface="Calibri"/>
                <a:sym typeface="Calibri"/>
              </a:rPr>
              <a:t>	Stop a container:</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a:solidFill>
                  <a:schemeClr val="dk1"/>
                </a:solidFill>
                <a:latin typeface="Calibri"/>
                <a:ea typeface="Calibri"/>
                <a:cs typeface="Calibri"/>
                <a:sym typeface="Calibri"/>
              </a:rPr>
              <a:t>	#</a:t>
            </a:r>
            <a:r>
              <a:rPr b="0" i="0" lang="en-US" sz="1200">
                <a:solidFill>
                  <a:schemeClr val="dk1"/>
                </a:solidFill>
                <a:latin typeface="Calibri"/>
                <a:ea typeface="Calibri"/>
                <a:cs typeface="Calibri"/>
                <a:sym typeface="Calibri"/>
              </a:rPr>
              <a:t> lxc-stop --name container_name</a:t>
            </a:r>
            <a:endParaRPr b="0" i="0" sz="12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p:txBody>
      </p:sp>
      <p:cxnSp>
        <p:nvCxnSpPr>
          <p:cNvPr id="785" name="Google Shape;785;p48:notes"/>
          <p:cNvCxnSpPr/>
          <p:nvPr/>
        </p:nvCxnSpPr>
        <p:spPr>
          <a:xfrm>
            <a:off x="372168" y="424454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p49: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49: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1" marL="457200" rtl="0" algn="l">
              <a:spcBef>
                <a:spcPts val="0"/>
              </a:spcBef>
              <a:spcAft>
                <a:spcPts val="0"/>
              </a:spcAft>
              <a:buClr>
                <a:schemeClr val="dk1"/>
              </a:buClr>
              <a:buFont typeface="Arial"/>
              <a:buNone/>
            </a:pPr>
            <a:r>
              <a:rPr b="1" lang="en-US" sz="1200">
                <a:solidFill>
                  <a:srgbClr val="7F7F7F"/>
                </a:solidFill>
                <a:latin typeface="Calibri"/>
                <a:ea typeface="Calibri"/>
                <a:cs typeface="Calibri"/>
                <a:sym typeface="Calibri"/>
              </a:rPr>
              <a:t>Accessing the Lab Environment </a:t>
            </a:r>
            <a:endParaRPr sz="1200">
              <a:solidFill>
                <a:schemeClr val="dk1"/>
              </a:solidFill>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You can access the lab environment with SSH to </a:t>
            </a:r>
            <a:r>
              <a:rPr b="1" lang="en-US" sz="1200">
                <a:solidFill>
                  <a:schemeClr val="dk1"/>
                </a:solidFill>
                <a:latin typeface="Calibri"/>
                <a:ea typeface="Calibri"/>
                <a:cs typeface="Calibri"/>
                <a:sym typeface="Calibri"/>
              </a:rPr>
              <a:t>studentX@techtownlab.com</a:t>
            </a:r>
            <a:r>
              <a:rPr lang="en-US" sz="1200">
                <a:solidFill>
                  <a:schemeClr val="dk1"/>
                </a:solidFill>
                <a:latin typeface="Calibri"/>
                <a:ea typeface="Calibri"/>
                <a:cs typeface="Calibri"/>
                <a:sym typeface="Calibri"/>
              </a:rPr>
              <a:t> </a:t>
            </a:r>
            <a:endParaRPr sz="1200">
              <a:solidFill>
                <a:schemeClr val="dk1"/>
              </a:solidFill>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You would replace X with your assigned student number. For example, if your student number is 10, then your username, and lab environment  would be:</a:t>
            </a:r>
            <a:endParaRPr sz="1200">
              <a:solidFill>
                <a:schemeClr val="dk1"/>
              </a:solidFill>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student10@techtownlab.com </a:t>
            </a:r>
            <a:endParaRPr sz="1200">
              <a:solidFill>
                <a:schemeClr val="dk1"/>
              </a:solidFill>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The password is set to </a:t>
            </a:r>
            <a:r>
              <a:rPr b="1" lang="en-US" sz="1200">
                <a:solidFill>
                  <a:schemeClr val="dk1"/>
                </a:solidFill>
                <a:latin typeface="Calibri"/>
                <a:ea typeface="Calibri"/>
                <a:cs typeface="Calibri"/>
                <a:sym typeface="Calibri"/>
              </a:rPr>
              <a:t>"techtownlab"</a:t>
            </a:r>
            <a:r>
              <a:rPr lang="en-US" sz="1200">
                <a:solidFill>
                  <a:schemeClr val="dk1"/>
                </a:solidFill>
                <a:latin typeface="Calibri"/>
                <a:ea typeface="Calibri"/>
                <a:cs typeface="Calibri"/>
                <a:sym typeface="Calibri"/>
              </a:rPr>
              <a:t> by default. </a:t>
            </a:r>
            <a:endParaRPr sz="1200">
              <a:solidFill>
                <a:schemeClr val="dk1"/>
              </a:solidFill>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If you don't have an SSH client available, let your instructor know at once so this can be resolved, otherwise, until then you can still perform the exercises by browsing to https://ssh.techtownlab.com/ and use the web SSH client.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b="1" lang="en-US" sz="1200">
                <a:solidFill>
                  <a:srgbClr val="7F7F7F"/>
                </a:solidFill>
                <a:latin typeface="Calibri"/>
                <a:ea typeface="Calibri"/>
                <a:cs typeface="Calibri"/>
                <a:sym typeface="Calibri"/>
              </a:rPr>
              <a:t>Ansible Easy Install </a:t>
            </a:r>
            <a:endParaRPr sz="1200">
              <a:solidFill>
                <a:schemeClr val="dk1"/>
              </a:solidFill>
            </a:endParaRPr>
          </a:p>
          <a:p>
            <a:pPr indent="0" lvl="1"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We have already installed Ansible on the lab environment for you, but as a first exercise, we are going to show you how to install Ansible on a base installation of Centos </a:t>
            </a:r>
            <a:endParaRPr sz="1200">
              <a:solidFill>
                <a:schemeClr val="dk1"/>
              </a:solidFill>
            </a:endParaRPr>
          </a:p>
          <a:p>
            <a:pPr indent="0" lvl="1"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From your default lab environment, SSH to the installation.local host where we will perform the install by entering the following:</a:t>
            </a:r>
            <a:endParaRPr sz="1200">
              <a:solidFill>
                <a:schemeClr val="dk1"/>
              </a:solidFill>
            </a:endParaRPr>
          </a:p>
          <a:p>
            <a:pPr indent="457200" lvl="1" marL="457200" rtl="0" algn="l">
              <a:spcBef>
                <a:spcPts val="0"/>
              </a:spcBef>
              <a:spcAft>
                <a:spcPts val="0"/>
              </a:spcAft>
              <a:buNone/>
            </a:pPr>
            <a:r>
              <a:t/>
            </a:r>
            <a:endParaRPr b="1" sz="1200">
              <a:solidFill>
                <a:schemeClr val="dk1"/>
              </a:solidFill>
              <a:latin typeface="Calibri"/>
              <a:ea typeface="Calibri"/>
              <a:cs typeface="Calibri"/>
              <a:sym typeface="Calibri"/>
            </a:endParaRPr>
          </a:p>
          <a:p>
            <a:pPr indent="457200" lvl="1" marL="457200" rtl="0" algn="l">
              <a:spcBef>
                <a:spcPts val="0"/>
              </a:spcBef>
              <a:spcAft>
                <a:spcPts val="0"/>
              </a:spcAft>
              <a:buNone/>
            </a:pPr>
            <a:r>
              <a:rPr b="1" lang="en-US" sz="1200">
                <a:solidFill>
                  <a:schemeClr val="dk1"/>
                </a:solidFill>
                <a:latin typeface="Calibri"/>
                <a:ea typeface="Calibri"/>
                <a:cs typeface="Calibri"/>
                <a:sym typeface="Calibri"/>
              </a:rPr>
              <a:t>$ ssh installation.local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There are a number of ways we can install Ansible, by checking out the git repository and installing from source, by using the PIP Python package manager, or by using RPM packages available for Centos. </a:t>
            </a:r>
            <a:endParaRPr sz="1200">
              <a:solidFill>
                <a:schemeClr val="dk1"/>
              </a:solidFill>
            </a:endParaRPr>
          </a:p>
          <a:p>
            <a:pPr indent="0" lvl="1"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We are going to install from the RPM packages that are kept up-to-date with the current stable release. </a:t>
            </a:r>
            <a:endParaRPr sz="1200">
              <a:solidFill>
                <a:schemeClr val="dk1"/>
              </a:solidFill>
            </a:endParaRPr>
          </a:p>
          <a:p>
            <a:pPr indent="0" lvl="1"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The packages are part of EPEL, so the first thing we need to do is enable the EPEL package repository. To do this, enter:</a:t>
            </a:r>
            <a:endParaRPr sz="1200">
              <a:solidFill>
                <a:schemeClr val="dk1"/>
              </a:solidFill>
            </a:endParaRPr>
          </a:p>
          <a:p>
            <a:pPr indent="457200" lvl="1" marL="457200" rtl="0" algn="l">
              <a:spcBef>
                <a:spcPts val="0"/>
              </a:spcBef>
              <a:spcAft>
                <a:spcPts val="0"/>
              </a:spcAft>
              <a:buNone/>
            </a:pPr>
            <a:r>
              <a:t/>
            </a:r>
            <a:endParaRPr b="1" sz="1200">
              <a:solidFill>
                <a:schemeClr val="dk1"/>
              </a:solidFill>
              <a:latin typeface="Calibri"/>
              <a:ea typeface="Calibri"/>
              <a:cs typeface="Calibri"/>
              <a:sym typeface="Calibri"/>
            </a:endParaRPr>
          </a:p>
          <a:p>
            <a:pPr indent="457200" lvl="2" marL="9144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 sudo yum install epel-release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We can then go ahead and install Ansible by: </a:t>
            </a:r>
            <a:endParaRPr sz="1200">
              <a:solidFill>
                <a:schemeClr val="dk1"/>
              </a:solidFill>
            </a:endParaRPr>
          </a:p>
          <a:p>
            <a:pPr indent="457200" lvl="2" marL="914400" rtl="0" algn="l">
              <a:spcBef>
                <a:spcPts val="0"/>
              </a:spcBef>
              <a:spcAft>
                <a:spcPts val="0"/>
              </a:spcAft>
              <a:buClr>
                <a:schemeClr val="dk1"/>
              </a:buClr>
              <a:buFont typeface="Arial"/>
              <a:buNone/>
            </a:pPr>
            <a:r>
              <a:t/>
            </a:r>
            <a:endParaRPr b="1" sz="1200">
              <a:solidFill>
                <a:schemeClr val="dk1"/>
              </a:solidFill>
              <a:latin typeface="Calibri"/>
              <a:ea typeface="Calibri"/>
              <a:cs typeface="Calibri"/>
              <a:sym typeface="Calibri"/>
            </a:endParaRPr>
          </a:p>
          <a:p>
            <a:pPr indent="457200" lvl="2" marL="9144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 sudo yum install ansible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Finally, we can check that Ansible is installed and working by checking its version number by entering this:</a:t>
            </a:r>
            <a:endParaRPr sz="1200">
              <a:solidFill>
                <a:schemeClr val="dk1"/>
              </a:solidFill>
            </a:endParaRPr>
          </a:p>
          <a:p>
            <a:pPr indent="457200" lvl="2" marL="914400" rtl="0" algn="l">
              <a:spcBef>
                <a:spcPts val="0"/>
              </a:spcBef>
              <a:spcAft>
                <a:spcPts val="0"/>
              </a:spcAft>
              <a:buClr>
                <a:schemeClr val="dk1"/>
              </a:buClr>
              <a:buFont typeface="Arial"/>
              <a:buNone/>
            </a:pPr>
            <a:r>
              <a:t/>
            </a:r>
            <a:endParaRPr b="1" sz="1200">
              <a:solidFill>
                <a:schemeClr val="dk1"/>
              </a:solidFill>
              <a:latin typeface="Calibri"/>
              <a:ea typeface="Calibri"/>
              <a:cs typeface="Calibri"/>
              <a:sym typeface="Calibri"/>
            </a:endParaRPr>
          </a:p>
          <a:p>
            <a:pPr indent="457200" lvl="2" marL="9144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 ansible --version</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We are now going to "exit" from our installation host and return to our Ansible controller host which we will use for future exercises.</a:t>
            </a:r>
            <a:endParaRPr sz="1200">
              <a:solidFill>
                <a:schemeClr val="dk1"/>
              </a:solidFill>
            </a:endParaRPr>
          </a:p>
          <a:p>
            <a:pPr indent="0" lvl="1" marL="457200" rtl="0" algn="l">
              <a:spcBef>
                <a:spcPts val="0"/>
              </a:spcBef>
              <a:spcAft>
                <a:spcPts val="0"/>
              </a:spcAft>
              <a:buNone/>
            </a:pPr>
            <a:r>
              <a:t/>
            </a:r>
            <a:endParaRPr i="1" sz="1200">
              <a:solidFill>
                <a:schemeClr val="dk1"/>
              </a:solidFill>
              <a:latin typeface="Calibri"/>
              <a:ea typeface="Calibri"/>
              <a:cs typeface="Calibri"/>
              <a:sym typeface="Calibri"/>
            </a:endParaRPr>
          </a:p>
          <a:p>
            <a:pPr indent="0" lvl="1" marL="457200" rtl="0" algn="l">
              <a:spcBef>
                <a:spcPts val="0"/>
              </a:spcBef>
              <a:spcAft>
                <a:spcPts val="0"/>
              </a:spcAft>
              <a:buNone/>
            </a:pPr>
            <a:r>
              <a:t/>
            </a:r>
            <a:endParaRPr i="1" sz="1200">
              <a:solidFill>
                <a:schemeClr val="dk1"/>
              </a:solidFill>
              <a:latin typeface="Calibri"/>
              <a:ea typeface="Calibri"/>
              <a:cs typeface="Calibri"/>
              <a:sym typeface="Calibri"/>
            </a:endParaRPr>
          </a:p>
          <a:p>
            <a:pPr indent="0" lvl="1" marL="457200" rtl="0" algn="l">
              <a:spcBef>
                <a:spcPts val="0"/>
              </a:spcBef>
              <a:spcAft>
                <a:spcPts val="0"/>
              </a:spcAft>
              <a:buNone/>
            </a:pPr>
            <a:r>
              <a:rPr i="1" lang="en-US" sz="1200">
                <a:solidFill>
                  <a:schemeClr val="dk1"/>
                </a:solidFill>
                <a:latin typeface="Calibri"/>
                <a:ea typeface="Calibri"/>
                <a:cs typeface="Calibri"/>
                <a:sym typeface="Calibri"/>
              </a:rPr>
              <a:t>To find out how to install Ansible on other distributions or from source, consult the online documentation at http://docs.ansible.com/ansible/intro_installation.html</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p5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0" name="Google Shape;800;p52: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Google Shape;807;p5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8" name="Google Shape;808;p53: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p5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54:notes"/>
          <p:cNvSpPr txBox="1"/>
          <p:nvPr>
            <p:ph idx="1" type="body"/>
          </p:nvPr>
        </p:nvSpPr>
        <p:spPr>
          <a:xfrm>
            <a:off x="372168" y="5517397"/>
            <a:ext cx="6592512" cy="3363079"/>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When using the “</a:t>
            </a:r>
            <a:r>
              <a:rPr b="1" i="0" lang="en-US" sz="1200" u="none" cap="none" strike="noStrike">
                <a:solidFill>
                  <a:schemeClr val="dk1"/>
                </a:solidFill>
                <a:latin typeface="Calibri"/>
                <a:ea typeface="Calibri"/>
                <a:cs typeface="Calibri"/>
                <a:sym typeface="Calibri"/>
              </a:rPr>
              <a:t>ansible</a:t>
            </a:r>
            <a:r>
              <a:rPr b="0" i="0" lang="en-US" sz="1200" u="none" cap="none" strike="noStrike">
                <a:solidFill>
                  <a:schemeClr val="dk1"/>
                </a:solidFill>
                <a:latin typeface="Calibri"/>
                <a:ea typeface="Calibri"/>
                <a:cs typeface="Calibri"/>
                <a:sym typeface="Calibri"/>
              </a:rPr>
              <a:t>” tool, low level commands can be used in an ad-hoc fashion. An ad-hoc command is something that you might type in to do something really quick, but don’t want to save for later. Think of these as the equivalent to running a command manually, as opposed to automatically like we see when we use playbooks.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a:t>
            </a:r>
            <a:r>
              <a:rPr b="1" i="0" lang="en-US" sz="1200" u="none" cap="none" strike="noStrike">
                <a:solidFill>
                  <a:schemeClr val="dk1"/>
                </a:solidFill>
                <a:latin typeface="Calibri"/>
                <a:ea typeface="Calibri"/>
                <a:cs typeface="Calibri"/>
                <a:sym typeface="Calibri"/>
              </a:rPr>
              <a:t>ansible-playbook</a:t>
            </a:r>
            <a:r>
              <a:rPr b="0" i="0" lang="en-US" sz="1200" u="none" cap="none" strike="noStrike">
                <a:solidFill>
                  <a:schemeClr val="dk1"/>
                </a:solidFill>
                <a:latin typeface="Calibri"/>
                <a:ea typeface="Calibri"/>
                <a:cs typeface="Calibri"/>
                <a:sym typeface="Calibri"/>
              </a:rPr>
              <a:t> tool is used to execute our playbooks on the designated hosts or environments.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a:t>
            </a:r>
            <a:r>
              <a:rPr b="1" i="0" lang="en-US" sz="1200" u="none" cap="none" strike="noStrike">
                <a:solidFill>
                  <a:schemeClr val="dk1"/>
                </a:solidFill>
                <a:latin typeface="Calibri"/>
                <a:ea typeface="Calibri"/>
                <a:cs typeface="Calibri"/>
                <a:sym typeface="Calibri"/>
              </a:rPr>
              <a:t>ansible-galaxy</a:t>
            </a:r>
            <a:r>
              <a:rPr b="0" i="0" lang="en-US" sz="1200" u="none" cap="none" strike="noStrike">
                <a:solidFill>
                  <a:schemeClr val="dk1"/>
                </a:solidFill>
                <a:latin typeface="Calibri"/>
                <a:ea typeface="Calibri"/>
                <a:cs typeface="Calibri"/>
                <a:sym typeface="Calibri"/>
              </a:rPr>
              <a:t> tool allows us to communicate with the ansible-galaxy website/web server, to access community resources, such as roles, or if so inclined, to submit your own role to the community.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Ansible-vault</a:t>
            </a:r>
            <a:r>
              <a:rPr b="0" i="0" lang="en-US" sz="1200" u="none" cap="none" strike="noStrike">
                <a:solidFill>
                  <a:schemeClr val="dk1"/>
                </a:solidFill>
                <a:latin typeface="Calibri"/>
                <a:ea typeface="Calibri"/>
                <a:cs typeface="Calibri"/>
                <a:sym typeface="Calibri"/>
              </a:rPr>
              <a:t> is a tool to integrate higher levels of security into our orchestration. Things that can be done with ansible-vault are: Encrypting, decrypting and managing encrypted files in Ansible, and even running encrypted playbooks with vault.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43bc0b753e_0_6: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5" name="Google Shape;825;g43bc0b753e_0_6:notes"/>
          <p:cNvSpPr txBox="1"/>
          <p:nvPr>
            <p:ph idx="1" type="body"/>
          </p:nvPr>
        </p:nvSpPr>
        <p:spPr>
          <a:xfrm>
            <a:off x="372168" y="5393410"/>
            <a:ext cx="6592500" cy="34872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ansible-doc –l  - A list of all modules available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ansible-doc yum - Documentation on the selected item, namely here the yum package manager.</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overall objective for modules, both current and prospectively in the future, is to have.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5: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p5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3" name="Google Shape;833;p55:notes"/>
          <p:cNvSpPr txBox="1"/>
          <p:nvPr>
            <p:ph idx="1" type="body"/>
          </p:nvPr>
        </p:nvSpPr>
        <p:spPr>
          <a:xfrm>
            <a:off x="372168" y="5486400"/>
            <a:ext cx="6592512" cy="3394076"/>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These are simply examples, running these in your lab environment may not provide the intended result.  There are modules available for yum and apt. Here are some </a:t>
            </a:r>
            <a:r>
              <a:rPr b="0" i="0" lang="en-US" sz="1200" u="sng" cap="none" strike="noStrike">
                <a:solidFill>
                  <a:schemeClr val="dk1"/>
                </a:solidFill>
                <a:latin typeface="Calibri"/>
                <a:ea typeface="Calibri"/>
                <a:cs typeface="Calibri"/>
                <a:sym typeface="Calibri"/>
              </a:rPr>
              <a:t>examples</a:t>
            </a:r>
            <a:r>
              <a:rPr b="0" i="0" lang="en-US" sz="1200" u="none" cap="none" strike="noStrike">
                <a:solidFill>
                  <a:schemeClr val="dk1"/>
                </a:solidFill>
                <a:latin typeface="Calibri"/>
                <a:ea typeface="Calibri"/>
                <a:cs typeface="Calibri"/>
                <a:sym typeface="Calibri"/>
              </a:rPr>
              <a:t> with yum.</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lnSpc>
                <a:spcPct val="150000"/>
              </a:lnSpc>
              <a:spcBef>
                <a:spcPts val="0"/>
              </a:spcBef>
              <a:spcAft>
                <a:spcPts val="0"/>
              </a:spcAft>
              <a:buNone/>
            </a:pPr>
            <a:r>
              <a:rPr b="0" i="0" lang="en-US" sz="1200" u="none" cap="none" strike="noStrike">
                <a:solidFill>
                  <a:schemeClr val="dk1"/>
                </a:solidFill>
                <a:latin typeface="Calibri"/>
                <a:ea typeface="Calibri"/>
                <a:cs typeface="Calibri"/>
                <a:sym typeface="Calibri"/>
              </a:rPr>
              <a:t>If you wanted to ensure a package is installed, but not updated you could use:</a:t>
            </a:r>
            <a:endParaRPr sz="1200"/>
          </a:p>
          <a:p>
            <a:pPr indent="0" lvl="2" marL="914400" marR="0" rtl="0" algn="l">
              <a:lnSpc>
                <a:spcPct val="150000"/>
              </a:lnSpc>
              <a:spcBef>
                <a:spcPts val="0"/>
              </a:spcBef>
              <a:spcAft>
                <a:spcPts val="0"/>
              </a:spcAft>
              <a:buNone/>
            </a:pPr>
            <a:r>
              <a:rPr b="1" i="0" lang="en-US" sz="1200" u="none" cap="none" strike="noStrike">
                <a:solidFill>
                  <a:schemeClr val="dk1"/>
                </a:solidFill>
                <a:latin typeface="Calibri"/>
                <a:ea typeface="Calibri"/>
                <a:cs typeface="Calibri"/>
                <a:sym typeface="Calibri"/>
              </a:rPr>
              <a:t>	$ ansible webservers -m yum -a "name=acme state=present" </a:t>
            </a:r>
            <a:endParaRPr sz="1200"/>
          </a:p>
          <a:p>
            <a:pPr indent="0" lvl="2" marL="914400" marR="0" rtl="0" algn="l">
              <a:lnSpc>
                <a:spcPct val="150000"/>
              </a:lnSpc>
              <a:spcBef>
                <a:spcPts val="0"/>
              </a:spcBef>
              <a:spcAft>
                <a:spcPts val="0"/>
              </a:spcAft>
              <a:buNone/>
            </a:pPr>
            <a:r>
              <a:rPr b="0" i="0" lang="en-US" sz="1200" u="none" cap="none" strike="noStrike">
                <a:solidFill>
                  <a:schemeClr val="dk1"/>
                </a:solidFill>
                <a:latin typeface="Calibri"/>
                <a:ea typeface="Calibri"/>
                <a:cs typeface="Calibri"/>
                <a:sym typeface="Calibri"/>
              </a:rPr>
              <a:t>If you wanted to ensure a package is installed with a </a:t>
            </a:r>
            <a:r>
              <a:rPr b="0" i="0" lang="en-US" sz="1200" u="sng" cap="none" strike="noStrike">
                <a:solidFill>
                  <a:schemeClr val="dk1"/>
                </a:solidFill>
                <a:latin typeface="Calibri"/>
                <a:ea typeface="Calibri"/>
                <a:cs typeface="Calibri"/>
                <a:sym typeface="Calibri"/>
              </a:rPr>
              <a:t>specific</a:t>
            </a:r>
            <a:r>
              <a:rPr b="0" i="0" lang="en-US" sz="1200" u="none" cap="none" strike="noStrike">
                <a:solidFill>
                  <a:schemeClr val="dk1"/>
                </a:solidFill>
                <a:latin typeface="Calibri"/>
                <a:ea typeface="Calibri"/>
                <a:cs typeface="Calibri"/>
                <a:sym typeface="Calibri"/>
              </a:rPr>
              <a:t> version:</a:t>
            </a:r>
            <a:endParaRPr sz="1200"/>
          </a:p>
          <a:p>
            <a:pPr indent="0" lvl="2" marL="914400" marR="0" rtl="0" algn="l">
              <a:lnSpc>
                <a:spcPct val="150000"/>
              </a:lnSpc>
              <a:spcBef>
                <a:spcPts val="0"/>
              </a:spcBef>
              <a:spcAft>
                <a:spcPts val="0"/>
              </a:spcAft>
              <a:buNone/>
            </a:pPr>
            <a:r>
              <a:rPr b="1" i="0" lang="en-US" sz="1200" u="none" cap="none" strike="noStrike">
                <a:solidFill>
                  <a:schemeClr val="dk1"/>
                </a:solidFill>
                <a:latin typeface="Calibri"/>
                <a:ea typeface="Calibri"/>
                <a:cs typeface="Calibri"/>
                <a:sym typeface="Calibri"/>
              </a:rPr>
              <a:t>	$ ansible webservers -m yum -a "name=acme-1.5 state=present" </a:t>
            </a:r>
            <a:endParaRPr sz="1200"/>
          </a:p>
          <a:p>
            <a:pPr indent="0" lvl="2" marL="914400" marR="0" rtl="0" algn="l">
              <a:lnSpc>
                <a:spcPct val="150000"/>
              </a:lnSpc>
              <a:spcBef>
                <a:spcPts val="0"/>
              </a:spcBef>
              <a:spcAft>
                <a:spcPts val="0"/>
              </a:spcAft>
              <a:buNone/>
            </a:pPr>
            <a:r>
              <a:rPr b="0" i="0" lang="en-US" sz="1200" u="none" cap="none" strike="noStrike">
                <a:solidFill>
                  <a:schemeClr val="dk1"/>
                </a:solidFill>
                <a:latin typeface="Calibri"/>
                <a:ea typeface="Calibri"/>
                <a:cs typeface="Calibri"/>
                <a:sym typeface="Calibri"/>
              </a:rPr>
              <a:t>If you wanted to ensure a package is at the latest version:</a:t>
            </a:r>
            <a:endParaRPr sz="1200"/>
          </a:p>
          <a:p>
            <a:pPr indent="0" lvl="2" marL="914400" marR="0" rtl="0" algn="l">
              <a:lnSpc>
                <a:spcPct val="150000"/>
              </a:lnSpc>
              <a:spcBef>
                <a:spcPts val="0"/>
              </a:spcBef>
              <a:spcAft>
                <a:spcPts val="0"/>
              </a:spcAft>
              <a:buNone/>
            </a:pPr>
            <a:r>
              <a:rPr b="1" i="0" lang="en-US" sz="1200" u="none" cap="none" strike="noStrike">
                <a:solidFill>
                  <a:schemeClr val="dk1"/>
                </a:solidFill>
                <a:latin typeface="Calibri"/>
                <a:ea typeface="Calibri"/>
                <a:cs typeface="Calibri"/>
                <a:sym typeface="Calibri"/>
              </a:rPr>
              <a:t>	$ ansible webservers -m yum -a "name=acme state=latest" </a:t>
            </a:r>
            <a:endParaRPr sz="1200"/>
          </a:p>
          <a:p>
            <a:pPr indent="0" lvl="2" marL="914400" marR="0" rtl="0" algn="l">
              <a:lnSpc>
                <a:spcPct val="150000"/>
              </a:lnSpc>
              <a:spcBef>
                <a:spcPts val="0"/>
              </a:spcBef>
              <a:spcAft>
                <a:spcPts val="0"/>
              </a:spcAft>
              <a:buNone/>
            </a:pPr>
            <a:r>
              <a:rPr b="0" i="0" lang="en-US" sz="1200" u="none" cap="none" strike="noStrike">
                <a:solidFill>
                  <a:schemeClr val="dk1"/>
                </a:solidFill>
                <a:latin typeface="Calibri"/>
                <a:ea typeface="Calibri"/>
                <a:cs typeface="Calibri"/>
                <a:sym typeface="Calibri"/>
              </a:rPr>
              <a:t>Alternatively, if you wanted to ensure a package </a:t>
            </a:r>
            <a:r>
              <a:rPr b="0" i="0" lang="en-US" sz="1200" u="sng" cap="none" strike="noStrike">
                <a:solidFill>
                  <a:schemeClr val="dk1"/>
                </a:solidFill>
                <a:latin typeface="Calibri"/>
                <a:ea typeface="Calibri"/>
                <a:cs typeface="Calibri"/>
                <a:sym typeface="Calibri"/>
              </a:rPr>
              <a:t>is not </a:t>
            </a:r>
            <a:r>
              <a:rPr b="0" i="0" lang="en-US" sz="1200" u="none" cap="none" strike="noStrike">
                <a:solidFill>
                  <a:schemeClr val="dk1"/>
                </a:solidFill>
                <a:latin typeface="Calibri"/>
                <a:ea typeface="Calibri"/>
                <a:cs typeface="Calibri"/>
                <a:sym typeface="Calibri"/>
              </a:rPr>
              <a:t>installed:</a:t>
            </a:r>
            <a:endParaRPr sz="1200"/>
          </a:p>
          <a:p>
            <a:pPr indent="0" lvl="2" marL="914400" marR="0" rtl="0" algn="l">
              <a:lnSpc>
                <a:spcPct val="150000"/>
              </a:lnSpc>
              <a:spcBef>
                <a:spcPts val="0"/>
              </a:spcBef>
              <a:spcAft>
                <a:spcPts val="0"/>
              </a:spcAft>
              <a:buNone/>
            </a:pPr>
            <a:r>
              <a:rPr b="1" i="0" lang="en-US" sz="1200" u="none" cap="none" strike="noStrike">
                <a:solidFill>
                  <a:schemeClr val="dk1"/>
                </a:solidFill>
                <a:latin typeface="Calibri"/>
                <a:ea typeface="Calibri"/>
                <a:cs typeface="Calibri"/>
                <a:sym typeface="Calibri"/>
              </a:rPr>
              <a:t>	$ ansible webservers -m yum -a "name=acme state=absent"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Ansible has modules for managing packages under many platforms. If there isn’t a module for your package manager, you can install packages using the command module or even contribute a module that you’ve created for your package manager. This practice is how Ansible continues to thrive in the open source community. </a:t>
            </a:r>
            <a:endParaRPr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p5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0" name="Google Shape;840;p56:notes"/>
          <p:cNvSpPr txBox="1"/>
          <p:nvPr>
            <p:ph idx="1" type="body"/>
          </p:nvPr>
        </p:nvSpPr>
        <p:spPr>
          <a:xfrm>
            <a:off x="372168" y="5516880"/>
            <a:ext cx="6592512" cy="336359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Again, the examples here may not work if tried in your student environment, and are not intended to, necessarily. The tasks in your lab exercises match the lab configurations provided.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Example use of the user and the service modules: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 ansible all -m user -a "name=foo password=&lt;encrypted password here&gt;"</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 ansible all -m user -a "name=foo state=absent“</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Ensure a service is started on all webservers:</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 ansible webservers -m service -a "name=httpd state=started"</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Alternatively, restart a service on all webservers:</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 ansible webservers -m service -a "name=httpd state=restarted"</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Ensure a service is stopped:</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 ansible webservers -m service -a "name=httpd state=stopped"</a:t>
            </a:r>
            <a:endParaRPr sz="1200"/>
          </a:p>
          <a:p>
            <a:pPr indent="0" lvl="2" marL="9144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g43bc0b753e_0_20: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7" name="Google Shape;847;g43bc0b753e_0_20:notes"/>
          <p:cNvSpPr txBox="1"/>
          <p:nvPr>
            <p:ph idx="1" type="body"/>
          </p:nvPr>
        </p:nvSpPr>
        <p:spPr>
          <a:xfrm>
            <a:off x="511444" y="5486400"/>
            <a:ext cx="6411600" cy="883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Inventory</a:t>
            </a:r>
            <a:r>
              <a:rPr lang="en-US" sz="1200">
                <a:solidFill>
                  <a:schemeClr val="dk1"/>
                </a:solidFill>
                <a:latin typeface="Calibri"/>
                <a:ea typeface="Calibri"/>
                <a:cs typeface="Calibri"/>
                <a:sym typeface="Calibri"/>
              </a:rPr>
              <a:t>:</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A file (by default, Ansible uses a simple INI format) that describes Hosts and Groups in Ansible. </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Inventory can also be provided via an Inventory Script (sometimes called an “External Inventory Script”).</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g43bc0b753e_0_26: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4" name="Google Shape;854;g43bc0b753e_0_26:notes"/>
          <p:cNvSpPr txBox="1"/>
          <p:nvPr>
            <p:ph idx="1" type="body"/>
          </p:nvPr>
        </p:nvSpPr>
        <p:spPr>
          <a:xfrm>
            <a:off x="372168" y="5410200"/>
            <a:ext cx="6592500" cy="3470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Performing actions on host groups</a:t>
            </a:r>
            <a:endParaRPr sz="1200"/>
          </a:p>
          <a:p>
            <a:pPr indent="0" lvl="0" marL="0" marR="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marR="0" rtl="0" algn="l">
              <a:spcBef>
                <a:spcPts val="100"/>
              </a:spcBef>
              <a:spcAft>
                <a:spcPts val="0"/>
              </a:spcAft>
              <a:buNone/>
            </a:pPr>
            <a:r>
              <a:rPr lang="en-US" sz="1200">
                <a:solidFill>
                  <a:schemeClr val="dk1"/>
                </a:solidFill>
                <a:latin typeface="Calibri"/>
                <a:ea typeface="Calibri"/>
                <a:cs typeface="Calibri"/>
                <a:sym typeface="Calibri"/>
              </a:rPr>
              <a:t>When performing configuration tasks, we typically want to perform actions on groups of hosts, rather than on an individual host.</a:t>
            </a:r>
            <a:endParaRPr sz="1200"/>
          </a:p>
          <a:p>
            <a:pPr indent="-107950" lvl="0" marL="171450" marR="0" rtl="0" algn="l">
              <a:spcBef>
                <a:spcPts val="100"/>
              </a:spcBef>
              <a:spcAft>
                <a:spcPts val="0"/>
              </a:spcAft>
              <a:buClr>
                <a:schemeClr val="dk1"/>
              </a:buClr>
              <a:buSzPts val="1000"/>
              <a:buFont typeface="Arial"/>
              <a:buNone/>
            </a:pPr>
            <a:r>
              <a:t/>
            </a:r>
            <a:endParaRPr sz="1200">
              <a:solidFill>
                <a:schemeClr val="dk1"/>
              </a:solidFill>
              <a:latin typeface="Calibri"/>
              <a:ea typeface="Calibri"/>
              <a:cs typeface="Calibri"/>
              <a:sym typeface="Calibri"/>
            </a:endParaRPr>
          </a:p>
          <a:p>
            <a:pPr indent="0" lvl="0" marL="0" marR="0" rtl="0" algn="l">
              <a:spcBef>
                <a:spcPts val="100"/>
              </a:spcBef>
              <a:spcAft>
                <a:spcPts val="0"/>
              </a:spcAft>
              <a:buNone/>
            </a:pPr>
            <a:r>
              <a:rPr lang="en-US" sz="1200">
                <a:solidFill>
                  <a:schemeClr val="dk1"/>
                </a:solidFill>
                <a:latin typeface="Calibri"/>
                <a:ea typeface="Calibri"/>
                <a:cs typeface="Calibri"/>
                <a:sym typeface="Calibri"/>
              </a:rPr>
              <a:t>Consider our example inventory which defines two web nodes, and one database node:</a:t>
            </a:r>
            <a:endParaRPr sz="1200"/>
          </a:p>
          <a:p>
            <a:pPr indent="-107950" lvl="0" marL="171450" marR="0" rtl="0" algn="l">
              <a:spcBef>
                <a:spcPts val="100"/>
              </a:spcBef>
              <a:spcAft>
                <a:spcPts val="0"/>
              </a:spcAft>
              <a:buClr>
                <a:schemeClr val="dk1"/>
              </a:buClr>
              <a:buSzPts val="1000"/>
              <a:buFont typeface="Arial"/>
              <a:buNone/>
            </a:pPr>
            <a:r>
              <a:t/>
            </a:r>
            <a:endParaRPr sz="1200">
              <a:solidFill>
                <a:schemeClr val="dk1"/>
              </a:solidFill>
              <a:latin typeface="Calibri"/>
              <a:ea typeface="Calibri"/>
              <a:cs typeface="Calibri"/>
              <a:sym typeface="Calibri"/>
            </a:endParaRPr>
          </a:p>
          <a:p>
            <a:pPr indent="0" lvl="1" marL="457200" marR="0" rtl="0" algn="l">
              <a:spcBef>
                <a:spcPts val="100"/>
              </a:spcBef>
              <a:spcAft>
                <a:spcPts val="0"/>
              </a:spcAft>
              <a:buNone/>
            </a:pPr>
            <a:r>
              <a:rPr b="1" i="0" lang="en-US" sz="1200" u="none" cap="none" strike="noStrike">
                <a:solidFill>
                  <a:schemeClr val="dk1"/>
                </a:solidFill>
                <a:latin typeface="Calibri"/>
                <a:ea typeface="Calibri"/>
                <a:cs typeface="Calibri"/>
                <a:sym typeface="Calibri"/>
              </a:rPr>
              <a:t>[vagrant@ansible vagrant]$ cat hosts </a:t>
            </a:r>
            <a:endParaRPr sz="1200"/>
          </a:p>
          <a:p>
            <a:pPr indent="0" lvl="1" marL="457200" marR="0" rtl="0" algn="l">
              <a:spcBef>
                <a:spcPts val="100"/>
              </a:spcBef>
              <a:spcAft>
                <a:spcPts val="0"/>
              </a:spcAft>
              <a:buNone/>
            </a:pPr>
            <a:r>
              <a:rPr b="1" i="0" lang="en-US" sz="1200" u="none" cap="none" strike="noStrike">
                <a:solidFill>
                  <a:schemeClr val="dk1"/>
                </a:solidFill>
                <a:latin typeface="Calibri"/>
                <a:ea typeface="Calibri"/>
                <a:cs typeface="Calibri"/>
                <a:sym typeface="Calibri"/>
              </a:rPr>
              <a:t>node1 ansible_ssh_host=10.2.3.20</a:t>
            </a:r>
            <a:endParaRPr sz="1200"/>
          </a:p>
          <a:p>
            <a:pPr indent="0" lvl="1" marL="457200" marR="0" rtl="0" algn="l">
              <a:spcBef>
                <a:spcPts val="100"/>
              </a:spcBef>
              <a:spcAft>
                <a:spcPts val="0"/>
              </a:spcAft>
              <a:buNone/>
            </a:pPr>
            <a:r>
              <a:rPr b="1" i="0" lang="en-US" sz="1200" u="none" cap="none" strike="noStrike">
                <a:solidFill>
                  <a:schemeClr val="dk1"/>
                </a:solidFill>
                <a:latin typeface="Calibri"/>
                <a:ea typeface="Calibri"/>
                <a:cs typeface="Calibri"/>
                <a:sym typeface="Calibri"/>
              </a:rPr>
              <a:t>node2 ansible_ssh_host=10.2.3.30</a:t>
            </a:r>
            <a:endParaRPr sz="1200"/>
          </a:p>
          <a:p>
            <a:pPr indent="0" lvl="1" marL="457200" marR="0" rtl="0" algn="l">
              <a:spcBef>
                <a:spcPts val="100"/>
              </a:spcBef>
              <a:spcAft>
                <a:spcPts val="0"/>
              </a:spcAft>
              <a:buNone/>
            </a:pPr>
            <a:r>
              <a:rPr b="1" i="0" lang="en-US" sz="1200" u="none" cap="none" strike="noStrike">
                <a:solidFill>
                  <a:schemeClr val="dk1"/>
                </a:solidFill>
                <a:latin typeface="Calibri"/>
                <a:ea typeface="Calibri"/>
                <a:cs typeface="Calibri"/>
                <a:sym typeface="Calibri"/>
              </a:rPr>
              <a:t>node3 ansible_ssh_host=10.2.3.40</a:t>
            </a:r>
            <a:endParaRPr sz="1200"/>
          </a:p>
          <a:p>
            <a:pPr indent="0" lvl="1" marL="457200" marR="0" rtl="0" algn="l">
              <a:spcBef>
                <a:spcPts val="10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100"/>
              </a:spcBef>
              <a:spcAft>
                <a:spcPts val="0"/>
              </a:spcAft>
              <a:buNone/>
            </a:pPr>
            <a:r>
              <a:rPr b="1" i="0" lang="en-US" sz="1200" u="none" cap="none" strike="noStrike">
                <a:solidFill>
                  <a:schemeClr val="dk1"/>
                </a:solidFill>
                <a:latin typeface="Calibri"/>
                <a:ea typeface="Calibri"/>
                <a:cs typeface="Calibri"/>
                <a:sym typeface="Calibri"/>
              </a:rPr>
              <a:t>[web]</a:t>
            </a:r>
            <a:endParaRPr sz="1200"/>
          </a:p>
          <a:p>
            <a:pPr indent="0" lvl="1" marL="457200" marR="0" rtl="0" algn="l">
              <a:spcBef>
                <a:spcPts val="100"/>
              </a:spcBef>
              <a:spcAft>
                <a:spcPts val="0"/>
              </a:spcAft>
              <a:buNone/>
            </a:pPr>
            <a:r>
              <a:rPr b="1" i="0" lang="en-US" sz="1200" u="none" cap="none" strike="noStrike">
                <a:solidFill>
                  <a:schemeClr val="dk1"/>
                </a:solidFill>
                <a:latin typeface="Calibri"/>
                <a:ea typeface="Calibri"/>
                <a:cs typeface="Calibri"/>
                <a:sym typeface="Calibri"/>
              </a:rPr>
              <a:t>node1</a:t>
            </a:r>
            <a:endParaRPr sz="1200"/>
          </a:p>
          <a:p>
            <a:pPr indent="0" lvl="1" marL="457200" marR="0" rtl="0" algn="l">
              <a:spcBef>
                <a:spcPts val="100"/>
              </a:spcBef>
              <a:spcAft>
                <a:spcPts val="0"/>
              </a:spcAft>
              <a:buNone/>
            </a:pPr>
            <a:r>
              <a:rPr b="1" i="0" lang="en-US" sz="1200" u="none" cap="none" strike="noStrike">
                <a:solidFill>
                  <a:schemeClr val="dk1"/>
                </a:solidFill>
                <a:latin typeface="Calibri"/>
                <a:ea typeface="Calibri"/>
                <a:cs typeface="Calibri"/>
                <a:sym typeface="Calibri"/>
              </a:rPr>
              <a:t>node2</a:t>
            </a:r>
            <a:endParaRPr sz="1200"/>
          </a:p>
          <a:p>
            <a:pPr indent="0" lvl="1" marL="457200" marR="0" rtl="0" algn="l">
              <a:spcBef>
                <a:spcPts val="10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100"/>
              </a:spcBef>
              <a:spcAft>
                <a:spcPts val="0"/>
              </a:spcAft>
              <a:buNone/>
            </a:pPr>
            <a:r>
              <a:rPr b="1" i="0" lang="en-US" sz="1200" u="none" cap="none" strike="noStrike">
                <a:solidFill>
                  <a:schemeClr val="dk1"/>
                </a:solidFill>
                <a:latin typeface="Calibri"/>
                <a:ea typeface="Calibri"/>
                <a:cs typeface="Calibri"/>
                <a:sym typeface="Calibri"/>
              </a:rPr>
              <a:t>[database]</a:t>
            </a:r>
            <a:endParaRPr sz="1200"/>
          </a:p>
          <a:p>
            <a:pPr indent="0" lvl="1" marL="457200" marR="0" rtl="0" algn="l">
              <a:spcBef>
                <a:spcPts val="100"/>
              </a:spcBef>
              <a:spcAft>
                <a:spcPts val="0"/>
              </a:spcAft>
              <a:buNone/>
            </a:pPr>
            <a:r>
              <a:rPr b="1" i="0" lang="en-US" sz="1200" u="none" cap="none" strike="noStrike">
                <a:solidFill>
                  <a:schemeClr val="dk1"/>
                </a:solidFill>
                <a:latin typeface="Calibri"/>
                <a:ea typeface="Calibri"/>
                <a:cs typeface="Calibri"/>
                <a:sym typeface="Calibri"/>
              </a:rPr>
              <a:t>node3</a:t>
            </a:r>
            <a:endParaRPr sz="1200"/>
          </a:p>
          <a:p>
            <a:pPr indent="-107950" lvl="0" marL="171450" marR="0" rtl="0" algn="l">
              <a:spcBef>
                <a:spcPts val="100"/>
              </a:spcBef>
              <a:spcAft>
                <a:spcPts val="0"/>
              </a:spcAft>
              <a:buClr>
                <a:schemeClr val="dk1"/>
              </a:buClr>
              <a:buSzPts val="1000"/>
              <a:buFont typeface="Arial"/>
              <a:buNone/>
            </a:pPr>
            <a:r>
              <a:t/>
            </a:r>
            <a:endParaRPr sz="1200">
              <a:solidFill>
                <a:schemeClr val="dk1"/>
              </a:solidFill>
              <a:latin typeface="Calibri"/>
              <a:ea typeface="Calibri"/>
              <a:cs typeface="Calibri"/>
              <a:sym typeface="Calibri"/>
            </a:endParaRPr>
          </a:p>
          <a:p>
            <a:pPr indent="0" lvl="0" marL="0" marR="0" rtl="0" algn="l">
              <a:spcBef>
                <a:spcPts val="100"/>
              </a:spcBef>
              <a:spcAft>
                <a:spcPts val="0"/>
              </a:spcAft>
              <a:buNone/>
            </a:pPr>
            <a:r>
              <a:rPr lang="en-US" sz="1200">
                <a:solidFill>
                  <a:schemeClr val="dk1"/>
                </a:solidFill>
                <a:latin typeface="Calibri"/>
                <a:ea typeface="Calibri"/>
                <a:cs typeface="Calibri"/>
                <a:sym typeface="Calibri"/>
              </a:rPr>
              <a:t>Ansible automatically defines a group called all which includes all of the hosts in the inventory.</a:t>
            </a:r>
            <a:endParaRPr sz="1200"/>
          </a:p>
          <a:p>
            <a:pPr indent="-107950" lvl="1" marL="628650" marR="0" rtl="0" algn="l">
              <a:spcBef>
                <a:spcPts val="100"/>
              </a:spcBef>
              <a:spcAft>
                <a:spcPts val="0"/>
              </a:spcAft>
              <a:buClr>
                <a:schemeClr val="dk1"/>
              </a:buClr>
              <a:buSzPts val="1000"/>
              <a:buFont typeface="Arial"/>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cxnSp>
        <p:nvCxnSpPr>
          <p:cNvPr id="855" name="Google Shape;855;g43bc0b753e_0_26:notes"/>
          <p:cNvCxnSpPr/>
          <p:nvPr/>
        </p:nvCxnSpPr>
        <p:spPr>
          <a:xfrm>
            <a:off x="372168" y="5758838"/>
            <a:ext cx="65508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57: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57:notes"/>
          <p:cNvSpPr txBox="1"/>
          <p:nvPr>
            <p:ph idx="1" type="body"/>
          </p:nvPr>
        </p:nvSpPr>
        <p:spPr>
          <a:xfrm>
            <a:off x="372168" y="5377912"/>
            <a:ext cx="6592512" cy="3502563"/>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first is a commercial tool from the company behind Ansible, Ansible Tower: </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https://www.ansible.com/tower. </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is a pretty comprehensive tool that will help you manage Ansible job runs, implement access control, see a history of who ran what and when, and provide you with Ansible job scheduling.</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Another in use by a lot of organizations who use Ansible is Rundeck: </a:t>
            </a:r>
            <a:r>
              <a:rPr b="1" i="0" lang="en-US" sz="1200" u="none" cap="none" strike="noStrike">
                <a:solidFill>
                  <a:schemeClr val="dk1"/>
                </a:solidFill>
                <a:latin typeface="Calibri"/>
                <a:ea typeface="Calibri"/>
                <a:cs typeface="Calibri"/>
                <a:sym typeface="Calibri"/>
              </a:rPr>
              <a:t>http://rundeck.org/  </a:t>
            </a:r>
            <a:r>
              <a:rPr b="0" i="0" lang="en-US" sz="1200" u="none" cap="none" strike="noStrike">
                <a:solidFill>
                  <a:schemeClr val="dk1"/>
                </a:solidFill>
                <a:latin typeface="Calibri"/>
                <a:ea typeface="Calibri"/>
                <a:cs typeface="Calibri"/>
                <a:sym typeface="Calibri"/>
              </a:rPr>
              <a:t>Like Ansible Tower, Rundeck allows you to preconfigure Ansible jobs that can be run with a click of a web interface.  You can set up access control around who is allowed to run what, and you can see a history of what was run and what the output was.  There are even roles on Ansible Galaxy that will help you install and configure Rundeck in your environment.</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last tool we will mention here is The Foreman </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https://theforeman.org/ </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is a provisioning and reporting tool for your infrastructure. It can manage physical servers, VMware and OpenStack virtualization and integrate with many third party cloud providers such as Amazon, Google, DigitalOcean and RackSpace.  It was originally built as a tool for Puppet, but plugins have enabled it to work with all the config management packages including Chef, SaltStack and of course Ansible.</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sz="10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4467710f7c_0_0: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g4467710f7c_0_0:notes"/>
          <p:cNvSpPr txBox="1"/>
          <p:nvPr>
            <p:ph idx="1" type="body"/>
          </p:nvPr>
        </p:nvSpPr>
        <p:spPr>
          <a:xfrm>
            <a:off x="241540" y="341313"/>
            <a:ext cx="6698700" cy="83019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Ansible comes with a number of command line tools which you will use to interact with the rest of your infrastructure. The most frequently used ansible tools for the majority of use cases are: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355600" lvl="2" marL="1257300" marR="0" rtl="0" algn="l">
              <a:spcBef>
                <a:spcPts val="0"/>
              </a:spcBef>
              <a:spcAft>
                <a:spcPts val="0"/>
              </a:spcAft>
              <a:buClr>
                <a:schemeClr val="dk1"/>
              </a:buClr>
              <a:buSzPts val="1200"/>
              <a:buFont typeface="Noto Sans Symbols"/>
              <a:buChar char="∙"/>
            </a:pPr>
            <a:r>
              <a:rPr b="1" i="0" lang="en-US" sz="1200" u="none" cap="none" strike="noStrike">
                <a:solidFill>
                  <a:schemeClr val="dk1"/>
                </a:solidFill>
                <a:latin typeface="Calibri"/>
                <a:ea typeface="Calibri"/>
                <a:cs typeface="Calibri"/>
                <a:sym typeface="Calibri"/>
              </a:rPr>
              <a:t>ansible</a:t>
            </a:r>
            <a:r>
              <a:rPr b="0" i="0" lang="en-US" sz="1200" u="none" cap="none" strike="noStrike">
                <a:solidFill>
                  <a:schemeClr val="dk1"/>
                </a:solidFill>
                <a:latin typeface="Calibri"/>
                <a:ea typeface="Calibri"/>
                <a:cs typeface="Calibri"/>
                <a:sym typeface="Calibri"/>
              </a:rPr>
              <a:t> -- a low level tool useful for running ad-hoc commands. </a:t>
            </a:r>
            <a:endParaRPr sz="1200"/>
          </a:p>
          <a:p>
            <a:pPr indent="-355600" lvl="2" marL="1257300" marR="0" rtl="0" algn="l">
              <a:spcBef>
                <a:spcPts val="0"/>
              </a:spcBef>
              <a:spcAft>
                <a:spcPts val="0"/>
              </a:spcAft>
              <a:buClr>
                <a:schemeClr val="dk1"/>
              </a:buClr>
              <a:buSzPts val="1200"/>
              <a:buFont typeface="Noto Sans Symbols"/>
              <a:buChar char="∙"/>
            </a:pPr>
            <a:r>
              <a:rPr b="1" i="0" lang="en-US" sz="1200" u="none" cap="none" strike="noStrike">
                <a:solidFill>
                  <a:schemeClr val="dk1"/>
                </a:solidFill>
                <a:latin typeface="Calibri"/>
                <a:ea typeface="Calibri"/>
                <a:cs typeface="Calibri"/>
                <a:sym typeface="Calibri"/>
              </a:rPr>
              <a:t>ansible-playbook</a:t>
            </a:r>
            <a:r>
              <a:rPr b="0" i="0" lang="en-US" sz="1200" u="none" cap="none" strike="noStrike">
                <a:solidFill>
                  <a:schemeClr val="dk1"/>
                </a:solidFill>
                <a:latin typeface="Calibri"/>
                <a:ea typeface="Calibri"/>
                <a:cs typeface="Calibri"/>
                <a:sym typeface="Calibri"/>
              </a:rPr>
              <a:t> -- the tool you use to kick off playbook runs across your environment. </a:t>
            </a:r>
            <a:endParaRPr sz="1200"/>
          </a:p>
          <a:p>
            <a:pPr indent="-355600" lvl="2" marL="1257300" marR="0" rtl="0" algn="l">
              <a:spcBef>
                <a:spcPts val="0"/>
              </a:spcBef>
              <a:spcAft>
                <a:spcPts val="0"/>
              </a:spcAft>
              <a:buClr>
                <a:schemeClr val="dk1"/>
              </a:buClr>
              <a:buSzPts val="1200"/>
              <a:buFont typeface="Noto Sans Symbols"/>
              <a:buChar char="∙"/>
            </a:pPr>
            <a:r>
              <a:rPr b="1" i="0" lang="en-US" sz="1200" u="none" cap="none" strike="noStrike">
                <a:solidFill>
                  <a:schemeClr val="dk1"/>
                </a:solidFill>
                <a:latin typeface="Calibri"/>
                <a:ea typeface="Calibri"/>
                <a:cs typeface="Calibri"/>
                <a:sym typeface="Calibri"/>
              </a:rPr>
              <a:t>ansible-galaxy</a:t>
            </a:r>
            <a:r>
              <a:rPr b="0" i="0" lang="en-US" sz="1200" u="none" cap="none" strike="noStrike">
                <a:solidFill>
                  <a:schemeClr val="dk1"/>
                </a:solidFill>
                <a:latin typeface="Calibri"/>
                <a:ea typeface="Calibri"/>
                <a:cs typeface="Calibri"/>
                <a:sym typeface="Calibri"/>
              </a:rPr>
              <a:t> -- the tool you use to search, download and update community roles as well as create your own. </a:t>
            </a:r>
            <a:endParaRPr sz="1200"/>
          </a:p>
          <a:p>
            <a:pPr indent="-355600" lvl="2" marL="125730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ansible-vault -- used in the protection of sensitive information stored in your ansible repository.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To get started, let's change in to the </a:t>
            </a:r>
            <a:r>
              <a:rPr b="1" i="0" lang="en-US" sz="1200" u="none" cap="none" strike="noStrike">
                <a:solidFill>
                  <a:schemeClr val="dk1"/>
                </a:solidFill>
                <a:latin typeface="Calibri"/>
                <a:ea typeface="Calibri"/>
                <a:cs typeface="Calibri"/>
                <a:sym typeface="Calibri"/>
              </a:rPr>
              <a:t>hello-world</a:t>
            </a:r>
            <a:r>
              <a:rPr b="0" i="0" lang="en-US" sz="1200" u="none" cap="none" strike="noStrike">
                <a:solidFill>
                  <a:schemeClr val="dk1"/>
                </a:solidFill>
                <a:latin typeface="Calibri"/>
                <a:ea typeface="Calibri"/>
                <a:cs typeface="Calibri"/>
                <a:sym typeface="Calibri"/>
              </a:rPr>
              <a:t> directory of our </a:t>
            </a:r>
            <a:r>
              <a:rPr b="1" i="0" lang="en-US" sz="1200" u="none" cap="none" strike="noStrike">
                <a:solidFill>
                  <a:schemeClr val="dk1"/>
                </a:solidFill>
                <a:latin typeface="Calibri"/>
                <a:ea typeface="Calibri"/>
                <a:cs typeface="Calibri"/>
                <a:sym typeface="Calibri"/>
              </a:rPr>
              <a:t>code</a:t>
            </a:r>
            <a:r>
              <a:rPr b="0" i="0" lang="en-US" sz="1200" u="none" cap="none" strike="noStrike">
                <a:solidFill>
                  <a:schemeClr val="dk1"/>
                </a:solidFill>
                <a:latin typeface="Calibri"/>
                <a:ea typeface="Calibri"/>
                <a:cs typeface="Calibri"/>
                <a:sym typeface="Calibri"/>
              </a:rPr>
              <a:t> repository and have a look at some basic command line usage.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will start by running some ad-hoc commands using the "ansible" tool.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 ad-hoc command is something that you might type in to do something really quick, but don’t want to repeat later.</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will start by running the ping module on our target host, this will tell us if Ansible can connect and login to our target host successfully. To do this, type the following and press enter:</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ansible testbox -m ping</a:t>
            </a:r>
            <a:endParaRPr sz="1200"/>
          </a:p>
          <a:p>
            <a:pPr indent="45720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 long as your target host is reachable, you should receive a result like this: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testbox | SUCCESS =&gt;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"changed": false,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"ping": "pong“</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only have one target machine in this environment but in a large environment you will probably want to execute several commands in parallel. By default, Ansible will fork 5 connections at a time, to increase this number you would supply the -f argument, along with the number of machines to run against. For example: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ansible all -f 10 -m command -a "uptime" </a:t>
            </a:r>
            <a:endParaRPr sz="1200"/>
          </a:p>
          <a:p>
            <a:pPr indent="45720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this example, we forked 20 connections at once and used the command module to execute the uptime command on the target node(s), which in this case happens to be all nodes in the hosts file.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the event you wanted to copy a file to all our servers, we could use the copy module, like we see in this example: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ansible all -m copy -a "src=/etc/motd dest=/etc/motd" </a:t>
            </a:r>
            <a:endParaRPr sz="1200"/>
          </a:p>
          <a:p>
            <a:pPr indent="45720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Facts represent discovered variables about a system. These can be used to implement conditional execution of tasks but also just to get ad-hoc information about your system. You can see all facts by entering the following: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 ansible all -m setup</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3" marL="13716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4467710f7c_0_6: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g4467710f7c_0_6:notes"/>
          <p:cNvSpPr txBox="1"/>
          <p:nvPr>
            <p:ph idx="1" type="body"/>
          </p:nvPr>
        </p:nvSpPr>
        <p:spPr>
          <a:xfrm>
            <a:off x="241540" y="341313"/>
            <a:ext cx="6698700" cy="83019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Ansible comes with a number of command line tools which you will use to interact with the rest of your infrastructure. The most frequently used ansible tools for the majority of use cases are: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355600" lvl="2" marL="1257300" marR="0" rtl="0" algn="l">
              <a:spcBef>
                <a:spcPts val="0"/>
              </a:spcBef>
              <a:spcAft>
                <a:spcPts val="0"/>
              </a:spcAft>
              <a:buClr>
                <a:schemeClr val="dk1"/>
              </a:buClr>
              <a:buSzPts val="1200"/>
              <a:buFont typeface="Noto Sans Symbols"/>
              <a:buChar char="∙"/>
            </a:pPr>
            <a:r>
              <a:rPr b="1" i="0" lang="en-US" sz="1200" u="none" cap="none" strike="noStrike">
                <a:solidFill>
                  <a:schemeClr val="dk1"/>
                </a:solidFill>
                <a:latin typeface="Calibri"/>
                <a:ea typeface="Calibri"/>
                <a:cs typeface="Calibri"/>
                <a:sym typeface="Calibri"/>
              </a:rPr>
              <a:t>ansible</a:t>
            </a:r>
            <a:r>
              <a:rPr b="0" i="0" lang="en-US" sz="1200" u="none" cap="none" strike="noStrike">
                <a:solidFill>
                  <a:schemeClr val="dk1"/>
                </a:solidFill>
                <a:latin typeface="Calibri"/>
                <a:ea typeface="Calibri"/>
                <a:cs typeface="Calibri"/>
                <a:sym typeface="Calibri"/>
              </a:rPr>
              <a:t> -- a low level tool useful for running ad-hoc commands. </a:t>
            </a:r>
            <a:endParaRPr sz="1200"/>
          </a:p>
          <a:p>
            <a:pPr indent="-355600" lvl="2" marL="1257300" marR="0" rtl="0" algn="l">
              <a:spcBef>
                <a:spcPts val="0"/>
              </a:spcBef>
              <a:spcAft>
                <a:spcPts val="0"/>
              </a:spcAft>
              <a:buClr>
                <a:schemeClr val="dk1"/>
              </a:buClr>
              <a:buSzPts val="1200"/>
              <a:buFont typeface="Noto Sans Symbols"/>
              <a:buChar char="∙"/>
            </a:pPr>
            <a:r>
              <a:rPr b="1" i="0" lang="en-US" sz="1200" u="none" cap="none" strike="noStrike">
                <a:solidFill>
                  <a:schemeClr val="dk1"/>
                </a:solidFill>
                <a:latin typeface="Calibri"/>
                <a:ea typeface="Calibri"/>
                <a:cs typeface="Calibri"/>
                <a:sym typeface="Calibri"/>
              </a:rPr>
              <a:t>ansible-playbook</a:t>
            </a:r>
            <a:r>
              <a:rPr b="0" i="0" lang="en-US" sz="1200" u="none" cap="none" strike="noStrike">
                <a:solidFill>
                  <a:schemeClr val="dk1"/>
                </a:solidFill>
                <a:latin typeface="Calibri"/>
                <a:ea typeface="Calibri"/>
                <a:cs typeface="Calibri"/>
                <a:sym typeface="Calibri"/>
              </a:rPr>
              <a:t> -- the tool you use to kick off playbook runs across your environment. </a:t>
            </a:r>
            <a:endParaRPr sz="1200"/>
          </a:p>
          <a:p>
            <a:pPr indent="-355600" lvl="2" marL="1257300" marR="0" rtl="0" algn="l">
              <a:spcBef>
                <a:spcPts val="0"/>
              </a:spcBef>
              <a:spcAft>
                <a:spcPts val="0"/>
              </a:spcAft>
              <a:buClr>
                <a:schemeClr val="dk1"/>
              </a:buClr>
              <a:buSzPts val="1200"/>
              <a:buFont typeface="Noto Sans Symbols"/>
              <a:buChar char="∙"/>
            </a:pPr>
            <a:r>
              <a:rPr b="1" i="0" lang="en-US" sz="1200" u="none" cap="none" strike="noStrike">
                <a:solidFill>
                  <a:schemeClr val="dk1"/>
                </a:solidFill>
                <a:latin typeface="Calibri"/>
                <a:ea typeface="Calibri"/>
                <a:cs typeface="Calibri"/>
                <a:sym typeface="Calibri"/>
              </a:rPr>
              <a:t>ansible-galaxy</a:t>
            </a:r>
            <a:r>
              <a:rPr b="0" i="0" lang="en-US" sz="1200" u="none" cap="none" strike="noStrike">
                <a:solidFill>
                  <a:schemeClr val="dk1"/>
                </a:solidFill>
                <a:latin typeface="Calibri"/>
                <a:ea typeface="Calibri"/>
                <a:cs typeface="Calibri"/>
                <a:sym typeface="Calibri"/>
              </a:rPr>
              <a:t> -- the tool you use to search, download and update community roles as well as create your own. </a:t>
            </a:r>
            <a:endParaRPr sz="1200"/>
          </a:p>
          <a:p>
            <a:pPr indent="-355600" lvl="2" marL="125730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ansible-vault -- used in the protection of sensitive information stored in your ansible repository.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To get started, let's change in to the </a:t>
            </a:r>
            <a:r>
              <a:rPr b="1" i="0" lang="en-US" sz="1200" u="none" cap="none" strike="noStrike">
                <a:solidFill>
                  <a:schemeClr val="dk1"/>
                </a:solidFill>
                <a:latin typeface="Calibri"/>
                <a:ea typeface="Calibri"/>
                <a:cs typeface="Calibri"/>
                <a:sym typeface="Calibri"/>
              </a:rPr>
              <a:t>hello-world</a:t>
            </a:r>
            <a:r>
              <a:rPr b="0" i="0" lang="en-US" sz="1200" u="none" cap="none" strike="noStrike">
                <a:solidFill>
                  <a:schemeClr val="dk1"/>
                </a:solidFill>
                <a:latin typeface="Calibri"/>
                <a:ea typeface="Calibri"/>
                <a:cs typeface="Calibri"/>
                <a:sym typeface="Calibri"/>
              </a:rPr>
              <a:t> directory of our </a:t>
            </a:r>
            <a:r>
              <a:rPr b="1" i="0" lang="en-US" sz="1200" u="none" cap="none" strike="noStrike">
                <a:solidFill>
                  <a:schemeClr val="dk1"/>
                </a:solidFill>
                <a:latin typeface="Calibri"/>
                <a:ea typeface="Calibri"/>
                <a:cs typeface="Calibri"/>
                <a:sym typeface="Calibri"/>
              </a:rPr>
              <a:t>code</a:t>
            </a:r>
            <a:r>
              <a:rPr b="0" i="0" lang="en-US" sz="1200" u="none" cap="none" strike="noStrike">
                <a:solidFill>
                  <a:schemeClr val="dk1"/>
                </a:solidFill>
                <a:latin typeface="Calibri"/>
                <a:ea typeface="Calibri"/>
                <a:cs typeface="Calibri"/>
                <a:sym typeface="Calibri"/>
              </a:rPr>
              <a:t> repository and have a look at some basic command line usage.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will start by running some ad-hoc commands using the "ansible" tool.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 ad-hoc command is something that you might type in to do something really quick, but don’t want to repeat later.</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will start by running the ping module on our target host, this will tell us if Ansible can connect and login to our target host successfully. To do this, type the following and press enter:</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ansible testbox -m ping</a:t>
            </a:r>
            <a:endParaRPr sz="1200"/>
          </a:p>
          <a:p>
            <a:pPr indent="45720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 long as your target host is reachable, you should receive a result like this: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testbox | SUCCESS =&gt;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"changed": false,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"ping": "pong“</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only have one target machine in this environment but in a large environment you will probably want to execute several commands in parallel. By default, Ansible will fork 5 connections at a time, to increase this number you would supply the -f argument, along with the number of machines to run against. For example: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ansible all -f 10 -m command -a "uptime" </a:t>
            </a:r>
            <a:endParaRPr sz="1200"/>
          </a:p>
          <a:p>
            <a:pPr indent="45720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this example, we forked 20 connections at once and used the command module to execute the uptime command on the target node(s), which in this case happens to be all nodes in the hosts file.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the event you wanted to copy a file to all our servers, we could use the copy module, like we see in this example: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ansible all -m copy -a "src=/etc/motd dest=/etc/motd" </a:t>
            </a:r>
            <a:endParaRPr sz="1200"/>
          </a:p>
          <a:p>
            <a:pPr indent="45720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Facts represent discovered variables about a system. These can be used to implement conditional execution of tasks but also just to get ad-hoc information about your system. You can see all facts by entering the following: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 ansible all -m setup</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3" marL="13716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43bc0b753e_0_13: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3" name="Google Shape;883;g43bc0b753e_0_13:notes"/>
          <p:cNvSpPr txBox="1"/>
          <p:nvPr>
            <p:ph idx="1" type="body"/>
          </p:nvPr>
        </p:nvSpPr>
        <p:spPr>
          <a:xfrm>
            <a:off x="372168" y="4805176"/>
            <a:ext cx="6592500" cy="3796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Tasks:</a:t>
            </a:r>
            <a:endParaRPr sz="1200"/>
          </a:p>
          <a:p>
            <a:pPr indent="0" lvl="0" marL="0" marR="0" rtl="0" algn="l">
              <a:spcBef>
                <a:spcPts val="0"/>
              </a:spcBef>
              <a:spcAft>
                <a:spcPts val="0"/>
              </a:spcAft>
              <a:buNone/>
            </a:pPr>
            <a:r>
              <a:rPr lang="en-US" sz="1200" u="none" strike="noStrike">
                <a:solidFill>
                  <a:schemeClr val="dk1"/>
                </a:solidFill>
                <a:latin typeface="Calibri"/>
                <a:ea typeface="Calibri"/>
                <a:cs typeface="Calibri"/>
                <a:sym typeface="Calibri"/>
              </a:rPr>
              <a:t>Playbooks</a:t>
            </a:r>
            <a:r>
              <a:rPr lang="en-US" sz="1200">
                <a:solidFill>
                  <a:schemeClr val="dk1"/>
                </a:solidFill>
                <a:latin typeface="Calibri"/>
                <a:ea typeface="Calibri"/>
                <a:cs typeface="Calibri"/>
                <a:sym typeface="Calibri"/>
              </a:rPr>
              <a:t> exist to run tasks. Tasks combine an </a:t>
            </a:r>
            <a:r>
              <a:rPr lang="en-US" sz="1200" u="none" strike="noStrike">
                <a:solidFill>
                  <a:schemeClr val="dk1"/>
                </a:solidFill>
                <a:latin typeface="Calibri"/>
                <a:ea typeface="Calibri"/>
                <a:cs typeface="Calibri"/>
                <a:sym typeface="Calibri"/>
              </a:rPr>
              <a:t>action</a:t>
            </a:r>
            <a:r>
              <a:rPr lang="en-US" sz="1200">
                <a:solidFill>
                  <a:schemeClr val="dk1"/>
                </a:solidFill>
                <a:latin typeface="Calibri"/>
                <a:ea typeface="Calibri"/>
                <a:cs typeface="Calibri"/>
                <a:sym typeface="Calibri"/>
              </a:rPr>
              <a:t> (a module and its arguments) with a name and optionally some other keywords (like</a:t>
            </a:r>
            <a:r>
              <a:rPr lang="en-US" sz="1200" u="none" strike="noStrike">
                <a:solidFill>
                  <a:schemeClr val="dk1"/>
                </a:solidFill>
                <a:latin typeface="Calibri"/>
                <a:ea typeface="Calibri"/>
                <a:cs typeface="Calibri"/>
                <a:sym typeface="Calibri"/>
              </a:rPr>
              <a:t>looping directives</a:t>
            </a:r>
            <a:r>
              <a:rPr lang="en-US" sz="1200">
                <a:solidFill>
                  <a:schemeClr val="dk1"/>
                </a:solidFill>
                <a:latin typeface="Calibri"/>
                <a:ea typeface="Calibri"/>
                <a:cs typeface="Calibri"/>
                <a:sym typeface="Calibri"/>
              </a:rPr>
              <a:t>). </a:t>
            </a:r>
            <a:r>
              <a:rPr lang="en-US" sz="1200" u="none" strike="noStrike">
                <a:solidFill>
                  <a:schemeClr val="dk1"/>
                </a:solidFill>
                <a:latin typeface="Calibri"/>
                <a:ea typeface="Calibri"/>
                <a:cs typeface="Calibri"/>
                <a:sym typeface="Calibri"/>
              </a:rPr>
              <a:t>Handlers</a:t>
            </a:r>
            <a:r>
              <a:rPr lang="en-US" sz="1200">
                <a:solidFill>
                  <a:schemeClr val="dk1"/>
                </a:solidFill>
                <a:latin typeface="Calibri"/>
                <a:ea typeface="Calibri"/>
                <a:cs typeface="Calibri"/>
                <a:sym typeface="Calibri"/>
              </a:rPr>
              <a:t> are also tasks, but they are a special kind of task that do not run unless they are notified by name when a task reports an underlying change on a remote system.</a:t>
            </a:r>
            <a:r>
              <a:rPr lang="en-US" sz="1200">
                <a:solidFill>
                  <a:schemeClr val="dk1"/>
                </a:solidFill>
                <a:latin typeface="Calibri"/>
                <a:ea typeface="Calibri"/>
                <a:cs typeface="Calibri"/>
                <a:sym typeface="Calibri"/>
              </a:rPr>
              <a:t> like re</a:t>
            </a:r>
            <a:r>
              <a:rPr lang="en-US" sz="1200">
                <a:solidFill>
                  <a:schemeClr val="dk1"/>
                </a:solidFill>
                <a:latin typeface="Calibri"/>
                <a:ea typeface="Calibri"/>
                <a:cs typeface="Calibri"/>
                <a:sym typeface="Calibri"/>
              </a:rPr>
              <a:t>starting a service after some changes, handlers can listen to the changes and then runs on remote systems as a result of the change.</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chemeClr val="dk1"/>
                </a:solidFill>
                <a:latin typeface="Calibri"/>
                <a:ea typeface="Calibri"/>
                <a:cs typeface="Calibri"/>
                <a:sym typeface="Calibri"/>
              </a:rPr>
              <a:t>Plays:</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A </a:t>
            </a:r>
            <a:r>
              <a:rPr lang="en-US" sz="1200" u="none" strike="noStrike">
                <a:solidFill>
                  <a:schemeClr val="dk1"/>
                </a:solidFill>
                <a:latin typeface="Calibri"/>
                <a:ea typeface="Calibri"/>
                <a:cs typeface="Calibri"/>
                <a:sym typeface="Calibri"/>
              </a:rPr>
              <a:t>playbook</a:t>
            </a:r>
            <a:r>
              <a:rPr lang="en-US" sz="1200">
                <a:solidFill>
                  <a:schemeClr val="dk1"/>
                </a:solidFill>
                <a:latin typeface="Calibri"/>
                <a:ea typeface="Calibri"/>
                <a:cs typeface="Calibri"/>
                <a:sym typeface="Calibri"/>
              </a:rPr>
              <a:t> is a list of plays. A play is minimally a mapping between a set of </a:t>
            </a:r>
            <a:r>
              <a:rPr lang="en-US" sz="1200" u="none" strike="noStrike">
                <a:solidFill>
                  <a:schemeClr val="dk1"/>
                </a:solidFill>
                <a:latin typeface="Calibri"/>
                <a:ea typeface="Calibri"/>
                <a:cs typeface="Calibri"/>
                <a:sym typeface="Calibri"/>
              </a:rPr>
              <a:t>hosts</a:t>
            </a:r>
            <a:r>
              <a:rPr lang="en-US" sz="1200">
                <a:solidFill>
                  <a:schemeClr val="dk1"/>
                </a:solidFill>
                <a:latin typeface="Calibri"/>
                <a:ea typeface="Calibri"/>
                <a:cs typeface="Calibri"/>
                <a:sym typeface="Calibri"/>
              </a:rPr>
              <a:t> selected by a host specifier (usually chosen by </a:t>
            </a:r>
            <a:r>
              <a:rPr lang="en-US" sz="1200" u="none" strike="noStrike">
                <a:solidFill>
                  <a:schemeClr val="dk1"/>
                </a:solidFill>
                <a:latin typeface="Calibri"/>
                <a:ea typeface="Calibri"/>
                <a:cs typeface="Calibri"/>
                <a:sym typeface="Calibri"/>
              </a:rPr>
              <a:t>groups</a:t>
            </a:r>
            <a:r>
              <a:rPr lang="en-US" sz="1200">
                <a:solidFill>
                  <a:schemeClr val="dk1"/>
                </a:solidFill>
                <a:latin typeface="Calibri"/>
                <a:ea typeface="Calibri"/>
                <a:cs typeface="Calibri"/>
                <a:sym typeface="Calibri"/>
              </a:rPr>
              <a:t> but sometimes by hostname </a:t>
            </a:r>
            <a:r>
              <a:rPr lang="en-US" sz="1200" u="none" strike="noStrike">
                <a:solidFill>
                  <a:schemeClr val="dk1"/>
                </a:solidFill>
                <a:latin typeface="Calibri"/>
                <a:ea typeface="Calibri"/>
                <a:cs typeface="Calibri"/>
                <a:sym typeface="Calibri"/>
              </a:rPr>
              <a:t>globs</a:t>
            </a:r>
            <a:r>
              <a:rPr lang="en-US" sz="1200">
                <a:solidFill>
                  <a:schemeClr val="dk1"/>
                </a:solidFill>
                <a:latin typeface="Calibri"/>
                <a:ea typeface="Calibri"/>
                <a:cs typeface="Calibri"/>
                <a:sym typeface="Calibri"/>
              </a:rPr>
              <a:t>) and the </a:t>
            </a:r>
            <a:r>
              <a:rPr lang="en-US" sz="1200" u="none" strike="noStrike">
                <a:solidFill>
                  <a:schemeClr val="dk1"/>
                </a:solidFill>
                <a:latin typeface="Calibri"/>
                <a:ea typeface="Calibri"/>
                <a:cs typeface="Calibri"/>
                <a:sym typeface="Calibri"/>
              </a:rPr>
              <a:t>tasks</a:t>
            </a:r>
            <a:r>
              <a:rPr lang="en-US" sz="1200">
                <a:solidFill>
                  <a:schemeClr val="dk1"/>
                </a:solidFill>
                <a:latin typeface="Calibri"/>
                <a:ea typeface="Calibri"/>
                <a:cs typeface="Calibri"/>
                <a:sym typeface="Calibri"/>
              </a:rPr>
              <a:t> which run on those hosts to define the role that those systems will perform. There can be one or many plays in a playbook.</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chemeClr val="dk1"/>
                </a:solidFill>
                <a:latin typeface="Calibri"/>
                <a:ea typeface="Calibri"/>
                <a:cs typeface="Calibri"/>
                <a:sym typeface="Calibri"/>
              </a:rPr>
              <a:t>Roles:</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Roles are units of organization in Ansible. Assigning a role to a group of </a:t>
            </a:r>
            <a:r>
              <a:rPr lang="en-US" sz="1200" u="none" strike="noStrike">
                <a:solidFill>
                  <a:schemeClr val="dk1"/>
                </a:solidFill>
                <a:latin typeface="Calibri"/>
                <a:ea typeface="Calibri"/>
                <a:cs typeface="Calibri"/>
                <a:sym typeface="Calibri"/>
              </a:rPr>
              <a:t>hosts</a:t>
            </a:r>
            <a:r>
              <a:rPr lang="en-US" sz="1200">
                <a:solidFill>
                  <a:schemeClr val="dk1"/>
                </a:solidFill>
                <a:latin typeface="Calibri"/>
                <a:ea typeface="Calibri"/>
                <a:cs typeface="Calibri"/>
                <a:sym typeface="Calibri"/>
              </a:rPr>
              <a:t> (or a set of </a:t>
            </a:r>
            <a:r>
              <a:rPr lang="en-US" sz="1200" u="none" strike="noStrike">
                <a:solidFill>
                  <a:schemeClr val="dk1"/>
                </a:solidFill>
                <a:latin typeface="Calibri"/>
                <a:ea typeface="Calibri"/>
                <a:cs typeface="Calibri"/>
                <a:sym typeface="Calibri"/>
              </a:rPr>
              <a:t>groups</a:t>
            </a:r>
            <a:r>
              <a:rPr lang="en-US" sz="1200">
                <a:solidFill>
                  <a:schemeClr val="dk1"/>
                </a:solidFill>
                <a:latin typeface="Calibri"/>
                <a:ea typeface="Calibri"/>
                <a:cs typeface="Calibri"/>
                <a:sym typeface="Calibri"/>
              </a:rPr>
              <a:t>, or </a:t>
            </a:r>
            <a:r>
              <a:rPr lang="en-US" sz="1200" u="none" strike="noStrike">
                <a:solidFill>
                  <a:schemeClr val="dk1"/>
                </a:solidFill>
                <a:latin typeface="Calibri"/>
                <a:ea typeface="Calibri"/>
                <a:cs typeface="Calibri"/>
                <a:sym typeface="Calibri"/>
              </a:rPr>
              <a:t>host patterns</a:t>
            </a:r>
            <a:r>
              <a:rPr lang="en-US" sz="1200">
                <a:solidFill>
                  <a:schemeClr val="dk1"/>
                </a:solidFill>
                <a:latin typeface="Calibri"/>
                <a:ea typeface="Calibri"/>
                <a:cs typeface="Calibri"/>
                <a:sym typeface="Calibri"/>
              </a:rPr>
              <a:t>, etc.) implies that they should implement a specific behavior. A role may include applying certain variable values, certain </a:t>
            </a:r>
            <a:r>
              <a:rPr lang="en-US" sz="1200" u="none" strike="noStrike">
                <a:solidFill>
                  <a:schemeClr val="dk1"/>
                </a:solidFill>
                <a:latin typeface="Calibri"/>
                <a:ea typeface="Calibri"/>
                <a:cs typeface="Calibri"/>
                <a:sym typeface="Calibri"/>
              </a:rPr>
              <a:t>tasks</a:t>
            </a:r>
            <a:r>
              <a:rPr lang="en-US" sz="1200">
                <a:solidFill>
                  <a:schemeClr val="dk1"/>
                </a:solidFill>
                <a:latin typeface="Calibri"/>
                <a:ea typeface="Calibri"/>
                <a:cs typeface="Calibri"/>
                <a:sym typeface="Calibri"/>
              </a:rPr>
              <a:t>, and certain </a:t>
            </a:r>
            <a:r>
              <a:rPr lang="en-US" sz="1200" u="none" strike="noStrike">
                <a:solidFill>
                  <a:schemeClr val="dk1"/>
                </a:solidFill>
                <a:latin typeface="Calibri"/>
                <a:ea typeface="Calibri"/>
                <a:cs typeface="Calibri"/>
                <a:sym typeface="Calibri"/>
              </a:rPr>
              <a:t>handlers</a:t>
            </a:r>
            <a:r>
              <a:rPr lang="en-US" sz="1200">
                <a:solidFill>
                  <a:schemeClr val="dk1"/>
                </a:solidFill>
                <a:latin typeface="Calibri"/>
                <a:ea typeface="Calibri"/>
                <a:cs typeface="Calibri"/>
                <a:sym typeface="Calibri"/>
              </a:rPr>
              <a:t> – or just one or more of these things. Because of the file structure associated with a role, roles become redistributable units that allow you to share behavior among </a:t>
            </a:r>
            <a:r>
              <a:rPr lang="en-US" sz="1200" u="none" strike="noStrike">
                <a:solidFill>
                  <a:schemeClr val="dk1"/>
                </a:solidFill>
                <a:latin typeface="Calibri"/>
                <a:ea typeface="Calibri"/>
                <a:cs typeface="Calibri"/>
                <a:sym typeface="Calibri"/>
              </a:rPr>
              <a:t>playbooks</a:t>
            </a:r>
            <a:r>
              <a:rPr lang="en-US" sz="1200">
                <a:solidFill>
                  <a:schemeClr val="dk1"/>
                </a:solidFill>
                <a:latin typeface="Calibri"/>
                <a:ea typeface="Calibri"/>
                <a:cs typeface="Calibri"/>
                <a:sym typeface="Calibri"/>
              </a:rPr>
              <a:t> – or even with other users.</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chemeClr val="dk1"/>
                </a:solidFill>
                <a:latin typeface="Calibri"/>
                <a:ea typeface="Calibri"/>
                <a:cs typeface="Calibri"/>
                <a:sym typeface="Calibri"/>
              </a:rPr>
              <a:t>Hosts:</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A host is simply a remote machine that Ansible manages. They can have individual variables assigned to them, and can also be organized in groups. All hosts have a name they can be reached at (which is either an IP address or a domain name) and, optionally, a port number, if they are not to be accessed on the default SSH port.</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i="1" lang="en-US" sz="1200">
                <a:solidFill>
                  <a:schemeClr val="dk1"/>
                </a:solidFill>
                <a:latin typeface="Calibri"/>
                <a:ea typeface="Calibri"/>
                <a:cs typeface="Calibri"/>
                <a:sym typeface="Calibri"/>
              </a:rPr>
              <a:t>Source: D</a:t>
            </a:r>
            <a:r>
              <a:rPr i="1" lang="en-US" sz="1200">
                <a:solidFill>
                  <a:schemeClr val="dk1"/>
                </a:solidFill>
                <a:latin typeface="Calibri"/>
                <a:ea typeface="Calibri"/>
                <a:cs typeface="Calibri"/>
                <a:sym typeface="Calibri"/>
              </a:rPr>
              <a:t>efinitions pulled directly from the official Ansible glossary at: docs.ansible.com.</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Google Shape;889;g4467710f7c_0_12: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g4467710f7c_0_12:notes"/>
          <p:cNvSpPr txBox="1"/>
          <p:nvPr>
            <p:ph idx="1" type="body"/>
          </p:nvPr>
        </p:nvSpPr>
        <p:spPr>
          <a:xfrm>
            <a:off x="372168" y="5410200"/>
            <a:ext cx="6592500" cy="34704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rgbClr val="595959"/>
                </a:solidFill>
                <a:latin typeface="Calibri"/>
                <a:ea typeface="Calibri"/>
                <a:cs typeface="Calibri"/>
                <a:sym typeface="Calibri"/>
              </a:rPr>
              <a:t>Start of file and comments</a:t>
            </a:r>
            <a:endParaRPr sz="1200"/>
          </a:p>
          <a:p>
            <a:pPr indent="-107950" lvl="1" marL="628650" marR="0" rtl="0" algn="l">
              <a:spcBef>
                <a:spcPts val="100"/>
              </a:spcBef>
              <a:spcAft>
                <a:spcPts val="0"/>
              </a:spcAft>
              <a:buClr>
                <a:schemeClr val="dk1"/>
              </a:buClr>
              <a:buSzPts val="1000"/>
              <a:buFont typeface="Arial"/>
              <a:buNone/>
            </a:pPr>
            <a:r>
              <a:t/>
            </a:r>
            <a:endParaRPr b="0" i="0" sz="1200" u="none" cap="none" strike="noStrike">
              <a:solidFill>
                <a:schemeClr val="dk1"/>
              </a:solidFill>
              <a:latin typeface="Calibri"/>
              <a:ea typeface="Calibri"/>
              <a:cs typeface="Calibri"/>
              <a:sym typeface="Calibri"/>
            </a:endParaRPr>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Ansible uses YAML as the default language in which we write our Playbooks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“YAML is a human friendly data serialization standard for all programming languages.” (Source: www.yaml.org) </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More simply put, and specifically for our use case here: YAML is a file format and is similar in intent to JSON, but generally easier for humans to read.</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YAML is very white-space sensitive, so use your spaces and indentations carefully. </a:t>
            </a:r>
            <a:endParaRPr b="0" i="0" sz="1200" u="none" cap="none" strike="noStrike">
              <a:solidFill>
                <a:schemeClr val="dk1"/>
              </a:solidFill>
              <a:latin typeface="Calibri"/>
              <a:ea typeface="Calibri"/>
              <a:cs typeface="Calibri"/>
              <a:sym typeface="Calibri"/>
            </a:endParaRPr>
          </a:p>
          <a:p>
            <a:pPr indent="-107950" lvl="1" marL="628650" marR="0" rtl="0" algn="l">
              <a:spcBef>
                <a:spcPts val="100"/>
              </a:spcBef>
              <a:spcAft>
                <a:spcPts val="0"/>
              </a:spcAft>
              <a:buClr>
                <a:schemeClr val="dk1"/>
              </a:buClr>
              <a:buSzPts val="1000"/>
              <a:buFont typeface="Arial"/>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cxnSp>
        <p:nvCxnSpPr>
          <p:cNvPr id="891" name="Google Shape;891;g4467710f7c_0_12:notes"/>
          <p:cNvCxnSpPr/>
          <p:nvPr/>
        </p:nvCxnSpPr>
        <p:spPr>
          <a:xfrm>
            <a:off x="372168" y="5720738"/>
            <a:ext cx="65508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4467710f7c_0_19: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8" name="Google Shape;898;g4467710f7c_0_19:notes"/>
          <p:cNvSpPr txBox="1"/>
          <p:nvPr>
            <p:ph idx="1" type="body"/>
          </p:nvPr>
        </p:nvSpPr>
        <p:spPr>
          <a:xfrm>
            <a:off x="372168" y="5410200"/>
            <a:ext cx="6592500" cy="37029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600" u="none" cap="none" strike="noStrike">
                <a:solidFill>
                  <a:srgbClr val="595959"/>
                </a:solidFill>
                <a:latin typeface="Calibri"/>
                <a:ea typeface="Calibri"/>
                <a:cs typeface="Calibri"/>
                <a:sym typeface="Calibri"/>
              </a:rPr>
              <a:t>Start of file and comments</a:t>
            </a:r>
            <a:endParaRPr/>
          </a:p>
          <a:p>
            <a:pPr indent="-107950" lvl="1" marL="628650" marR="0" rtl="0" algn="l">
              <a:spcBef>
                <a:spcPts val="1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A YAML file generally starts with three “-“ characters on a line by itself, although if you forget to put this in, Ansible is pretty forgiving and will run without complaint.</a:t>
            </a:r>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Like many other languages, YAML uses the “#” character to indicate a comment, notes you can include in the file that won’t be executed.</a:t>
            </a:r>
            <a:endParaRPr/>
          </a:p>
          <a:p>
            <a:pPr indent="-107950" lvl="1" marL="628650" marR="0" rtl="0" algn="l">
              <a:spcBef>
                <a:spcPts val="1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100"/>
              </a:spcBef>
              <a:spcAft>
                <a:spcPts val="0"/>
              </a:spcAft>
              <a:buNone/>
            </a:pPr>
            <a:r>
              <a:rPr b="1" i="0" lang="en-US" sz="1600" u="none" cap="none" strike="noStrike">
                <a:solidFill>
                  <a:srgbClr val="595959"/>
                </a:solidFill>
                <a:latin typeface="Calibri"/>
                <a:ea typeface="Calibri"/>
                <a:cs typeface="Calibri"/>
                <a:sym typeface="Calibri"/>
              </a:rPr>
              <a:t>Strings</a:t>
            </a:r>
            <a:endParaRPr/>
          </a:p>
          <a:p>
            <a:pPr indent="-107950" lvl="1" marL="628650" marR="0" rtl="0" algn="l">
              <a:spcBef>
                <a:spcPts val="1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In general you don’t need to quote string in YAML, even if it contains spaces, although if you put the quotes in YAML won’t complain.</a:t>
            </a:r>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Name: this is a string</a:t>
            </a:r>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Name: “Or you can put it in quotes”</a:t>
            </a:r>
            <a:endParaRPr/>
          </a:p>
          <a:p>
            <a:pPr indent="-107950" lvl="1" marL="628650" marR="0" rtl="0" algn="l">
              <a:spcBef>
                <a:spcPts val="1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100"/>
              </a:spcBef>
              <a:spcAft>
                <a:spcPts val="0"/>
              </a:spcAft>
              <a:buNone/>
            </a:pPr>
            <a:r>
              <a:rPr b="1" i="0" lang="en-US" sz="1600" u="none" cap="none" strike="noStrike">
                <a:solidFill>
                  <a:srgbClr val="595959"/>
                </a:solidFill>
                <a:latin typeface="Calibri"/>
                <a:ea typeface="Calibri"/>
                <a:cs typeface="Calibri"/>
                <a:sym typeface="Calibri"/>
              </a:rPr>
              <a:t>Boolean</a:t>
            </a:r>
            <a:endParaRPr/>
          </a:p>
          <a:p>
            <a:pPr indent="-107950" lvl="1" marL="628650" marR="0" rtl="0" algn="l">
              <a:spcBef>
                <a:spcPts val="1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Ansible is fairly flexible on boolean values or yes / no, true / false.</a:t>
            </a:r>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You can use yes in place of true and no in place of false, but my preference is to stick to true and false for easier context switching with other languages.</a:t>
            </a:r>
            <a:endParaRPr/>
          </a:p>
          <a:p>
            <a:pPr indent="-107950" lvl="1" marL="628650" marR="0" rtl="0" algn="l">
              <a:spcBef>
                <a:spcPts val="1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cxnSp>
        <p:nvCxnSpPr>
          <p:cNvPr id="899" name="Google Shape;899;g4467710f7c_0_19:notes"/>
          <p:cNvCxnSpPr/>
          <p:nvPr/>
        </p:nvCxnSpPr>
        <p:spPr>
          <a:xfrm>
            <a:off x="372168" y="5758838"/>
            <a:ext cx="6550800" cy="0"/>
          </a:xfrm>
          <a:prstGeom prst="straightConnector1">
            <a:avLst/>
          </a:prstGeom>
          <a:noFill/>
          <a:ln cap="flat" cmpd="sng" w="9525">
            <a:solidFill>
              <a:srgbClr val="7F7F7F"/>
            </a:solidFill>
            <a:prstDash val="solid"/>
            <a:round/>
            <a:headEnd len="sm" w="sm" type="none"/>
            <a:tailEnd len="sm" w="sm" type="none"/>
          </a:ln>
        </p:spPr>
      </p:cxnSp>
      <p:cxnSp>
        <p:nvCxnSpPr>
          <p:cNvPr id="900" name="Google Shape;900;g4467710f7c_0_19:notes"/>
          <p:cNvCxnSpPr/>
          <p:nvPr/>
        </p:nvCxnSpPr>
        <p:spPr>
          <a:xfrm>
            <a:off x="387408" y="7008518"/>
            <a:ext cx="6550800" cy="0"/>
          </a:xfrm>
          <a:prstGeom prst="straightConnector1">
            <a:avLst/>
          </a:prstGeom>
          <a:noFill/>
          <a:ln cap="flat" cmpd="sng" w="9525">
            <a:solidFill>
              <a:srgbClr val="7F7F7F"/>
            </a:solidFill>
            <a:prstDash val="solid"/>
            <a:round/>
            <a:headEnd len="sm" w="sm" type="none"/>
            <a:tailEnd len="sm" w="sm" type="none"/>
          </a:ln>
        </p:spPr>
      </p:cxnSp>
      <p:cxnSp>
        <p:nvCxnSpPr>
          <p:cNvPr id="901" name="Google Shape;901;g4467710f7c_0_19:notes"/>
          <p:cNvCxnSpPr/>
          <p:nvPr/>
        </p:nvCxnSpPr>
        <p:spPr>
          <a:xfrm>
            <a:off x="402648" y="8242958"/>
            <a:ext cx="65508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6: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g4467710f7c_0_33: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3" name="Google Shape;913;g4467710f7c_0_33:notes"/>
          <p:cNvSpPr txBox="1"/>
          <p:nvPr>
            <p:ph idx="1" type="body"/>
          </p:nvPr>
        </p:nvSpPr>
        <p:spPr>
          <a:xfrm>
            <a:off x="372168" y="5425440"/>
            <a:ext cx="6592500" cy="34551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600" u="none" cap="none" strike="noStrike">
                <a:solidFill>
                  <a:srgbClr val="595959"/>
                </a:solidFill>
                <a:latin typeface="Calibri"/>
                <a:ea typeface="Calibri"/>
                <a:cs typeface="Calibri"/>
                <a:sym typeface="Calibri"/>
              </a:rPr>
              <a:t>Lists</a:t>
            </a:r>
            <a:endParaRPr/>
          </a:p>
          <a:p>
            <a:pPr indent="0" lvl="1" marL="457200" marR="0" rtl="0" algn="l">
              <a:spcBef>
                <a:spcPts val="0"/>
              </a:spcBef>
              <a:spcAft>
                <a:spcPts val="0"/>
              </a:spcAft>
              <a:buNone/>
            </a:pPr>
            <a:r>
              <a:t/>
            </a:r>
            <a:endParaRPr b="1" i="0" sz="1600" u="none" cap="none" strike="noStrike">
              <a:solidFill>
                <a:srgbClr val="595959"/>
              </a:solidFill>
              <a:latin typeface="Calibri"/>
              <a:ea typeface="Calibri"/>
              <a:cs typeface="Calibri"/>
              <a:sym typeface="Calibri"/>
            </a:endParaRPr>
          </a:p>
          <a:p>
            <a:pPr indent="0" lvl="1" marL="457200" marR="0" rtl="0" algn="l">
              <a:spcBef>
                <a:spcPts val="100"/>
              </a:spcBef>
              <a:spcAft>
                <a:spcPts val="0"/>
              </a:spcAft>
              <a:buNone/>
            </a:pPr>
            <a:r>
              <a:rPr b="0" i="0" lang="en-US" sz="1000" u="none" cap="none" strike="noStrike">
                <a:solidFill>
                  <a:schemeClr val="dk1"/>
                </a:solidFill>
                <a:latin typeface="Calibri"/>
                <a:ea typeface="Calibri"/>
                <a:cs typeface="Calibri"/>
                <a:sym typeface="Calibri"/>
              </a:rPr>
              <a:t>YAML lists are like arrays in JSON and Ruby or lists in Python. Technically, these are called sequences in the official YAML specification, but we will call them lists here to be consistent with the official Ansible documentation.</a:t>
            </a:r>
            <a:endParaRPr/>
          </a:p>
          <a:p>
            <a:pPr indent="-107950" lvl="1" marL="628650" marR="0" rtl="0" algn="l">
              <a:spcBef>
                <a:spcPts val="100"/>
              </a:spcBef>
              <a:spcAft>
                <a:spcPts val="0"/>
              </a:spcAft>
              <a:buClr>
                <a:schemeClr val="dk1"/>
              </a:buClr>
              <a:buSzPts val="1000"/>
              <a:buFont typeface="Arial"/>
              <a:buNone/>
            </a:pPr>
            <a:r>
              <a:t/>
            </a:r>
            <a:endParaRPr b="1" i="0" sz="1000" u="none" cap="none" strike="noStrike">
              <a:solidFill>
                <a:schemeClr val="dk1"/>
              </a:solidFill>
              <a:latin typeface="Calibri"/>
              <a:ea typeface="Calibri"/>
              <a:cs typeface="Calibri"/>
              <a:sym typeface="Calibri"/>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They are delimited with hyphens, like this:</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  - Peter Griffin</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  - Lois Griffin</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  - Meg Griffin</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  - Chris Griffin </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  - Stewie Griffin</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  - Brian Griffin</a:t>
            </a:r>
            <a:endParaRPr/>
          </a:p>
          <a:p>
            <a:pPr indent="-107950" lvl="1" marL="628650" marR="0" rtl="0" algn="l">
              <a:spcBef>
                <a:spcPts val="100"/>
              </a:spcBef>
              <a:spcAft>
                <a:spcPts val="0"/>
              </a:spcAft>
              <a:buClr>
                <a:schemeClr val="dk1"/>
              </a:buClr>
              <a:buSzPts val="1000"/>
              <a:buFont typeface="Arial"/>
              <a:buNone/>
            </a:pPr>
            <a:r>
              <a:t/>
            </a:r>
            <a:endParaRPr b="1" i="0" sz="1000" u="none" cap="none" strike="noStrike">
              <a:solidFill>
                <a:schemeClr val="dk1"/>
              </a:solidFill>
              <a:latin typeface="Calibri"/>
              <a:ea typeface="Calibri"/>
              <a:cs typeface="Calibri"/>
              <a:sym typeface="Calibri"/>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YAML also supports an inline format for lists, it looks like this:</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[Peter, Lois, Meg, Chris, Stewie, Brian]</a:t>
            </a:r>
            <a:endParaRPr/>
          </a:p>
          <a:p>
            <a:pPr indent="-107950" lvl="1" marL="628650" marR="0" rtl="0" algn="l">
              <a:spcBef>
                <a:spcPts val="100"/>
              </a:spcBef>
              <a:spcAft>
                <a:spcPts val="0"/>
              </a:spcAft>
              <a:buClr>
                <a:schemeClr val="dk1"/>
              </a:buClr>
              <a:buSzPts val="1000"/>
              <a:buFont typeface="Arial"/>
              <a:buNone/>
            </a:pPr>
            <a:r>
              <a:t/>
            </a:r>
            <a:endParaRPr b="1" i="0" sz="1000" u="none" cap="none" strike="noStrike">
              <a:solidFill>
                <a:schemeClr val="dk1"/>
              </a:solidFill>
              <a:latin typeface="Calibri"/>
              <a:ea typeface="Calibri"/>
              <a:cs typeface="Calibri"/>
              <a:sym typeface="Calibri"/>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Note again how we didn’t have to quote the strings in YAML, even though they have spaces in them.</a:t>
            </a:r>
            <a:endParaRPr/>
          </a:p>
        </p:txBody>
      </p:sp>
      <p:cxnSp>
        <p:nvCxnSpPr>
          <p:cNvPr id="914" name="Google Shape;914;g4467710f7c_0_33:notes"/>
          <p:cNvCxnSpPr/>
          <p:nvPr/>
        </p:nvCxnSpPr>
        <p:spPr>
          <a:xfrm>
            <a:off x="362518" y="5821680"/>
            <a:ext cx="65508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4467710f7c_0_41: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g4467710f7c_0_41:notes"/>
          <p:cNvSpPr txBox="1"/>
          <p:nvPr>
            <p:ph idx="1" type="body"/>
          </p:nvPr>
        </p:nvSpPr>
        <p:spPr>
          <a:xfrm>
            <a:off x="372168" y="341313"/>
            <a:ext cx="6592500" cy="85392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600" u="none" cap="none" strike="noStrike">
                <a:solidFill>
                  <a:srgbClr val="595959"/>
                </a:solidFill>
                <a:latin typeface="Calibri"/>
                <a:ea typeface="Calibri"/>
                <a:cs typeface="Calibri"/>
                <a:sym typeface="Calibri"/>
              </a:rPr>
              <a:t>Dictionaries</a:t>
            </a:r>
            <a:endParaRPr/>
          </a:p>
          <a:p>
            <a:pPr indent="0" lvl="1" marL="457200" marR="0" rtl="0" algn="l">
              <a:spcBef>
                <a:spcPts val="10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100"/>
              </a:spcBef>
              <a:spcAft>
                <a:spcPts val="0"/>
              </a:spcAft>
              <a:buNone/>
            </a:pPr>
            <a:r>
              <a:rPr b="0" i="0" lang="en-US" sz="1000" u="none" cap="none" strike="noStrike">
                <a:solidFill>
                  <a:schemeClr val="dk1"/>
                </a:solidFill>
                <a:latin typeface="Calibri"/>
                <a:ea typeface="Calibri"/>
                <a:cs typeface="Calibri"/>
                <a:sym typeface="Calibri"/>
              </a:rPr>
              <a:t>YAML dictionaries are like dictionaries in Python, or hashes in Ruby. Technically, these are called mappings in YAML, but we will call them dictionaries to be consistent with the official Ansible documentation.</a:t>
            </a:r>
            <a:endParaRPr/>
          </a:p>
          <a:p>
            <a:pPr indent="0" lvl="1" marL="457200" marR="0" rtl="0" algn="l">
              <a:spcBef>
                <a:spcPts val="100"/>
              </a:spcBef>
              <a:spcAft>
                <a:spcPts val="0"/>
              </a:spcAft>
              <a:buNone/>
            </a:pPr>
            <a:r>
              <a:t/>
            </a:r>
            <a:endParaRPr b="0" i="0" sz="1000" u="none" cap="none" strike="noStrike">
              <a:solidFill>
                <a:schemeClr val="dk1"/>
              </a:solidFill>
              <a:latin typeface="Calibri"/>
              <a:ea typeface="Calibri"/>
              <a:cs typeface="Calibri"/>
              <a:sym typeface="Calibri"/>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They look like this:</a:t>
            </a:r>
            <a:endParaRPr/>
          </a:p>
          <a:p>
            <a:pPr indent="0" lvl="1" marL="457200" marR="0" rtl="0" algn="l">
              <a:spcBef>
                <a:spcPts val="100"/>
              </a:spcBef>
              <a:spcAft>
                <a:spcPts val="0"/>
              </a:spcAft>
              <a:buClr>
                <a:schemeClr val="dk1"/>
              </a:buClr>
              <a:buSzPts val="1000"/>
              <a:buFont typeface="Arial"/>
              <a:buNone/>
            </a:pPr>
            <a:r>
              <a:rPr b="1" i="0" lang="en-US" sz="1000" u="none" cap="none" strike="noStrike">
                <a:solidFill>
                  <a:schemeClr val="dk1"/>
                </a:solidFill>
                <a:latin typeface="Calibri"/>
                <a:ea typeface="Calibri"/>
                <a:cs typeface="Calibri"/>
                <a:sym typeface="Calibri"/>
              </a:rPr>
              <a:t>analog: </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company: Analog Coffee</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address: 235 Summit Ave</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city: Seattle</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state: WA</a:t>
            </a:r>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website: http://analogcoffee.com/</a:t>
            </a:r>
            <a:endParaRPr/>
          </a:p>
          <a:p>
            <a:pPr indent="0" lvl="1" marL="457200" marR="0" rtl="0" algn="l">
              <a:spcBef>
                <a:spcPts val="100"/>
              </a:spcBef>
              <a:spcAft>
                <a:spcPts val="0"/>
              </a:spcAft>
              <a:buNone/>
            </a:pPr>
            <a:r>
              <a:t/>
            </a:r>
            <a:endParaRPr b="0" i="0" sz="1000" u="none" cap="none" strike="noStrike">
              <a:solidFill>
                <a:schemeClr val="dk1"/>
              </a:solidFill>
              <a:latin typeface="Calibri"/>
              <a:ea typeface="Calibri"/>
              <a:cs typeface="Calibri"/>
              <a:sym typeface="Calibri"/>
            </a:endParaRPr>
          </a:p>
          <a:p>
            <a:pPr indent="-171450" lvl="1" marL="628650" marR="0" rtl="0" algn="l">
              <a:spcBef>
                <a:spcPts val="100"/>
              </a:spcBef>
              <a:spcAft>
                <a:spcPts val="0"/>
              </a:spcAft>
              <a:buClr>
                <a:schemeClr val="dk1"/>
              </a:buClr>
              <a:buSzPts val="1000"/>
              <a:buFont typeface="Arial"/>
              <a:buChar char="•"/>
            </a:pPr>
            <a:r>
              <a:rPr b="0" i="0" lang="en-US" sz="1000" u="none" cap="none" strike="noStrike">
                <a:solidFill>
                  <a:schemeClr val="dk1"/>
                </a:solidFill>
                <a:latin typeface="Calibri"/>
                <a:ea typeface="Calibri"/>
                <a:cs typeface="Calibri"/>
                <a:sym typeface="Calibri"/>
              </a:rPr>
              <a:t>YAML also supports an inline format for dictionaries, it looks like this:</a:t>
            </a:r>
            <a:endParaRPr/>
          </a:p>
          <a:p>
            <a:pPr indent="0" lvl="1" marL="457200" marR="0" rtl="0" algn="l">
              <a:spcBef>
                <a:spcPts val="100"/>
              </a:spcBef>
              <a:spcAft>
                <a:spcPts val="0"/>
              </a:spcAft>
              <a:buNone/>
            </a:pPr>
            <a:r>
              <a:t/>
            </a:r>
            <a:endParaRPr b="0" i="0" sz="1000" u="none" cap="none" strike="noStrike">
              <a:solidFill>
                <a:schemeClr val="dk1"/>
              </a:solidFill>
              <a:latin typeface="Calibri"/>
              <a:ea typeface="Calibri"/>
              <a:cs typeface="Calibri"/>
              <a:sym typeface="Calibri"/>
            </a:endParaRPr>
          </a:p>
          <a:p>
            <a:pPr indent="0" lvl="2" marL="914400" marR="0" rtl="0" algn="l">
              <a:spcBef>
                <a:spcPts val="100"/>
              </a:spcBef>
              <a:spcAft>
                <a:spcPts val="0"/>
              </a:spcAft>
              <a:buNone/>
            </a:pPr>
            <a:r>
              <a:rPr b="1" i="0" lang="en-US" sz="1000" u="none" cap="none" strike="noStrike">
                <a:solidFill>
                  <a:schemeClr val="dk1"/>
                </a:solidFill>
                <a:latin typeface="Calibri"/>
                <a:ea typeface="Calibri"/>
                <a:cs typeface="Calibri"/>
                <a:sym typeface="Calibri"/>
              </a:rPr>
              <a:t>analog: {company: Analog Coffee, address: 235 Summit Ave, city: Seattle, state: WA, website: http://analogcoffee.com/}</a:t>
            </a:r>
            <a:endParaRPr/>
          </a:p>
          <a:p>
            <a:pPr indent="0" lvl="2" marL="914400" marR="0" rtl="0" algn="l">
              <a:spcBef>
                <a:spcPts val="100"/>
              </a:spcBef>
              <a:spcAft>
                <a:spcPts val="0"/>
              </a:spcAft>
              <a:buNone/>
            </a:pPr>
            <a:r>
              <a:t/>
            </a:r>
            <a:endParaRPr b="0" i="0" sz="1000" u="none" cap="none" strike="noStrike">
              <a:solidFill>
                <a:schemeClr val="dk1"/>
              </a:solidFill>
              <a:latin typeface="Calibri"/>
              <a:ea typeface="Calibri"/>
              <a:cs typeface="Calibri"/>
              <a:sym typeface="Calibri"/>
            </a:endParaRPr>
          </a:p>
        </p:txBody>
      </p:sp>
      <p:cxnSp>
        <p:nvCxnSpPr>
          <p:cNvPr id="923" name="Google Shape;923;g4467710f7c_0_41:notes"/>
          <p:cNvCxnSpPr/>
          <p:nvPr/>
        </p:nvCxnSpPr>
        <p:spPr>
          <a:xfrm>
            <a:off x="372168" y="686095"/>
            <a:ext cx="65508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4467710f7c_0_49: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1" name="Google Shape;931;g4467710f7c_0_49:notes"/>
          <p:cNvSpPr txBox="1"/>
          <p:nvPr>
            <p:ph idx="1" type="body"/>
          </p:nvPr>
        </p:nvSpPr>
        <p:spPr>
          <a:xfrm>
            <a:off x="372168" y="5439906"/>
            <a:ext cx="6592500" cy="34407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Playbooks are expressed in YAML format, and is exceptionally easy to read. This was the entire purpose initially. The use of Ansible, and its core functions, are meant for, not only developers, but other IT professionals who may not have a background, or familiarity for programming languages. </a:t>
            </a:r>
            <a:endParaRPr sz="1200"/>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6" name="Shape 936"/>
        <p:cNvGrpSpPr/>
        <p:nvPr/>
      </p:nvGrpSpPr>
      <p:grpSpPr>
        <a:xfrm>
          <a:off x="0" y="0"/>
          <a:ext cx="0" cy="0"/>
          <a:chOff x="0" y="0"/>
          <a:chExt cx="0" cy="0"/>
        </a:xfrm>
      </p:grpSpPr>
      <p:sp>
        <p:nvSpPr>
          <p:cNvPr id="937" name="Google Shape;937;p61: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8" name="Google Shape;938;p61:notes"/>
          <p:cNvSpPr txBox="1"/>
          <p:nvPr>
            <p:ph idx="1" type="body"/>
          </p:nvPr>
        </p:nvSpPr>
        <p:spPr>
          <a:xfrm>
            <a:off x="511444" y="5889356"/>
            <a:ext cx="6261315" cy="6819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latin typeface="Calibri"/>
                <a:ea typeface="Calibri"/>
                <a:cs typeface="Calibri"/>
                <a:sym typeface="Calibri"/>
              </a:rPr>
              <a:t>Every task must contain a key with the name of a module, and a value with the arguments to that module. In the example below the module name is "yum"  and the arguments are name=epel-release state=present.</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g4467710f7c_0_55: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5" name="Google Shape;945;g4467710f7c_0_55:notes"/>
          <p:cNvSpPr txBox="1"/>
          <p:nvPr>
            <p:ph idx="1" type="body"/>
          </p:nvPr>
        </p:nvSpPr>
        <p:spPr>
          <a:xfrm>
            <a:off x="241540" y="3588590"/>
            <a:ext cx="6698700" cy="5054700"/>
          </a:xfrm>
          <a:prstGeom prst="rect">
            <a:avLst/>
          </a:prstGeom>
          <a:solidFill>
            <a:schemeClr val="lt1"/>
          </a:solidFill>
          <a:ln>
            <a:noFill/>
          </a:ln>
        </p:spPr>
        <p:txBody>
          <a:bodyPr anchorCtr="0" anchor="t" bIns="45700" lIns="91425" spcFirstLastPara="1" rIns="91425" wrap="square" tIns="45700">
            <a:noAutofit/>
          </a:bodyPr>
          <a:lstStyle/>
          <a:p>
            <a:pPr indent="0" lvl="1" marL="4572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Exercise Objective:</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Create a simple playbook. </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In this exercise we will create a simple playbook to install the NTP pacAkage on our helloworld host, so we can make sure its time is in sync.</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Before we do anything, our playbook needs to define what hosts to be applied to, the package we want to install, and a service we want to make sure is running. To do this, we create a playbook </a:t>
            </a:r>
            <a:r>
              <a:rPr b="1" lang="en-US" sz="1200">
                <a:solidFill>
                  <a:schemeClr val="dk1"/>
                </a:solidFill>
                <a:latin typeface="Calibri"/>
                <a:ea typeface="Calibri"/>
                <a:cs typeface="Calibri"/>
                <a:sym typeface="Calibri"/>
              </a:rPr>
              <a:t>ntp.yml. </a:t>
            </a:r>
            <a:r>
              <a:rPr lang="en-US" sz="1200">
                <a:solidFill>
                  <a:schemeClr val="dk1"/>
                </a:solidFill>
                <a:latin typeface="Calibri"/>
                <a:ea typeface="Calibri"/>
                <a:cs typeface="Calibri"/>
                <a:sym typeface="Calibri"/>
              </a:rPr>
              <a:t>Let’s do this now.</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Create the file </a:t>
            </a:r>
            <a:r>
              <a:rPr b="1" lang="en-US" sz="1200">
                <a:solidFill>
                  <a:schemeClr val="dk1"/>
                </a:solidFill>
                <a:latin typeface="Calibri"/>
                <a:ea typeface="Calibri"/>
                <a:cs typeface="Calibri"/>
                <a:sym typeface="Calibri"/>
              </a:rPr>
              <a:t>ntp.yml</a:t>
            </a:r>
            <a:r>
              <a:rPr lang="en-US" sz="1200">
                <a:solidFill>
                  <a:schemeClr val="dk1"/>
                </a:solidFill>
                <a:latin typeface="Calibri"/>
                <a:ea typeface="Calibri"/>
                <a:cs typeface="Calibri"/>
                <a:sym typeface="Calibri"/>
              </a:rPr>
              <a:t> as follows:</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hosts: all</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become: yes</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tasks:</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 name: Install the NTP package</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yum: "name=ntp state=present"</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 name: Make sure ntpd is started</a:t>
            </a:r>
            <a:endParaRPr sz="1200">
              <a:solidFill>
                <a:schemeClr val="dk1"/>
              </a:solidFill>
            </a:endParaRPr>
          </a:p>
          <a:p>
            <a:pPr indent="0" lvl="1"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service: name=ntpd state=started enabled=yes</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This is a pretty basic example, but it gives us a starting point we can expand upon later.</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Let’s run the playbook against our helloworld host and make sure it works.</a:t>
            </a:r>
            <a:endParaRPr sz="1200">
              <a:solidFill>
                <a:schemeClr val="dk1"/>
              </a:solidFill>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457200" lvl="1" marL="4572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 ansible-playbook ntp.yml</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endParaRPr sz="1200">
              <a:solidFill>
                <a:schemeClr val="dk1"/>
              </a:solidFill>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If it runs with 0 errors, you have just successfully created your first Ansible playbook.</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b="1" lang="en-US" sz="1200">
                <a:solidFill>
                  <a:schemeClr val="dk1"/>
                </a:solidFill>
                <a:latin typeface="Calibri"/>
                <a:ea typeface="Calibri"/>
                <a:cs typeface="Calibri"/>
                <a:sym typeface="Calibri"/>
              </a:rPr>
              <a:t>This will be a simple walkthrough, or a demonstration of a complex playbook where the instructor will go step by step through a playbook, explaining what is occurring at each task, and how we know.</a:t>
            </a:r>
            <a:endParaRPr b="1"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3" marL="13716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sz="1200">
              <a:solidFill>
                <a:schemeClr val="dk1"/>
              </a:solidFill>
              <a:latin typeface="Calibri"/>
              <a:ea typeface="Calibri"/>
              <a:cs typeface="Calibri"/>
              <a:sym typeface="Calibri"/>
            </a:endParaRPr>
          </a:p>
        </p:txBody>
      </p:sp>
      <p:cxnSp>
        <p:nvCxnSpPr>
          <p:cNvPr id="946" name="Google Shape;946;g4467710f7c_0_55:notes"/>
          <p:cNvCxnSpPr/>
          <p:nvPr/>
        </p:nvCxnSpPr>
        <p:spPr>
          <a:xfrm>
            <a:off x="371475" y="3588590"/>
            <a:ext cx="65688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6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p63:notes"/>
          <p:cNvSpPr txBox="1"/>
          <p:nvPr>
            <p:ph idx="1" type="body"/>
          </p:nvPr>
        </p:nvSpPr>
        <p:spPr>
          <a:xfrm>
            <a:off x="372168" y="341314"/>
            <a:ext cx="6592512" cy="8539162"/>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rgbClr val="595959"/>
                </a:solidFill>
                <a:latin typeface="Calibri"/>
                <a:ea typeface="Calibri"/>
                <a:cs typeface="Calibri"/>
                <a:sym typeface="Calibri"/>
              </a:rPr>
              <a:t>The structure of a role</a:t>
            </a:r>
            <a:endParaRPr sz="1200"/>
          </a:p>
          <a:p>
            <a:pPr indent="0" lvl="1" marL="457200" marR="0" rtl="0" algn="l">
              <a:spcBef>
                <a:spcPts val="0"/>
              </a:spcBef>
              <a:spcAft>
                <a:spcPts val="0"/>
              </a:spcAft>
              <a:buNone/>
            </a:pPr>
            <a:r>
              <a:t/>
            </a:r>
            <a:endParaRPr b="1" i="0" sz="1200" u="none" cap="none" strike="noStrike">
              <a:solidFill>
                <a:srgbClr val="595959"/>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see that, currently, our playbook is very short. All the work is done in the roles/rocketchat directory</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ls -1 roles/rocketchat/</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README.md</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defaults</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handlers</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meta</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tasks</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templates</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tests</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vars</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ls -1 roles/rocketchat/tasks/</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main.yml</a:t>
            </a:r>
            <a:endParaRPr b="1"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mongodb.yml</a:t>
            </a:r>
            <a:endParaRPr b="1"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nginx.yml</a:t>
            </a:r>
            <a:endParaRPr b="1"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repo_RedHat.yml</a:t>
            </a:r>
            <a:endParaRPr b="1"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upgrade.yml</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rgbClr val="595959"/>
                </a:solidFill>
                <a:latin typeface="Calibri"/>
                <a:ea typeface="Calibri"/>
                <a:cs typeface="Calibri"/>
                <a:sym typeface="Calibri"/>
              </a:rPr>
              <a:t>How a role works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All roles must have a </a:t>
            </a:r>
            <a:r>
              <a:rPr b="1" i="0" lang="en-US" sz="1200" u="none" cap="none" strike="noStrike">
                <a:solidFill>
                  <a:schemeClr val="dk1"/>
                </a:solidFill>
                <a:latin typeface="Calibri"/>
                <a:ea typeface="Calibri"/>
                <a:cs typeface="Calibri"/>
                <a:sym typeface="Calibri"/>
              </a:rPr>
              <a:t>tasks/main.yml </a:t>
            </a:r>
            <a:r>
              <a:rPr b="0" i="0" lang="en-US" sz="1200" u="none" cap="none" strike="noStrike">
                <a:solidFill>
                  <a:schemeClr val="dk1"/>
                </a:solidFill>
                <a:latin typeface="Calibri"/>
                <a:ea typeface="Calibri"/>
                <a:cs typeface="Calibri"/>
                <a:sym typeface="Calibri"/>
              </a:rPr>
              <a:t>file, this file gets executed first and describes how the rest of the role is defined. The files folder contains files that get copied to a target node, while the templates folder contains templates that get turned in to files on the target node.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will build our own role a bit later, but for now let’s see what happens when we execute our rocket chat role.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rgbClr val="595959"/>
                </a:solidFill>
                <a:latin typeface="Calibri"/>
                <a:ea typeface="Calibri"/>
                <a:cs typeface="Calibri"/>
                <a:sym typeface="Calibri"/>
              </a:rPr>
              <a:t>What happened?</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As we can see by executing the “ansible-playbook playbook.yml” command, a lot of tasks got executed on our target node.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It detected our OS as RedHat (it’s CentOS so that’s close enough)</a:t>
            </a:r>
            <a:endParaRPr sz="1200"/>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It installed the EPEL repo</a:t>
            </a:r>
            <a:endParaRPr sz="1200"/>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It installed NodeJS</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It installed MongoDB</a:t>
            </a:r>
            <a:endParaRPr sz="1200"/>
          </a:p>
          <a:p>
            <a:pPr indent="0" lvl="2" marL="9144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It set up users and groups</a:t>
            </a:r>
            <a:endParaRPr sz="1200"/>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It installed required software dependencies</a:t>
            </a:r>
            <a:endParaRPr sz="1200"/>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It installed RocketChat</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It installed Nginx to act as a front-end proxy</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From your main desktop browse to http://localhost:3000 to make sure RocketChat is installed and functioning.</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RocketChat is an open source package that aims to provide a service similar to Slack or Hipchat.</a:t>
            </a:r>
            <a:endParaRPr sz="1200"/>
          </a:p>
          <a:p>
            <a:pPr indent="0" lvl="1" marL="457200" marR="0" rtl="0" algn="l">
              <a:spcBef>
                <a:spcPts val="0"/>
              </a:spcBef>
              <a:spcAft>
                <a:spcPts val="0"/>
              </a:spcAft>
              <a:buNone/>
            </a:pPr>
            <a:r>
              <a:t/>
            </a:r>
            <a:endParaRPr b="1" i="0" sz="1200" u="none" cap="none" strike="noStrike">
              <a:solidFill>
                <a:srgbClr val="595959"/>
              </a:solidFill>
              <a:latin typeface="Calibri"/>
              <a:ea typeface="Calibri"/>
              <a:cs typeface="Calibri"/>
              <a:sym typeface="Calibri"/>
            </a:endParaRPr>
          </a:p>
          <a:p>
            <a:pPr indent="0" lvl="1" marL="457200" marR="0" rtl="0" algn="l">
              <a:spcBef>
                <a:spcPts val="0"/>
              </a:spcBef>
              <a:spcAft>
                <a:spcPts val="0"/>
              </a:spcAft>
              <a:buNone/>
            </a:pPr>
            <a:r>
              <a:t/>
            </a:r>
            <a:endParaRPr b="1" i="0" sz="1200" u="none" cap="none" strike="noStrike">
              <a:solidFill>
                <a:srgbClr val="595959"/>
              </a:solidFill>
              <a:latin typeface="Calibri"/>
              <a:ea typeface="Calibri"/>
              <a:cs typeface="Calibri"/>
              <a:sym typeface="Calibri"/>
            </a:endParaRPr>
          </a:p>
          <a:p>
            <a:pPr indent="0" lvl="1" marL="457200" marR="0" rtl="0" algn="l">
              <a:spcBef>
                <a:spcPts val="0"/>
              </a:spcBef>
              <a:spcAft>
                <a:spcPts val="0"/>
              </a:spcAft>
              <a:buNone/>
            </a:pPr>
            <a:r>
              <a:t/>
            </a:r>
            <a:endParaRPr b="1" i="0" sz="1200" u="none" cap="none" strike="noStrike">
              <a:solidFill>
                <a:srgbClr val="595959"/>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cxnSp>
        <p:nvCxnSpPr>
          <p:cNvPr id="955" name="Google Shape;955;p63:notes"/>
          <p:cNvCxnSpPr/>
          <p:nvPr/>
        </p:nvCxnSpPr>
        <p:spPr>
          <a:xfrm>
            <a:off x="372168" y="729638"/>
            <a:ext cx="6550920" cy="0"/>
          </a:xfrm>
          <a:prstGeom prst="straightConnector1">
            <a:avLst/>
          </a:prstGeom>
          <a:noFill/>
          <a:ln cap="flat" cmpd="sng" w="9525">
            <a:solidFill>
              <a:srgbClr val="7F7F7F"/>
            </a:solidFill>
            <a:prstDash val="solid"/>
            <a:round/>
            <a:headEnd len="sm" w="sm" type="none"/>
            <a:tailEnd len="sm" w="sm" type="none"/>
          </a:ln>
        </p:spPr>
      </p:cxnSp>
      <p:cxnSp>
        <p:nvCxnSpPr>
          <p:cNvPr id="956" name="Google Shape;956;p63:notes"/>
          <p:cNvCxnSpPr/>
          <p:nvPr/>
        </p:nvCxnSpPr>
        <p:spPr>
          <a:xfrm>
            <a:off x="393942" y="4213001"/>
            <a:ext cx="6550920" cy="0"/>
          </a:xfrm>
          <a:prstGeom prst="straightConnector1">
            <a:avLst/>
          </a:prstGeom>
          <a:noFill/>
          <a:ln cap="flat" cmpd="sng" w="9525">
            <a:solidFill>
              <a:srgbClr val="7F7F7F"/>
            </a:solidFill>
            <a:prstDash val="solid"/>
            <a:round/>
            <a:headEnd len="sm" w="sm" type="none"/>
            <a:tailEnd len="sm" w="sm" type="none"/>
          </a:ln>
        </p:spPr>
      </p:cxnSp>
      <p:cxnSp>
        <p:nvCxnSpPr>
          <p:cNvPr id="957" name="Google Shape;957;p63:notes"/>
          <p:cNvCxnSpPr/>
          <p:nvPr/>
        </p:nvCxnSpPr>
        <p:spPr>
          <a:xfrm>
            <a:off x="393945" y="5256883"/>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446af7d474_0_0: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g446af7d474_0_0:notes"/>
          <p:cNvSpPr txBox="1"/>
          <p:nvPr>
            <p:ph idx="1" type="body"/>
          </p:nvPr>
        </p:nvSpPr>
        <p:spPr>
          <a:xfrm>
            <a:off x="731500" y="4560550"/>
            <a:ext cx="5852100" cy="4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9" name="Shape 969"/>
        <p:cNvGrpSpPr/>
        <p:nvPr/>
      </p:nvGrpSpPr>
      <p:grpSpPr>
        <a:xfrm>
          <a:off x="0" y="0"/>
          <a:ext cx="0" cy="0"/>
          <a:chOff x="0" y="0"/>
          <a:chExt cx="0" cy="0"/>
        </a:xfrm>
      </p:grpSpPr>
      <p:sp>
        <p:nvSpPr>
          <p:cNvPr id="970" name="Google Shape;970;p6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1" name="Google Shape;971;p64:notes"/>
          <p:cNvSpPr txBox="1"/>
          <p:nvPr>
            <p:ph idx="1" type="body"/>
          </p:nvPr>
        </p:nvSpPr>
        <p:spPr>
          <a:xfrm>
            <a:off x="372168" y="341314"/>
            <a:ext cx="6592512" cy="853916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Setting some default variables (Example)</a:t>
            </a:r>
            <a:endParaRPr sz="1200"/>
          </a:p>
          <a:p>
            <a:pPr indent="0" lvl="1" marL="0" marR="0" rtl="0" algn="l">
              <a:spcBef>
                <a:spcPts val="600"/>
              </a:spcBef>
              <a:spcAft>
                <a:spcPts val="0"/>
              </a:spcAft>
              <a:buNone/>
            </a:pPr>
            <a:r>
              <a:rPr b="0" i="0" lang="en-US" sz="1200" u="none" cap="none" strike="noStrike">
                <a:solidFill>
                  <a:schemeClr val="dk1"/>
                </a:solidFill>
                <a:latin typeface="Calibri"/>
                <a:ea typeface="Calibri"/>
                <a:cs typeface="Calibri"/>
                <a:sym typeface="Calibri"/>
              </a:rPr>
              <a:t>You can also specify some defaults for your role, these are variables that you can override later or someone else can substitute values to customize your role if you share it with the Ansible community.  We might define these variables in roles/ntp/defaults/main.yml, as seen in the example below:</a:t>
            </a:r>
            <a:endParaRPr b="0" i="0" sz="1200" u="none" cap="none" strike="noStrike">
              <a:solidFill>
                <a:schemeClr val="dk1"/>
              </a:solidFill>
              <a:latin typeface="Calibri"/>
              <a:ea typeface="Calibri"/>
              <a:cs typeface="Calibri"/>
              <a:sym typeface="Calibri"/>
            </a:endParaRPr>
          </a:p>
          <a:p>
            <a:pPr indent="0" lvl="1" marL="457200" marR="0" rtl="0" algn="l">
              <a:spcBef>
                <a:spcPts val="60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ntp_driftfile: /var/lib/ntp/drift</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ntp_server: [0.centos.pool.ntp.org, 1.centos.pool.ntp.org, 2.centos.pool.ntp.org, 3.centos.pool.ntp.org]</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ntp_restrict:</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  - "restrict -4 default kod notrap nomodify nopeer noquery"</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  - "restrict -6 default kod notrap nomodify nopeer noquery"</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  - "restrict 127.0.0.1"</a:t>
            </a:r>
            <a:endParaRPr sz="1200"/>
          </a:p>
          <a:p>
            <a:pPr indent="0" lvl="2" marL="914400" marR="0" rtl="0" algn="l">
              <a:spcBef>
                <a:spcPts val="600"/>
              </a:spcBef>
              <a:spcAft>
                <a:spcPts val="0"/>
              </a:spcAft>
              <a:buNone/>
            </a:pPr>
            <a:r>
              <a:t/>
            </a:r>
            <a:endParaRPr b="1" i="0" sz="1200" u="none" cap="none" strike="noStrike">
              <a:solidFill>
                <a:schemeClr val="dk1"/>
              </a:solidFill>
              <a:latin typeface="Calibri"/>
              <a:ea typeface="Calibri"/>
              <a:cs typeface="Calibri"/>
              <a:sym typeface="Calibri"/>
            </a:endParaRPr>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ntp_crypto: no</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ntp_includefile: no</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ntp_keys: no</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ntp_trustedkey: no</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ntp_requestkey: no</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ntp_controlkey: no</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ntp_statistics: no</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ntp_broadcast: no </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ntp_broadcastclient: no         </a:t>
            </a:r>
            <a:endParaRPr sz="1200"/>
          </a:p>
          <a:p>
            <a:pPr indent="0" lvl="2" marL="914400" marR="0" rtl="0" algn="l">
              <a:spcBef>
                <a:spcPts val="600"/>
              </a:spcBef>
              <a:spcAft>
                <a:spcPts val="0"/>
              </a:spcAft>
              <a:buNone/>
            </a:pPr>
            <a:r>
              <a:rPr b="1" i="0" lang="en-US" sz="1200" u="none" cap="none" strike="noStrike">
                <a:solidFill>
                  <a:schemeClr val="dk1"/>
                </a:solidFill>
                <a:latin typeface="Calibri"/>
                <a:ea typeface="Calibri"/>
                <a:cs typeface="Calibri"/>
                <a:sym typeface="Calibri"/>
              </a:rPr>
              <a:t>ntp_multicastclient: no</a:t>
            </a:r>
            <a:endParaRPr b="1" i="0" sz="1200" u="none" cap="none" strike="noStrike">
              <a:solidFill>
                <a:srgbClr val="595959"/>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cxnSp>
        <p:nvCxnSpPr>
          <p:cNvPr id="972" name="Google Shape;972;p64:notes"/>
          <p:cNvCxnSpPr/>
          <p:nvPr/>
        </p:nvCxnSpPr>
        <p:spPr>
          <a:xfrm>
            <a:off x="372168" y="77318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446af7d474_0_6: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g446af7d474_0_6:notes"/>
          <p:cNvSpPr txBox="1"/>
          <p:nvPr>
            <p:ph idx="1" type="body"/>
          </p:nvPr>
        </p:nvSpPr>
        <p:spPr>
          <a:xfrm>
            <a:off x="372168" y="5410200"/>
            <a:ext cx="6592500" cy="3470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Dynamic inventory</a:t>
            </a:r>
            <a:endParaRPr b="1" sz="1200">
              <a:solidFill>
                <a:schemeClr val="dk1"/>
              </a:solidFill>
              <a:latin typeface="Calibri"/>
              <a:ea typeface="Calibri"/>
              <a:cs typeface="Calibri"/>
              <a:sym typeface="Calibri"/>
            </a:endParaRPr>
          </a:p>
          <a:p>
            <a:pPr indent="-184150" lvl="0" marL="171450" marR="0" rtl="0" algn="l">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Storing information about our inventory in text files is fine for small environments, but for large environments which change often we generally want to use dynamic inventory.</a:t>
            </a:r>
            <a:endParaRPr sz="1200"/>
          </a:p>
          <a:p>
            <a:pPr indent="-184150" lvl="0" marL="171450" marR="0" rtl="0" algn="l">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Dynamic inventory is a way of programmatically generating our inventory using a script, and returning a data structure that Ansible can use.</a:t>
            </a:r>
            <a:endParaRPr sz="1200"/>
          </a:p>
          <a:p>
            <a:pPr indent="-184150" lvl="0" marL="171450" marR="0" rtl="0" algn="l">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You can write your own dynamic inventory script, or use one of the many dynamic inventory scripts provided in the contrib/inventory directory of the ansible repository at https://github.com/ansible/ansible</a:t>
            </a:r>
            <a:endParaRPr sz="1200"/>
          </a:p>
          <a:p>
            <a:pPr indent="-107950" lvl="0" marL="171450" marR="0" rtl="0" algn="l">
              <a:spcBef>
                <a:spcPts val="100"/>
              </a:spcBef>
              <a:spcAft>
                <a:spcPts val="0"/>
              </a:spcAft>
              <a:buClr>
                <a:schemeClr val="dk1"/>
              </a:buClr>
              <a:buSzPts val="1000"/>
              <a:buFont typeface="Arial"/>
              <a:buNone/>
            </a:pPr>
            <a:r>
              <a:t/>
            </a:r>
            <a:endParaRPr sz="1200">
              <a:solidFill>
                <a:schemeClr val="dk1"/>
              </a:solidFill>
              <a:latin typeface="Calibri"/>
              <a:ea typeface="Calibri"/>
              <a:cs typeface="Calibri"/>
              <a:sym typeface="Calibri"/>
            </a:endParaRPr>
          </a:p>
          <a:p>
            <a:pPr indent="0" lvl="0" marL="0" marR="0" rtl="0" algn="l">
              <a:spcBef>
                <a:spcPts val="600"/>
              </a:spcBef>
              <a:spcAft>
                <a:spcPts val="0"/>
              </a:spcAft>
              <a:buNone/>
            </a:pPr>
            <a:r>
              <a:rPr b="1" lang="en-US" sz="1200">
                <a:solidFill>
                  <a:srgbClr val="595959"/>
                </a:solidFill>
                <a:latin typeface="Calibri"/>
                <a:ea typeface="Calibri"/>
                <a:cs typeface="Calibri"/>
                <a:sym typeface="Calibri"/>
              </a:rPr>
              <a:t>Creating a dynamic inventory script</a:t>
            </a:r>
            <a:endParaRPr sz="1200"/>
          </a:p>
          <a:p>
            <a:pPr indent="-184150" lvl="0" marL="171450" marR="0" rtl="0" algn="l">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A dynamic inventory script can be written in any language, although most of the provided examples are in python.  An inventory script needs to accept the —list argument which should return a JSON data structure containing a list of hosts, and the —host argument which should return information about an individual host.</a:t>
            </a:r>
            <a:endParaRPr sz="1200"/>
          </a:p>
          <a:p>
            <a:pPr indent="-184150" lvl="0" marL="171450" marR="0" rtl="0" algn="l">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If I exit from my ansible vagrant machine and run the “vagrant status” command I see information about the VMs currently running.</a:t>
            </a:r>
            <a:endParaRPr sz="1200"/>
          </a:p>
          <a:p>
            <a:pPr indent="-184150" lvl="0" marL="171450" marR="0" rtl="0" algn="l">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get this information in a more computer friendly format that I can use in a script I add the —machine-readable argument.</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cxnSp>
        <p:nvCxnSpPr>
          <p:cNvPr id="981" name="Google Shape;981;g446af7d474_0_6:notes"/>
          <p:cNvCxnSpPr/>
          <p:nvPr/>
        </p:nvCxnSpPr>
        <p:spPr>
          <a:xfrm>
            <a:off x="372168" y="5712538"/>
            <a:ext cx="6550800" cy="0"/>
          </a:xfrm>
          <a:prstGeom prst="straightConnector1">
            <a:avLst/>
          </a:prstGeom>
          <a:noFill/>
          <a:ln cap="flat" cmpd="sng" w="9525">
            <a:solidFill>
              <a:srgbClr val="7F7F7F"/>
            </a:solidFill>
            <a:prstDash val="solid"/>
            <a:round/>
            <a:headEnd len="sm" w="sm" type="none"/>
            <a:tailEnd len="sm" w="sm" type="none"/>
          </a:ln>
        </p:spPr>
      </p:cxnSp>
      <p:cxnSp>
        <p:nvCxnSpPr>
          <p:cNvPr id="982" name="Google Shape;982;g446af7d474_0_6:notes"/>
          <p:cNvCxnSpPr/>
          <p:nvPr/>
        </p:nvCxnSpPr>
        <p:spPr>
          <a:xfrm>
            <a:off x="374093" y="7358113"/>
            <a:ext cx="65508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446af7d474_0_14: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9" name="Google Shape;989;g446af7d474_0_14:notes"/>
          <p:cNvSpPr txBox="1"/>
          <p:nvPr>
            <p:ph idx="1" type="body"/>
          </p:nvPr>
        </p:nvSpPr>
        <p:spPr>
          <a:xfrm>
            <a:off x="731500" y="4560550"/>
            <a:ext cx="5852100" cy="4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7: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7: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67: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67:notes"/>
          <p:cNvSpPr txBox="1"/>
          <p:nvPr>
            <p:ph idx="1" type="body"/>
          </p:nvPr>
        </p:nvSpPr>
        <p:spPr>
          <a:xfrm>
            <a:off x="372168" y="5548393"/>
            <a:ext cx="6592512" cy="3332083"/>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 alternative location for much of the same information, however organized in a slightly different way, can be found at http://devdocs.io/ansible/, which you also may find helpful.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p68: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3" name="Google Shape;1003;p68:notes"/>
          <p:cNvSpPr txBox="1"/>
          <p:nvPr>
            <p:ph idx="1" type="body"/>
          </p:nvPr>
        </p:nvSpPr>
        <p:spPr>
          <a:xfrm>
            <a:off x="372168" y="5517397"/>
            <a:ext cx="6592512" cy="3363079"/>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“Ansible Galaxy” can either refer to a website for sharing and downloading Ansible roles, or a command line tool for managing and creating roles.</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The website Ansible Galaxy, is a free site for finding, downloading, and sharing community developed Ansible roles. Downloading roles from Galaxy is a great way to jumpstart your automation projects.</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The ansible-galaxy command has many different sub-commands for managing roles both locally and at galaxy.ansible.com.</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p69: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0" name="Google Shape;1010;p69: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Best practice directory layout:</a:t>
            </a:r>
            <a:endParaRPr sz="1200"/>
          </a:p>
          <a:p>
            <a:pPr indent="0" lvl="0" marL="0" marR="0" rtl="0" algn="l">
              <a:spcBef>
                <a:spcPts val="100"/>
              </a:spcBef>
              <a:spcAft>
                <a:spcPts val="0"/>
              </a:spcAft>
              <a:buNone/>
            </a:pPr>
            <a:r>
              <a:t/>
            </a:r>
            <a:endParaRPr b="0" sz="1200">
              <a:solidFill>
                <a:srgbClr val="595959"/>
              </a:solidFill>
              <a:latin typeface="Calibri"/>
              <a:ea typeface="Calibri"/>
              <a:cs typeface="Calibri"/>
              <a:sym typeface="Calibri"/>
            </a:endParaRPr>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ansible.cfg - configuration defaults for ansible</a:t>
            </a:r>
            <a:endParaRPr b="0" i="0" sz="1200" u="none" cap="none" strike="noStrike">
              <a:solidFill>
                <a:schemeClr val="dk1"/>
              </a:solidFill>
              <a:latin typeface="Calibri"/>
              <a:ea typeface="Calibri"/>
              <a:cs typeface="Calibri"/>
              <a:sym typeface="Calibri"/>
            </a:endParaRPr>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requirements.yml - third party roles from ansible galaxy</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inventory/ - directory containing your inventory files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development - inventory file for your development environment</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staging - inventory file for your staging environment</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production - inventory file for your production environment</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group_vars/ - group variable definitions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all - apply to all hosts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webserver - apply to hosts in the webserver group</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playbooks/ - playbooks directory</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roles/ - directory containing your roles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internal/ - any internally developed roles</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 external/ - any external roles downloaded from ansible galaxy</a:t>
            </a:r>
            <a:endParaRPr sz="1200"/>
          </a:p>
          <a:p>
            <a:pPr indent="-184150" lvl="1" marL="628650" marR="0" rtl="0" algn="l">
              <a:spcBef>
                <a:spcPts val="10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scripts/ - any internal utility scripts like the example to update external roles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lang="en-US" sz="1200">
                <a:solidFill>
                  <a:schemeClr val="dk1"/>
                </a:solidFill>
                <a:latin typeface="Calibri"/>
                <a:ea typeface="Calibri"/>
                <a:cs typeface="Calibri"/>
                <a:sym typeface="Calibri"/>
              </a:rPr>
              <a:t>Note: you should add roles/external/* to your .gitignore file, external roles can be downloaded and updated with scripts/update_external_roles.sh</a:t>
            </a:r>
            <a:endParaRPr sz="1200"/>
          </a:p>
        </p:txBody>
      </p:sp>
      <p:cxnSp>
        <p:nvCxnSpPr>
          <p:cNvPr id="1011" name="Google Shape;1011;p69:notes"/>
          <p:cNvCxnSpPr/>
          <p:nvPr/>
        </p:nvCxnSpPr>
        <p:spPr>
          <a:xfrm>
            <a:off x="372168" y="5774078"/>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65: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p65:notes"/>
          <p:cNvSpPr txBox="1"/>
          <p:nvPr>
            <p:ph idx="1" type="body"/>
          </p:nvPr>
        </p:nvSpPr>
        <p:spPr>
          <a:xfrm>
            <a:off x="241540" y="3588590"/>
            <a:ext cx="6698801" cy="536943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Examination of an Existing Environment</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Still in our hello-world project, let's go over the </a:t>
            </a:r>
            <a:r>
              <a:rPr b="1" i="0" lang="en-US" sz="1000" u="none" cap="none" strike="noStrike">
                <a:solidFill>
                  <a:schemeClr val="dk1"/>
                </a:solidFill>
                <a:latin typeface="Calibri"/>
                <a:ea typeface="Calibri"/>
                <a:cs typeface="Calibri"/>
                <a:sym typeface="Calibri"/>
              </a:rPr>
              <a:t>playbook.yml</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First we define the hosts to apply the playbook to, in this case we only have one in our environment and we say "all"</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Next we store the path to the webapp folder in a variable which we can reference in tasks, templates, etc.</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We have a pre task to install the EPEL repository, and as the name suggests, pre tasks run before any other tasks get executed</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Using the yum module we next install the nodejs and npm packages</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We use the file module to create the app directory and copy the files from our Ansible repository.</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We then use npm to install some NodeJS modules, forever and any additional dependencies listed in /opt/webapp/package.json</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Finally, we check the list of running processes, and start our app.</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Let's run the playbook and verify it gets applied to our helloworld.local node, We do this by entering:</a:t>
            </a:r>
            <a:endParaRPr/>
          </a:p>
          <a:p>
            <a:pPr indent="457200" lvl="1" marL="457200" marR="0" rtl="0" algn="l">
              <a:spcBef>
                <a:spcPts val="0"/>
              </a:spcBef>
              <a:spcAft>
                <a:spcPts val="0"/>
              </a:spcAft>
              <a:buNone/>
            </a:pPr>
            <a:r>
              <a:t/>
            </a:r>
            <a:endParaRPr b="1" i="0" sz="10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 ansible-playbook playbook.yml</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If all tasks run and we have no failures, we can query our app to see if it is running by entering the following:</a:t>
            </a:r>
            <a:endParaRPr/>
          </a:p>
          <a:p>
            <a:pPr indent="457200" lvl="1" marL="457200" marR="0" rtl="0" algn="l">
              <a:spcBef>
                <a:spcPts val="0"/>
              </a:spcBef>
              <a:spcAft>
                <a:spcPts val="0"/>
              </a:spcAft>
              <a:buNone/>
            </a:pPr>
            <a:r>
              <a:t/>
            </a:r>
            <a:endParaRPr b="1" i="0" sz="10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 curl http://helloworld.local:8080</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Exercise: Thorough Examination of Ansible Components in an Existing Environment – Inventory, Hosts, Tasks, Roles, etc.)</a:t>
            </a:r>
            <a:endParaRPr b="1"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Now that we are already in our helloworld project, we are going to walk through all of the components here, and discuss their importance, purpose, and how we are using it in our environment. </a:t>
            </a:r>
            <a:endParaRPr b="1" i="0" sz="1000" u="none" cap="none" strike="noStrike">
              <a:solidFill>
                <a:schemeClr val="dk1"/>
              </a:solidFill>
              <a:latin typeface="Calibri"/>
              <a:ea typeface="Calibri"/>
              <a:cs typeface="Calibri"/>
              <a:sym typeface="Calibri"/>
            </a:endParaRPr>
          </a:p>
        </p:txBody>
      </p:sp>
      <p:cxnSp>
        <p:nvCxnSpPr>
          <p:cNvPr id="1019" name="Google Shape;1019;p65:notes"/>
          <p:cNvCxnSpPr/>
          <p:nvPr/>
        </p:nvCxnSpPr>
        <p:spPr>
          <a:xfrm>
            <a:off x="371475" y="3588590"/>
            <a:ext cx="6568866"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4" name="Shape 1024"/>
        <p:cNvGrpSpPr/>
        <p:nvPr/>
      </p:nvGrpSpPr>
      <p:grpSpPr>
        <a:xfrm>
          <a:off x="0" y="0"/>
          <a:ext cx="0" cy="0"/>
          <a:chOff x="0" y="0"/>
          <a:chExt cx="0" cy="0"/>
        </a:xfrm>
      </p:grpSpPr>
      <p:sp>
        <p:nvSpPr>
          <p:cNvPr id="1025" name="Google Shape;1025;p7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6" name="Google Shape;1026;p72:notes"/>
          <p:cNvSpPr txBox="1"/>
          <p:nvPr>
            <p:ph idx="1" type="body"/>
          </p:nvPr>
        </p:nvSpPr>
        <p:spPr>
          <a:xfrm>
            <a:off x="372168" y="5470902"/>
            <a:ext cx="6592512" cy="3409574"/>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Templates are processed by the Jinja2 templating language (</a:t>
            </a:r>
            <a:r>
              <a:rPr b="0" i="0" lang="en-US" sz="1200" u="sng" cap="none" strike="noStrike">
                <a:solidFill>
                  <a:schemeClr val="hlink"/>
                </a:solidFill>
                <a:latin typeface="Calibri"/>
                <a:ea typeface="Calibri"/>
                <a:cs typeface="Calibri"/>
                <a:sym typeface="Calibri"/>
                <a:hlinkClick r:id="rId2"/>
              </a:rPr>
              <a:t>http://jinja.pocoo.org/docs/</a:t>
            </a:r>
            <a:r>
              <a:rPr b="0" i="0" lang="en-US" sz="1200" u="none" cap="none" strike="noStrike">
                <a:solidFill>
                  <a:schemeClr val="dk1"/>
                </a:solidFill>
                <a:latin typeface="Calibri"/>
                <a:ea typeface="Calibri"/>
                <a:cs typeface="Calibri"/>
                <a:sym typeface="Calibri"/>
              </a:rPr>
              <a:t>) - documentation on the template formatting can be found in the Template Designer Documentation (</a:t>
            </a:r>
            <a:r>
              <a:rPr b="0" i="0" lang="en-US" sz="1200" u="sng" cap="none" strike="noStrike">
                <a:solidFill>
                  <a:schemeClr val="hlink"/>
                </a:solidFill>
                <a:latin typeface="Calibri"/>
                <a:ea typeface="Calibri"/>
                <a:cs typeface="Calibri"/>
                <a:sym typeface="Calibri"/>
                <a:hlinkClick r:id="rId3"/>
              </a:rPr>
              <a:t>http://jinja.pocoo.org/docs/templates/</a:t>
            </a:r>
            <a:r>
              <a:rPr b="0" i="0" lang="en-US" sz="1200" u="none" cap="none" strike="noStrike">
                <a:solidFill>
                  <a:schemeClr val="dk1"/>
                </a:solidFill>
                <a:latin typeface="Calibri"/>
                <a:ea typeface="Calibri"/>
                <a:cs typeface="Calibri"/>
                <a:sym typeface="Calibri"/>
              </a:rPr>
              <a:t>).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Other variables which can be used in templates: </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ansible_managed</a:t>
            </a:r>
            <a:r>
              <a:rPr b="0" i="0" lang="en-US" sz="1200" u="none" cap="none" strike="noStrike">
                <a:solidFill>
                  <a:schemeClr val="dk1"/>
                </a:solidFill>
                <a:latin typeface="Calibri"/>
                <a:ea typeface="Calibri"/>
                <a:cs typeface="Calibri"/>
                <a:sym typeface="Calibri"/>
              </a:rPr>
              <a:t> (configurable via the defaults section of ansible.cfg) contains a string which can be used to describe the template name, host, modification time of the template file and the owner uid,</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template_host</a:t>
            </a:r>
            <a:r>
              <a:rPr b="0" i="0" lang="en-US" sz="1200" u="none" cap="none" strike="noStrike">
                <a:solidFill>
                  <a:schemeClr val="dk1"/>
                </a:solidFill>
                <a:latin typeface="Calibri"/>
                <a:ea typeface="Calibri"/>
                <a:cs typeface="Calibri"/>
                <a:sym typeface="Calibri"/>
              </a:rPr>
              <a:t> contains the node name of the template’s machine, </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template_uid</a:t>
            </a:r>
            <a:r>
              <a:rPr b="0" i="0" lang="en-US" sz="1200" u="none" cap="none" strike="noStrike">
                <a:solidFill>
                  <a:schemeClr val="dk1"/>
                </a:solidFill>
                <a:latin typeface="Calibri"/>
                <a:ea typeface="Calibri"/>
                <a:cs typeface="Calibri"/>
                <a:sym typeface="Calibri"/>
              </a:rPr>
              <a:t> the owner, </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template_path</a:t>
            </a:r>
            <a:r>
              <a:rPr b="0" i="0" lang="en-US" sz="1200" u="none" cap="none" strike="noStrike">
                <a:solidFill>
                  <a:schemeClr val="dk1"/>
                </a:solidFill>
                <a:latin typeface="Calibri"/>
                <a:ea typeface="Calibri"/>
                <a:cs typeface="Calibri"/>
                <a:sym typeface="Calibri"/>
              </a:rPr>
              <a:t> the absolute path of the template, </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template_fullpath</a:t>
            </a:r>
            <a:r>
              <a:rPr b="0" i="0" lang="en-US" sz="1200" u="none" cap="none" strike="noStrike">
                <a:solidFill>
                  <a:schemeClr val="dk1"/>
                </a:solidFill>
                <a:latin typeface="Calibri"/>
                <a:ea typeface="Calibri"/>
                <a:cs typeface="Calibri"/>
                <a:sym typeface="Calibri"/>
              </a:rPr>
              <a:t> is the absolute path of the template, and </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template_run_date</a:t>
            </a:r>
            <a:r>
              <a:rPr b="0" i="0" lang="en-US" sz="1200" u="none" cap="none" strike="noStrike">
                <a:solidFill>
                  <a:schemeClr val="dk1"/>
                </a:solidFill>
                <a:latin typeface="Calibri"/>
                <a:ea typeface="Calibri"/>
                <a:cs typeface="Calibri"/>
                <a:sym typeface="Calibri"/>
              </a:rPr>
              <a:t> is the date that the template was rendered.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1" name="Shape 1031"/>
        <p:cNvGrpSpPr/>
        <p:nvPr/>
      </p:nvGrpSpPr>
      <p:grpSpPr>
        <a:xfrm>
          <a:off x="0" y="0"/>
          <a:ext cx="0" cy="0"/>
          <a:chOff x="0" y="0"/>
          <a:chExt cx="0" cy="0"/>
        </a:xfrm>
      </p:grpSpPr>
      <p:sp>
        <p:nvSpPr>
          <p:cNvPr id="1032" name="Google Shape;1032;p7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3" name="Google Shape;1033;p73:notes"/>
          <p:cNvSpPr txBox="1"/>
          <p:nvPr>
            <p:ph idx="1" type="body"/>
          </p:nvPr>
        </p:nvSpPr>
        <p:spPr>
          <a:xfrm>
            <a:off x="542442" y="5486400"/>
            <a:ext cx="6380646" cy="159632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Jinja2 is pretty flexible, for instance:</a:t>
            </a:r>
            <a:endParaRPr/>
          </a:p>
          <a:p>
            <a:pPr indent="0" lvl="1" marL="45720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 %} for </a:t>
            </a:r>
            <a:r>
              <a:rPr b="0" i="0" lang="en-US" sz="1100" u="sng" cap="none" strike="noStrike">
                <a:solidFill>
                  <a:schemeClr val="hlink"/>
                </a:solidFill>
                <a:latin typeface="Calibri"/>
                <a:ea typeface="Calibri"/>
                <a:cs typeface="Calibri"/>
                <a:sym typeface="Calibri"/>
                <a:hlinkClick r:id="rId2"/>
              </a:rPr>
              <a:t>Statements</a:t>
            </a:r>
            <a:endParaRPr b="0" i="0" sz="11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 }} for </a:t>
            </a:r>
            <a:r>
              <a:rPr b="0" i="0" lang="en-US" sz="1100" u="sng" cap="none" strike="noStrike">
                <a:solidFill>
                  <a:schemeClr val="hlink"/>
                </a:solidFill>
                <a:latin typeface="Calibri"/>
                <a:ea typeface="Calibri"/>
                <a:cs typeface="Calibri"/>
                <a:sym typeface="Calibri"/>
                <a:hlinkClick r:id="rId3"/>
              </a:rPr>
              <a:t>Expressions</a:t>
            </a:r>
            <a:r>
              <a:rPr b="0" i="0" lang="en-US" sz="1100" u="none" cap="none" strike="noStrike">
                <a:solidFill>
                  <a:schemeClr val="dk1"/>
                </a:solidFill>
                <a:latin typeface="Calibri"/>
                <a:ea typeface="Calibri"/>
                <a:cs typeface="Calibri"/>
                <a:sym typeface="Calibri"/>
              </a:rPr>
              <a:t> to print to the template output</a:t>
            </a:r>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 #} for </a:t>
            </a:r>
            <a:r>
              <a:rPr b="0" i="0" lang="en-US" sz="1100" u="sng" cap="none" strike="noStrike">
                <a:solidFill>
                  <a:schemeClr val="hlink"/>
                </a:solidFill>
                <a:latin typeface="Calibri"/>
                <a:ea typeface="Calibri"/>
                <a:cs typeface="Calibri"/>
                <a:sym typeface="Calibri"/>
                <a:hlinkClick r:id="rId4"/>
              </a:rPr>
              <a:t>Comments</a:t>
            </a:r>
            <a:r>
              <a:rPr b="0" i="0" lang="en-US" sz="1100" u="none" cap="none" strike="noStrike">
                <a:solidFill>
                  <a:schemeClr val="dk1"/>
                </a:solidFill>
                <a:latin typeface="Calibri"/>
                <a:ea typeface="Calibri"/>
                <a:cs typeface="Calibri"/>
                <a:sym typeface="Calibri"/>
              </a:rPr>
              <a:t> not included in the template output</a:t>
            </a:r>
            <a:endParaRPr/>
          </a:p>
          <a:p>
            <a:pPr indent="0" lvl="1" marL="45720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 ## for </a:t>
            </a:r>
            <a:r>
              <a:rPr b="0" i="0" lang="en-US" sz="1100" u="sng" cap="none" strike="noStrike">
                <a:solidFill>
                  <a:schemeClr val="hlink"/>
                </a:solidFill>
                <a:latin typeface="Calibri"/>
                <a:ea typeface="Calibri"/>
                <a:cs typeface="Calibri"/>
                <a:sym typeface="Calibri"/>
                <a:hlinkClick r:id="rId5"/>
              </a:rPr>
              <a:t>Line Statements</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8" name="Shape 1038"/>
        <p:cNvGrpSpPr/>
        <p:nvPr/>
      </p:nvGrpSpPr>
      <p:grpSpPr>
        <a:xfrm>
          <a:off x="0" y="0"/>
          <a:ext cx="0" cy="0"/>
          <a:chOff x="0" y="0"/>
          <a:chExt cx="0" cy="0"/>
        </a:xfrm>
      </p:grpSpPr>
      <p:sp>
        <p:nvSpPr>
          <p:cNvPr id="1039" name="Google Shape;1039;p7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0" name="Google Shape;1040;p74:notes"/>
          <p:cNvSpPr txBox="1"/>
          <p:nvPr>
            <p:ph idx="1" type="body"/>
          </p:nvPr>
        </p:nvSpPr>
        <p:spPr>
          <a:xfrm>
            <a:off x="372168" y="5470902"/>
            <a:ext cx="6592512" cy="3409573"/>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Lets examine a few proper ways to use tags, and a few improper ways to use tags. </a:t>
            </a:r>
            <a:endParaRPr b="1"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Google Shape;1046;p7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7" name="Google Shape;1047;p76:notes"/>
          <p:cNvSpPr txBox="1"/>
          <p:nvPr>
            <p:ph idx="1" type="body"/>
          </p:nvPr>
        </p:nvSpPr>
        <p:spPr>
          <a:xfrm>
            <a:off x="372168" y="341314"/>
            <a:ext cx="6592512" cy="8539162"/>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Ansible will cease the execution of a playbook if a failure occurs, by default. However, especially when troubleshooting and debugging, you may find a need to have ansible continue to execute the playbook, even after a failure.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 name: do not see this as a failure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command: /bin/false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ignore_errors: yes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While this may help in relieving some types of errors that we may not want our users to see, this only quiets the notification of a returned ‘failed’ value. This will not prevent errors from displaying if they are network related, if there are undefined variables, are execution issues, or if anything else would prevent  the task from running and returning a ‘failed’ value.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Additional Error handling should also include defining what exactly constitutes a failure. Namely, in the event that you want to simplify whether an error is defined by a string we specify and can easily identify, rather an error code, we could use this: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184150" lvl="2" marL="1085850" marR="0" rtl="0" algn="l">
              <a:spcBef>
                <a:spcPts val="0"/>
              </a:spcBef>
              <a:spcAft>
                <a:spcPts val="0"/>
              </a:spcAft>
              <a:buClr>
                <a:schemeClr val="dk1"/>
              </a:buClr>
              <a:buSzPts val="1200"/>
              <a:buFont typeface="Calibri"/>
              <a:buChar char="-"/>
            </a:pPr>
            <a:r>
              <a:rPr b="1" i="0" lang="en-US" sz="1200" u="none" cap="none" strike="noStrike">
                <a:solidFill>
                  <a:schemeClr val="dk1"/>
                </a:solidFill>
                <a:latin typeface="Calibri"/>
                <a:ea typeface="Calibri"/>
                <a:cs typeface="Calibri"/>
                <a:sym typeface="Calibri"/>
              </a:rPr>
              <a:t>name: this command prints FAILED when it fails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command: /usr/bin/example-command -x -y -z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register: command_result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failed_when: "'FAILED' in command_result.stderr"</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Simplifying the output to not display changed when the state changes as expected:</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tasks: </a:t>
            </a:r>
            <a:endParaRPr sz="1200"/>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 shell: /usr/bin/billybass --mode="take me to the river" </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register: bass_result </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changed_when: "bass_result.rc != 2" </a:t>
            </a:r>
            <a:endParaRPr sz="1200"/>
          </a:p>
          <a:p>
            <a:pPr indent="0" lvl="2" marL="9144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1" lang="en-US" sz="1200" u="none" cap="none" strike="noStrike">
                <a:solidFill>
                  <a:schemeClr val="dk1"/>
                </a:solidFill>
                <a:latin typeface="Calibri"/>
                <a:ea typeface="Calibri"/>
                <a:cs typeface="Calibri"/>
                <a:sym typeface="Calibri"/>
              </a:rPr>
              <a:t># this will never report 'changed' status</a:t>
            </a:r>
            <a:r>
              <a:rPr b="0" i="0" lang="en-US" sz="1200" u="none" cap="none" strike="noStrike">
                <a:solidFill>
                  <a:schemeClr val="dk1"/>
                </a:solidFill>
                <a:latin typeface="Calibri"/>
                <a:ea typeface="Calibri"/>
                <a:cs typeface="Calibri"/>
                <a:sym typeface="Calibri"/>
              </a:rPr>
              <a:t> </a:t>
            </a:r>
            <a:endParaRPr sz="1200"/>
          </a:p>
          <a:p>
            <a:pPr indent="0" lvl="2" marL="9144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   shell: wall 'beep' </a:t>
            </a:r>
            <a:endParaRPr sz="1200"/>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changed_when: False</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Or, to immediately abort the play in its entirety, instead of skipping the failed tasks: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184150" lvl="2" marL="1085850" marR="0" rtl="0" algn="l">
              <a:spcBef>
                <a:spcPts val="0"/>
              </a:spcBef>
              <a:spcAft>
                <a:spcPts val="0"/>
              </a:spcAft>
              <a:buClr>
                <a:schemeClr val="dk1"/>
              </a:buClr>
              <a:buSzPts val="1200"/>
              <a:buFont typeface="Calibri"/>
              <a:buChar char="-"/>
            </a:pPr>
            <a:r>
              <a:rPr b="1" i="0" lang="en-US" sz="1200" u="none" cap="none" strike="noStrike">
                <a:solidFill>
                  <a:schemeClr val="dk1"/>
                </a:solidFill>
                <a:latin typeface="Calibri"/>
                <a:ea typeface="Calibri"/>
                <a:cs typeface="Calibri"/>
                <a:sym typeface="Calibri"/>
              </a:rPr>
              <a:t>hosts: somehosts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any_errors_fatal: true </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roles: - myrole</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6" name="Shape 1056"/>
        <p:cNvGrpSpPr/>
        <p:nvPr/>
      </p:nvGrpSpPr>
      <p:grpSpPr>
        <a:xfrm>
          <a:off x="0" y="0"/>
          <a:ext cx="0" cy="0"/>
          <a:chOff x="0" y="0"/>
          <a:chExt cx="0" cy="0"/>
        </a:xfrm>
      </p:grpSpPr>
      <p:sp>
        <p:nvSpPr>
          <p:cNvPr id="1057" name="Google Shape;1057;g446af7d474_0_20: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8" name="Google Shape;1058;g446af7d474_0_20:notes"/>
          <p:cNvSpPr txBox="1"/>
          <p:nvPr>
            <p:ph idx="1" type="body"/>
          </p:nvPr>
        </p:nvSpPr>
        <p:spPr>
          <a:xfrm>
            <a:off x="372168" y="341313"/>
            <a:ext cx="6676800" cy="8783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7F7F7F"/>
                </a:solidFill>
                <a:latin typeface="Calibri"/>
                <a:ea typeface="Calibri"/>
                <a:cs typeface="Calibri"/>
                <a:sym typeface="Calibri"/>
              </a:rPr>
              <a:t>Task Ordering: Pre and Post Tasks</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98450" lvl="0" marL="285750" marR="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A task is a single line item executed by the provisioning. If we look at this example, we see a name:, and while the name is not required, it is highly recommended. </a:t>
            </a:r>
            <a:endParaRPr sz="1200">
              <a:solidFill>
                <a:schemeClr val="dk1"/>
              </a:solidFill>
              <a:latin typeface="Calibri"/>
              <a:ea typeface="Calibri"/>
              <a:cs typeface="Calibri"/>
              <a:sym typeface="Calibri"/>
            </a:endParaRPr>
          </a:p>
          <a:p>
            <a:pPr indent="-298450" lvl="0" marL="285750" marR="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This is what will be displayed when the task is executed. And apt: is a built-in module in Ansible which relates to, and performs the tasks of the Debian-based distribution package manager: “apt”=</a:t>
            </a:r>
            <a:endParaRPr b="1" sz="1200">
              <a:solidFill>
                <a:srgbClr val="595959"/>
              </a:solidFill>
              <a:latin typeface="Calibri"/>
              <a:ea typeface="Calibri"/>
              <a:cs typeface="Calibri"/>
              <a:sym typeface="Calibri"/>
            </a:endParaRPr>
          </a:p>
          <a:p>
            <a:pPr indent="0" lvl="0" marL="0" marR="0" rtl="0" algn="l">
              <a:spcBef>
                <a:spcPts val="0"/>
              </a:spcBef>
              <a:spcAft>
                <a:spcPts val="0"/>
              </a:spcAft>
              <a:buNone/>
            </a:pPr>
            <a:r>
              <a:t/>
            </a:r>
            <a:endParaRPr b="1"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Pre and Post tasks</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app_repository: https://github.com/mjsprojects/hello-world.git</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app_version: "1.0.0"</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app_directory: /opt/webapps/hello-world</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You might want to execute a task on a server before or after a deployment runs, for example you might want to take a server out of a load balancer before the deployment, and then put it back in once the deployment has finished, we can use pre_tasks and post_tasks to achieve this.</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See example in next slide</a:t>
            </a:r>
            <a:endParaRPr b="0" i="0" sz="1200" u="none" cap="none" strike="noStrike">
              <a:solidFill>
                <a:schemeClr val="dk1"/>
              </a:solidFill>
              <a:latin typeface="Calibri"/>
              <a:ea typeface="Calibri"/>
              <a:cs typeface="Calibri"/>
              <a:sym typeface="Calibri"/>
            </a:endParaRPr>
          </a:p>
        </p:txBody>
      </p:sp>
      <p:sp>
        <p:nvSpPr>
          <p:cNvPr id="1059" name="Google Shape;1059;g446af7d474_0_20:notes"/>
          <p:cNvSpPr/>
          <p:nvPr/>
        </p:nvSpPr>
        <p:spPr>
          <a:xfrm>
            <a:off x="3296920" y="954335"/>
            <a:ext cx="2443500" cy="307800"/>
          </a:xfrm>
          <a:prstGeom prst="rect">
            <a:avLst/>
          </a:prstGeom>
          <a:solidFill>
            <a:schemeClr val="lt2"/>
          </a:solidFill>
          <a:ln cap="flat" cmpd="sng" w="9525">
            <a:solidFill>
              <a:srgbClr val="996633"/>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3A3A3A"/>
                </a:solidFill>
                <a:latin typeface="Calibri"/>
                <a:ea typeface="Calibri"/>
                <a:cs typeface="Calibri"/>
                <a:sym typeface="Calibri"/>
              </a:rPr>
              <a:t> - name: This</a:t>
            </a:r>
            <a:r>
              <a:rPr b="0" i="0" lang="en-US" sz="1000" u="none" cap="none" strike="noStrike">
                <a:solidFill>
                  <a:srgbClr val="3A3A3A"/>
                </a:solidFill>
                <a:latin typeface="Calibri"/>
                <a:ea typeface="Calibri"/>
                <a:cs typeface="Calibri"/>
                <a:sym typeface="Calibri"/>
              </a:rPr>
              <a:t> is my task</a:t>
            </a:r>
            <a:endParaRPr sz="1000">
              <a:solidFill>
                <a:srgbClr val="3A3A3A"/>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000" u="none" cap="none" strike="noStrike">
                <a:solidFill>
                  <a:srgbClr val="3A3A3A"/>
                </a:solidFill>
                <a:latin typeface="Calibri"/>
                <a:ea typeface="Calibri"/>
                <a:cs typeface="Calibri"/>
                <a:sym typeface="Calibri"/>
              </a:rPr>
              <a:t>   </a:t>
            </a:r>
            <a:r>
              <a:rPr b="0" i="0" lang="en-US" sz="1000" u="none" cap="none" strike="noStrike">
                <a:solidFill>
                  <a:srgbClr val="3A3A3A"/>
                </a:solidFill>
                <a:latin typeface="Calibri"/>
                <a:ea typeface="Calibri"/>
                <a:cs typeface="Calibri"/>
                <a:sym typeface="Calibri"/>
              </a:rPr>
              <a:t>apt: pkg=nano state=latest</a:t>
            </a:r>
            <a:r>
              <a:rPr b="0" i="0" lang="en-US" sz="1000" u="none" cap="none" strike="noStrike">
                <a:solidFill>
                  <a:schemeClr val="dk1"/>
                </a:solidFill>
                <a:latin typeface="Calibri"/>
                <a:ea typeface="Calibri"/>
                <a:cs typeface="Calibri"/>
                <a:sym typeface="Calibri"/>
              </a:rPr>
              <a:t> </a:t>
            </a:r>
            <a:endParaRPr/>
          </a:p>
        </p:txBody>
      </p:sp>
      <p:cxnSp>
        <p:nvCxnSpPr>
          <p:cNvPr id="1060" name="Google Shape;1060;g446af7d474_0_20:notes"/>
          <p:cNvCxnSpPr/>
          <p:nvPr/>
        </p:nvCxnSpPr>
        <p:spPr>
          <a:xfrm>
            <a:off x="372168" y="633098"/>
            <a:ext cx="65508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Google Shape;1067;g446af7d474_0_29: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8" name="Google Shape;1068;g446af7d474_0_29:notes"/>
          <p:cNvSpPr txBox="1"/>
          <p:nvPr>
            <p:ph idx="1" type="body"/>
          </p:nvPr>
        </p:nvSpPr>
        <p:spPr>
          <a:xfrm>
            <a:off x="372168" y="341313"/>
            <a:ext cx="6676800" cy="8783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7F7F7F"/>
                </a:solidFill>
                <a:latin typeface="Calibri"/>
                <a:ea typeface="Calibri"/>
                <a:cs typeface="Calibri"/>
                <a:sym typeface="Calibri"/>
              </a:rPr>
              <a:t>Task Ordering: Pre and Post Tasks</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98450" lvl="0" marL="285750" marR="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A task is a single line item executed by the provisioning. If we look at this example, we see a name:, and while the name is not required, it is highly recommended. </a:t>
            </a:r>
            <a:endParaRPr sz="1200">
              <a:solidFill>
                <a:schemeClr val="dk1"/>
              </a:solidFill>
              <a:latin typeface="Calibri"/>
              <a:ea typeface="Calibri"/>
              <a:cs typeface="Calibri"/>
              <a:sym typeface="Calibri"/>
            </a:endParaRPr>
          </a:p>
          <a:p>
            <a:pPr indent="-298450" lvl="0" marL="285750" marR="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This is what will be displayed when the task is executed. And apt: is a built-in module in Ansible which relates to, and performs the tasks of the Debian-based distribution package manager: “apt”=</a:t>
            </a:r>
            <a:endParaRPr b="1" sz="1200">
              <a:solidFill>
                <a:srgbClr val="595959"/>
              </a:solidFill>
              <a:latin typeface="Calibri"/>
              <a:ea typeface="Calibri"/>
              <a:cs typeface="Calibri"/>
              <a:sym typeface="Calibri"/>
            </a:endParaRPr>
          </a:p>
          <a:p>
            <a:pPr indent="0" lvl="0" marL="0" marR="0" rtl="0" algn="l">
              <a:spcBef>
                <a:spcPts val="0"/>
              </a:spcBef>
              <a:spcAft>
                <a:spcPts val="0"/>
              </a:spcAft>
              <a:buNone/>
            </a:pPr>
            <a:r>
              <a:t/>
            </a:r>
            <a:endParaRPr b="1"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Pre and Post tasks</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app_repository: https://github.com/mjsprojects/hello-world.git</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app_version: "1.0.0"</a:t>
            </a:r>
            <a:endParaRPr sz="1200"/>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app_directory: /opt/webapps/hello-world</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You might want to execute a task on a server before or after a deployment runs, for example you might want to take a server out of a load balancer before the deployment, and then put it back in once the deployment has finished, we can use pre_tasks and post_tasks to achieve this.</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hosts: appservers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become: yes</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serial: 1</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pre_tasks:</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 name: Disable the backend server in HAProxy.</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haproxy:</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state: disabled</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host: '{{ inventory_hostname }}'</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socket: /var/lib/haproxy/stats</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backend: habackend</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delegate_to: "{{ item }}"</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with_items: groups.lb</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tasks:</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 debug: msg="Deployment would be done here."</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post_tasks:</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 name: Wait for backend to come back up.</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wait_for:</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host: '{{ inventory_hostname }}'</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port: 8080</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state: started</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timeout: 60</a:t>
            </a:r>
            <a:endParaRPr sz="12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 name: Enable the backend server in HAProxy.</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haproxy:</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state: enabled</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host: '{{ inventory_hostname }}'</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socket: /var/lib/haproxy/stats</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backend: habackend</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delegate_to: "{{ item }}"</a:t>
            </a:r>
            <a:endParaRPr sz="1200"/>
          </a:p>
          <a:p>
            <a:pPr indent="0" lvl="0" marL="0" marR="0" rtl="0" algn="l">
              <a:spcBef>
                <a:spcPts val="0"/>
              </a:spcBef>
              <a:spcAft>
                <a:spcPts val="0"/>
              </a:spcAft>
              <a:buNone/>
            </a:pPr>
            <a:r>
              <a:rPr lang="en-US" sz="1200">
                <a:solidFill>
                  <a:schemeClr val="dk1"/>
                </a:solidFill>
                <a:latin typeface="Calibri"/>
                <a:ea typeface="Calibri"/>
                <a:cs typeface="Calibri"/>
                <a:sym typeface="Calibri"/>
              </a:rPr>
              <a:t>      with_items: groups.lb</a:t>
            </a:r>
            <a:endParaRPr b="0" i="0" sz="1200" u="none" cap="none" strike="noStrike">
              <a:solidFill>
                <a:schemeClr val="dk1"/>
              </a:solidFill>
              <a:latin typeface="Calibri"/>
              <a:ea typeface="Calibri"/>
              <a:cs typeface="Calibri"/>
              <a:sym typeface="Calibri"/>
            </a:endParaRPr>
          </a:p>
        </p:txBody>
      </p:sp>
      <p:sp>
        <p:nvSpPr>
          <p:cNvPr id="1069" name="Google Shape;1069;g446af7d474_0_29:notes"/>
          <p:cNvSpPr/>
          <p:nvPr/>
        </p:nvSpPr>
        <p:spPr>
          <a:xfrm>
            <a:off x="3296920" y="954335"/>
            <a:ext cx="2443500" cy="307800"/>
          </a:xfrm>
          <a:prstGeom prst="rect">
            <a:avLst/>
          </a:prstGeom>
          <a:solidFill>
            <a:schemeClr val="lt2"/>
          </a:solidFill>
          <a:ln cap="flat" cmpd="sng" w="9525">
            <a:solidFill>
              <a:srgbClr val="996633"/>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3A3A3A"/>
                </a:solidFill>
                <a:latin typeface="Calibri"/>
                <a:ea typeface="Calibri"/>
                <a:cs typeface="Calibri"/>
                <a:sym typeface="Calibri"/>
              </a:rPr>
              <a:t> - name: This</a:t>
            </a:r>
            <a:r>
              <a:rPr b="0" i="0" lang="en-US" sz="1000" u="none" cap="none" strike="noStrike">
                <a:solidFill>
                  <a:srgbClr val="3A3A3A"/>
                </a:solidFill>
                <a:latin typeface="Calibri"/>
                <a:ea typeface="Calibri"/>
                <a:cs typeface="Calibri"/>
                <a:sym typeface="Calibri"/>
              </a:rPr>
              <a:t> is my task</a:t>
            </a:r>
            <a:endParaRPr sz="1000">
              <a:solidFill>
                <a:srgbClr val="3A3A3A"/>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000" u="none" cap="none" strike="noStrike">
                <a:solidFill>
                  <a:srgbClr val="3A3A3A"/>
                </a:solidFill>
                <a:latin typeface="Calibri"/>
                <a:ea typeface="Calibri"/>
                <a:cs typeface="Calibri"/>
                <a:sym typeface="Calibri"/>
              </a:rPr>
              <a:t>   </a:t>
            </a:r>
            <a:r>
              <a:rPr b="0" i="0" lang="en-US" sz="1000" u="none" cap="none" strike="noStrike">
                <a:solidFill>
                  <a:srgbClr val="3A3A3A"/>
                </a:solidFill>
                <a:latin typeface="Calibri"/>
                <a:ea typeface="Calibri"/>
                <a:cs typeface="Calibri"/>
                <a:sym typeface="Calibri"/>
              </a:rPr>
              <a:t>apt: pkg=nano state=latest</a:t>
            </a:r>
            <a:r>
              <a:rPr b="0" i="0" lang="en-US" sz="1000" u="none" cap="none" strike="noStrike">
                <a:solidFill>
                  <a:schemeClr val="dk1"/>
                </a:solidFill>
                <a:latin typeface="Calibri"/>
                <a:ea typeface="Calibri"/>
                <a:cs typeface="Calibri"/>
                <a:sym typeface="Calibri"/>
              </a:rPr>
              <a:t> </a:t>
            </a:r>
            <a:endParaRPr/>
          </a:p>
        </p:txBody>
      </p:sp>
      <p:cxnSp>
        <p:nvCxnSpPr>
          <p:cNvPr id="1070" name="Google Shape;1070;g446af7d474_0_29:notes"/>
          <p:cNvCxnSpPr/>
          <p:nvPr/>
        </p:nvCxnSpPr>
        <p:spPr>
          <a:xfrm>
            <a:off x="372168" y="633098"/>
            <a:ext cx="65508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8: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8:notes"/>
          <p:cNvSpPr txBox="1"/>
          <p:nvPr>
            <p:ph idx="1" type="body"/>
          </p:nvPr>
        </p:nvSpPr>
        <p:spPr>
          <a:xfrm>
            <a:off x="372168" y="5441430"/>
            <a:ext cx="6551374" cy="3439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g446af7d474_0_48: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8" name="Google Shape;1078;g446af7d474_0_48:notes"/>
          <p:cNvSpPr txBox="1"/>
          <p:nvPr>
            <p:ph idx="1" type="body"/>
          </p:nvPr>
        </p:nvSpPr>
        <p:spPr>
          <a:xfrm>
            <a:off x="372168" y="5441430"/>
            <a:ext cx="6551400" cy="343890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446af7d474_0_54: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5" name="Google Shape;1085;g446af7d474_0_54:notes"/>
          <p:cNvSpPr txBox="1"/>
          <p:nvPr>
            <p:ph idx="1" type="body"/>
          </p:nvPr>
        </p:nvSpPr>
        <p:spPr>
          <a:xfrm>
            <a:off x="371476" y="5448300"/>
            <a:ext cx="6551700" cy="11619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1" lang="en-US" sz="1200" u="none" cap="none" strike="noStrike">
                <a:solidFill>
                  <a:schemeClr val="dk1"/>
                </a:solidFill>
                <a:latin typeface="Calibri"/>
                <a:ea typeface="Calibri"/>
                <a:cs typeface="Calibri"/>
                <a:sym typeface="Calibri"/>
              </a:rPr>
              <a:t>A quick example here of a Handler:</a:t>
            </a:r>
            <a:endParaRPr/>
          </a:p>
          <a:p>
            <a:pPr indent="0" lvl="1" marL="457200" marR="0" rtl="0" algn="l">
              <a:spcBef>
                <a:spcPts val="0"/>
              </a:spcBef>
              <a:spcAft>
                <a:spcPts val="0"/>
              </a:spcAft>
              <a:buNone/>
            </a:pPr>
            <a:r>
              <a:t/>
            </a:r>
            <a:endParaRPr b="0" i="1"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1" lang="en-US" sz="1200" u="none" cap="none" strike="noStrike">
                <a:solidFill>
                  <a:schemeClr val="dk1"/>
                </a:solidFill>
                <a:latin typeface="Calibri"/>
                <a:ea typeface="Calibri"/>
                <a:cs typeface="Calibri"/>
                <a:sym typeface="Calibri"/>
              </a:rPr>
              <a:t>---</a:t>
            </a:r>
            <a:endParaRPr/>
          </a:p>
          <a:p>
            <a:pPr indent="-171450" lvl="1" marL="6286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name: restart ntpd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service: name=ntpd state=restarted</a:t>
            </a:r>
            <a:endParaRPr b="0" i="1"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Google Shape;1091;g446af7d474_0_60: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2" name="Google Shape;1092;g446af7d474_0_60:notes"/>
          <p:cNvSpPr txBox="1"/>
          <p:nvPr>
            <p:ph idx="1" type="body"/>
          </p:nvPr>
        </p:nvSpPr>
        <p:spPr>
          <a:xfrm>
            <a:off x="731500" y="4560550"/>
            <a:ext cx="5852100" cy="4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2" name="Shape 1102"/>
        <p:cNvGrpSpPr/>
        <p:nvPr/>
      </p:nvGrpSpPr>
      <p:grpSpPr>
        <a:xfrm>
          <a:off x="0" y="0"/>
          <a:ext cx="0" cy="0"/>
          <a:chOff x="0" y="0"/>
          <a:chExt cx="0" cy="0"/>
        </a:xfrm>
      </p:grpSpPr>
      <p:sp>
        <p:nvSpPr>
          <p:cNvPr id="1103" name="Google Shape;1103;g446af7d474_0_71: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4" name="Google Shape;1104;g446af7d474_0_71:notes"/>
          <p:cNvSpPr txBox="1"/>
          <p:nvPr>
            <p:ph idx="1" type="body"/>
          </p:nvPr>
        </p:nvSpPr>
        <p:spPr>
          <a:xfrm>
            <a:off x="241540" y="1363852"/>
            <a:ext cx="6698700" cy="72795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Exercise Objective:</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this exercise we will not only deploy a single application, but will also complete the task of deploying/implementing a full application stack. </a:t>
            </a:r>
            <a:endParaRPr sz="1200"/>
          </a:p>
          <a:p>
            <a:pPr indent="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Before We Begin:</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Our example application is called Gogs, which is an in-house Git repository hosting service similar to GitLab or GitHub.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By implementing this full application stack we will explore using community provided roles from Ansible Galaxy, using variables to override default configurations, and how Ansible can simplify the delivery of a complete application stack.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Before we begin using Ansible to perform some magic on our behalf, we should start by defining what it is we need our Ansible project to do.</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first thing we need for this project if obviously Gogs, which is our application. For Gogs to work correctly, it needs a backend database. In this example, we will use MySQL. Additionally, we are going to add a simple firewall to secure our Gogs server. Finally, we are going to make sure it’s time is correct by installing NTP.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our project we include the following roles: </a:t>
            </a:r>
            <a:endParaRPr sz="1200"/>
          </a:p>
          <a:p>
            <a:pPr indent="-279400" lvl="1" marL="800100" marR="0" rtl="0" algn="l">
              <a:spcBef>
                <a:spcPts val="0"/>
              </a:spcBef>
              <a:spcAft>
                <a:spcPts val="0"/>
              </a:spcAft>
              <a:buClr>
                <a:schemeClr val="dk1"/>
              </a:buClr>
              <a:buSzPts val="1000"/>
              <a:buFont typeface="Noto Sans Symbols"/>
              <a:buNone/>
            </a:pPr>
            <a:r>
              <a:t/>
            </a:r>
            <a:endParaRPr b="0" i="0" sz="1200" u="none" cap="none" strike="noStrike">
              <a:solidFill>
                <a:schemeClr val="dk1"/>
              </a:solidFill>
              <a:latin typeface="Calibri"/>
              <a:ea typeface="Calibri"/>
              <a:cs typeface="Calibri"/>
              <a:sym typeface="Calibri"/>
            </a:endParaRPr>
          </a:p>
          <a:p>
            <a:pPr indent="-355600" lvl="1" marL="80010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geerlingguy.ntp </a:t>
            </a:r>
            <a:endParaRPr sz="1200"/>
          </a:p>
          <a:p>
            <a:pPr indent="-355600" lvl="1" marL="80010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geerlingguy.firewall </a:t>
            </a:r>
            <a:endParaRPr sz="1200"/>
          </a:p>
          <a:p>
            <a:pPr indent="-355600" lvl="1" marL="80010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geerlingguy.mysql </a:t>
            </a:r>
            <a:endParaRPr sz="1200"/>
          </a:p>
          <a:p>
            <a:pPr indent="-355600" lvl="1" marL="80010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geerlingguy.git </a:t>
            </a:r>
            <a:endParaRPr sz="1200"/>
          </a:p>
          <a:p>
            <a:pPr indent="-355600" lvl="1" marL="80010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geerlingguy.gogs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To find out what variables we can use to customize the behavior of each role we can look in the README file for each role, as well as the defaults/main.yml file.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Let’s change in to our gogs project directory for this exercise. Enter the following:</a:t>
            </a:r>
            <a:endParaRPr sz="1200"/>
          </a:p>
          <a:p>
            <a:pPr indent="45720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cd ~/code/gogs</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While here, we could also take a look in </a:t>
            </a:r>
            <a:r>
              <a:rPr b="1" i="0" lang="en-US" sz="1200" u="none" cap="none" strike="noStrike">
                <a:solidFill>
                  <a:schemeClr val="dk1"/>
                </a:solidFill>
                <a:latin typeface="Calibri"/>
                <a:ea typeface="Calibri"/>
                <a:cs typeface="Calibri"/>
                <a:sym typeface="Calibri"/>
              </a:rPr>
              <a:t>roles</a:t>
            </a:r>
            <a:r>
              <a:rPr b="0" i="0" lang="en-US" sz="1200" u="none" cap="none" strike="noStrike">
                <a:solidFill>
                  <a:schemeClr val="dk1"/>
                </a:solidFill>
                <a:latin typeface="Calibri"/>
                <a:ea typeface="Calibri"/>
                <a:cs typeface="Calibri"/>
                <a:sym typeface="Calibri"/>
              </a:rPr>
              <a:t> we can see the community roles have already been added.</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When working with community roles from Ansible Galaxy, you will likely notice the quality of roles varies greatly. After a little trial and error, you should start to identify things to look out for when deciding which community roles are well constructed, and those that need some polishing in order to be fully functional.</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Characteristics of well written community roles include:</a:t>
            </a:r>
            <a:endParaRPr sz="1200"/>
          </a:p>
          <a:p>
            <a:pPr indent="45720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-They are easily customizable via variables</a:t>
            </a:r>
            <a:endParaRPr sz="1200"/>
          </a:p>
          <a:p>
            <a:pPr indent="45720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-They support multiple distributions</a:t>
            </a:r>
            <a:endParaRPr sz="1200"/>
          </a:p>
          <a:p>
            <a:pPr indent="45720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-They are well documented</a:t>
            </a:r>
            <a:endParaRPr sz="1200"/>
          </a:p>
          <a:p>
            <a:pPr indent="45720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-They are regularly updated and maintained</a:t>
            </a:r>
            <a:endParaRPr sz="1200"/>
          </a:p>
          <a:p>
            <a:pPr indent="45720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-They have been well tested.</a:t>
            </a:r>
            <a:endParaRPr sz="1200"/>
          </a:p>
          <a:p>
            <a:pPr indent="0" lvl="1" marL="457200" marR="0" rtl="0" algn="l">
              <a:spcBef>
                <a:spcPts val="0"/>
              </a:spcBef>
              <a:spcAft>
                <a:spcPts val="0"/>
              </a:spcAft>
              <a:buNone/>
            </a:pPr>
            <a:r>
              <a:t/>
            </a:r>
            <a:endParaRPr b="0" i="0" sz="1200" u="none" cap="none" strike="noStrike">
              <a:solidFill>
                <a:schemeClr val="dk1"/>
              </a:solidFill>
              <a:highlight>
                <a:srgbClr val="FFFF00"/>
              </a:highlight>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highlight>
                  <a:srgbClr val="FFFF00"/>
                </a:highlight>
                <a:latin typeface="Calibri"/>
                <a:ea typeface="Calibri"/>
                <a:cs typeface="Calibri"/>
                <a:sym typeface="Calibri"/>
              </a:rPr>
              <a:t>Next let's customize the roles to match our requirements and environment.</a:t>
            </a:r>
            <a:endParaRPr b="0" i="0" sz="1200" u="none" cap="none" strike="noStrike">
              <a:solidFill>
                <a:schemeClr val="dk1"/>
              </a:solidFill>
              <a:highlight>
                <a:srgbClr val="FFFF00"/>
              </a:highlight>
              <a:latin typeface="Calibri"/>
              <a:ea typeface="Calibri"/>
              <a:cs typeface="Calibri"/>
              <a:sym typeface="Calibri"/>
            </a:endParaRPr>
          </a:p>
          <a:p>
            <a:pPr indent="0" lvl="1" marL="457200" marR="0" rtl="0" algn="l">
              <a:spcBef>
                <a:spcPts val="0"/>
              </a:spcBef>
              <a:spcAft>
                <a:spcPts val="0"/>
              </a:spcAft>
              <a:buNone/>
            </a:pPr>
            <a:r>
              <a:t/>
            </a:r>
            <a:endParaRPr sz="1200">
              <a:solidFill>
                <a:schemeClr val="dk1"/>
              </a:solidFill>
              <a:highlight>
                <a:srgbClr val="FFFF00"/>
              </a:highlight>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We will store all our customizations under </a:t>
            </a:r>
            <a:r>
              <a:rPr b="1" lang="en-US" sz="1200">
                <a:solidFill>
                  <a:schemeClr val="dk1"/>
                </a:solidFill>
                <a:latin typeface="Calibri"/>
                <a:ea typeface="Calibri"/>
                <a:cs typeface="Calibri"/>
                <a:sym typeface="Calibri"/>
              </a:rPr>
              <a:t>group_vars/all/</a:t>
            </a:r>
            <a:r>
              <a:rPr lang="en-US" sz="1200">
                <a:solidFill>
                  <a:schemeClr val="dk1"/>
                </a:solidFill>
                <a:latin typeface="Calibri"/>
                <a:ea typeface="Calibri"/>
                <a:cs typeface="Calibri"/>
                <a:sym typeface="Calibri"/>
              </a:rPr>
              <a:t> since there is currently only one target host in our environment.</a:t>
            </a:r>
            <a:endParaRPr sz="1200">
              <a:solidFill>
                <a:schemeClr val="dk1"/>
              </a:solidFill>
            </a:endParaRPr>
          </a:p>
          <a:p>
            <a:pPr indent="457200" lvl="2" marL="9144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 ls group_vars/all/*</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Finally, we create a playbook that includes all the roles in playbook.yml</a:t>
            </a:r>
            <a:endParaRPr sz="1200">
              <a:solidFill>
                <a:schemeClr val="dk1"/>
              </a:solidFill>
            </a:endParaRPr>
          </a:p>
          <a:p>
            <a:pPr indent="0" lvl="2" marL="9144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Let's run the playbook and apply the roles to our gogs host. To do this, type the following and press enter:</a:t>
            </a:r>
            <a:endParaRPr sz="1200">
              <a:solidFill>
                <a:schemeClr val="dk1"/>
              </a:solidFill>
            </a:endParaRPr>
          </a:p>
          <a:p>
            <a:pPr indent="457200" lvl="2" marL="914400" rtl="0" algn="l">
              <a:spcBef>
                <a:spcPts val="0"/>
              </a:spcBef>
              <a:spcAft>
                <a:spcPts val="0"/>
              </a:spcAft>
              <a:buClr>
                <a:schemeClr val="dk1"/>
              </a:buClr>
              <a:buFont typeface="Arial"/>
              <a:buNone/>
            </a:pPr>
            <a:r>
              <a:t/>
            </a:r>
            <a:endParaRPr b="1" sz="1200">
              <a:solidFill>
                <a:schemeClr val="dk1"/>
              </a:solidFill>
              <a:latin typeface="Calibri"/>
              <a:ea typeface="Calibri"/>
              <a:cs typeface="Calibri"/>
              <a:sym typeface="Calibri"/>
            </a:endParaRPr>
          </a:p>
          <a:p>
            <a:pPr indent="457200" lvl="2" marL="9144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 ansible-playbook playbook.yml</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As a result of our Ansible playbook configuration, this action will go out and install ntp, iptables, MySQL, Git, Gogs, as well as creating our database for us, and starting the appropriate services.</a:t>
            </a:r>
            <a:endParaRPr sz="1200">
              <a:solidFill>
                <a:schemeClr val="dk1"/>
              </a:solidFill>
            </a:endParaRPr>
          </a:p>
          <a:p>
            <a:pPr indent="0" lvl="2" marL="9144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At the successful completion of the playbook you should be able to browse to:</a:t>
            </a:r>
            <a:endParaRPr sz="1200">
              <a:solidFill>
                <a:schemeClr val="dk1"/>
              </a:solidFill>
            </a:endParaRPr>
          </a:p>
          <a:p>
            <a:pPr indent="457200" lvl="2" marL="9144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45720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 </a:t>
            </a:r>
            <a:r>
              <a:rPr b="1" lang="en-US" sz="1200">
                <a:solidFill>
                  <a:schemeClr val="dk1"/>
                </a:solidFill>
                <a:latin typeface="Calibri"/>
                <a:ea typeface="Calibri"/>
                <a:cs typeface="Calibri"/>
                <a:sym typeface="Calibri"/>
              </a:rPr>
              <a:t>http://gogs.techtownlab.com:</a:t>
            </a:r>
            <a:r>
              <a:rPr b="1" i="1" lang="en-US" sz="1200">
                <a:solidFill>
                  <a:schemeClr val="dk1"/>
                </a:solidFill>
                <a:latin typeface="Calibri"/>
                <a:ea typeface="Calibri"/>
                <a:cs typeface="Calibri"/>
                <a:sym typeface="Calibri"/>
              </a:rPr>
              <a:t>port</a:t>
            </a:r>
            <a:r>
              <a:rPr lang="en-US" sz="1200">
                <a:solidFill>
                  <a:schemeClr val="dk1"/>
                </a:solidFill>
                <a:latin typeface="Calibri"/>
                <a:ea typeface="Calibri"/>
                <a:cs typeface="Calibri"/>
                <a:sym typeface="Calibri"/>
              </a:rPr>
              <a:t> </a:t>
            </a:r>
            <a:endParaRPr sz="1200">
              <a:solidFill>
                <a:schemeClr val="dk1"/>
              </a:solidFill>
            </a:endParaRPr>
          </a:p>
          <a:p>
            <a:pPr indent="45720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where </a:t>
            </a:r>
            <a:r>
              <a:rPr b="1" i="1" lang="en-US" sz="1200">
                <a:solidFill>
                  <a:schemeClr val="dk1"/>
                </a:solidFill>
                <a:latin typeface="Calibri"/>
                <a:ea typeface="Calibri"/>
                <a:cs typeface="Calibri"/>
                <a:sym typeface="Calibri"/>
              </a:rPr>
              <a:t>port</a:t>
            </a:r>
            <a:r>
              <a:rPr lang="en-US" sz="1200">
                <a:solidFill>
                  <a:schemeClr val="dk1"/>
                </a:solidFill>
                <a:latin typeface="Calibri"/>
                <a:ea typeface="Calibri"/>
                <a:cs typeface="Calibri"/>
                <a:sym typeface="Calibri"/>
              </a:rPr>
              <a:t> is </a:t>
            </a:r>
            <a:r>
              <a:rPr b="1" lang="en-US" sz="1200">
                <a:solidFill>
                  <a:schemeClr val="dk1"/>
                </a:solidFill>
                <a:latin typeface="Calibri"/>
                <a:ea typeface="Calibri"/>
                <a:cs typeface="Calibri"/>
                <a:sym typeface="Calibri"/>
              </a:rPr>
              <a:t>8000 + your student number </a:t>
            </a:r>
            <a:r>
              <a:rPr lang="en-US" sz="1200">
                <a:solidFill>
                  <a:schemeClr val="dk1"/>
                </a:solidFill>
                <a:latin typeface="Calibri"/>
                <a:ea typeface="Calibri"/>
                <a:cs typeface="Calibri"/>
                <a:sym typeface="Calibri"/>
              </a:rPr>
              <a:t> </a:t>
            </a:r>
            <a:endParaRPr sz="1200">
              <a:solidFill>
                <a:schemeClr val="dk1"/>
              </a:solidFill>
            </a:endParaRPr>
          </a:p>
          <a:p>
            <a:pPr indent="45720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For example: student13 would type: </a:t>
            </a:r>
            <a:r>
              <a:rPr b="1" lang="en-US" sz="1200">
                <a:solidFill>
                  <a:schemeClr val="dk1"/>
                </a:solidFill>
                <a:latin typeface="Calibri"/>
                <a:ea typeface="Calibri"/>
                <a:cs typeface="Calibri"/>
                <a:sym typeface="Calibri"/>
              </a:rPr>
              <a:t>http://gogs.techtownlab.com:8013</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Note the URL as we will need to use that again shortly.</a:t>
            </a:r>
            <a:endParaRPr sz="1200">
              <a:solidFill>
                <a:schemeClr val="dk1"/>
              </a:solidFill>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After successfully navigating to URL, you will be taken to the Gogs installation page where you can fill out the database details and create your admin account.</a:t>
            </a:r>
            <a:endParaRPr sz="1200">
              <a:solidFill>
                <a:schemeClr val="dk1"/>
              </a:solidFill>
            </a:endParaRPr>
          </a:p>
          <a:p>
            <a:pPr indent="0" lvl="2" marL="9144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The database password, as defined in </a:t>
            </a:r>
            <a:r>
              <a:rPr b="1" lang="en-US" sz="1200">
                <a:solidFill>
                  <a:schemeClr val="dk1"/>
                </a:solidFill>
                <a:latin typeface="Calibri"/>
                <a:ea typeface="Calibri"/>
                <a:cs typeface="Calibri"/>
                <a:sym typeface="Calibri"/>
              </a:rPr>
              <a:t>group_vars/all/gogs</a:t>
            </a:r>
            <a:r>
              <a:rPr lang="en-US" sz="1200">
                <a:solidFill>
                  <a:schemeClr val="dk1"/>
                </a:solidFill>
                <a:latin typeface="Calibri"/>
                <a:ea typeface="Calibri"/>
                <a:cs typeface="Calibri"/>
                <a:sym typeface="Calibri"/>
              </a:rPr>
              <a:t> is: </a:t>
            </a:r>
            <a:endParaRPr sz="1200">
              <a:solidFill>
                <a:schemeClr val="dk1"/>
              </a:solidFill>
            </a:endParaRPr>
          </a:p>
          <a:p>
            <a:pPr indent="457200" lvl="2" marL="9144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pa55w0rd</a:t>
            </a:r>
            <a:endParaRPr sz="1200">
              <a:solidFill>
                <a:schemeClr val="dk1"/>
              </a:solidFill>
              <a:latin typeface="Calibri"/>
              <a:ea typeface="Calibri"/>
              <a:cs typeface="Calibri"/>
              <a:sym typeface="Calibri"/>
            </a:endParaRPr>
          </a:p>
          <a:p>
            <a:pPr indent="0" lvl="2" marL="9144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Additionally, we will </a:t>
            </a:r>
            <a:r>
              <a:rPr b="1" lang="en-US" sz="1200">
                <a:solidFill>
                  <a:schemeClr val="dk1"/>
                </a:solidFill>
                <a:latin typeface="Calibri"/>
                <a:ea typeface="Calibri"/>
                <a:cs typeface="Calibri"/>
                <a:sym typeface="Calibri"/>
              </a:rPr>
              <a:t>change</a:t>
            </a:r>
            <a:r>
              <a:rPr lang="en-US" sz="1200">
                <a:solidFill>
                  <a:schemeClr val="dk1"/>
                </a:solidFill>
                <a:latin typeface="Calibri"/>
                <a:ea typeface="Calibri"/>
                <a:cs typeface="Calibri"/>
                <a:sym typeface="Calibri"/>
              </a:rPr>
              <a:t> the Gogs URL from:</a:t>
            </a:r>
            <a:endParaRPr sz="1200">
              <a:solidFill>
                <a:schemeClr val="dk1"/>
              </a:solidFill>
            </a:endParaRPr>
          </a:p>
          <a:p>
            <a:pPr indent="457200" lvl="2" marL="9144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localhost:3000 </a:t>
            </a:r>
            <a:endParaRPr sz="1200">
              <a:solidFill>
                <a:schemeClr val="dk1"/>
              </a:solidFill>
              <a:latin typeface="Calibri"/>
              <a:ea typeface="Calibri"/>
              <a:cs typeface="Calibri"/>
              <a:sym typeface="Calibri"/>
            </a:endParaRPr>
          </a:p>
          <a:p>
            <a:pPr indent="457200" lvl="2" marL="13716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to </a:t>
            </a:r>
            <a:endParaRPr sz="1200">
              <a:solidFill>
                <a:schemeClr val="dk1"/>
              </a:solidFill>
            </a:endParaRPr>
          </a:p>
          <a:p>
            <a:pPr indent="457200" lvl="2" marL="9144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http://gogs.techtownlab.com:</a:t>
            </a:r>
            <a:r>
              <a:rPr b="1" i="1" lang="en-US" sz="1200">
                <a:solidFill>
                  <a:schemeClr val="dk1"/>
                </a:solidFill>
                <a:latin typeface="Calibri"/>
                <a:ea typeface="Calibri"/>
                <a:cs typeface="Calibri"/>
                <a:sym typeface="Calibri"/>
              </a:rPr>
              <a:t>port</a:t>
            </a:r>
            <a:r>
              <a:rPr lang="en-US" sz="1200">
                <a:solidFill>
                  <a:schemeClr val="dk1"/>
                </a:solidFill>
                <a:latin typeface="Calibri"/>
                <a:ea typeface="Calibri"/>
                <a:cs typeface="Calibri"/>
                <a:sym typeface="Calibri"/>
              </a:rPr>
              <a:t> as noted above.</a:t>
            </a:r>
            <a:endParaRPr sz="1200">
              <a:solidFill>
                <a:schemeClr val="dk1"/>
              </a:solidFill>
            </a:endParaRPr>
          </a:p>
          <a:p>
            <a:pPr indent="0" lvl="4" marL="18288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sz="1200">
              <a:solidFill>
                <a:schemeClr val="dk1"/>
              </a:solidFill>
              <a:highlight>
                <a:srgbClr val="FFFF00"/>
              </a:highlight>
              <a:latin typeface="Calibri"/>
              <a:ea typeface="Calibri"/>
              <a:cs typeface="Calibri"/>
              <a:sym typeface="Calibri"/>
            </a:endParaRPr>
          </a:p>
        </p:txBody>
      </p:sp>
      <p:cxnSp>
        <p:nvCxnSpPr>
          <p:cNvPr id="1105" name="Google Shape;1105;g446af7d474_0_71:notes"/>
          <p:cNvCxnSpPr/>
          <p:nvPr/>
        </p:nvCxnSpPr>
        <p:spPr>
          <a:xfrm>
            <a:off x="371475" y="1363852"/>
            <a:ext cx="65688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Google Shape;1112;p77: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3" name="Google Shape;1113;p77:notes"/>
          <p:cNvSpPr txBox="1"/>
          <p:nvPr>
            <p:ph idx="1" type="body"/>
          </p:nvPr>
        </p:nvSpPr>
        <p:spPr>
          <a:xfrm>
            <a:off x="731500" y="4560550"/>
            <a:ext cx="5852100" cy="4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chemeClr val="dk1"/>
                </a:solidFill>
              </a:rPr>
              <a:t>-- errors on playbook, version control for your playbooks</a:t>
            </a:r>
            <a:endParaRPr sz="1350">
              <a:solidFill>
                <a:schemeClr val="dk1"/>
              </a:solidFill>
            </a:endParaRPr>
          </a:p>
          <a:p>
            <a:pPr indent="0" lvl="0" marL="0" rtl="0" algn="l">
              <a:spcBef>
                <a:spcPts val="0"/>
              </a:spcBef>
              <a:spcAft>
                <a:spcPts val="0"/>
              </a:spcAft>
              <a:buNone/>
            </a:pPr>
            <a:r>
              <a:rPr lang="en-US" sz="1350">
                <a:solidFill>
                  <a:schemeClr val="dk1"/>
                </a:solidFill>
              </a:rPr>
              <a:t>-- </a:t>
            </a:r>
            <a:endParaRPr sz="1350">
              <a:solidFill>
                <a:schemeClr val="dk1"/>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p81: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81:notes"/>
          <p:cNvSpPr txBox="1"/>
          <p:nvPr>
            <p:ph idx="1" type="body"/>
          </p:nvPr>
        </p:nvSpPr>
        <p:spPr>
          <a:xfrm>
            <a:off x="372168" y="5467350"/>
            <a:ext cx="6592512" cy="3413126"/>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Use source and version. Ansible works excellently well with these tools.</a:t>
            </a:r>
            <a:endParaRPr/>
          </a:p>
          <a:p>
            <a:pPr indent="0" lvl="1" marL="457200" marR="0" rtl="0" algn="l">
              <a:spcBef>
                <a:spcPts val="600"/>
              </a:spcBef>
              <a:spcAft>
                <a:spcPts val="0"/>
              </a:spcAft>
              <a:buNone/>
            </a:pPr>
            <a:r>
              <a:t/>
            </a:r>
            <a:endParaRPr b="1"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Google Shape;1126;p82: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7" name="Google Shape;1127;p82:notes"/>
          <p:cNvSpPr txBox="1"/>
          <p:nvPr>
            <p:ph idx="1" type="body"/>
          </p:nvPr>
        </p:nvSpPr>
        <p:spPr>
          <a:xfrm>
            <a:off x="372168" y="5524500"/>
            <a:ext cx="6592512" cy="3355976"/>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For more information about Ansible and AWS:</a:t>
            </a:r>
            <a:endParaRPr/>
          </a:p>
          <a:p>
            <a:pPr indent="0" lvl="1" marL="457200" marR="0" rtl="0" algn="l">
              <a:spcBef>
                <a:spcPts val="600"/>
              </a:spcBef>
              <a:spcAft>
                <a:spcPts val="0"/>
              </a:spcAft>
              <a:buNone/>
            </a:pPr>
            <a:r>
              <a:t/>
            </a:r>
            <a:endParaRPr b="1" i="0" sz="1000" u="none" cap="none" strike="noStrike">
              <a:solidFill>
                <a:schemeClr val="dk1"/>
              </a:solidFill>
              <a:latin typeface="Calibri"/>
              <a:ea typeface="Calibri"/>
              <a:cs typeface="Calibri"/>
              <a:sym typeface="Calibri"/>
            </a:endParaRPr>
          </a:p>
          <a:p>
            <a:pPr indent="0" lvl="1" marL="457200" marR="0" rtl="0" algn="l">
              <a:spcBef>
                <a:spcPts val="600"/>
              </a:spcBef>
              <a:spcAft>
                <a:spcPts val="0"/>
              </a:spcAft>
              <a:buNone/>
            </a:pPr>
            <a:r>
              <a:rPr b="1" i="0" lang="en-US" sz="1000" u="none" cap="none" strike="noStrike">
                <a:solidFill>
                  <a:schemeClr val="dk1"/>
                </a:solidFill>
                <a:latin typeface="Calibri"/>
                <a:ea typeface="Calibri"/>
                <a:cs typeface="Calibri"/>
                <a:sym typeface="Calibri"/>
              </a:rPr>
              <a:t>http://docs.ansible.com/ansible/guide_aws.html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2" name="Shape 1132"/>
        <p:cNvGrpSpPr/>
        <p:nvPr/>
      </p:nvGrpSpPr>
      <p:grpSpPr>
        <a:xfrm>
          <a:off x="0" y="0"/>
          <a:ext cx="0" cy="0"/>
          <a:chOff x="0" y="0"/>
          <a:chExt cx="0" cy="0"/>
        </a:xfrm>
      </p:grpSpPr>
      <p:sp>
        <p:nvSpPr>
          <p:cNvPr id="1133" name="Google Shape;1133;p8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4" name="Google Shape;1134;p83: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Docker has literally taken the IT world by storm, since it’s introduction in March 2013 the Docker Github repo has seen  24,458 commits, 145 releases and  1,388 contributors.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That’s just the main Docker engine, we aren’t counting the endless list of open source projects, commercial services and other project integrations that have sprung up around Docker and aim to make the life of a Docker administrator a bit easier.</a:t>
            </a:r>
            <a:endParaRPr sz="1200"/>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9" name="Shape 1139"/>
        <p:cNvGrpSpPr/>
        <p:nvPr/>
      </p:nvGrpSpPr>
      <p:grpSpPr>
        <a:xfrm>
          <a:off x="0" y="0"/>
          <a:ext cx="0" cy="0"/>
          <a:chOff x="0" y="0"/>
          <a:chExt cx="0" cy="0"/>
        </a:xfrm>
      </p:grpSpPr>
      <p:sp>
        <p:nvSpPr>
          <p:cNvPr id="1140" name="Google Shape;1140;p84: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1" name="Google Shape;1141;p84:notes"/>
          <p:cNvSpPr txBox="1"/>
          <p:nvPr>
            <p:ph idx="1" type="body"/>
          </p:nvPr>
        </p:nvSpPr>
        <p:spPr>
          <a:xfrm>
            <a:off x="372168" y="5410200"/>
            <a:ext cx="6592512" cy="3470275"/>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rgbClr val="595959"/>
                </a:solidFill>
                <a:latin typeface="Calibri"/>
                <a:ea typeface="Calibri"/>
                <a:cs typeface="Calibri"/>
                <a:sym typeface="Calibri"/>
              </a:rPr>
              <a:t>Why is this useful?</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How many times have you encountered a situation where an application works perfectly in development but runs in to unexpected problems in staging or production because it is missing a vital library, or the versions of packages are slightly different, or there is a required configuration change a developer forgot to tell you about.</a:t>
            </a:r>
            <a:endParaRPr sz="1200"/>
          </a:p>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By packaging up everything an application needs to run in a standard container we can be sure an application runs exactly  the same, weather it is on a developers laptop, on a local server, or pushed up to the cloud to run on Amazon AWS or Google Compute Engine.</a:t>
            </a:r>
            <a:r>
              <a:rPr lang="en-US" sz="1200"/>
              <a:t> </a:t>
            </a:r>
            <a:r>
              <a:rPr b="0" i="0" lang="en-US" sz="1200" u="none" cap="none" strike="noStrike">
                <a:solidFill>
                  <a:schemeClr val="dk1"/>
                </a:solidFill>
                <a:latin typeface="Calibri"/>
                <a:ea typeface="Calibri"/>
                <a:cs typeface="Calibri"/>
                <a:sym typeface="Calibri"/>
              </a:rPr>
              <a:t>This is the problem that Docker solves.</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cxnSp>
        <p:nvCxnSpPr>
          <p:cNvPr id="1142" name="Google Shape;1142;p84:notes"/>
          <p:cNvCxnSpPr/>
          <p:nvPr/>
        </p:nvCxnSpPr>
        <p:spPr>
          <a:xfrm>
            <a:off x="372168" y="5819218"/>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7" name="Shape 1147"/>
        <p:cNvGrpSpPr/>
        <p:nvPr/>
      </p:nvGrpSpPr>
      <p:grpSpPr>
        <a:xfrm>
          <a:off x="0" y="0"/>
          <a:ext cx="0" cy="0"/>
          <a:chOff x="0" y="0"/>
          <a:chExt cx="0" cy="0"/>
        </a:xfrm>
      </p:grpSpPr>
      <p:sp>
        <p:nvSpPr>
          <p:cNvPr id="1148" name="Google Shape;1148;g446af7d474_0_183:notes"/>
          <p:cNvSpPr/>
          <p:nvPr>
            <p:ph idx="2" type="sldImg"/>
          </p:nvPr>
        </p:nvSpPr>
        <p:spPr>
          <a:xfrm>
            <a:off x="749300" y="555625"/>
            <a:ext cx="5834100" cy="43752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149" name="Google Shape;1149;g446af7d474_0_183:notes"/>
          <p:cNvSpPr txBox="1"/>
          <p:nvPr>
            <p:ph idx="1" type="body"/>
          </p:nvPr>
        </p:nvSpPr>
        <p:spPr>
          <a:xfrm>
            <a:off x="731837" y="4621212"/>
            <a:ext cx="5851500" cy="377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A Docker </a:t>
            </a:r>
            <a:r>
              <a:rPr b="0" i="1" lang="en-US" sz="1200" u="none" cap="none" strike="noStrike">
                <a:solidFill>
                  <a:schemeClr val="dk1"/>
                </a:solidFill>
                <a:latin typeface="Calibri"/>
                <a:ea typeface="Calibri"/>
                <a:cs typeface="Calibri"/>
                <a:sym typeface="Calibri"/>
              </a:rPr>
              <a:t>image</a:t>
            </a:r>
            <a:r>
              <a:rPr b="0" i="0" lang="en-US" sz="1200" u="none" cap="none" strike="noStrike">
                <a:solidFill>
                  <a:schemeClr val="dk1"/>
                </a:solidFill>
                <a:latin typeface="Calibri"/>
                <a:ea typeface="Calibri"/>
                <a:cs typeface="Calibri"/>
                <a:sym typeface="Calibri"/>
              </a:rPr>
              <a:t> is a read-only template with instructions for creating a Docker container. For example, an image might contain an Ubuntu operating system with Apache web server and your web application installed. You can build or update images from scratch or download and use images created by others. An image may be based on, or may extend, one or more other images. A docker image is described in text file called a </a:t>
            </a:r>
            <a:r>
              <a:rPr b="0" i="1" lang="en-US" sz="1200" u="none" cap="none" strike="noStrike">
                <a:solidFill>
                  <a:schemeClr val="dk1"/>
                </a:solidFill>
                <a:latin typeface="Calibri"/>
                <a:ea typeface="Calibri"/>
                <a:cs typeface="Calibri"/>
                <a:sym typeface="Calibri"/>
              </a:rPr>
              <a:t>Dockerfile</a:t>
            </a:r>
            <a:r>
              <a:rPr b="0" i="0" lang="en-US" sz="1200" u="none" cap="none" strike="noStrike">
                <a:solidFill>
                  <a:schemeClr val="dk1"/>
                </a:solidFill>
                <a:latin typeface="Calibri"/>
                <a:ea typeface="Calibri"/>
                <a:cs typeface="Calibri"/>
                <a:sym typeface="Calibri"/>
              </a:rPr>
              <a:t>, which has a simple, well-defined syntax.</a:t>
            </a:r>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A Docker container is a runnable instance of a Docker image. You can run, start, stop, move, or delete a container using Docker API or CLI commands. When you run a container, you can provide configuration metadata such as networking information or environment variables. Each container is an isolated and secure application platform, but can be given access to resources running in a different host or container, as well as persistent storage or databases.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9: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9:notes"/>
          <p:cNvSpPr txBox="1"/>
          <p:nvPr>
            <p:ph idx="1" type="body"/>
          </p:nvPr>
        </p:nvSpPr>
        <p:spPr>
          <a:xfrm>
            <a:off x="628650" y="5848350"/>
            <a:ext cx="6294892" cy="3032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Section</a:t>
            </a:r>
            <a:r>
              <a:rPr lang="en-US" sz="1050">
                <a:solidFill>
                  <a:schemeClr val="dk1"/>
                </a:solidFill>
                <a:latin typeface="Calibri"/>
                <a:ea typeface="Calibri"/>
                <a:cs typeface="Calibri"/>
                <a:sym typeface="Calibri"/>
              </a:rPr>
              <a:t> objectives c</a:t>
            </a:r>
            <a:r>
              <a:rPr lang="en-US" sz="1050">
                <a:solidFill>
                  <a:schemeClr val="dk1"/>
                </a:solidFill>
                <a:latin typeface="Calibri"/>
                <a:ea typeface="Calibri"/>
                <a:cs typeface="Calibri"/>
                <a:sym typeface="Calibri"/>
              </a:rPr>
              <a:t>ontinued on the next slide.</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Google Shape;1155;g446af7d474_0_189:notes"/>
          <p:cNvSpPr txBox="1"/>
          <p:nvPr>
            <p:ph idx="1" type="body"/>
          </p:nvPr>
        </p:nvSpPr>
        <p:spPr>
          <a:xfrm>
            <a:off x="731500" y="4560550"/>
            <a:ext cx="5852100" cy="43206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156" name="Google Shape;1156;g446af7d474_0_18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446af7d474_0_194:notes"/>
          <p:cNvSpPr/>
          <p:nvPr>
            <p:ph idx="2" type="sldImg"/>
          </p:nvPr>
        </p:nvSpPr>
        <p:spPr>
          <a:xfrm>
            <a:off x="749300" y="555625"/>
            <a:ext cx="5834100" cy="43752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162" name="Google Shape;1162;g446af7d474_0_194:notes"/>
          <p:cNvSpPr txBox="1"/>
          <p:nvPr>
            <p:ph idx="1" type="body"/>
          </p:nvPr>
        </p:nvSpPr>
        <p:spPr>
          <a:xfrm>
            <a:off x="731837" y="4621212"/>
            <a:ext cx="5851500" cy="377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Arial"/>
              <a:buNone/>
            </a:pPr>
            <a:r>
              <a:t/>
            </a:r>
            <a:endParaRPr b="0"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Arial"/>
              <a:buNone/>
            </a:pPr>
            <a:r>
              <a:t/>
            </a:r>
            <a:endParaRPr b="0"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Arial"/>
              <a:buNone/>
            </a:pPr>
            <a:r>
              <a:t/>
            </a:r>
            <a:endParaRPr b="0"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1" lang="en-US" sz="1200" u="none" cap="none" strike="noStrike">
                <a:solidFill>
                  <a:schemeClr val="dk1"/>
                </a:solidFill>
                <a:latin typeface="Calibri"/>
                <a:ea typeface="Calibri"/>
                <a:cs typeface="Calibri"/>
                <a:sym typeface="Calibri"/>
              </a:rPr>
              <a:t>Size</a:t>
            </a:r>
            <a:r>
              <a:rPr b="0" i="0" lang="en-US" sz="1200" u="none" cap="none" strike="noStrike">
                <a:solidFill>
                  <a:schemeClr val="dk1"/>
                </a:solidFill>
                <a:latin typeface="Calibri"/>
                <a:ea typeface="Calibri"/>
                <a:cs typeface="Calibri"/>
                <a:sym typeface="Calibri"/>
              </a:rPr>
              <a:t>: VMs are very large which makes them impractical to store and transfer.</a:t>
            </a:r>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1" lang="en-US" sz="1200" u="none" cap="none" strike="noStrike">
                <a:solidFill>
                  <a:schemeClr val="dk1"/>
                </a:solidFill>
                <a:latin typeface="Calibri"/>
                <a:ea typeface="Calibri"/>
                <a:cs typeface="Calibri"/>
                <a:sym typeface="Calibri"/>
              </a:rPr>
              <a:t>Performance</a:t>
            </a:r>
            <a:r>
              <a:rPr b="0" i="0" lang="en-US" sz="1200" u="none" cap="none" strike="noStrike">
                <a:solidFill>
                  <a:schemeClr val="dk1"/>
                </a:solidFill>
                <a:latin typeface="Calibri"/>
                <a:ea typeface="Calibri"/>
                <a:cs typeface="Calibri"/>
                <a:sym typeface="Calibri"/>
              </a:rPr>
              <a:t>: running VMs consumes significant CPU and memory, which makes them impractical in many scenarios, for example local development of multi-tier applications, and large-scale deployment of cpu and memory-intensive applications on large numbers of machines.</a:t>
            </a:r>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1" lang="en-US" sz="1200" u="none" cap="none" strike="noStrike">
                <a:solidFill>
                  <a:schemeClr val="dk1"/>
                </a:solidFill>
                <a:latin typeface="Calibri"/>
                <a:ea typeface="Calibri"/>
                <a:cs typeface="Calibri"/>
                <a:sym typeface="Calibri"/>
              </a:rPr>
              <a:t>Portability</a:t>
            </a:r>
            <a:r>
              <a:rPr b="0" i="0" lang="en-US" sz="1200" u="none" cap="none" strike="noStrike">
                <a:solidFill>
                  <a:schemeClr val="dk1"/>
                </a:solidFill>
                <a:latin typeface="Calibri"/>
                <a:ea typeface="Calibri"/>
                <a:cs typeface="Calibri"/>
                <a:sym typeface="Calibri"/>
              </a:rPr>
              <a:t>: competing VM environments don't play well with each other. Although conversion tools do exist, they are limited and add even more overhead.</a:t>
            </a:r>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1" lang="en-US" sz="1200" u="none" cap="none" strike="noStrike">
                <a:solidFill>
                  <a:schemeClr val="dk1"/>
                </a:solidFill>
                <a:latin typeface="Calibri"/>
                <a:ea typeface="Calibri"/>
                <a:cs typeface="Calibri"/>
                <a:sym typeface="Calibri"/>
              </a:rPr>
              <a:t>Hardware-centric</a:t>
            </a:r>
            <a:r>
              <a:rPr b="0" i="0" lang="en-US" sz="1200" u="none" cap="none" strike="noStrike">
                <a:solidFill>
                  <a:schemeClr val="dk1"/>
                </a:solidFill>
                <a:latin typeface="Calibri"/>
                <a:ea typeface="Calibri"/>
                <a:cs typeface="Calibri"/>
                <a:sym typeface="Calibri"/>
              </a:rPr>
              <a:t>: VMs were designed with machine operators in mind, not software developers. As a result, they offer very limited tooling for what developers need most: building, testing and running their software. For example, VMs offer no facilities for application versioning, monitoring, configuration, logging or service discovery.</a:t>
            </a:r>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Reference: https://github.com/docker/docker</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6" name="Shape 1166"/>
        <p:cNvGrpSpPr/>
        <p:nvPr/>
      </p:nvGrpSpPr>
      <p:grpSpPr>
        <a:xfrm>
          <a:off x="0" y="0"/>
          <a:ext cx="0" cy="0"/>
          <a:chOff x="0" y="0"/>
          <a:chExt cx="0" cy="0"/>
        </a:xfrm>
      </p:grpSpPr>
      <p:sp>
        <p:nvSpPr>
          <p:cNvPr id="1167" name="Google Shape;1167;g446af7d474_0_327:notes"/>
          <p:cNvSpPr/>
          <p:nvPr>
            <p:ph idx="2" type="sldImg"/>
          </p:nvPr>
        </p:nvSpPr>
        <p:spPr>
          <a:xfrm>
            <a:off x="371475" y="341313"/>
            <a:ext cx="6551700" cy="491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8" name="Google Shape;1168;g446af7d474_0_327:notes"/>
          <p:cNvSpPr txBox="1"/>
          <p:nvPr>
            <p:ph idx="1" type="body"/>
          </p:nvPr>
        </p:nvSpPr>
        <p:spPr>
          <a:xfrm>
            <a:off x="372168" y="5410200"/>
            <a:ext cx="6592500" cy="3470400"/>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600" u="none" cap="none" strike="noStrike">
                <a:solidFill>
                  <a:srgbClr val="595959"/>
                </a:solidFill>
                <a:latin typeface="Calibri"/>
                <a:ea typeface="Calibri"/>
                <a:cs typeface="Calibri"/>
                <a:sym typeface="Calibri"/>
              </a:rPr>
              <a:t>Using Docker</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typically create your Docker image on your local machine, or on a continuous integration system that supports creating Docker images, like Jenkins. Once you’ve created your image, you need to store it somewhere where it can be downloaded onto your remote hosts.</a:t>
            </a:r>
            <a:endParaRPr sz="1200"/>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600" u="none" cap="none" strike="noStrike">
                <a:solidFill>
                  <a:srgbClr val="595959"/>
                </a:solidFill>
                <a:latin typeface="Calibri"/>
                <a:ea typeface="Calibri"/>
                <a:cs typeface="Calibri"/>
                <a:sym typeface="Calibri"/>
              </a:rPr>
              <a:t>Docker registries</a:t>
            </a:r>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Docker images typically reside in a repository called a registry. The Docker project runs a registry called “Docker Hub” which can host both public and private Docker images, and the Docker command-line tools have built-in support for pushing images up to a registry and for pulling images down from a registry.</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also run your own in-house registry using the Docker registry container or a third party package like Portus (https://github.com/SUSE/Portus)</a:t>
            </a:r>
            <a:endParaRPr sz="1200"/>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cxnSp>
        <p:nvCxnSpPr>
          <p:cNvPr id="1169" name="Google Shape;1169;g446af7d474_0_327:notes"/>
          <p:cNvCxnSpPr/>
          <p:nvPr/>
        </p:nvCxnSpPr>
        <p:spPr>
          <a:xfrm>
            <a:off x="372168" y="5758258"/>
            <a:ext cx="6550800" cy="0"/>
          </a:xfrm>
          <a:prstGeom prst="straightConnector1">
            <a:avLst/>
          </a:prstGeom>
          <a:noFill/>
          <a:ln cap="flat" cmpd="sng" w="9525">
            <a:solidFill>
              <a:srgbClr val="7F7F7F"/>
            </a:solidFill>
            <a:prstDash val="solid"/>
            <a:round/>
            <a:headEnd len="sm" w="sm" type="none"/>
            <a:tailEnd len="sm" w="sm" type="none"/>
          </a:ln>
        </p:spPr>
      </p:cxnSp>
      <p:cxnSp>
        <p:nvCxnSpPr>
          <p:cNvPr id="1170" name="Google Shape;1170;g446af7d474_0_327:notes"/>
          <p:cNvCxnSpPr/>
          <p:nvPr/>
        </p:nvCxnSpPr>
        <p:spPr>
          <a:xfrm>
            <a:off x="372168" y="7084138"/>
            <a:ext cx="65508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5" name="Shape 1175"/>
        <p:cNvGrpSpPr/>
        <p:nvPr/>
      </p:nvGrpSpPr>
      <p:grpSpPr>
        <a:xfrm>
          <a:off x="0" y="0"/>
          <a:ext cx="0" cy="0"/>
          <a:chOff x="0" y="0"/>
          <a:chExt cx="0" cy="0"/>
        </a:xfrm>
      </p:grpSpPr>
      <p:sp>
        <p:nvSpPr>
          <p:cNvPr id="1176" name="Google Shape;1176;g446af7d474_0_199:notes"/>
          <p:cNvSpPr/>
          <p:nvPr>
            <p:ph idx="2" type="sldImg"/>
          </p:nvPr>
        </p:nvSpPr>
        <p:spPr>
          <a:xfrm>
            <a:off x="749300" y="555625"/>
            <a:ext cx="5834100" cy="43752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177" name="Google Shape;1177;g446af7d474_0_199:notes"/>
          <p:cNvSpPr txBox="1"/>
          <p:nvPr>
            <p:ph idx="1" type="body"/>
          </p:nvPr>
        </p:nvSpPr>
        <p:spPr>
          <a:xfrm>
            <a:off x="731837" y="4621212"/>
            <a:ext cx="5851500" cy="377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Docker uses a client-server architecture. The Docker </a:t>
            </a:r>
            <a:r>
              <a:rPr b="0" i="1" lang="en-US" sz="1200" u="none" cap="none" strike="noStrike">
                <a:solidFill>
                  <a:schemeClr val="dk1"/>
                </a:solidFill>
                <a:latin typeface="Calibri"/>
                <a:ea typeface="Calibri"/>
                <a:cs typeface="Calibri"/>
                <a:sym typeface="Calibri"/>
              </a:rPr>
              <a:t>client</a:t>
            </a:r>
            <a:r>
              <a:rPr b="0" i="0" lang="en-US" sz="1200" u="none" cap="none" strike="noStrike">
                <a:solidFill>
                  <a:schemeClr val="dk1"/>
                </a:solidFill>
                <a:latin typeface="Calibri"/>
                <a:ea typeface="Calibri"/>
                <a:cs typeface="Calibri"/>
                <a:sym typeface="Calibri"/>
              </a:rPr>
              <a:t> talks to the Docker </a:t>
            </a:r>
            <a:r>
              <a:rPr b="0" i="1" lang="en-US" sz="1200" u="none" cap="none" strike="noStrike">
                <a:solidFill>
                  <a:schemeClr val="dk1"/>
                </a:solidFill>
                <a:latin typeface="Calibri"/>
                <a:ea typeface="Calibri"/>
                <a:cs typeface="Calibri"/>
                <a:sym typeface="Calibri"/>
              </a:rPr>
              <a:t>daemon</a:t>
            </a:r>
            <a:r>
              <a:rPr b="0" i="0" lang="en-US" sz="1200" u="none" cap="none" strike="noStrike">
                <a:solidFill>
                  <a:schemeClr val="dk1"/>
                </a:solidFill>
                <a:latin typeface="Calibri"/>
                <a:ea typeface="Calibri"/>
                <a:cs typeface="Calibri"/>
                <a:sym typeface="Calibri"/>
              </a:rPr>
              <a:t>, which does the heavy lifting of building, running, and distributing your Docker containers. The Docker client and daemon </a:t>
            </a:r>
            <a:r>
              <a:rPr b="0" i="1" lang="en-US" sz="1200" u="none" cap="none" strike="noStrike">
                <a:solidFill>
                  <a:schemeClr val="dk1"/>
                </a:solidFill>
                <a:latin typeface="Calibri"/>
                <a:ea typeface="Calibri"/>
                <a:cs typeface="Calibri"/>
                <a:sym typeface="Calibri"/>
              </a:rPr>
              <a:t>can</a:t>
            </a:r>
            <a:r>
              <a:rPr b="0" i="0" lang="en-US" sz="1200" u="none" cap="none" strike="noStrike">
                <a:solidFill>
                  <a:schemeClr val="dk1"/>
                </a:solidFill>
                <a:latin typeface="Calibri"/>
                <a:ea typeface="Calibri"/>
                <a:cs typeface="Calibri"/>
                <a:sym typeface="Calibri"/>
              </a:rPr>
              <a:t> run on the same system, or you can connect a Docker client to a remote Docker daemon. The Docker client and daemon communicate via sockets or through a REST API.</a:t>
            </a:r>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Note: The Docker daemon runs with root privileges which introduces an attack opportunity. More behind this: https://docs.docker.com/engine/security/security/</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1" name="Shape 1181"/>
        <p:cNvGrpSpPr/>
        <p:nvPr/>
      </p:nvGrpSpPr>
      <p:grpSpPr>
        <a:xfrm>
          <a:off x="0" y="0"/>
          <a:ext cx="0" cy="0"/>
          <a:chOff x="0" y="0"/>
          <a:chExt cx="0" cy="0"/>
        </a:xfrm>
      </p:grpSpPr>
      <p:sp>
        <p:nvSpPr>
          <p:cNvPr id="1182" name="Google Shape;1182;g446af7d474_0_204:notes"/>
          <p:cNvSpPr/>
          <p:nvPr>
            <p:ph idx="2" type="sldImg"/>
          </p:nvPr>
        </p:nvSpPr>
        <p:spPr>
          <a:xfrm>
            <a:off x="749300" y="555625"/>
            <a:ext cx="5834100" cy="43752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183" name="Google Shape;1183;g446af7d474_0_204:notes"/>
          <p:cNvSpPr txBox="1"/>
          <p:nvPr>
            <p:ph idx="1" type="body"/>
          </p:nvPr>
        </p:nvSpPr>
        <p:spPr>
          <a:xfrm>
            <a:off x="731837" y="4621212"/>
            <a:ext cx="5851500" cy="377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Union file systems, or UnionFS, are file systems that operate by creating layers, making them very lightweight and fast. Docker Engine uses UnionFS to provide the building blocks for containers. Docker Engine can use multiple UnionFS variants, including AUFS (the default for Ubuntu), btrfs, vfs, and DeviceMapper (the default for Red Hat and Centos.</a:t>
            </a:r>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How AuFS Works</a:t>
            </a:r>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1.Mount a base image as read-only </a:t>
            </a:r>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2.Add read-write file system over read-only file system </a:t>
            </a:r>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3.Change some files and directories to top as read- write file system </a:t>
            </a:r>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4.It is committed </a:t>
            </a:r>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5.Save incremental files and directories in new image </a:t>
            </a:r>
            <a:endParaRPr/>
          </a:p>
          <a:p>
            <a:pPr indent="0" lvl="0" marL="0" marR="0" rtl="0" algn="l">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6.Mount the image as read-only and add read-write file system on top </a:t>
            </a:r>
            <a:endParaRPr/>
          </a:p>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8" name="Shape 1188"/>
        <p:cNvGrpSpPr/>
        <p:nvPr/>
      </p:nvGrpSpPr>
      <p:grpSpPr>
        <a:xfrm>
          <a:off x="0" y="0"/>
          <a:ext cx="0" cy="0"/>
          <a:chOff x="0" y="0"/>
          <a:chExt cx="0" cy="0"/>
        </a:xfrm>
      </p:grpSpPr>
      <p:sp>
        <p:nvSpPr>
          <p:cNvPr id="1189" name="Google Shape;1189;g446af7d474_0_210:notes"/>
          <p:cNvSpPr/>
          <p:nvPr>
            <p:ph idx="2" type="sldImg"/>
          </p:nvPr>
        </p:nvSpPr>
        <p:spPr>
          <a:xfrm>
            <a:off x="749300" y="555625"/>
            <a:ext cx="5834100" cy="43752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190" name="Google Shape;1190;g446af7d474_0_210:notes"/>
          <p:cNvSpPr txBox="1"/>
          <p:nvPr>
            <p:ph idx="1" type="body"/>
          </p:nvPr>
        </p:nvSpPr>
        <p:spPr>
          <a:xfrm>
            <a:off x="731837" y="4621212"/>
            <a:ext cx="5851500" cy="377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5" name="Shape 1195"/>
        <p:cNvGrpSpPr/>
        <p:nvPr/>
      </p:nvGrpSpPr>
      <p:grpSpPr>
        <a:xfrm>
          <a:off x="0" y="0"/>
          <a:ext cx="0" cy="0"/>
          <a:chOff x="0" y="0"/>
          <a:chExt cx="0" cy="0"/>
        </a:xfrm>
      </p:grpSpPr>
      <p:sp>
        <p:nvSpPr>
          <p:cNvPr id="1196" name="Google Shape;1196;g446af7d474_0_216:notes"/>
          <p:cNvSpPr txBox="1"/>
          <p:nvPr>
            <p:ph idx="1" type="body"/>
          </p:nvPr>
        </p:nvSpPr>
        <p:spPr>
          <a:xfrm>
            <a:off x="731500" y="4560550"/>
            <a:ext cx="5852100" cy="4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g446af7d474_0_216: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1" name="Shape 1201"/>
        <p:cNvGrpSpPr/>
        <p:nvPr/>
      </p:nvGrpSpPr>
      <p:grpSpPr>
        <a:xfrm>
          <a:off x="0" y="0"/>
          <a:ext cx="0" cy="0"/>
          <a:chOff x="0" y="0"/>
          <a:chExt cx="0" cy="0"/>
        </a:xfrm>
      </p:grpSpPr>
      <p:sp>
        <p:nvSpPr>
          <p:cNvPr id="1202" name="Google Shape;1202;g446af7d474_0_221:notes"/>
          <p:cNvSpPr txBox="1"/>
          <p:nvPr>
            <p:ph idx="1" type="body"/>
          </p:nvPr>
        </p:nvSpPr>
        <p:spPr>
          <a:xfrm>
            <a:off x="731500" y="4560550"/>
            <a:ext cx="5852100" cy="4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g446af7d474_0_221: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7" name="Shape 1207"/>
        <p:cNvGrpSpPr/>
        <p:nvPr/>
      </p:nvGrpSpPr>
      <p:grpSpPr>
        <a:xfrm>
          <a:off x="0" y="0"/>
          <a:ext cx="0" cy="0"/>
          <a:chOff x="0" y="0"/>
          <a:chExt cx="0" cy="0"/>
        </a:xfrm>
      </p:grpSpPr>
      <p:sp>
        <p:nvSpPr>
          <p:cNvPr id="1208" name="Google Shape;1208;p86: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9" name="Google Shape;1209;p86:notes"/>
          <p:cNvSpPr txBox="1"/>
          <p:nvPr>
            <p:ph idx="1" type="body"/>
          </p:nvPr>
        </p:nvSpPr>
        <p:spPr>
          <a:xfrm>
            <a:off x="372168" y="341314"/>
            <a:ext cx="6592512" cy="8539162"/>
          </a:xfrm>
          <a:prstGeom prst="rect">
            <a:avLst/>
          </a:prstGeom>
          <a:solidFill>
            <a:schemeClr val="lt1"/>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200" u="none" cap="none" strike="noStrike">
                <a:solidFill>
                  <a:srgbClr val="7F7F7F"/>
                </a:solidFill>
                <a:latin typeface="Calibri"/>
                <a:ea typeface="Calibri"/>
                <a:cs typeface="Calibri"/>
                <a:sym typeface="Calibri"/>
              </a:rPr>
              <a:t>Docker (OLD LAB)</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Docker is one of the fastest growing technologies in the DevOps space right now, and unsurprisingly Ansible has a module to help us in the building, provisioning and orchestration of Docker containers.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Change in to the docker directory in the course code and we'll explore what we can do with the Docker module. Enter:</a:t>
            </a:r>
            <a:endParaRPr sz="1200"/>
          </a:p>
          <a:p>
            <a:pPr indent="45720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cd ~/code/docker</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first thing we need to do is install Docker on our target host and start the service. The code to do this is very similar to code we have already seen so we won't go over it again, but you can explore the setup.yml playbook and docker role at a later time. Enter:</a:t>
            </a:r>
            <a:endParaRPr sz="1200"/>
          </a:p>
          <a:p>
            <a:pPr indent="0" lvl="1" marL="9144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1"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ansible-playbook setup.yml</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Now that we have the Docker engine installed we are going to provision an applicaiton on it, the application we are going to use is called RocketChat, which is an open source chat platform similar to Slack. RocketChat requires a MongoDB database as a back end so the first thing we want to do is provision a MongoDB container. Once that is done we can start our RocketChat container and link it to the MongoDB container as db.</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also want to expose port 3000 on our RocketChat container to the outside world, so we can connect to it from a web browser, let's see what the code for doing all this would look like.</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hosts: all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become: yes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tasks:</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 name: Run mongo container</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docker: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name: db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image: mongo:3.2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state: started</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 name: Run application container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docker: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name: rocketchat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image: rocket.chat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state: started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links: db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ports: "3000:3000"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env:            </a:t>
            </a:r>
            <a:endParaRPr sz="1200"/>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ROOT_URL: "http://rocketchat.techtownlab.com" It's pretty easy to follow what is going on here, we first provision our MongoDB container with the DockerHub image mongo:3.2, and then we start our RocketChat container with the DockerHub image rocket.chat, which automatically assumes the latest version</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Let's run our rocketchat.yml playbook which will start our containers. Enter the following:</a:t>
            </a:r>
            <a:endParaRPr sz="1200"/>
          </a:p>
          <a:p>
            <a:pPr indent="457200" lvl="1" marL="4572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457200" lvl="1" marL="4572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ansible-playbook rocketchat.yml</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It doesn't look like much is going on here, but Ansible is instructing the Docker service to download the images for the containers we have requested, and then start them for us.</a:t>
            </a:r>
            <a:endParaRPr b="0" i="0" sz="12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You can SSH to the docker environment and check to see that everything is running successfully. To do this, enter the following:</a:t>
            </a:r>
            <a:endParaRPr sz="1200">
              <a:solidFill>
                <a:schemeClr val="dk1"/>
              </a:solidFill>
            </a:endParaRPr>
          </a:p>
          <a:p>
            <a:pPr indent="457200" lvl="1" marL="457200" rtl="0" algn="l">
              <a:spcBef>
                <a:spcPts val="0"/>
              </a:spcBef>
              <a:spcAft>
                <a:spcPts val="0"/>
              </a:spcAft>
              <a:buClr>
                <a:schemeClr val="dk1"/>
              </a:buClr>
              <a:buFont typeface="Arial"/>
              <a:buNone/>
            </a:pPr>
            <a:r>
              <a:t/>
            </a:r>
            <a:endParaRPr b="1" sz="1200">
              <a:solidFill>
                <a:schemeClr val="dk1"/>
              </a:solidFill>
              <a:latin typeface="Calibri"/>
              <a:ea typeface="Calibri"/>
              <a:cs typeface="Calibri"/>
              <a:sym typeface="Calibri"/>
            </a:endParaRPr>
          </a:p>
          <a:p>
            <a:pPr indent="457200" lvl="1" marL="4572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 ssh docker.local</a:t>
            </a:r>
            <a:endParaRPr sz="1200">
              <a:solidFill>
                <a:schemeClr val="dk1"/>
              </a:solidFill>
              <a:latin typeface="Calibri"/>
              <a:ea typeface="Calibri"/>
              <a:cs typeface="Calibri"/>
              <a:sym typeface="Calibri"/>
            </a:endParaRPr>
          </a:p>
          <a:p>
            <a:pPr indent="457200" lvl="1" marL="457200" rtl="0" algn="l">
              <a:spcBef>
                <a:spcPts val="0"/>
              </a:spcBef>
              <a:spcAft>
                <a:spcPts val="0"/>
              </a:spcAft>
              <a:buClr>
                <a:schemeClr val="dk1"/>
              </a:buClr>
              <a:buFont typeface="Arial"/>
              <a:buNone/>
            </a:pPr>
            <a:r>
              <a:rPr b="1" lang="en-US" sz="1200">
                <a:solidFill>
                  <a:schemeClr val="dk1"/>
                </a:solidFill>
                <a:latin typeface="Calibri"/>
                <a:ea typeface="Calibri"/>
                <a:cs typeface="Calibri"/>
                <a:sym typeface="Calibri"/>
              </a:rPr>
              <a:t>$ sudo docker ps</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Return back to the Ansible control host with </a:t>
            </a:r>
            <a:r>
              <a:rPr b="1" lang="en-US" sz="1200">
                <a:solidFill>
                  <a:schemeClr val="dk1"/>
                </a:solidFill>
                <a:latin typeface="Calibri"/>
                <a:ea typeface="Calibri"/>
                <a:cs typeface="Calibri"/>
                <a:sym typeface="Calibri"/>
              </a:rPr>
              <a:t>"exit"</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You can try browsing to RockatChat with your desktop browser at http://rocketchat.techtownlab.com:port where "port" is 3000 + your student number, so for student5 you would browse to http://rocketchat.techtownlab.com:3005/</a:t>
            </a:r>
            <a:endParaRPr sz="1200">
              <a:solidFill>
                <a:schemeClr val="dk1"/>
              </a:solidFill>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Further information on using Ansible to manage Docker can be found on the modules documentation page at </a:t>
            </a:r>
            <a:endParaRPr sz="1200">
              <a:solidFill>
                <a:schemeClr val="dk1"/>
              </a:solidFill>
            </a:endParaRPr>
          </a:p>
          <a:p>
            <a:pPr indent="0" lvl="1" marL="45720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1" marL="45720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https://docs.ansible.com/ansible/docker_container_module.html</a:t>
            </a:r>
            <a:endParaRPr b="1" sz="12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sz="1200">
              <a:solidFill>
                <a:schemeClr val="dk1"/>
              </a:solidFill>
              <a:latin typeface="Calibri"/>
              <a:ea typeface="Calibri"/>
              <a:cs typeface="Calibri"/>
              <a:sym typeface="Calibri"/>
            </a:endParaRPr>
          </a:p>
        </p:txBody>
      </p:sp>
      <p:cxnSp>
        <p:nvCxnSpPr>
          <p:cNvPr id="1210" name="Google Shape;1210;p86:notes"/>
          <p:cNvCxnSpPr/>
          <p:nvPr/>
        </p:nvCxnSpPr>
        <p:spPr>
          <a:xfrm>
            <a:off x="372168" y="667840"/>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5" name="Shape 1215"/>
        <p:cNvGrpSpPr/>
        <p:nvPr/>
      </p:nvGrpSpPr>
      <p:grpSpPr>
        <a:xfrm>
          <a:off x="0" y="0"/>
          <a:ext cx="0" cy="0"/>
          <a:chOff x="0" y="0"/>
          <a:chExt cx="0" cy="0"/>
        </a:xfrm>
      </p:grpSpPr>
      <p:sp>
        <p:nvSpPr>
          <p:cNvPr id="1216" name="Google Shape;1216;p93:notes"/>
          <p:cNvSpPr/>
          <p:nvPr>
            <p:ph idx="2" type="sldImg"/>
          </p:nvPr>
        </p:nvSpPr>
        <p:spPr>
          <a:xfrm>
            <a:off x="371475" y="341313"/>
            <a:ext cx="6551613" cy="4913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7" name="Google Shape;1217;p93:notes"/>
          <p:cNvSpPr txBox="1"/>
          <p:nvPr>
            <p:ph idx="1" type="body"/>
          </p:nvPr>
        </p:nvSpPr>
        <p:spPr>
          <a:xfrm>
            <a:off x="372168" y="5441430"/>
            <a:ext cx="6551374" cy="34390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Using Ansible for deployments</a:t>
            </a:r>
            <a:endParaRPr sz="1200"/>
          </a:p>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Deploying application code to servers is often one of the hardest tasks of any operations team. Most organizations using traditional deployment techniques (manual steps, shell scripts, and a lot of out-of-hours work) dread deployments, especially for complex, monolithic apps.</a:t>
            </a:r>
            <a:endParaRPr sz="1200"/>
          </a:p>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Deployments are less daunting when you adopt modern deployment processes and use the right amount of automation. In the best case, deployments become so boring and routine they barely register as a blip on your team’s radar. </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1" i="0" lang="en-US" sz="1200" u="none" cap="none" strike="noStrike">
                <a:solidFill>
                  <a:srgbClr val="595959"/>
                </a:solidFill>
                <a:latin typeface="Calibri"/>
                <a:ea typeface="Calibri"/>
                <a:cs typeface="Calibri"/>
                <a:sym typeface="Calibri"/>
              </a:rPr>
              <a:t>Count the many ways</a:t>
            </a:r>
            <a:r>
              <a:rPr lang="en-US" sz="1200"/>
              <a:t> - </a:t>
            </a:r>
            <a:r>
              <a:rPr b="0" i="0" lang="en-US" sz="1200" u="none" cap="none" strike="noStrike">
                <a:solidFill>
                  <a:schemeClr val="dk1"/>
                </a:solidFill>
                <a:latin typeface="Calibri"/>
                <a:ea typeface="Calibri"/>
                <a:cs typeface="Calibri"/>
                <a:sym typeface="Calibri"/>
              </a:rPr>
              <a:t>There are endless ways to try and solve the problem of deployment automation. However, we will leverage  our now-familiar tool: Ansible.</a:t>
            </a:r>
            <a:endParaRPr sz="1200"/>
          </a:p>
          <a:p>
            <a:pPr indent="0" lvl="1" marL="4572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cxnSp>
        <p:nvCxnSpPr>
          <p:cNvPr id="1218" name="Google Shape;1218;p93:notes"/>
          <p:cNvCxnSpPr/>
          <p:nvPr/>
        </p:nvCxnSpPr>
        <p:spPr>
          <a:xfrm>
            <a:off x="356928" y="5816842"/>
            <a:ext cx="6550920" cy="0"/>
          </a:xfrm>
          <a:prstGeom prst="straightConnector1">
            <a:avLst/>
          </a:prstGeom>
          <a:noFill/>
          <a:ln cap="flat" cmpd="sng" w="9525">
            <a:solidFill>
              <a:srgbClr val="7F7F7F"/>
            </a:solidFill>
            <a:prstDash val="solid"/>
            <a:round/>
            <a:headEnd len="sm" w="sm" type="none"/>
            <a:tailEnd len="sm" w="sm" type="none"/>
          </a:ln>
        </p:spPr>
      </p:cxnSp>
      <p:cxnSp>
        <p:nvCxnSpPr>
          <p:cNvPr id="1219" name="Google Shape;1219;p93:notes"/>
          <p:cNvCxnSpPr/>
          <p:nvPr/>
        </p:nvCxnSpPr>
        <p:spPr>
          <a:xfrm>
            <a:off x="358853" y="7717067"/>
            <a:ext cx="65509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 name="Google Shape;10;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ctr">
              <a:spcBef>
                <a:spcPts val="56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2pPr>
            <a:lvl3pPr lvl="2" marR="0" rtl="0" algn="ctr">
              <a:spcBef>
                <a:spcPts val="48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lvl="3"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4pPr>
            <a:lvl5pPr lvl="4"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5pPr>
            <a:lvl6pPr lvl="5"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6pPr>
            <a:lvl7pPr lvl="6"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7pPr>
            <a:lvl8pPr lvl="7"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8pPr>
            <a:lvl9pPr lvl="8"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0" name="Google Shape;40;p11"/>
          <p:cNvSpPr txBox="1"/>
          <p:nvPr>
            <p:ph idx="1" type="body"/>
          </p:nvPr>
        </p:nvSpPr>
        <p:spPr>
          <a:xfrm rot="5400000">
            <a:off x="2309019" y="-373856"/>
            <a:ext cx="4525962"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1" name="Shape 41"/>
        <p:cNvGrpSpPr/>
        <p:nvPr/>
      </p:nvGrpSpPr>
      <p:grpSpPr>
        <a:xfrm>
          <a:off x="0" y="0"/>
          <a:ext cx="0" cy="0"/>
          <a:chOff x="0" y="0"/>
          <a:chExt cx="0" cy="0"/>
        </a:xfrm>
      </p:grpSpPr>
      <p:sp>
        <p:nvSpPr>
          <p:cNvPr id="42" name="Google Shape;42;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3" name="Google Shape;43;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p:cSld name="One Column">
    <p:spTree>
      <p:nvGrpSpPr>
        <p:cNvPr id="44" name="Shape 44"/>
        <p:cNvGrpSpPr/>
        <p:nvPr/>
      </p:nvGrpSpPr>
      <p:grpSpPr>
        <a:xfrm>
          <a:off x="0" y="0"/>
          <a:ext cx="0" cy="0"/>
          <a:chOff x="0" y="0"/>
          <a:chExt cx="0" cy="0"/>
        </a:xfrm>
      </p:grpSpPr>
      <p:sp>
        <p:nvSpPr>
          <p:cNvPr id="45" name="Google Shape;45;p13"/>
          <p:cNvSpPr txBox="1"/>
          <p:nvPr>
            <p:ph type="title"/>
          </p:nvPr>
        </p:nvSpPr>
        <p:spPr>
          <a:xfrm>
            <a:off x="676656" y="369895"/>
            <a:ext cx="7795707" cy="521208"/>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6" name="Google Shape;46;p13"/>
          <p:cNvSpPr txBox="1"/>
          <p:nvPr>
            <p:ph idx="1" type="body"/>
          </p:nvPr>
        </p:nvSpPr>
        <p:spPr>
          <a:xfrm>
            <a:off x="676656" y="1260475"/>
            <a:ext cx="7795832" cy="4762500"/>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47" name="Google Shape;47;p13"/>
          <p:cNvSpPr txBox="1"/>
          <p:nvPr>
            <p:ph idx="12" type="sldNum"/>
          </p:nvPr>
        </p:nvSpPr>
        <p:spPr>
          <a:xfrm>
            <a:off x="7206868" y="6533137"/>
            <a:ext cx="500490" cy="23083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C9F0FF"/>
                </a:solidFill>
                <a:latin typeface="Calibri"/>
                <a:ea typeface="Calibri"/>
                <a:cs typeface="Calibri"/>
                <a:sym typeface="Calibri"/>
              </a:defRPr>
            </a:lvl1pPr>
            <a:lvl2pPr indent="0" lvl="1" marL="0" marR="0" rtl="0" algn="r">
              <a:spcBef>
                <a:spcPts val="0"/>
              </a:spcBef>
              <a:spcAft>
                <a:spcPts val="0"/>
              </a:spcAft>
              <a:buNone/>
              <a:defRPr sz="900">
                <a:solidFill>
                  <a:srgbClr val="C9F0FF"/>
                </a:solidFill>
                <a:latin typeface="Calibri"/>
                <a:ea typeface="Calibri"/>
                <a:cs typeface="Calibri"/>
                <a:sym typeface="Calibri"/>
              </a:defRPr>
            </a:lvl2pPr>
            <a:lvl3pPr indent="0" lvl="2" marL="0" marR="0" rtl="0" algn="r">
              <a:spcBef>
                <a:spcPts val="0"/>
              </a:spcBef>
              <a:spcAft>
                <a:spcPts val="0"/>
              </a:spcAft>
              <a:buNone/>
              <a:defRPr sz="900">
                <a:solidFill>
                  <a:srgbClr val="C9F0FF"/>
                </a:solidFill>
                <a:latin typeface="Calibri"/>
                <a:ea typeface="Calibri"/>
                <a:cs typeface="Calibri"/>
                <a:sym typeface="Calibri"/>
              </a:defRPr>
            </a:lvl3pPr>
            <a:lvl4pPr indent="0" lvl="3" marL="0" marR="0" rtl="0" algn="r">
              <a:spcBef>
                <a:spcPts val="0"/>
              </a:spcBef>
              <a:spcAft>
                <a:spcPts val="0"/>
              </a:spcAft>
              <a:buNone/>
              <a:defRPr sz="900">
                <a:solidFill>
                  <a:srgbClr val="C9F0FF"/>
                </a:solidFill>
                <a:latin typeface="Calibri"/>
                <a:ea typeface="Calibri"/>
                <a:cs typeface="Calibri"/>
                <a:sym typeface="Calibri"/>
              </a:defRPr>
            </a:lvl4pPr>
            <a:lvl5pPr indent="0" lvl="4" marL="0" marR="0" rtl="0" algn="r">
              <a:spcBef>
                <a:spcPts val="0"/>
              </a:spcBef>
              <a:spcAft>
                <a:spcPts val="0"/>
              </a:spcAft>
              <a:buNone/>
              <a:defRPr sz="900">
                <a:solidFill>
                  <a:srgbClr val="C9F0FF"/>
                </a:solidFill>
                <a:latin typeface="Calibri"/>
                <a:ea typeface="Calibri"/>
                <a:cs typeface="Calibri"/>
                <a:sym typeface="Calibri"/>
              </a:defRPr>
            </a:lvl5pPr>
            <a:lvl6pPr indent="0" lvl="5" marL="0" marR="0" rtl="0" algn="r">
              <a:spcBef>
                <a:spcPts val="0"/>
              </a:spcBef>
              <a:spcAft>
                <a:spcPts val="0"/>
              </a:spcAft>
              <a:buNone/>
              <a:defRPr sz="900">
                <a:solidFill>
                  <a:srgbClr val="C9F0FF"/>
                </a:solidFill>
                <a:latin typeface="Calibri"/>
                <a:ea typeface="Calibri"/>
                <a:cs typeface="Calibri"/>
                <a:sym typeface="Calibri"/>
              </a:defRPr>
            </a:lvl6pPr>
            <a:lvl7pPr indent="0" lvl="6" marL="0" marR="0" rtl="0" algn="r">
              <a:spcBef>
                <a:spcPts val="0"/>
              </a:spcBef>
              <a:spcAft>
                <a:spcPts val="0"/>
              </a:spcAft>
              <a:buNone/>
              <a:defRPr sz="900">
                <a:solidFill>
                  <a:srgbClr val="C9F0FF"/>
                </a:solidFill>
                <a:latin typeface="Calibri"/>
                <a:ea typeface="Calibri"/>
                <a:cs typeface="Calibri"/>
                <a:sym typeface="Calibri"/>
              </a:defRPr>
            </a:lvl7pPr>
            <a:lvl8pPr indent="0" lvl="7" marL="0" marR="0" rtl="0" algn="r">
              <a:spcBef>
                <a:spcPts val="0"/>
              </a:spcBef>
              <a:spcAft>
                <a:spcPts val="0"/>
              </a:spcAft>
              <a:buNone/>
              <a:defRPr sz="900">
                <a:solidFill>
                  <a:srgbClr val="C9F0FF"/>
                </a:solidFill>
                <a:latin typeface="Calibri"/>
                <a:ea typeface="Calibri"/>
                <a:cs typeface="Calibri"/>
                <a:sym typeface="Calibri"/>
              </a:defRPr>
            </a:lvl8pPr>
            <a:lvl9pPr indent="0" lvl="8" marL="0" marR="0" rtl="0" algn="r">
              <a:spcBef>
                <a:spcPts val="0"/>
              </a:spcBef>
              <a:spcAft>
                <a:spcPts val="0"/>
              </a:spcAft>
              <a:buNone/>
              <a:defRPr sz="900">
                <a:solidFill>
                  <a:srgbClr val="C9F0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with Subtitle">
  <p:cSld name="One Column with Subtitle">
    <p:spTree>
      <p:nvGrpSpPr>
        <p:cNvPr id="48" name="Shape 48"/>
        <p:cNvGrpSpPr/>
        <p:nvPr/>
      </p:nvGrpSpPr>
      <p:grpSpPr>
        <a:xfrm>
          <a:off x="0" y="0"/>
          <a:ext cx="0" cy="0"/>
          <a:chOff x="0" y="0"/>
          <a:chExt cx="0" cy="0"/>
        </a:xfrm>
      </p:grpSpPr>
      <p:sp>
        <p:nvSpPr>
          <p:cNvPr id="49" name="Google Shape;49;p14"/>
          <p:cNvSpPr txBox="1"/>
          <p:nvPr>
            <p:ph type="title"/>
          </p:nvPr>
        </p:nvSpPr>
        <p:spPr>
          <a:xfrm>
            <a:off x="676656" y="365858"/>
            <a:ext cx="7790687" cy="521208"/>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0" name="Google Shape;50;p14"/>
          <p:cNvSpPr txBox="1"/>
          <p:nvPr>
            <p:ph idx="1" type="body"/>
          </p:nvPr>
        </p:nvSpPr>
        <p:spPr>
          <a:xfrm>
            <a:off x="672686" y="827515"/>
            <a:ext cx="7790687" cy="432426"/>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0"/>
              </a:spcBef>
              <a:spcAft>
                <a:spcPts val="0"/>
              </a:spcAft>
              <a:buClr>
                <a:schemeClr val="dk1"/>
              </a:buClr>
              <a:buSzPts val="2600"/>
              <a:buFont typeface="Calibri"/>
              <a:buNone/>
              <a:defRPr b="0" i="0" sz="26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1" i="0" sz="1400" u="none" cap="none" strike="noStrike">
                <a:solidFill>
                  <a:schemeClr val="dk1"/>
                </a:solidFill>
                <a:latin typeface="Calibri"/>
                <a:ea typeface="Calibri"/>
                <a:cs typeface="Calibri"/>
                <a:sym typeface="Calibri"/>
              </a:defRPr>
            </a:lvl3pPr>
            <a:lvl4pPr indent="-228600" lvl="3" marL="1828800" marR="0" rtl="0" algn="l">
              <a:spcBef>
                <a:spcPts val="240"/>
              </a:spcBef>
              <a:spcAft>
                <a:spcPts val="0"/>
              </a:spcAft>
              <a:buClr>
                <a:schemeClr val="dk1"/>
              </a:buClr>
              <a:buSzPts val="1200"/>
              <a:buFont typeface="Calibri"/>
              <a:buNone/>
              <a:defRPr b="1" i="0" sz="1200" u="none" cap="none" strike="noStrike">
                <a:solidFill>
                  <a:schemeClr val="dk1"/>
                </a:solidFill>
                <a:latin typeface="Calibri"/>
                <a:ea typeface="Calibri"/>
                <a:cs typeface="Calibri"/>
                <a:sym typeface="Calibri"/>
              </a:defRPr>
            </a:lvl4pPr>
            <a:lvl5pPr indent="-228600" lvl="4" marL="2286000" marR="0" rtl="0" algn="l">
              <a:spcBef>
                <a:spcPts val="240"/>
              </a:spcBef>
              <a:spcAft>
                <a:spcPts val="0"/>
              </a:spcAft>
              <a:buClr>
                <a:schemeClr val="dk1"/>
              </a:buClr>
              <a:buSzPts val="1200"/>
              <a:buFont typeface="Calibri"/>
              <a:buNone/>
              <a:defRPr b="1" i="0" sz="1200" u="none" cap="none" strike="noStrike">
                <a:solidFill>
                  <a:schemeClr val="dk1"/>
                </a:solidFill>
                <a:latin typeface="Calibri"/>
                <a:ea typeface="Calibri"/>
                <a:cs typeface="Calibri"/>
                <a:sym typeface="Calibri"/>
              </a:defRPr>
            </a:lvl5pPr>
            <a:lvl6pPr indent="-228600" lvl="5" marL="2743200" marR="0" rtl="0" algn="l">
              <a:spcBef>
                <a:spcPts val="240"/>
              </a:spcBef>
              <a:spcAft>
                <a:spcPts val="0"/>
              </a:spcAft>
              <a:buClr>
                <a:schemeClr val="dk1"/>
              </a:buClr>
              <a:buSzPts val="1200"/>
              <a:buFont typeface="Trebuchet MS"/>
              <a:buNone/>
              <a:defRPr b="1" i="0" sz="1200" u="none" cap="none" strike="noStrike">
                <a:solidFill>
                  <a:schemeClr val="dk1"/>
                </a:solidFill>
                <a:latin typeface="Trebuchet MS"/>
                <a:ea typeface="Trebuchet MS"/>
                <a:cs typeface="Trebuchet MS"/>
                <a:sym typeface="Trebuchet MS"/>
              </a:defRPr>
            </a:lvl6pPr>
            <a:lvl7pPr indent="-228600" lvl="6" marL="3200400" marR="0" rtl="0" algn="l">
              <a:spcBef>
                <a:spcPts val="240"/>
              </a:spcBef>
              <a:spcAft>
                <a:spcPts val="0"/>
              </a:spcAft>
              <a:buClr>
                <a:schemeClr val="dk1"/>
              </a:buClr>
              <a:buSzPts val="1200"/>
              <a:buFont typeface="Trebuchet MS"/>
              <a:buNone/>
              <a:defRPr b="1" i="0" sz="1200" u="none" cap="none" strike="noStrike">
                <a:solidFill>
                  <a:schemeClr val="dk1"/>
                </a:solidFill>
                <a:latin typeface="Trebuchet MS"/>
                <a:ea typeface="Trebuchet MS"/>
                <a:cs typeface="Trebuchet MS"/>
                <a:sym typeface="Trebuchet MS"/>
              </a:defRPr>
            </a:lvl7pPr>
            <a:lvl8pPr indent="-228600" lvl="7" marL="3657600" marR="0" rtl="0" algn="l">
              <a:spcBef>
                <a:spcPts val="240"/>
              </a:spcBef>
              <a:spcAft>
                <a:spcPts val="0"/>
              </a:spcAft>
              <a:buClr>
                <a:schemeClr val="dk1"/>
              </a:buClr>
              <a:buSzPts val="1200"/>
              <a:buFont typeface="Trebuchet MS"/>
              <a:buNone/>
              <a:defRPr b="1" i="0" sz="1200" u="none" cap="none" strike="noStrike">
                <a:solidFill>
                  <a:schemeClr val="dk1"/>
                </a:solidFill>
                <a:latin typeface="Trebuchet MS"/>
                <a:ea typeface="Trebuchet MS"/>
                <a:cs typeface="Trebuchet MS"/>
                <a:sym typeface="Trebuchet MS"/>
              </a:defRPr>
            </a:lvl8pPr>
            <a:lvl9pPr indent="-228600" lvl="8" marL="4114800" marR="0" rtl="0" algn="l">
              <a:spcBef>
                <a:spcPts val="240"/>
              </a:spcBef>
              <a:spcAft>
                <a:spcPts val="0"/>
              </a:spcAft>
              <a:buClr>
                <a:schemeClr val="dk1"/>
              </a:buClr>
              <a:buSzPts val="1200"/>
              <a:buFont typeface="Trebuchet MS"/>
              <a:buNone/>
              <a:defRPr b="1" i="0" sz="1200" u="none" cap="none" strike="noStrike">
                <a:solidFill>
                  <a:schemeClr val="dk1"/>
                </a:solidFill>
                <a:latin typeface="Trebuchet MS"/>
                <a:ea typeface="Trebuchet MS"/>
                <a:cs typeface="Trebuchet MS"/>
                <a:sym typeface="Trebuchet MS"/>
              </a:defRPr>
            </a:lvl9pPr>
          </a:lstStyle>
          <a:p/>
        </p:txBody>
      </p:sp>
      <p:sp>
        <p:nvSpPr>
          <p:cNvPr id="51" name="Google Shape;51;p14"/>
          <p:cNvSpPr txBox="1"/>
          <p:nvPr>
            <p:ph idx="2" type="body"/>
          </p:nvPr>
        </p:nvSpPr>
        <p:spPr>
          <a:xfrm>
            <a:off x="672686" y="1536700"/>
            <a:ext cx="7799802" cy="448627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52" name="Google Shape;52;p14"/>
          <p:cNvSpPr txBox="1"/>
          <p:nvPr>
            <p:ph idx="12" type="sldNum"/>
          </p:nvPr>
        </p:nvSpPr>
        <p:spPr>
          <a:xfrm>
            <a:off x="7206868" y="6533137"/>
            <a:ext cx="500490" cy="23083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C9F0FF"/>
                </a:solidFill>
                <a:latin typeface="Calibri"/>
                <a:ea typeface="Calibri"/>
                <a:cs typeface="Calibri"/>
                <a:sym typeface="Calibri"/>
              </a:defRPr>
            </a:lvl1pPr>
            <a:lvl2pPr indent="0" lvl="1" marL="0" marR="0" rtl="0" algn="r">
              <a:spcBef>
                <a:spcPts val="0"/>
              </a:spcBef>
              <a:spcAft>
                <a:spcPts val="0"/>
              </a:spcAft>
              <a:buNone/>
              <a:defRPr sz="900">
                <a:solidFill>
                  <a:srgbClr val="C9F0FF"/>
                </a:solidFill>
                <a:latin typeface="Calibri"/>
                <a:ea typeface="Calibri"/>
                <a:cs typeface="Calibri"/>
                <a:sym typeface="Calibri"/>
              </a:defRPr>
            </a:lvl2pPr>
            <a:lvl3pPr indent="0" lvl="2" marL="0" marR="0" rtl="0" algn="r">
              <a:spcBef>
                <a:spcPts val="0"/>
              </a:spcBef>
              <a:spcAft>
                <a:spcPts val="0"/>
              </a:spcAft>
              <a:buNone/>
              <a:defRPr sz="900">
                <a:solidFill>
                  <a:srgbClr val="C9F0FF"/>
                </a:solidFill>
                <a:latin typeface="Calibri"/>
                <a:ea typeface="Calibri"/>
                <a:cs typeface="Calibri"/>
                <a:sym typeface="Calibri"/>
              </a:defRPr>
            </a:lvl3pPr>
            <a:lvl4pPr indent="0" lvl="3" marL="0" marR="0" rtl="0" algn="r">
              <a:spcBef>
                <a:spcPts val="0"/>
              </a:spcBef>
              <a:spcAft>
                <a:spcPts val="0"/>
              </a:spcAft>
              <a:buNone/>
              <a:defRPr sz="900">
                <a:solidFill>
                  <a:srgbClr val="C9F0FF"/>
                </a:solidFill>
                <a:latin typeface="Calibri"/>
                <a:ea typeface="Calibri"/>
                <a:cs typeface="Calibri"/>
                <a:sym typeface="Calibri"/>
              </a:defRPr>
            </a:lvl4pPr>
            <a:lvl5pPr indent="0" lvl="4" marL="0" marR="0" rtl="0" algn="r">
              <a:spcBef>
                <a:spcPts val="0"/>
              </a:spcBef>
              <a:spcAft>
                <a:spcPts val="0"/>
              </a:spcAft>
              <a:buNone/>
              <a:defRPr sz="900">
                <a:solidFill>
                  <a:srgbClr val="C9F0FF"/>
                </a:solidFill>
                <a:latin typeface="Calibri"/>
                <a:ea typeface="Calibri"/>
                <a:cs typeface="Calibri"/>
                <a:sym typeface="Calibri"/>
              </a:defRPr>
            </a:lvl5pPr>
            <a:lvl6pPr indent="0" lvl="5" marL="0" marR="0" rtl="0" algn="r">
              <a:spcBef>
                <a:spcPts val="0"/>
              </a:spcBef>
              <a:spcAft>
                <a:spcPts val="0"/>
              </a:spcAft>
              <a:buNone/>
              <a:defRPr sz="900">
                <a:solidFill>
                  <a:srgbClr val="C9F0FF"/>
                </a:solidFill>
                <a:latin typeface="Calibri"/>
                <a:ea typeface="Calibri"/>
                <a:cs typeface="Calibri"/>
                <a:sym typeface="Calibri"/>
              </a:defRPr>
            </a:lvl6pPr>
            <a:lvl7pPr indent="0" lvl="6" marL="0" marR="0" rtl="0" algn="r">
              <a:spcBef>
                <a:spcPts val="0"/>
              </a:spcBef>
              <a:spcAft>
                <a:spcPts val="0"/>
              </a:spcAft>
              <a:buNone/>
              <a:defRPr sz="900">
                <a:solidFill>
                  <a:srgbClr val="C9F0FF"/>
                </a:solidFill>
                <a:latin typeface="Calibri"/>
                <a:ea typeface="Calibri"/>
                <a:cs typeface="Calibri"/>
                <a:sym typeface="Calibri"/>
              </a:defRPr>
            </a:lvl7pPr>
            <a:lvl8pPr indent="0" lvl="7" marL="0" marR="0" rtl="0" algn="r">
              <a:spcBef>
                <a:spcPts val="0"/>
              </a:spcBef>
              <a:spcAft>
                <a:spcPts val="0"/>
              </a:spcAft>
              <a:buNone/>
              <a:defRPr sz="900">
                <a:solidFill>
                  <a:srgbClr val="C9F0FF"/>
                </a:solidFill>
                <a:latin typeface="Calibri"/>
                <a:ea typeface="Calibri"/>
                <a:cs typeface="Calibri"/>
                <a:sym typeface="Calibri"/>
              </a:defRPr>
            </a:lvl8pPr>
            <a:lvl9pPr indent="0" lvl="8" marL="0" marR="0" rtl="0" algn="r">
              <a:spcBef>
                <a:spcPts val="0"/>
              </a:spcBef>
              <a:spcAft>
                <a:spcPts val="0"/>
              </a:spcAft>
              <a:buNone/>
              <a:defRPr sz="900">
                <a:solidFill>
                  <a:srgbClr val="C9F0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lip Art" type="txAndClipArt">
  <p:cSld name="TEXT_AND_CLIPART">
    <p:spTree>
      <p:nvGrpSpPr>
        <p:cNvPr id="53" name="Shape 53"/>
        <p:cNvGrpSpPr/>
        <p:nvPr/>
      </p:nvGrpSpPr>
      <p:grpSpPr>
        <a:xfrm>
          <a:off x="0" y="0"/>
          <a:ext cx="0" cy="0"/>
          <a:chOff x="0" y="0"/>
          <a:chExt cx="0" cy="0"/>
        </a:xfrm>
      </p:grpSpPr>
      <p:sp>
        <p:nvSpPr>
          <p:cNvPr id="54" name="Google Shape;54;p15"/>
          <p:cNvSpPr txBox="1"/>
          <p:nvPr>
            <p:ph type="title"/>
          </p:nvPr>
        </p:nvSpPr>
        <p:spPr>
          <a:xfrm>
            <a:off x="457200" y="152400"/>
            <a:ext cx="8305800" cy="9445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5" name="Google Shape;55;p15"/>
          <p:cNvSpPr txBox="1"/>
          <p:nvPr>
            <p:ph idx="1" type="body"/>
          </p:nvPr>
        </p:nvSpPr>
        <p:spPr>
          <a:xfrm>
            <a:off x="457200" y="1219200"/>
            <a:ext cx="4038600" cy="4906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56" name="Google Shape;56;p15"/>
          <p:cNvSpPr/>
          <p:nvPr>
            <p:ph idx="2" type="clipArt"/>
          </p:nvPr>
        </p:nvSpPr>
        <p:spPr>
          <a:xfrm>
            <a:off x="4648200" y="1219200"/>
            <a:ext cx="4038600" cy="4906963"/>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57" name="Google Shape;57;p15"/>
          <p:cNvSpPr txBox="1"/>
          <p:nvPr>
            <p:ph idx="11" type="ftr"/>
          </p:nvPr>
        </p:nvSpPr>
        <p:spPr>
          <a:xfrm>
            <a:off x="0" y="6400800"/>
            <a:ext cx="82296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5"/>
          <p:cNvSpPr txBox="1"/>
          <p:nvPr>
            <p:ph idx="12" type="sldNum"/>
          </p:nvPr>
        </p:nvSpPr>
        <p:spPr>
          <a:xfrm>
            <a:off x="8610600" y="6400800"/>
            <a:ext cx="5334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59" name="Shape 59"/>
        <p:cNvGrpSpPr/>
        <p:nvPr/>
      </p:nvGrpSpPr>
      <p:grpSpPr>
        <a:xfrm>
          <a:off x="0" y="0"/>
          <a:ext cx="0" cy="0"/>
          <a:chOff x="0" y="0"/>
          <a:chExt cx="0" cy="0"/>
        </a:xfrm>
      </p:grpSpPr>
      <p:sp>
        <p:nvSpPr>
          <p:cNvPr id="60" name="Google Shape;60;p16"/>
          <p:cNvSpPr txBox="1"/>
          <p:nvPr>
            <p:ph type="title"/>
          </p:nvPr>
        </p:nvSpPr>
        <p:spPr>
          <a:xfrm>
            <a:off x="457200" y="152400"/>
            <a:ext cx="8305800" cy="9445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1" name="Google Shape;61;p16"/>
          <p:cNvSpPr txBox="1"/>
          <p:nvPr>
            <p:ph idx="1" type="body"/>
          </p:nvPr>
        </p:nvSpPr>
        <p:spPr>
          <a:xfrm>
            <a:off x="457200" y="1219200"/>
            <a:ext cx="4038600" cy="4906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62" name="Google Shape;62;p16"/>
          <p:cNvSpPr txBox="1"/>
          <p:nvPr>
            <p:ph idx="2" type="body"/>
          </p:nvPr>
        </p:nvSpPr>
        <p:spPr>
          <a:xfrm>
            <a:off x="4648200" y="1219200"/>
            <a:ext cx="4038600" cy="4906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63" name="Google Shape;63;p16"/>
          <p:cNvSpPr txBox="1"/>
          <p:nvPr>
            <p:ph idx="11" type="ftr"/>
          </p:nvPr>
        </p:nvSpPr>
        <p:spPr>
          <a:xfrm>
            <a:off x="0" y="6400800"/>
            <a:ext cx="82296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16"/>
          <p:cNvSpPr txBox="1"/>
          <p:nvPr>
            <p:ph idx="12" type="sldNum"/>
          </p:nvPr>
        </p:nvSpPr>
        <p:spPr>
          <a:xfrm>
            <a:off x="8610600" y="6400800"/>
            <a:ext cx="5334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65" name="Shape 65"/>
        <p:cNvGrpSpPr/>
        <p:nvPr/>
      </p:nvGrpSpPr>
      <p:grpSpPr>
        <a:xfrm>
          <a:off x="0" y="0"/>
          <a:ext cx="0" cy="0"/>
          <a:chOff x="0" y="0"/>
          <a:chExt cx="0" cy="0"/>
        </a:xfrm>
      </p:grpSpPr>
      <p:sp>
        <p:nvSpPr>
          <p:cNvPr id="66" name="Google Shape;66;p17"/>
          <p:cNvSpPr txBox="1"/>
          <p:nvPr>
            <p:ph type="title"/>
          </p:nvPr>
        </p:nvSpPr>
        <p:spPr>
          <a:xfrm>
            <a:off x="457200" y="152400"/>
            <a:ext cx="8305800" cy="9445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7" name="Google Shape;67;p17"/>
          <p:cNvSpPr txBox="1"/>
          <p:nvPr>
            <p:ph idx="11" type="ftr"/>
          </p:nvPr>
        </p:nvSpPr>
        <p:spPr>
          <a:xfrm>
            <a:off x="0" y="6400800"/>
            <a:ext cx="82296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7"/>
          <p:cNvSpPr txBox="1"/>
          <p:nvPr>
            <p:ph idx="12" type="sldNum"/>
          </p:nvPr>
        </p:nvSpPr>
        <p:spPr>
          <a:xfrm>
            <a:off x="8610600" y="6400800"/>
            <a:ext cx="5334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Text" type="objAndTx">
  <p:cSld name="OBJECT_AND_TEXT">
    <p:spTree>
      <p:nvGrpSpPr>
        <p:cNvPr id="69" name="Shape 69"/>
        <p:cNvGrpSpPr/>
        <p:nvPr/>
      </p:nvGrpSpPr>
      <p:grpSpPr>
        <a:xfrm>
          <a:off x="0" y="0"/>
          <a:ext cx="0" cy="0"/>
          <a:chOff x="0" y="0"/>
          <a:chExt cx="0" cy="0"/>
        </a:xfrm>
      </p:grpSpPr>
      <p:sp>
        <p:nvSpPr>
          <p:cNvPr id="70" name="Google Shape;7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1" name="Google Shape;71;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72" name="Google Shape;72;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73" name="Google Shape;73;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Google Shape;74;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76" name="Shape 76"/>
        <p:cNvGrpSpPr/>
        <p:nvPr/>
      </p:nvGrpSpPr>
      <p:grpSpPr>
        <a:xfrm>
          <a:off x="0" y="0"/>
          <a:ext cx="0" cy="0"/>
          <a:chOff x="0" y="0"/>
          <a:chExt cx="0" cy="0"/>
        </a:xfrm>
      </p:grpSpPr>
      <p:sp>
        <p:nvSpPr>
          <p:cNvPr id="77" name="Google Shape;7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8" name="Google Shape;78;p19"/>
          <p:cNvSpPr txBox="1"/>
          <p:nvPr>
            <p:ph idx="1" type="body"/>
          </p:nvPr>
        </p:nvSpPr>
        <p:spPr>
          <a:xfrm>
            <a:off x="457200" y="1600200"/>
            <a:ext cx="4038600" cy="2185988"/>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79" name="Google Shape;79;p19"/>
          <p:cNvSpPr txBox="1"/>
          <p:nvPr>
            <p:ph idx="2" type="body"/>
          </p:nvPr>
        </p:nvSpPr>
        <p:spPr>
          <a:xfrm>
            <a:off x="457200" y="3938588"/>
            <a:ext cx="4038600" cy="218757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80" name="Google Shape;80;p19"/>
          <p:cNvSpPr txBox="1"/>
          <p:nvPr>
            <p:ph idx="3"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81" name="Google Shape;81;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over Text" type="objOverTx">
  <p:cSld name="OBJECT_OVER_TEXT">
    <p:spTree>
      <p:nvGrpSpPr>
        <p:cNvPr id="84" name="Shape 84"/>
        <p:cNvGrpSpPr/>
        <p:nvPr/>
      </p:nvGrpSpPr>
      <p:grpSpPr>
        <a:xfrm>
          <a:off x="0" y="0"/>
          <a:ext cx="0" cy="0"/>
          <a:chOff x="0" y="0"/>
          <a:chExt cx="0" cy="0"/>
        </a:xfrm>
      </p:grpSpPr>
      <p:sp>
        <p:nvSpPr>
          <p:cNvPr id="85" name="Google Shape;8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6" name="Google Shape;86;p20"/>
          <p:cNvSpPr txBox="1"/>
          <p:nvPr>
            <p:ph idx="1" type="body"/>
          </p:nvPr>
        </p:nvSpPr>
        <p:spPr>
          <a:xfrm>
            <a:off x="457200" y="1600200"/>
            <a:ext cx="8229600" cy="2185988"/>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87" name="Google Shape;87;p20"/>
          <p:cNvSpPr txBox="1"/>
          <p:nvPr>
            <p:ph idx="2" type="body"/>
          </p:nvPr>
        </p:nvSpPr>
        <p:spPr>
          <a:xfrm>
            <a:off x="457200" y="3938588"/>
            <a:ext cx="8229600" cy="218757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88" name="Google Shape;88;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3"/>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over Content" type="txOverObj">
  <p:cSld name="TEXT_OVER_OBJECT">
    <p:spTree>
      <p:nvGrpSpPr>
        <p:cNvPr id="91" name="Shape 91"/>
        <p:cNvGrpSpPr/>
        <p:nvPr/>
      </p:nvGrpSpPr>
      <p:grpSpPr>
        <a:xfrm>
          <a:off x="0" y="0"/>
          <a:ext cx="0" cy="0"/>
          <a:chOff x="0" y="0"/>
          <a:chExt cx="0" cy="0"/>
        </a:xfrm>
      </p:grpSpPr>
      <p:sp>
        <p:nvSpPr>
          <p:cNvPr id="92" name="Google Shape;9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3" name="Google Shape;93;p21"/>
          <p:cNvSpPr txBox="1"/>
          <p:nvPr>
            <p:ph idx="1" type="body"/>
          </p:nvPr>
        </p:nvSpPr>
        <p:spPr>
          <a:xfrm>
            <a:off x="457200" y="1600200"/>
            <a:ext cx="8229600" cy="2185988"/>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94" name="Google Shape;94;p21"/>
          <p:cNvSpPr txBox="1"/>
          <p:nvPr>
            <p:ph idx="2" type="body"/>
          </p:nvPr>
        </p:nvSpPr>
        <p:spPr>
          <a:xfrm>
            <a:off x="457200" y="3938588"/>
            <a:ext cx="8229600" cy="218757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95" name="Google Shape;95;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2" name="Shape 102"/>
        <p:cNvGrpSpPr/>
        <p:nvPr/>
      </p:nvGrpSpPr>
      <p:grpSpPr>
        <a:xfrm>
          <a:off x="0" y="0"/>
          <a:ext cx="0" cy="0"/>
          <a:chOff x="0" y="0"/>
          <a:chExt cx="0" cy="0"/>
        </a:xfrm>
      </p:grpSpPr>
      <p:sp>
        <p:nvSpPr>
          <p:cNvPr id="103" name="Google Shape;103;p23"/>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accent3"/>
              </a:buClr>
              <a:buSzPts val="6000"/>
              <a:buFont typeface="Calibri"/>
              <a:buNone/>
              <a:defRPr b="1" i="0" sz="60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 name="Google Shape;104;p23"/>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lstStyle>
            <a:lvl1pPr lvl="0" marR="0" rtl="0" algn="ctr">
              <a:lnSpc>
                <a:spcPct val="90000"/>
              </a:lnSpc>
              <a:spcBef>
                <a:spcPts val="480"/>
              </a:spcBef>
              <a:spcAft>
                <a:spcPts val="0"/>
              </a:spcAft>
              <a:buClr>
                <a:schemeClr val="accent3"/>
              </a:buClr>
              <a:buSzPts val="2160"/>
              <a:buFont typeface="Noto Sans Symbols"/>
              <a:buNone/>
              <a:defRPr b="1" i="0" sz="24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accent3"/>
              </a:buClr>
              <a:buSzPts val="1800"/>
              <a:buFont typeface="Noto Sans Symbols"/>
              <a:buNone/>
              <a:defRPr b="1" i="0" sz="2000" u="none" cap="none" strike="noStrike">
                <a:solidFill>
                  <a:schemeClr val="dk1"/>
                </a:solidFill>
                <a:latin typeface="Calibri"/>
                <a:ea typeface="Calibri"/>
                <a:cs typeface="Calibri"/>
                <a:sym typeface="Calibri"/>
              </a:defRPr>
            </a:lvl2pPr>
            <a:lvl3pPr lvl="2" marR="0" rtl="0" algn="ctr">
              <a:lnSpc>
                <a:spcPct val="90000"/>
              </a:lnSpc>
              <a:spcBef>
                <a:spcPts val="360"/>
              </a:spcBef>
              <a:spcAft>
                <a:spcPts val="0"/>
              </a:spcAft>
              <a:buClr>
                <a:schemeClr val="accent3"/>
              </a:buClr>
              <a:buSzPts val="1620"/>
              <a:buFont typeface="Noto Sans Symbols"/>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320"/>
              </a:spcBef>
              <a:spcAft>
                <a:spcPts val="0"/>
              </a:spcAft>
              <a:buClr>
                <a:schemeClr val="accent3"/>
              </a:buClr>
              <a:buSzPts val="1440"/>
              <a:buFont typeface="Noto Sans Symbols"/>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320"/>
              </a:spcBef>
              <a:spcAft>
                <a:spcPts val="0"/>
              </a:spcAft>
              <a:buClr>
                <a:schemeClr val="accent3"/>
              </a:buClr>
              <a:buSzPts val="1440"/>
              <a:buFont typeface="Noto Sans Symbols"/>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05" name="Google Shape;105;p23"/>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6" name="Shape 106"/>
        <p:cNvGrpSpPr/>
        <p:nvPr/>
      </p:nvGrpSpPr>
      <p:grpSpPr>
        <a:xfrm>
          <a:off x="0" y="0"/>
          <a:ext cx="0" cy="0"/>
          <a:chOff x="0" y="0"/>
          <a:chExt cx="0" cy="0"/>
        </a:xfrm>
      </p:grpSpPr>
      <p:sp>
        <p:nvSpPr>
          <p:cNvPr id="107" name="Google Shape;107;p24"/>
          <p:cNvSpPr txBox="1"/>
          <p:nvPr>
            <p:ph type="title"/>
          </p:nvPr>
        </p:nvSpPr>
        <p:spPr>
          <a:xfrm>
            <a:off x="628650" y="365129"/>
            <a:ext cx="7886700" cy="115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8" name="Google Shape;108;p24"/>
          <p:cNvSpPr txBox="1"/>
          <p:nvPr>
            <p:ph idx="1" type="body"/>
          </p:nvPr>
        </p:nvSpPr>
        <p:spPr>
          <a:xfrm>
            <a:off x="628650" y="1524000"/>
            <a:ext cx="7886700" cy="46530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24"/>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0" name="Shape 110"/>
        <p:cNvGrpSpPr/>
        <p:nvPr/>
      </p:nvGrpSpPr>
      <p:grpSpPr>
        <a:xfrm>
          <a:off x="0" y="0"/>
          <a:ext cx="0" cy="0"/>
          <a:chOff x="0" y="0"/>
          <a:chExt cx="0" cy="0"/>
        </a:xfrm>
      </p:grpSpPr>
      <p:sp>
        <p:nvSpPr>
          <p:cNvPr id="111" name="Google Shape;111;p25"/>
          <p:cNvSpPr txBox="1"/>
          <p:nvPr>
            <p:ph type="title"/>
          </p:nvPr>
        </p:nvSpPr>
        <p:spPr>
          <a:xfrm>
            <a:off x="628650" y="365128"/>
            <a:ext cx="78867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25"/>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3" name="Shape 113"/>
        <p:cNvGrpSpPr/>
        <p:nvPr/>
      </p:nvGrpSpPr>
      <p:grpSpPr>
        <a:xfrm>
          <a:off x="0" y="0"/>
          <a:ext cx="0" cy="0"/>
          <a:chOff x="0" y="0"/>
          <a:chExt cx="0" cy="0"/>
        </a:xfrm>
      </p:grpSpPr>
      <p:sp>
        <p:nvSpPr>
          <p:cNvPr id="114" name="Google Shape;114;p26"/>
          <p:cNvSpPr txBox="1"/>
          <p:nvPr>
            <p:ph type="title"/>
          </p:nvPr>
        </p:nvSpPr>
        <p:spPr>
          <a:xfrm>
            <a:off x="623888" y="1709743"/>
            <a:ext cx="7886700" cy="28527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3"/>
              </a:buClr>
              <a:buSzPts val="6000"/>
              <a:buFont typeface="Calibri"/>
              <a:buNone/>
              <a:defRPr b="1" i="0" sz="60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5" name="Google Shape;115;p26"/>
          <p:cNvSpPr txBox="1"/>
          <p:nvPr>
            <p:ph idx="1" type="body"/>
          </p:nvPr>
        </p:nvSpPr>
        <p:spPr>
          <a:xfrm>
            <a:off x="623888" y="4589468"/>
            <a:ext cx="7886700" cy="15003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480"/>
              </a:spcBef>
              <a:spcAft>
                <a:spcPts val="0"/>
              </a:spcAft>
              <a:buClr>
                <a:schemeClr val="accent3"/>
              </a:buClr>
              <a:buSzPts val="2160"/>
              <a:buFont typeface="Noto Sans Symbols"/>
              <a:buNone/>
              <a:defRPr b="1"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accent3"/>
              </a:buClr>
              <a:buSzPts val="1800"/>
              <a:buFont typeface="Noto Sans Symbols"/>
              <a:buNone/>
              <a:defRPr b="1"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60"/>
              </a:spcBef>
              <a:spcAft>
                <a:spcPts val="0"/>
              </a:spcAft>
              <a:buClr>
                <a:schemeClr val="accent3"/>
              </a:buClr>
              <a:buSzPts val="1620"/>
              <a:buFont typeface="Noto Sans Symbols"/>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20"/>
              </a:spcBef>
              <a:spcAft>
                <a:spcPts val="0"/>
              </a:spcAft>
              <a:buClr>
                <a:schemeClr val="accent3"/>
              </a:buClr>
              <a:buSzPts val="1440"/>
              <a:buFont typeface="Noto Sans Symbols"/>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20"/>
              </a:spcBef>
              <a:spcAft>
                <a:spcPts val="0"/>
              </a:spcAft>
              <a:buClr>
                <a:schemeClr val="accent3"/>
              </a:buClr>
              <a:buSzPts val="1440"/>
              <a:buFont typeface="Noto Sans Symbols"/>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116" name="Google Shape;116;p26"/>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p:cSld name="Title and content 1">
    <p:spTree>
      <p:nvGrpSpPr>
        <p:cNvPr id="117" name="Shape 117"/>
        <p:cNvGrpSpPr/>
        <p:nvPr/>
      </p:nvGrpSpPr>
      <p:grpSpPr>
        <a:xfrm>
          <a:off x="0" y="0"/>
          <a:ext cx="0" cy="0"/>
          <a:chOff x="0" y="0"/>
          <a:chExt cx="0" cy="0"/>
        </a:xfrm>
      </p:grpSpPr>
      <p:sp>
        <p:nvSpPr>
          <p:cNvPr id="118" name="Google Shape;118;p27"/>
          <p:cNvSpPr txBox="1"/>
          <p:nvPr>
            <p:ph type="title"/>
          </p:nvPr>
        </p:nvSpPr>
        <p:spPr>
          <a:xfrm>
            <a:off x="628650" y="365128"/>
            <a:ext cx="78867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Font typeface="Arial"/>
              <a:buNone/>
              <a:defRPr sz="1800"/>
            </a:lvl2pPr>
            <a:lvl3pPr lvl="2" rtl="0">
              <a:spcBef>
                <a:spcPts val="0"/>
              </a:spcBef>
              <a:spcAft>
                <a:spcPts val="0"/>
              </a:spcAft>
              <a:buSzPts val="1400"/>
              <a:buFont typeface="Arial"/>
              <a:buNone/>
              <a:defRPr sz="1800"/>
            </a:lvl3pPr>
            <a:lvl4pPr lvl="3" rtl="0">
              <a:spcBef>
                <a:spcPts val="0"/>
              </a:spcBef>
              <a:spcAft>
                <a:spcPts val="0"/>
              </a:spcAft>
              <a:buSzPts val="1400"/>
              <a:buFont typeface="Arial"/>
              <a:buNone/>
              <a:defRPr sz="1800"/>
            </a:lvl4pPr>
            <a:lvl5pPr lvl="4" rtl="0">
              <a:spcBef>
                <a:spcPts val="0"/>
              </a:spcBef>
              <a:spcAft>
                <a:spcPts val="0"/>
              </a:spcAft>
              <a:buSzPts val="1400"/>
              <a:buFont typeface="Arial"/>
              <a:buNone/>
              <a:defRPr sz="1800"/>
            </a:lvl5pPr>
            <a:lvl6pPr lvl="5" rtl="0">
              <a:spcBef>
                <a:spcPts val="0"/>
              </a:spcBef>
              <a:spcAft>
                <a:spcPts val="0"/>
              </a:spcAft>
              <a:buSzPts val="1400"/>
              <a:buFont typeface="Arial"/>
              <a:buNone/>
              <a:defRPr sz="1800"/>
            </a:lvl6pPr>
            <a:lvl7pPr lvl="6" rtl="0">
              <a:spcBef>
                <a:spcPts val="0"/>
              </a:spcBef>
              <a:spcAft>
                <a:spcPts val="0"/>
              </a:spcAft>
              <a:buSzPts val="1400"/>
              <a:buFont typeface="Arial"/>
              <a:buNone/>
              <a:defRPr sz="1800"/>
            </a:lvl7pPr>
            <a:lvl8pPr lvl="7" rtl="0">
              <a:spcBef>
                <a:spcPts val="0"/>
              </a:spcBef>
              <a:spcAft>
                <a:spcPts val="0"/>
              </a:spcAft>
              <a:buSzPts val="1400"/>
              <a:buFont typeface="Arial"/>
              <a:buNone/>
              <a:defRPr sz="1800"/>
            </a:lvl8pPr>
            <a:lvl9pPr lvl="8" rtl="0">
              <a:spcBef>
                <a:spcPts val="0"/>
              </a:spcBef>
              <a:spcAft>
                <a:spcPts val="0"/>
              </a:spcAft>
              <a:buSzPts val="1400"/>
              <a:buFont typeface="Arial"/>
              <a:buNone/>
              <a:defRPr sz="1800"/>
            </a:lvl9pPr>
          </a:lstStyle>
          <a:p/>
        </p:txBody>
      </p:sp>
      <p:sp>
        <p:nvSpPr>
          <p:cNvPr id="119" name="Google Shape;119;p27"/>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27"/>
          <p:cNvSpPr txBox="1"/>
          <p:nvPr>
            <p:ph idx="1" type="body"/>
          </p:nvPr>
        </p:nvSpPr>
        <p:spPr>
          <a:xfrm>
            <a:off x="457200" y="1354138"/>
            <a:ext cx="8400900" cy="4792800"/>
          </a:xfrm>
          <a:prstGeom prst="rect">
            <a:avLst/>
          </a:prstGeom>
          <a:noFill/>
          <a:ln>
            <a:noFill/>
          </a:ln>
        </p:spPr>
        <p:txBody>
          <a:bodyPr anchorCtr="0" anchor="t" bIns="91425" lIns="91425" spcFirstLastPara="1" rIns="91425" wrap="square" tIns="91425"/>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2 - 2 column">
  <p:cSld name="Title and content 2 - 2 column">
    <p:spTree>
      <p:nvGrpSpPr>
        <p:cNvPr id="121" name="Shape 121"/>
        <p:cNvGrpSpPr/>
        <p:nvPr/>
      </p:nvGrpSpPr>
      <p:grpSpPr>
        <a:xfrm>
          <a:off x="0" y="0"/>
          <a:ext cx="0" cy="0"/>
          <a:chOff x="0" y="0"/>
          <a:chExt cx="0" cy="0"/>
        </a:xfrm>
      </p:grpSpPr>
      <p:sp>
        <p:nvSpPr>
          <p:cNvPr id="122" name="Google Shape;122;p28"/>
          <p:cNvSpPr txBox="1"/>
          <p:nvPr>
            <p:ph idx="1" type="body"/>
          </p:nvPr>
        </p:nvSpPr>
        <p:spPr>
          <a:xfrm>
            <a:off x="457201" y="1354140"/>
            <a:ext cx="3886200" cy="4772100"/>
          </a:xfrm>
          <a:prstGeom prst="rect">
            <a:avLst/>
          </a:prstGeom>
          <a:noFill/>
          <a:ln>
            <a:noFill/>
          </a:ln>
        </p:spPr>
        <p:txBody>
          <a:bodyPr anchorCtr="0" anchor="t" bIns="91425" lIns="91425" spcFirstLastPara="1" rIns="91425" wrap="square" tIns="91425"/>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60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6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3" name="Google Shape;123;p28"/>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28"/>
          <p:cNvSpPr txBox="1"/>
          <p:nvPr>
            <p:ph idx="2" type="body"/>
          </p:nvPr>
        </p:nvSpPr>
        <p:spPr>
          <a:xfrm>
            <a:off x="4800600" y="1354140"/>
            <a:ext cx="4059300" cy="4772100"/>
          </a:xfrm>
          <a:prstGeom prst="rect">
            <a:avLst/>
          </a:prstGeom>
          <a:noFill/>
          <a:ln>
            <a:noFill/>
          </a:ln>
        </p:spPr>
        <p:txBody>
          <a:bodyPr anchorCtr="0" anchor="t" bIns="91425" lIns="91425" spcFirstLastPara="1" rIns="91425" wrap="square" tIns="91425"/>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60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6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5" name="Google Shape;125;p28"/>
          <p:cNvSpPr txBox="1"/>
          <p:nvPr>
            <p:ph type="title"/>
          </p:nvPr>
        </p:nvSpPr>
        <p:spPr>
          <a:xfrm>
            <a:off x="628650" y="365128"/>
            <a:ext cx="78867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Font typeface="Arial"/>
              <a:buNone/>
              <a:defRPr sz="1800"/>
            </a:lvl2pPr>
            <a:lvl3pPr lvl="2" rtl="0">
              <a:spcBef>
                <a:spcPts val="0"/>
              </a:spcBef>
              <a:spcAft>
                <a:spcPts val="0"/>
              </a:spcAft>
              <a:buSzPts val="1400"/>
              <a:buFont typeface="Arial"/>
              <a:buNone/>
              <a:defRPr sz="1800"/>
            </a:lvl3pPr>
            <a:lvl4pPr lvl="3" rtl="0">
              <a:spcBef>
                <a:spcPts val="0"/>
              </a:spcBef>
              <a:spcAft>
                <a:spcPts val="0"/>
              </a:spcAft>
              <a:buSzPts val="1400"/>
              <a:buFont typeface="Arial"/>
              <a:buNone/>
              <a:defRPr sz="1800"/>
            </a:lvl4pPr>
            <a:lvl5pPr lvl="4" rtl="0">
              <a:spcBef>
                <a:spcPts val="0"/>
              </a:spcBef>
              <a:spcAft>
                <a:spcPts val="0"/>
              </a:spcAft>
              <a:buSzPts val="1400"/>
              <a:buFont typeface="Arial"/>
              <a:buNone/>
              <a:defRPr sz="1800"/>
            </a:lvl5pPr>
            <a:lvl6pPr lvl="5" rtl="0">
              <a:spcBef>
                <a:spcPts val="0"/>
              </a:spcBef>
              <a:spcAft>
                <a:spcPts val="0"/>
              </a:spcAft>
              <a:buSzPts val="1400"/>
              <a:buFont typeface="Arial"/>
              <a:buNone/>
              <a:defRPr sz="1800"/>
            </a:lvl6pPr>
            <a:lvl7pPr lvl="6" rtl="0">
              <a:spcBef>
                <a:spcPts val="0"/>
              </a:spcBef>
              <a:spcAft>
                <a:spcPts val="0"/>
              </a:spcAft>
              <a:buSzPts val="1400"/>
              <a:buFont typeface="Arial"/>
              <a:buNone/>
              <a:defRPr sz="1800"/>
            </a:lvl7pPr>
            <a:lvl8pPr lvl="7" rtl="0">
              <a:spcBef>
                <a:spcPts val="0"/>
              </a:spcBef>
              <a:spcAft>
                <a:spcPts val="0"/>
              </a:spcAft>
              <a:buSzPts val="1400"/>
              <a:buFont typeface="Arial"/>
              <a:buNone/>
              <a:defRPr sz="1800"/>
            </a:lvl8pPr>
            <a:lvl9pPr lvl="8" rtl="0">
              <a:spcBef>
                <a:spcPts val="0"/>
              </a:spcBef>
              <a:spcAft>
                <a:spcPts val="0"/>
              </a:spcAft>
              <a:buSzPts val="1400"/>
              <a:buFont typeface="Arial"/>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only">
  <p:cSld name="Title, subtitle only">
    <p:spTree>
      <p:nvGrpSpPr>
        <p:cNvPr id="126" name="Shape 126"/>
        <p:cNvGrpSpPr/>
        <p:nvPr/>
      </p:nvGrpSpPr>
      <p:grpSpPr>
        <a:xfrm>
          <a:off x="0" y="0"/>
          <a:ext cx="0" cy="0"/>
          <a:chOff x="0" y="0"/>
          <a:chExt cx="0" cy="0"/>
        </a:xfrm>
      </p:grpSpPr>
      <p:sp>
        <p:nvSpPr>
          <p:cNvPr id="127" name="Google Shape;127;p29"/>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29"/>
          <p:cNvSpPr txBox="1"/>
          <p:nvPr>
            <p:ph idx="1" type="body"/>
          </p:nvPr>
        </p:nvSpPr>
        <p:spPr>
          <a:xfrm>
            <a:off x="453542" y="986177"/>
            <a:ext cx="8404800" cy="403200"/>
          </a:xfrm>
          <a:prstGeom prst="rect">
            <a:avLst/>
          </a:prstGeom>
          <a:noFill/>
          <a:ln>
            <a:noFill/>
          </a:ln>
        </p:spPr>
        <p:txBody>
          <a:bodyPr anchorCtr="0" anchor="t" bIns="91425" lIns="91425" spcFirstLastPara="1" rIns="91425" wrap="square" tIns="91425"/>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accent4"/>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9" name="Google Shape;129;p29"/>
          <p:cNvSpPr txBox="1"/>
          <p:nvPr>
            <p:ph type="title"/>
          </p:nvPr>
        </p:nvSpPr>
        <p:spPr>
          <a:xfrm>
            <a:off x="628650" y="365128"/>
            <a:ext cx="78867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Font typeface="Arial"/>
              <a:buNone/>
              <a:defRPr sz="1800"/>
            </a:lvl2pPr>
            <a:lvl3pPr lvl="2" rtl="0">
              <a:spcBef>
                <a:spcPts val="0"/>
              </a:spcBef>
              <a:spcAft>
                <a:spcPts val="0"/>
              </a:spcAft>
              <a:buSzPts val="1400"/>
              <a:buFont typeface="Arial"/>
              <a:buNone/>
              <a:defRPr sz="1800"/>
            </a:lvl3pPr>
            <a:lvl4pPr lvl="3" rtl="0">
              <a:spcBef>
                <a:spcPts val="0"/>
              </a:spcBef>
              <a:spcAft>
                <a:spcPts val="0"/>
              </a:spcAft>
              <a:buSzPts val="1400"/>
              <a:buFont typeface="Arial"/>
              <a:buNone/>
              <a:defRPr sz="1800"/>
            </a:lvl4pPr>
            <a:lvl5pPr lvl="4" rtl="0">
              <a:spcBef>
                <a:spcPts val="0"/>
              </a:spcBef>
              <a:spcAft>
                <a:spcPts val="0"/>
              </a:spcAft>
              <a:buSzPts val="1400"/>
              <a:buFont typeface="Arial"/>
              <a:buNone/>
              <a:defRPr sz="1800"/>
            </a:lvl5pPr>
            <a:lvl6pPr lvl="5" rtl="0">
              <a:spcBef>
                <a:spcPts val="0"/>
              </a:spcBef>
              <a:spcAft>
                <a:spcPts val="0"/>
              </a:spcAft>
              <a:buSzPts val="1400"/>
              <a:buFont typeface="Arial"/>
              <a:buNone/>
              <a:defRPr sz="1800"/>
            </a:lvl6pPr>
            <a:lvl7pPr lvl="6" rtl="0">
              <a:spcBef>
                <a:spcPts val="0"/>
              </a:spcBef>
              <a:spcAft>
                <a:spcPts val="0"/>
              </a:spcAft>
              <a:buSzPts val="1400"/>
              <a:buFont typeface="Arial"/>
              <a:buNone/>
              <a:defRPr sz="1800"/>
            </a:lvl7pPr>
            <a:lvl8pPr lvl="7" rtl="0">
              <a:spcBef>
                <a:spcPts val="0"/>
              </a:spcBef>
              <a:spcAft>
                <a:spcPts val="0"/>
              </a:spcAft>
              <a:buSzPts val="1400"/>
              <a:buFont typeface="Arial"/>
              <a:buNone/>
              <a:defRPr sz="1800"/>
            </a:lvl8pPr>
            <a:lvl9pPr lvl="8" rtl="0">
              <a:spcBef>
                <a:spcPts val="0"/>
              </a:spcBef>
              <a:spcAft>
                <a:spcPts val="0"/>
              </a:spcAft>
              <a:buSzPts val="1400"/>
              <a:buFont typeface="Arial"/>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0" name="Shape 130"/>
        <p:cNvGrpSpPr/>
        <p:nvPr/>
      </p:nvGrpSpPr>
      <p:grpSpPr>
        <a:xfrm>
          <a:off x="0" y="0"/>
          <a:ext cx="0" cy="0"/>
          <a:chOff x="0" y="0"/>
          <a:chExt cx="0" cy="0"/>
        </a:xfrm>
      </p:grpSpPr>
      <p:sp>
        <p:nvSpPr>
          <p:cNvPr id="131" name="Google Shape;131;p30"/>
          <p:cNvSpPr txBox="1"/>
          <p:nvPr>
            <p:ph type="title"/>
          </p:nvPr>
        </p:nvSpPr>
        <p:spPr>
          <a:xfrm>
            <a:off x="628650" y="365128"/>
            <a:ext cx="78867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2" name="Google Shape;132;p30"/>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411480" lvl="1" marL="9144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2pPr>
            <a:lvl3pPr indent="-411480" lvl="2" marL="1371600" marR="0" rtl="0" algn="l">
              <a:lnSpc>
                <a:spcPct val="90000"/>
              </a:lnSpc>
              <a:spcBef>
                <a:spcPts val="640"/>
              </a:spcBef>
              <a:spcAft>
                <a:spcPts val="0"/>
              </a:spcAft>
              <a:buClr>
                <a:schemeClr val="accent3"/>
              </a:buClr>
              <a:buSzPts val="2880"/>
              <a:buFont typeface="Noto Sans Symbols"/>
              <a:buChar char="▪"/>
              <a:defRPr b="0" i="0" sz="3200" u="none" cap="none" strike="noStrike">
                <a:solidFill>
                  <a:schemeClr val="dk1"/>
                </a:solidFill>
                <a:latin typeface="Calibri"/>
                <a:ea typeface="Calibri"/>
                <a:cs typeface="Calibri"/>
                <a:sym typeface="Calibri"/>
              </a:defRPr>
            </a:lvl3pPr>
            <a:lvl4pPr indent="-411480" lvl="3" marL="1828800" marR="0" rtl="0" algn="l">
              <a:lnSpc>
                <a:spcPct val="90000"/>
              </a:lnSpc>
              <a:spcBef>
                <a:spcPts val="640"/>
              </a:spcBef>
              <a:spcAft>
                <a:spcPts val="0"/>
              </a:spcAft>
              <a:buClr>
                <a:schemeClr val="accent3"/>
              </a:buClr>
              <a:buSzPts val="2880"/>
              <a:buFont typeface="Noto Sans Symbols"/>
              <a:buChar char="▪"/>
              <a:defRPr b="0" i="0" sz="3200" u="none" cap="none" strike="noStrike">
                <a:solidFill>
                  <a:schemeClr val="dk1"/>
                </a:solidFill>
                <a:latin typeface="Calibri"/>
                <a:ea typeface="Calibri"/>
                <a:cs typeface="Calibri"/>
                <a:sym typeface="Calibri"/>
              </a:defRPr>
            </a:lvl4pPr>
            <a:lvl5pPr indent="-411479" lvl="4" marL="2286000" marR="0" rtl="0" algn="l">
              <a:lnSpc>
                <a:spcPct val="90000"/>
              </a:lnSpc>
              <a:spcBef>
                <a:spcPts val="640"/>
              </a:spcBef>
              <a:spcAft>
                <a:spcPts val="0"/>
              </a:spcAft>
              <a:buClr>
                <a:schemeClr val="accent3"/>
              </a:buClr>
              <a:buSzPts val="2880"/>
              <a:buFont typeface="Noto Sans Symbols"/>
              <a:buChar char="▪"/>
              <a:defRPr b="0" i="0" sz="3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3" name="Google Shape;133;p30"/>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411480" lvl="1" marL="9144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2pPr>
            <a:lvl3pPr indent="-411480" lvl="2" marL="1371600" marR="0" rtl="0" algn="l">
              <a:lnSpc>
                <a:spcPct val="90000"/>
              </a:lnSpc>
              <a:spcBef>
                <a:spcPts val="640"/>
              </a:spcBef>
              <a:spcAft>
                <a:spcPts val="0"/>
              </a:spcAft>
              <a:buClr>
                <a:schemeClr val="accent3"/>
              </a:buClr>
              <a:buSzPts val="2880"/>
              <a:buFont typeface="Noto Sans Symbols"/>
              <a:buChar char="▪"/>
              <a:defRPr b="0" i="0" sz="3200" u="none" cap="none" strike="noStrike">
                <a:solidFill>
                  <a:schemeClr val="dk1"/>
                </a:solidFill>
                <a:latin typeface="Calibri"/>
                <a:ea typeface="Calibri"/>
                <a:cs typeface="Calibri"/>
                <a:sym typeface="Calibri"/>
              </a:defRPr>
            </a:lvl3pPr>
            <a:lvl4pPr indent="-411480" lvl="3" marL="1828800" marR="0" rtl="0" algn="l">
              <a:lnSpc>
                <a:spcPct val="90000"/>
              </a:lnSpc>
              <a:spcBef>
                <a:spcPts val="640"/>
              </a:spcBef>
              <a:spcAft>
                <a:spcPts val="0"/>
              </a:spcAft>
              <a:buClr>
                <a:schemeClr val="accent3"/>
              </a:buClr>
              <a:buSzPts val="2880"/>
              <a:buFont typeface="Noto Sans Symbols"/>
              <a:buChar char="▪"/>
              <a:defRPr b="0" i="0" sz="3200" u="none" cap="none" strike="noStrike">
                <a:solidFill>
                  <a:schemeClr val="dk1"/>
                </a:solidFill>
                <a:latin typeface="Calibri"/>
                <a:ea typeface="Calibri"/>
                <a:cs typeface="Calibri"/>
                <a:sym typeface="Calibri"/>
              </a:defRPr>
            </a:lvl4pPr>
            <a:lvl5pPr indent="-411479" lvl="4" marL="2286000" marR="0" rtl="0" algn="l">
              <a:lnSpc>
                <a:spcPct val="90000"/>
              </a:lnSpc>
              <a:spcBef>
                <a:spcPts val="640"/>
              </a:spcBef>
              <a:spcAft>
                <a:spcPts val="0"/>
              </a:spcAft>
              <a:buClr>
                <a:schemeClr val="accent3"/>
              </a:buClr>
              <a:buSzPts val="2880"/>
              <a:buFont typeface="Noto Sans Symbols"/>
              <a:buChar char="▪"/>
              <a:defRPr b="0" i="0" sz="3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4" name="Google Shape;134;p30"/>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5" name="Shape 135"/>
        <p:cNvGrpSpPr/>
        <p:nvPr/>
      </p:nvGrpSpPr>
      <p:grpSpPr>
        <a:xfrm>
          <a:off x="0" y="0"/>
          <a:ext cx="0" cy="0"/>
          <a:chOff x="0" y="0"/>
          <a:chExt cx="0" cy="0"/>
        </a:xfrm>
      </p:grpSpPr>
      <p:sp>
        <p:nvSpPr>
          <p:cNvPr id="136" name="Google Shape;136;p31"/>
          <p:cNvSpPr txBox="1"/>
          <p:nvPr>
            <p:ph type="title"/>
          </p:nvPr>
        </p:nvSpPr>
        <p:spPr>
          <a:xfrm>
            <a:off x="629841" y="365129"/>
            <a:ext cx="78867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7" name="Google Shape;137;p31"/>
          <p:cNvSpPr txBox="1"/>
          <p:nvPr>
            <p:ph idx="1" type="body"/>
          </p:nvPr>
        </p:nvSpPr>
        <p:spPr>
          <a:xfrm>
            <a:off x="629842" y="1681163"/>
            <a:ext cx="3868200" cy="823800"/>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480"/>
              </a:spcBef>
              <a:spcAft>
                <a:spcPts val="0"/>
              </a:spcAft>
              <a:buClr>
                <a:schemeClr val="accent3"/>
              </a:buClr>
              <a:buSzPts val="2160"/>
              <a:buFont typeface="Noto Sans Symbols"/>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accent3"/>
              </a:buClr>
              <a:buSzPts val="18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60"/>
              </a:spcBef>
              <a:spcAft>
                <a:spcPts val="0"/>
              </a:spcAft>
              <a:buClr>
                <a:schemeClr val="accent3"/>
              </a:buClr>
              <a:buSzPts val="162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20"/>
              </a:spcBef>
              <a:spcAft>
                <a:spcPts val="0"/>
              </a:spcAft>
              <a:buClr>
                <a:schemeClr val="accent3"/>
              </a:buClr>
              <a:buSzPts val="144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20"/>
              </a:spcBef>
              <a:spcAft>
                <a:spcPts val="0"/>
              </a:spcAft>
              <a:buClr>
                <a:schemeClr val="accent3"/>
              </a:buClr>
              <a:buSzPts val="144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8" name="Google Shape;138;p31"/>
          <p:cNvSpPr txBox="1"/>
          <p:nvPr>
            <p:ph idx="2" type="body"/>
          </p:nvPr>
        </p:nvSpPr>
        <p:spPr>
          <a:xfrm>
            <a:off x="629842" y="2505075"/>
            <a:ext cx="3868200" cy="36846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9" name="Google Shape;139;p31"/>
          <p:cNvSpPr txBox="1"/>
          <p:nvPr>
            <p:ph idx="3" type="body"/>
          </p:nvPr>
        </p:nvSpPr>
        <p:spPr>
          <a:xfrm>
            <a:off x="4629152" y="1681163"/>
            <a:ext cx="3887400" cy="823800"/>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480"/>
              </a:spcBef>
              <a:spcAft>
                <a:spcPts val="0"/>
              </a:spcAft>
              <a:buClr>
                <a:schemeClr val="accent3"/>
              </a:buClr>
              <a:buSzPts val="2160"/>
              <a:buFont typeface="Noto Sans Symbols"/>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accent3"/>
              </a:buClr>
              <a:buSzPts val="18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60"/>
              </a:spcBef>
              <a:spcAft>
                <a:spcPts val="0"/>
              </a:spcAft>
              <a:buClr>
                <a:schemeClr val="accent3"/>
              </a:buClr>
              <a:buSzPts val="162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20"/>
              </a:spcBef>
              <a:spcAft>
                <a:spcPts val="0"/>
              </a:spcAft>
              <a:buClr>
                <a:schemeClr val="accent3"/>
              </a:buClr>
              <a:buSzPts val="144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20"/>
              </a:spcBef>
              <a:spcAft>
                <a:spcPts val="0"/>
              </a:spcAft>
              <a:buClr>
                <a:schemeClr val="accent3"/>
              </a:buClr>
              <a:buSzPts val="144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40" name="Google Shape;140;p31"/>
          <p:cNvSpPr txBox="1"/>
          <p:nvPr>
            <p:ph idx="4" type="body"/>
          </p:nvPr>
        </p:nvSpPr>
        <p:spPr>
          <a:xfrm>
            <a:off x="4629152" y="2505075"/>
            <a:ext cx="3887400" cy="36846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1" name="Google Shape;141;p31"/>
          <p:cNvSpPr txBox="1"/>
          <p:nvPr>
            <p:ph idx="10" type="dt"/>
          </p:nvPr>
        </p:nvSpPr>
        <p:spPr>
          <a:xfrm>
            <a:off x="628650" y="6356355"/>
            <a:ext cx="20574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2" name="Google Shape;142;p31"/>
          <p:cNvSpPr txBox="1"/>
          <p:nvPr>
            <p:ph idx="11" type="ftr"/>
          </p:nvPr>
        </p:nvSpPr>
        <p:spPr>
          <a:xfrm>
            <a:off x="3028950" y="6356355"/>
            <a:ext cx="30861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3" name="Google Shape;143;p31"/>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4" name="Shape 14"/>
        <p:cNvGrpSpPr/>
        <p:nvPr/>
      </p:nvGrpSpPr>
      <p:grpSpPr>
        <a:xfrm>
          <a:off x="0" y="0"/>
          <a:ext cx="0" cy="0"/>
          <a:chOff x="0" y="0"/>
          <a:chExt cx="0" cy="0"/>
        </a:xfrm>
      </p:grpSpPr>
      <p:sp>
        <p:nvSpPr>
          <p:cNvPr id="15" name="Google Shape;15;p4"/>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6" name="Google Shape;16;p4"/>
          <p:cNvSpPr txBox="1"/>
          <p:nvPr>
            <p:ph idx="1" type="body"/>
          </p:nvPr>
        </p:nvSpPr>
        <p:spPr>
          <a:xfrm>
            <a:off x="457200" y="14478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9pPr>
          </a:lstStyle>
          <a:p/>
        </p:txBody>
      </p:sp>
      <p:sp>
        <p:nvSpPr>
          <p:cNvPr id="17" name="Google Shape;17;p4"/>
          <p:cNvSpPr txBox="1"/>
          <p:nvPr>
            <p:ph idx="2" type="body"/>
          </p:nvPr>
        </p:nvSpPr>
        <p:spPr>
          <a:xfrm>
            <a:off x="4648200" y="14478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4" name="Shape 144"/>
        <p:cNvGrpSpPr/>
        <p:nvPr/>
      </p:nvGrpSpPr>
      <p:grpSpPr>
        <a:xfrm>
          <a:off x="0" y="0"/>
          <a:ext cx="0" cy="0"/>
          <a:chOff x="0" y="0"/>
          <a:chExt cx="0" cy="0"/>
        </a:xfrm>
      </p:grpSpPr>
      <p:sp>
        <p:nvSpPr>
          <p:cNvPr id="145" name="Google Shape;145;p32"/>
          <p:cNvSpPr txBox="1"/>
          <p:nvPr>
            <p:ph idx="10" type="dt"/>
          </p:nvPr>
        </p:nvSpPr>
        <p:spPr>
          <a:xfrm>
            <a:off x="628650" y="6356355"/>
            <a:ext cx="20574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6" name="Google Shape;146;p32"/>
          <p:cNvSpPr txBox="1"/>
          <p:nvPr>
            <p:ph idx="11" type="ftr"/>
          </p:nvPr>
        </p:nvSpPr>
        <p:spPr>
          <a:xfrm>
            <a:off x="3028950" y="6356355"/>
            <a:ext cx="30861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7" name="Google Shape;147;p32"/>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8" name="Shape 148"/>
        <p:cNvGrpSpPr/>
        <p:nvPr/>
      </p:nvGrpSpPr>
      <p:grpSpPr>
        <a:xfrm>
          <a:off x="0" y="0"/>
          <a:ext cx="0" cy="0"/>
          <a:chOff x="0" y="0"/>
          <a:chExt cx="0" cy="0"/>
        </a:xfrm>
      </p:grpSpPr>
      <p:sp>
        <p:nvSpPr>
          <p:cNvPr id="149" name="Google Shape;149;p33"/>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3"/>
              </a:buClr>
              <a:buSzPts val="3200"/>
              <a:buFont typeface="Calibri"/>
              <a:buNone/>
              <a:defRPr b="1" i="0" sz="32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0" name="Google Shape;150;p33"/>
          <p:cNvSpPr txBox="1"/>
          <p:nvPr>
            <p:ph idx="1" type="body"/>
          </p:nvPr>
        </p:nvSpPr>
        <p:spPr>
          <a:xfrm>
            <a:off x="3887391" y="987430"/>
            <a:ext cx="4629300" cy="48735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1" name="Google Shape;151;p33"/>
          <p:cNvSpPr txBox="1"/>
          <p:nvPr>
            <p:ph idx="2" type="body"/>
          </p:nvPr>
        </p:nvSpPr>
        <p:spPr>
          <a:xfrm>
            <a:off x="629841" y="2057400"/>
            <a:ext cx="2949300" cy="38115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320"/>
              </a:spcBef>
              <a:spcAft>
                <a:spcPts val="0"/>
              </a:spcAft>
              <a:buClr>
                <a:schemeClr val="accent3"/>
              </a:buClr>
              <a:buSzPts val="1440"/>
              <a:buFont typeface="Noto Sans Symbols"/>
              <a:buNone/>
              <a:defRPr b="1"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280"/>
              </a:spcBef>
              <a:spcAft>
                <a:spcPts val="0"/>
              </a:spcAft>
              <a:buClr>
                <a:schemeClr val="accent3"/>
              </a:buClr>
              <a:buSzPts val="1260"/>
              <a:buFont typeface="Noto Sans Symbols"/>
              <a:buNone/>
              <a:defRPr b="1"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
              </a:spcBef>
              <a:spcAft>
                <a:spcPts val="0"/>
              </a:spcAft>
              <a:buClr>
                <a:schemeClr val="accent3"/>
              </a:buClr>
              <a:buSzPts val="1080"/>
              <a:buFont typeface="Noto Sans Symbols"/>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00"/>
              </a:spcBef>
              <a:spcAft>
                <a:spcPts val="0"/>
              </a:spcAft>
              <a:buClr>
                <a:schemeClr val="accent3"/>
              </a:buClr>
              <a:buSzPts val="900"/>
              <a:buFont typeface="Noto Sans Symbols"/>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00"/>
              </a:spcBef>
              <a:spcAft>
                <a:spcPts val="0"/>
              </a:spcAft>
              <a:buClr>
                <a:schemeClr val="accent3"/>
              </a:buClr>
              <a:buSzPts val="900"/>
              <a:buFont typeface="Noto Sans Symbols"/>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52" name="Google Shape;152;p33"/>
          <p:cNvSpPr txBox="1"/>
          <p:nvPr>
            <p:ph idx="10" type="dt"/>
          </p:nvPr>
        </p:nvSpPr>
        <p:spPr>
          <a:xfrm>
            <a:off x="628650" y="6356355"/>
            <a:ext cx="20574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3" name="Google Shape;153;p33"/>
          <p:cNvSpPr txBox="1"/>
          <p:nvPr>
            <p:ph idx="11" type="ftr"/>
          </p:nvPr>
        </p:nvSpPr>
        <p:spPr>
          <a:xfrm>
            <a:off x="3028950" y="6356355"/>
            <a:ext cx="30861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4" name="Google Shape;154;p33"/>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5" name="Shape 155"/>
        <p:cNvGrpSpPr/>
        <p:nvPr/>
      </p:nvGrpSpPr>
      <p:grpSpPr>
        <a:xfrm>
          <a:off x="0" y="0"/>
          <a:ext cx="0" cy="0"/>
          <a:chOff x="0" y="0"/>
          <a:chExt cx="0" cy="0"/>
        </a:xfrm>
      </p:grpSpPr>
      <p:sp>
        <p:nvSpPr>
          <p:cNvPr id="156" name="Google Shape;156;p34"/>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3"/>
              </a:buClr>
              <a:buSzPts val="3200"/>
              <a:buFont typeface="Calibri"/>
              <a:buNone/>
              <a:defRPr b="1" i="0" sz="32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7" name="Google Shape;157;p34"/>
          <p:cNvSpPr/>
          <p:nvPr>
            <p:ph idx="2" type="pic"/>
          </p:nvPr>
        </p:nvSpPr>
        <p:spPr>
          <a:xfrm>
            <a:off x="3887391" y="987430"/>
            <a:ext cx="4629300" cy="4873500"/>
          </a:xfrm>
          <a:prstGeom prst="rect">
            <a:avLst/>
          </a:prstGeom>
          <a:noFill/>
          <a:ln>
            <a:noFill/>
          </a:ln>
        </p:spPr>
        <p:txBody>
          <a:bodyPr anchorCtr="0" anchor="t" bIns="45700" lIns="91425" spcFirstLastPara="1" rIns="91425" wrap="square" tIns="45700"/>
          <a:lstStyle>
            <a:lvl1pPr lvl="0" marR="0" rtl="0" algn="l">
              <a:lnSpc>
                <a:spcPct val="90000"/>
              </a:lnSpc>
              <a:spcBef>
                <a:spcPts val="640"/>
              </a:spcBef>
              <a:spcAft>
                <a:spcPts val="0"/>
              </a:spcAft>
              <a:buClr>
                <a:schemeClr val="accent3"/>
              </a:buClr>
              <a:buSzPts val="2880"/>
              <a:buFont typeface="Noto Sans Symbols"/>
              <a:buNone/>
              <a:defRPr b="1" i="0" sz="3200" u="none" cap="none" strike="noStrike">
                <a:solidFill>
                  <a:schemeClr val="dk1"/>
                </a:solidFill>
                <a:latin typeface="Calibri"/>
                <a:ea typeface="Calibri"/>
                <a:cs typeface="Calibri"/>
                <a:sym typeface="Calibri"/>
              </a:defRPr>
            </a:lvl1pPr>
            <a:lvl2pPr lvl="1" marR="0" rtl="0" algn="l">
              <a:lnSpc>
                <a:spcPct val="90000"/>
              </a:lnSpc>
              <a:spcBef>
                <a:spcPts val="560"/>
              </a:spcBef>
              <a:spcAft>
                <a:spcPts val="0"/>
              </a:spcAft>
              <a:buClr>
                <a:schemeClr val="accent3"/>
              </a:buClr>
              <a:buSzPts val="2520"/>
              <a:buFont typeface="Noto Sans Symbols"/>
              <a:buNone/>
              <a:defRPr b="1" i="0" sz="2800" u="none" cap="none" strike="noStrike">
                <a:solidFill>
                  <a:schemeClr val="dk1"/>
                </a:solidFill>
                <a:latin typeface="Calibri"/>
                <a:ea typeface="Calibri"/>
                <a:cs typeface="Calibri"/>
                <a:sym typeface="Calibri"/>
              </a:defRPr>
            </a:lvl2pPr>
            <a:lvl3pPr lvl="2" marR="0" rtl="0" algn="l">
              <a:lnSpc>
                <a:spcPct val="90000"/>
              </a:lnSpc>
              <a:spcBef>
                <a:spcPts val="480"/>
              </a:spcBef>
              <a:spcAft>
                <a:spcPts val="0"/>
              </a:spcAft>
              <a:buClr>
                <a:schemeClr val="accent3"/>
              </a:buClr>
              <a:buSzPts val="2160"/>
              <a:buFont typeface="Noto Sans Symbols"/>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accent3"/>
              </a:buClr>
              <a:buSzPts val="1800"/>
              <a:buFont typeface="Noto Sans Symbols"/>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accent3"/>
              </a:buClr>
              <a:buSzPts val="1800"/>
              <a:buFont typeface="Noto Sans Symbols"/>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8" name="Google Shape;158;p34"/>
          <p:cNvSpPr txBox="1"/>
          <p:nvPr>
            <p:ph idx="1" type="body"/>
          </p:nvPr>
        </p:nvSpPr>
        <p:spPr>
          <a:xfrm>
            <a:off x="629841" y="2057400"/>
            <a:ext cx="2949300" cy="38115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320"/>
              </a:spcBef>
              <a:spcAft>
                <a:spcPts val="0"/>
              </a:spcAft>
              <a:buClr>
                <a:schemeClr val="accent3"/>
              </a:buClr>
              <a:buSzPts val="1440"/>
              <a:buFont typeface="Noto Sans Symbols"/>
              <a:buNone/>
              <a:defRPr b="1"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280"/>
              </a:spcBef>
              <a:spcAft>
                <a:spcPts val="0"/>
              </a:spcAft>
              <a:buClr>
                <a:schemeClr val="accent3"/>
              </a:buClr>
              <a:buSzPts val="1260"/>
              <a:buFont typeface="Noto Sans Symbols"/>
              <a:buNone/>
              <a:defRPr b="1"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
              </a:spcBef>
              <a:spcAft>
                <a:spcPts val="0"/>
              </a:spcAft>
              <a:buClr>
                <a:schemeClr val="accent3"/>
              </a:buClr>
              <a:buSzPts val="1080"/>
              <a:buFont typeface="Noto Sans Symbols"/>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00"/>
              </a:spcBef>
              <a:spcAft>
                <a:spcPts val="0"/>
              </a:spcAft>
              <a:buClr>
                <a:schemeClr val="accent3"/>
              </a:buClr>
              <a:buSzPts val="900"/>
              <a:buFont typeface="Noto Sans Symbols"/>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00"/>
              </a:spcBef>
              <a:spcAft>
                <a:spcPts val="0"/>
              </a:spcAft>
              <a:buClr>
                <a:schemeClr val="accent3"/>
              </a:buClr>
              <a:buSzPts val="900"/>
              <a:buFont typeface="Noto Sans Symbols"/>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59" name="Google Shape;159;p34"/>
          <p:cNvSpPr txBox="1"/>
          <p:nvPr>
            <p:ph idx="10" type="dt"/>
          </p:nvPr>
        </p:nvSpPr>
        <p:spPr>
          <a:xfrm>
            <a:off x="628650" y="6356355"/>
            <a:ext cx="20574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0" name="Google Shape;160;p34"/>
          <p:cNvSpPr txBox="1"/>
          <p:nvPr>
            <p:ph idx="11" type="ftr"/>
          </p:nvPr>
        </p:nvSpPr>
        <p:spPr>
          <a:xfrm>
            <a:off x="3028950" y="6356355"/>
            <a:ext cx="30861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1" name="Google Shape;161;p34"/>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2" name="Shape 162"/>
        <p:cNvGrpSpPr/>
        <p:nvPr/>
      </p:nvGrpSpPr>
      <p:grpSpPr>
        <a:xfrm>
          <a:off x="0" y="0"/>
          <a:ext cx="0" cy="0"/>
          <a:chOff x="0" y="0"/>
          <a:chExt cx="0" cy="0"/>
        </a:xfrm>
      </p:grpSpPr>
      <p:sp>
        <p:nvSpPr>
          <p:cNvPr id="163" name="Google Shape;163;p35"/>
          <p:cNvSpPr txBox="1"/>
          <p:nvPr>
            <p:ph type="title"/>
          </p:nvPr>
        </p:nvSpPr>
        <p:spPr>
          <a:xfrm>
            <a:off x="628650" y="365128"/>
            <a:ext cx="78867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4" name="Google Shape;164;p35"/>
          <p:cNvSpPr txBox="1"/>
          <p:nvPr>
            <p:ph idx="1" type="body"/>
          </p:nvPr>
        </p:nvSpPr>
        <p:spPr>
          <a:xfrm rot="5400000">
            <a:off x="2396400" y="57875"/>
            <a:ext cx="4351200" cy="78867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5" name="Google Shape;165;p35"/>
          <p:cNvSpPr txBox="1"/>
          <p:nvPr>
            <p:ph idx="10" type="dt"/>
          </p:nvPr>
        </p:nvSpPr>
        <p:spPr>
          <a:xfrm>
            <a:off x="628650" y="6356355"/>
            <a:ext cx="20574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6" name="Google Shape;166;p35"/>
          <p:cNvSpPr txBox="1"/>
          <p:nvPr>
            <p:ph idx="11" type="ftr"/>
          </p:nvPr>
        </p:nvSpPr>
        <p:spPr>
          <a:xfrm>
            <a:off x="3028950" y="6356355"/>
            <a:ext cx="30861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7" name="Google Shape;167;p35"/>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68" name="Google Shape;168;p35"/>
          <p:cNvCxnSpPr/>
          <p:nvPr/>
        </p:nvCxnSpPr>
        <p:spPr>
          <a:xfrm>
            <a:off x="628650" y="1587500"/>
            <a:ext cx="7943700" cy="0"/>
          </a:xfrm>
          <a:prstGeom prst="straightConnector1">
            <a:avLst/>
          </a:prstGeom>
          <a:noFill/>
          <a:ln cap="flat" cmpd="sng" w="38100">
            <a:solidFill>
              <a:srgbClr val="BFBFBF"/>
            </a:solidFill>
            <a:prstDash val="solid"/>
            <a:miter lim="800000"/>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9" name="Shape 169"/>
        <p:cNvGrpSpPr/>
        <p:nvPr/>
      </p:nvGrpSpPr>
      <p:grpSpPr>
        <a:xfrm>
          <a:off x="0" y="0"/>
          <a:ext cx="0" cy="0"/>
          <a:chOff x="0" y="0"/>
          <a:chExt cx="0" cy="0"/>
        </a:xfrm>
      </p:grpSpPr>
      <p:sp>
        <p:nvSpPr>
          <p:cNvPr id="170" name="Google Shape;170;p36"/>
          <p:cNvSpPr txBox="1"/>
          <p:nvPr>
            <p:ph type="title"/>
          </p:nvPr>
        </p:nvSpPr>
        <p:spPr>
          <a:xfrm rot="5400000">
            <a:off x="4623601" y="2285275"/>
            <a:ext cx="5811900" cy="19716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71" name="Google Shape;171;p36"/>
          <p:cNvSpPr txBox="1"/>
          <p:nvPr>
            <p:ph idx="1" type="body"/>
          </p:nvPr>
        </p:nvSpPr>
        <p:spPr>
          <a:xfrm rot="5400000">
            <a:off x="623027" y="370675"/>
            <a:ext cx="5811900" cy="58008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2" name="Google Shape;172;p36"/>
          <p:cNvSpPr txBox="1"/>
          <p:nvPr>
            <p:ph idx="10" type="dt"/>
          </p:nvPr>
        </p:nvSpPr>
        <p:spPr>
          <a:xfrm>
            <a:off x="628650" y="6356355"/>
            <a:ext cx="20574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3" name="Google Shape;173;p36"/>
          <p:cNvSpPr txBox="1"/>
          <p:nvPr>
            <p:ph idx="11" type="ftr"/>
          </p:nvPr>
        </p:nvSpPr>
        <p:spPr>
          <a:xfrm>
            <a:off x="3028950" y="6356355"/>
            <a:ext cx="30861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4" name="Google Shape;174;p36"/>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75" name="Shape 175"/>
        <p:cNvGrpSpPr/>
        <p:nvPr/>
      </p:nvGrpSpPr>
      <p:grpSpPr>
        <a:xfrm>
          <a:off x="0" y="0"/>
          <a:ext cx="0" cy="0"/>
          <a:chOff x="0" y="0"/>
          <a:chExt cx="0" cy="0"/>
        </a:xfrm>
      </p:grpSpPr>
      <p:sp>
        <p:nvSpPr>
          <p:cNvPr id="176" name="Google Shape;176;p37"/>
          <p:cNvSpPr txBox="1"/>
          <p:nvPr>
            <p:ph type="title"/>
          </p:nvPr>
        </p:nvSpPr>
        <p:spPr>
          <a:xfrm>
            <a:off x="628650" y="365128"/>
            <a:ext cx="78867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77" name="Google Shape;177;p3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8" name="Google Shape;178;p37"/>
          <p:cNvSpPr txBox="1"/>
          <p:nvPr>
            <p:ph idx="10" type="dt"/>
          </p:nvPr>
        </p:nvSpPr>
        <p:spPr>
          <a:xfrm>
            <a:off x="628650" y="6356355"/>
            <a:ext cx="20574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9" name="Google Shape;179;p37"/>
          <p:cNvSpPr txBox="1"/>
          <p:nvPr>
            <p:ph idx="11" type="ftr"/>
          </p:nvPr>
        </p:nvSpPr>
        <p:spPr>
          <a:xfrm>
            <a:off x="3028950" y="6356355"/>
            <a:ext cx="3086100" cy="3651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0" name="Google Shape;180;p37"/>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81" name="Google Shape;181;p37"/>
          <p:cNvCxnSpPr/>
          <p:nvPr/>
        </p:nvCxnSpPr>
        <p:spPr>
          <a:xfrm>
            <a:off x="628650" y="1587500"/>
            <a:ext cx="7943700" cy="0"/>
          </a:xfrm>
          <a:prstGeom prst="straightConnector1">
            <a:avLst/>
          </a:prstGeom>
          <a:noFill/>
          <a:ln cap="flat" cmpd="sng" w="38100">
            <a:solidFill>
              <a:srgbClr val="BFBFBF"/>
            </a:solidFill>
            <a:prstDash val="solid"/>
            <a:miter lim="800000"/>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182" name="Shape 182"/>
        <p:cNvGrpSpPr/>
        <p:nvPr/>
      </p:nvGrpSpPr>
      <p:grpSpPr>
        <a:xfrm>
          <a:off x="0" y="0"/>
          <a:ext cx="0" cy="0"/>
          <a:chOff x="0" y="0"/>
          <a:chExt cx="0" cy="0"/>
        </a:xfrm>
      </p:grpSpPr>
      <p:sp>
        <p:nvSpPr>
          <p:cNvPr id="183" name="Google Shape;183;p38"/>
          <p:cNvSpPr txBox="1"/>
          <p:nvPr>
            <p:ph type="title"/>
          </p:nvPr>
        </p:nvSpPr>
        <p:spPr>
          <a:xfrm>
            <a:off x="628650" y="365128"/>
            <a:ext cx="7886700" cy="13257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84" name="Google Shape;184;p3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5" name="Google Shape;185;p38"/>
          <p:cNvSpPr txBox="1"/>
          <p:nvPr>
            <p:ph idx="2" type="body"/>
          </p:nvPr>
        </p:nvSpPr>
        <p:spPr>
          <a:xfrm>
            <a:off x="139016" y="5783638"/>
            <a:ext cx="2424900" cy="2304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220"/>
              </a:spcBef>
              <a:spcAft>
                <a:spcPts val="0"/>
              </a:spcAft>
              <a:buClr>
                <a:schemeClr val="accent3"/>
              </a:buClr>
              <a:buSzPts val="990"/>
              <a:buFont typeface="Noto Sans Symbols"/>
              <a:buNone/>
              <a:defRPr b="1" i="0" sz="1100" u="none" cap="none" strike="noStrike">
                <a:solidFill>
                  <a:srgbClr val="7F7F7F"/>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6" name="Google Shape;186;p38"/>
          <p:cNvSpPr txBox="1"/>
          <p:nvPr>
            <p:ph idx="3" type="body"/>
          </p:nvPr>
        </p:nvSpPr>
        <p:spPr>
          <a:xfrm>
            <a:off x="3962400" y="5783638"/>
            <a:ext cx="4953000" cy="228600"/>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0"/>
              </a:spcBef>
              <a:spcAft>
                <a:spcPts val="0"/>
              </a:spcAft>
              <a:buClr>
                <a:schemeClr val="accent3"/>
              </a:buClr>
              <a:buSzPts val="990"/>
              <a:buFont typeface="Noto Sans Symbols"/>
              <a:buNone/>
              <a:defRPr b="1" i="0" sz="1100" u="none" cap="none" strike="noStrike">
                <a:solidFill>
                  <a:srgbClr val="7F7F7F"/>
                </a:solidFill>
                <a:latin typeface="Calibri"/>
                <a:ea typeface="Calibri"/>
                <a:cs typeface="Calibri"/>
                <a:sym typeface="Calibri"/>
              </a:defRPr>
            </a:lvl1pPr>
            <a:lvl2pPr indent="-228600" lvl="1" marL="914400" marR="0" rtl="0" algn="l">
              <a:lnSpc>
                <a:spcPct val="90000"/>
              </a:lnSpc>
              <a:spcBef>
                <a:spcPts val="560"/>
              </a:spcBef>
              <a:spcAft>
                <a:spcPts val="0"/>
              </a:spcAft>
              <a:buClr>
                <a:schemeClr val="accent3"/>
              </a:buClr>
              <a:buSzPts val="2520"/>
              <a:buFont typeface="Noto Sans Symbols"/>
              <a:buNone/>
              <a:defRPr b="1" i="0" sz="28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80"/>
              </a:spcBef>
              <a:spcAft>
                <a:spcPts val="0"/>
              </a:spcAft>
              <a:buClr>
                <a:schemeClr val="accent3"/>
              </a:buClr>
              <a:buSzPts val="2160"/>
              <a:buFont typeface="Noto Sans Symbols"/>
              <a:buNone/>
              <a:defRPr b="0" i="0" sz="2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3"/>
              </a:buClr>
              <a:buSzPts val="1800"/>
              <a:buFont typeface="Noto Sans Symbols"/>
              <a:buNone/>
              <a:defRPr b="0" i="0" sz="2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3"/>
              </a:buClr>
              <a:buSzPts val="1800"/>
              <a:buFont typeface="Noto Sans Symbols"/>
              <a:buNone/>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0" name="Shape 190"/>
        <p:cNvGrpSpPr/>
        <p:nvPr/>
      </p:nvGrpSpPr>
      <p:grpSpPr>
        <a:xfrm>
          <a:off x="0" y="0"/>
          <a:ext cx="0" cy="0"/>
          <a:chOff x="0" y="0"/>
          <a:chExt cx="0" cy="0"/>
        </a:xfrm>
      </p:grpSpPr>
      <p:sp>
        <p:nvSpPr>
          <p:cNvPr id="191" name="Google Shape;191;p40"/>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192" name="Google Shape;192;p4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ctr">
              <a:lnSpc>
                <a:spcPct val="100000"/>
              </a:lnSpc>
              <a:spcBef>
                <a:spcPts val="56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2pPr>
            <a:lvl3pPr lvl="2" marR="0" rtl="0" algn="ctr">
              <a:lnSpc>
                <a:spcPct val="100000"/>
              </a:lnSpc>
              <a:spcBef>
                <a:spcPts val="48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lvl="3" marR="0" rtl="0" algn="ctr">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4pPr>
            <a:lvl5pPr lvl="4" marR="0" rtl="0" algn="ctr">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5pPr>
            <a:lvl6pPr lvl="5"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3" name="Shape 193"/>
        <p:cNvGrpSpPr/>
        <p:nvPr/>
      </p:nvGrpSpPr>
      <p:grpSpPr>
        <a:xfrm>
          <a:off x="0" y="0"/>
          <a:ext cx="0" cy="0"/>
          <a:chOff x="0" y="0"/>
          <a:chExt cx="0" cy="0"/>
        </a:xfrm>
      </p:grpSpPr>
      <p:sp>
        <p:nvSpPr>
          <p:cNvPr id="194" name="Google Shape;194;p41"/>
          <p:cNvSpPr txBox="1"/>
          <p:nvPr>
            <p:ph type="title"/>
          </p:nvPr>
        </p:nvSpPr>
        <p:spPr>
          <a:xfrm>
            <a:off x="457200" y="152400"/>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195" name="Google Shape;195;p41"/>
          <p:cNvSpPr txBox="1"/>
          <p:nvPr>
            <p:ph idx="1" type="body"/>
          </p:nvPr>
        </p:nvSpPr>
        <p:spPr>
          <a:xfrm>
            <a:off x="457200" y="1477962"/>
            <a:ext cx="8229600" cy="4526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rmal slide with logo">
  <p:cSld name="Normal slide with logo">
    <p:spTree>
      <p:nvGrpSpPr>
        <p:cNvPr id="196" name="Shape 196"/>
        <p:cNvGrpSpPr/>
        <p:nvPr/>
      </p:nvGrpSpPr>
      <p:grpSpPr>
        <a:xfrm>
          <a:off x="0" y="0"/>
          <a:ext cx="0" cy="0"/>
          <a:chOff x="0" y="0"/>
          <a:chExt cx="0" cy="0"/>
        </a:xfrm>
      </p:grpSpPr>
      <p:pic>
        <p:nvPicPr>
          <p:cNvPr id="197" name="Google Shape;197;p42"/>
          <p:cNvPicPr preferRelativeResize="0"/>
          <p:nvPr/>
        </p:nvPicPr>
        <p:blipFill rotWithShape="1">
          <a:blip r:embed="rId2">
            <a:alphaModFix/>
          </a:blip>
          <a:srcRect b="-4297" l="0" r="-826" t="0"/>
          <a:stretch/>
        </p:blipFill>
        <p:spPr>
          <a:xfrm>
            <a:off x="331037" y="6238875"/>
            <a:ext cx="1111135" cy="323850"/>
          </a:xfrm>
          <a:prstGeom prst="rect">
            <a:avLst/>
          </a:prstGeom>
          <a:noFill/>
          <a:ln>
            <a:noFill/>
          </a:ln>
        </p:spPr>
      </p:pic>
      <p:sp>
        <p:nvSpPr>
          <p:cNvPr id="198" name="Google Shape;198;p42"/>
          <p:cNvSpPr txBox="1"/>
          <p:nvPr>
            <p:ph type="ctrTitle"/>
          </p:nvPr>
        </p:nvSpPr>
        <p:spPr>
          <a:xfrm>
            <a:off x="354840" y="426327"/>
            <a:ext cx="7818600" cy="413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F6198"/>
              </a:buClr>
              <a:buSzPts val="2700"/>
              <a:buFont typeface="Proxima Nova"/>
              <a:buNone/>
              <a:defRPr b="1" i="0" sz="2700" u="none" cap="none" strike="noStrike">
                <a:solidFill>
                  <a:srgbClr val="4F6198"/>
                </a:solidFill>
                <a:latin typeface="Proxima Nova"/>
                <a:ea typeface="Proxima Nova"/>
                <a:cs typeface="Proxima Nova"/>
                <a:sym typeface="Proxima Nova"/>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0" name="Google Shape;20;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indent="-228600" lvl="2" marL="1371600" marR="0" rtl="0" algn="l">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228600" lvl="5" marL="27432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6pPr>
            <a:lvl7pPr indent="-228600" lvl="6" marL="32004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7pPr>
            <a:lvl8pPr indent="-228600" lvl="7" marL="36576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8pPr>
            <a:lvl9pPr indent="-228600" lvl="8" marL="41148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p:cSld name="Title and content 1">
    <p:spTree>
      <p:nvGrpSpPr>
        <p:cNvPr id="199" name="Shape 199"/>
        <p:cNvGrpSpPr/>
        <p:nvPr/>
      </p:nvGrpSpPr>
      <p:grpSpPr>
        <a:xfrm>
          <a:off x="0" y="0"/>
          <a:ext cx="0" cy="0"/>
          <a:chOff x="0" y="0"/>
          <a:chExt cx="0" cy="0"/>
        </a:xfrm>
      </p:grpSpPr>
      <p:sp>
        <p:nvSpPr>
          <p:cNvPr id="200" name="Google Shape;200;p43"/>
          <p:cNvSpPr txBox="1"/>
          <p:nvPr>
            <p:ph type="title"/>
          </p:nvPr>
        </p:nvSpPr>
        <p:spPr>
          <a:xfrm>
            <a:off x="457200" y="152400"/>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01" name="Google Shape;201;p43"/>
          <p:cNvSpPr txBox="1"/>
          <p:nvPr>
            <p:ph idx="12" type="sldNum"/>
          </p:nvPr>
        </p:nvSpPr>
        <p:spPr>
          <a:xfrm>
            <a:off x="7010400" y="6477000"/>
            <a:ext cx="2057400" cy="3651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02" name="Google Shape;202;p43"/>
          <p:cNvSpPr txBox="1"/>
          <p:nvPr>
            <p:ph idx="1" type="body"/>
          </p:nvPr>
        </p:nvSpPr>
        <p:spPr>
          <a:xfrm>
            <a:off x="457200" y="1354138"/>
            <a:ext cx="8400900" cy="4792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203" name="Google Shape;203;p43"/>
          <p:cNvCxnSpPr/>
          <p:nvPr/>
        </p:nvCxnSpPr>
        <p:spPr>
          <a:xfrm>
            <a:off x="457200" y="1162755"/>
            <a:ext cx="8400900" cy="0"/>
          </a:xfrm>
          <a:prstGeom prst="straightConnector1">
            <a:avLst/>
          </a:prstGeom>
          <a:noFill/>
          <a:ln cap="flat" cmpd="sng" w="12700">
            <a:solidFill>
              <a:schemeClr val="accent5"/>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4" name="Shape 204"/>
        <p:cNvGrpSpPr/>
        <p:nvPr/>
      </p:nvGrpSpPr>
      <p:grpSpPr>
        <a:xfrm>
          <a:off x="0" y="0"/>
          <a:ext cx="0" cy="0"/>
          <a:chOff x="0" y="0"/>
          <a:chExt cx="0" cy="0"/>
        </a:xfrm>
      </p:grpSpPr>
      <p:sp>
        <p:nvSpPr>
          <p:cNvPr id="205" name="Google Shape;205;p44"/>
          <p:cNvSpPr txBox="1"/>
          <p:nvPr>
            <p:ph type="title"/>
          </p:nvPr>
        </p:nvSpPr>
        <p:spPr>
          <a:xfrm>
            <a:off x="722312" y="4406900"/>
            <a:ext cx="7772400" cy="1362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06" name="Google Shape;206;p44"/>
          <p:cNvSpPr txBox="1"/>
          <p:nvPr>
            <p:ph idx="1" type="body"/>
          </p:nvPr>
        </p:nvSpPr>
        <p:spPr>
          <a:xfrm>
            <a:off x="722312" y="2906713"/>
            <a:ext cx="7772400" cy="15003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07" name="Shape 207"/>
        <p:cNvGrpSpPr/>
        <p:nvPr/>
      </p:nvGrpSpPr>
      <p:grpSpPr>
        <a:xfrm>
          <a:off x="0" y="0"/>
          <a:ext cx="0" cy="0"/>
          <a:chOff x="0" y="0"/>
          <a:chExt cx="0" cy="0"/>
        </a:xfrm>
      </p:grpSpPr>
      <p:sp>
        <p:nvSpPr>
          <p:cNvPr id="208" name="Google Shape;208;p45"/>
          <p:cNvSpPr txBox="1"/>
          <p:nvPr>
            <p:ph type="title"/>
          </p:nvPr>
        </p:nvSpPr>
        <p:spPr>
          <a:xfrm>
            <a:off x="457200" y="152400"/>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09" name="Google Shape;209;p45"/>
          <p:cNvSpPr txBox="1"/>
          <p:nvPr>
            <p:ph idx="1" type="body"/>
          </p:nvPr>
        </p:nvSpPr>
        <p:spPr>
          <a:xfrm>
            <a:off x="457200" y="1447800"/>
            <a:ext cx="4038600" cy="45261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0" name="Google Shape;210;p45"/>
          <p:cNvSpPr txBox="1"/>
          <p:nvPr>
            <p:ph idx="2" type="body"/>
          </p:nvPr>
        </p:nvSpPr>
        <p:spPr>
          <a:xfrm>
            <a:off x="4648200" y="1447800"/>
            <a:ext cx="4038600" cy="45261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11" name="Shape 211"/>
        <p:cNvGrpSpPr/>
        <p:nvPr/>
      </p:nvGrpSpPr>
      <p:grpSpPr>
        <a:xfrm>
          <a:off x="0" y="0"/>
          <a:ext cx="0" cy="0"/>
          <a:chOff x="0" y="0"/>
          <a:chExt cx="0" cy="0"/>
        </a:xfrm>
      </p:grpSpPr>
      <p:sp>
        <p:nvSpPr>
          <p:cNvPr id="212" name="Google Shape;212;p46"/>
          <p:cNvSpPr txBox="1"/>
          <p:nvPr>
            <p:ph type="title"/>
          </p:nvPr>
        </p:nvSpPr>
        <p:spPr>
          <a:xfrm>
            <a:off x="457200" y="152400"/>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13" name="Google Shape;213;p46"/>
          <p:cNvSpPr txBox="1"/>
          <p:nvPr>
            <p:ph idx="1" type="body"/>
          </p:nvPr>
        </p:nvSpPr>
        <p:spPr>
          <a:xfrm>
            <a:off x="457200" y="1535112"/>
            <a:ext cx="40401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Calibri"/>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Calibri"/>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Calibri"/>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Calibri"/>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14" name="Google Shape;214;p46"/>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15" name="Google Shape;215;p46"/>
          <p:cNvSpPr txBox="1"/>
          <p:nvPr>
            <p:ph idx="3" type="body"/>
          </p:nvPr>
        </p:nvSpPr>
        <p:spPr>
          <a:xfrm>
            <a:off x="4645025" y="1535112"/>
            <a:ext cx="40419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Calibri"/>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Calibri"/>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Calibri"/>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Calibri"/>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16" name="Google Shape;216;p46"/>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7" name="Shape 217"/>
        <p:cNvGrpSpPr/>
        <p:nvPr/>
      </p:nvGrpSpPr>
      <p:grpSpPr>
        <a:xfrm>
          <a:off x="0" y="0"/>
          <a:ext cx="0" cy="0"/>
          <a:chOff x="0" y="0"/>
          <a:chExt cx="0" cy="0"/>
        </a:xfrm>
      </p:grpSpPr>
      <p:sp>
        <p:nvSpPr>
          <p:cNvPr id="218" name="Google Shape;218;p47"/>
          <p:cNvSpPr txBox="1"/>
          <p:nvPr>
            <p:ph type="title"/>
          </p:nvPr>
        </p:nvSpPr>
        <p:spPr>
          <a:xfrm>
            <a:off x="457200" y="152400"/>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9" name="Shape 219"/>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20" name="Shape 220"/>
        <p:cNvGrpSpPr/>
        <p:nvPr/>
      </p:nvGrpSpPr>
      <p:grpSpPr>
        <a:xfrm>
          <a:off x="0" y="0"/>
          <a:ext cx="0" cy="0"/>
          <a:chOff x="0" y="0"/>
          <a:chExt cx="0" cy="0"/>
        </a:xfrm>
      </p:grpSpPr>
      <p:sp>
        <p:nvSpPr>
          <p:cNvPr id="221" name="Google Shape;221;p49"/>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22" name="Google Shape;222;p49"/>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3" name="Google Shape;223;p49"/>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Calibri"/>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Calibri"/>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24" name="Shape 224"/>
        <p:cNvGrpSpPr/>
        <p:nvPr/>
      </p:nvGrpSpPr>
      <p:grpSpPr>
        <a:xfrm>
          <a:off x="0" y="0"/>
          <a:ext cx="0" cy="0"/>
          <a:chOff x="0" y="0"/>
          <a:chExt cx="0" cy="0"/>
        </a:xfrm>
      </p:grpSpPr>
      <p:sp>
        <p:nvSpPr>
          <p:cNvPr id="225" name="Google Shape;225;p50"/>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26" name="Google Shape;226;p5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27" name="Google Shape;227;p50"/>
          <p:cNvSpPr txBox="1"/>
          <p:nvPr>
            <p:ph idx="1" type="body"/>
          </p:nvPr>
        </p:nvSpPr>
        <p:spPr>
          <a:xfrm>
            <a:off x="1792288" y="5367337"/>
            <a:ext cx="5486400" cy="80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Calibri"/>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Calibri"/>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8" name="Shape 228"/>
        <p:cNvGrpSpPr/>
        <p:nvPr/>
      </p:nvGrpSpPr>
      <p:grpSpPr>
        <a:xfrm>
          <a:off x="0" y="0"/>
          <a:ext cx="0" cy="0"/>
          <a:chOff x="0" y="0"/>
          <a:chExt cx="0" cy="0"/>
        </a:xfrm>
      </p:grpSpPr>
      <p:sp>
        <p:nvSpPr>
          <p:cNvPr id="229" name="Google Shape;229;p51"/>
          <p:cNvSpPr txBox="1"/>
          <p:nvPr>
            <p:ph type="title"/>
          </p:nvPr>
        </p:nvSpPr>
        <p:spPr>
          <a:xfrm>
            <a:off x="457200" y="152400"/>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30" name="Google Shape;230;p51"/>
          <p:cNvSpPr txBox="1"/>
          <p:nvPr>
            <p:ph idx="1" type="body"/>
          </p:nvPr>
        </p:nvSpPr>
        <p:spPr>
          <a:xfrm rot="5400000">
            <a:off x="2308948" y="-373787"/>
            <a:ext cx="4526100" cy="8229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1" name="Shape 231"/>
        <p:cNvGrpSpPr/>
        <p:nvPr/>
      </p:nvGrpSpPr>
      <p:grpSpPr>
        <a:xfrm>
          <a:off x="0" y="0"/>
          <a:ext cx="0" cy="0"/>
          <a:chOff x="0" y="0"/>
          <a:chExt cx="0" cy="0"/>
        </a:xfrm>
      </p:grpSpPr>
      <p:sp>
        <p:nvSpPr>
          <p:cNvPr id="232" name="Google Shape;232;p52"/>
          <p:cNvSpPr txBox="1"/>
          <p:nvPr>
            <p:ph type="title"/>
          </p:nvPr>
        </p:nvSpPr>
        <p:spPr>
          <a:xfrm rot="5400000">
            <a:off x="4732349" y="2171688"/>
            <a:ext cx="5851500"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33" name="Google Shape;233;p52"/>
          <p:cNvSpPr txBox="1"/>
          <p:nvPr>
            <p:ph idx="1" type="body"/>
          </p:nvPr>
        </p:nvSpPr>
        <p:spPr>
          <a:xfrm rot="5400000">
            <a:off x="541349" y="190487"/>
            <a:ext cx="5851500" cy="6019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1" name="Shape 21"/>
        <p:cNvGrpSpPr/>
        <p:nvPr/>
      </p:nvGrpSpPr>
      <p:grpSpPr>
        <a:xfrm>
          <a:off x="0" y="0"/>
          <a:ext cx="0" cy="0"/>
          <a:chOff x="0" y="0"/>
          <a:chExt cx="0" cy="0"/>
        </a:xfrm>
      </p:grpSpPr>
      <p:sp>
        <p:nvSpPr>
          <p:cNvPr id="22" name="Google Shape;22;p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Google Shape;23;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Calibri"/>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Calibri"/>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Calibri"/>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Calibri"/>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Trebuchet MS"/>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1600"/>
              <a:buFont typeface="Trebuchet MS"/>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1600"/>
              <a:buFont typeface="Trebuchet MS"/>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1600"/>
              <a:buFont typeface="Trebuchet MS"/>
              <a:buNone/>
              <a:defRPr b="1" i="0" sz="1600" u="none" cap="none" strike="noStrike">
                <a:solidFill>
                  <a:schemeClr val="dk1"/>
                </a:solidFill>
                <a:latin typeface="Trebuchet MS"/>
                <a:ea typeface="Trebuchet MS"/>
                <a:cs typeface="Trebuchet MS"/>
                <a:sym typeface="Trebuchet MS"/>
              </a:defRPr>
            </a:lvl9pPr>
          </a:lstStyle>
          <a:p/>
        </p:txBody>
      </p:sp>
      <p:sp>
        <p:nvSpPr>
          <p:cNvPr id="24" name="Google Shape;24;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9pPr>
          </a:lstStyle>
          <a:p/>
        </p:txBody>
      </p:sp>
      <p:sp>
        <p:nvSpPr>
          <p:cNvPr id="25" name="Google Shape;25;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Calibri"/>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Calibri"/>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Calibri"/>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Calibri"/>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Trebuchet MS"/>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1600"/>
              <a:buFont typeface="Trebuchet MS"/>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1600"/>
              <a:buFont typeface="Trebuchet MS"/>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1600"/>
              <a:buFont typeface="Trebuchet MS"/>
              <a:buNone/>
              <a:defRPr b="1" i="0" sz="1600" u="none" cap="none" strike="noStrike">
                <a:solidFill>
                  <a:schemeClr val="dk1"/>
                </a:solidFill>
                <a:latin typeface="Trebuchet MS"/>
                <a:ea typeface="Trebuchet MS"/>
                <a:cs typeface="Trebuchet MS"/>
                <a:sym typeface="Trebuchet MS"/>
              </a:defRPr>
            </a:lvl9pPr>
          </a:lstStyle>
          <a:p/>
        </p:txBody>
      </p:sp>
      <p:sp>
        <p:nvSpPr>
          <p:cNvPr id="26" name="Google Shape;26;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p:cSld name="One Column">
    <p:spTree>
      <p:nvGrpSpPr>
        <p:cNvPr id="234" name="Shape 234"/>
        <p:cNvGrpSpPr/>
        <p:nvPr/>
      </p:nvGrpSpPr>
      <p:grpSpPr>
        <a:xfrm>
          <a:off x="0" y="0"/>
          <a:ext cx="0" cy="0"/>
          <a:chOff x="0" y="0"/>
          <a:chExt cx="0" cy="0"/>
        </a:xfrm>
      </p:grpSpPr>
      <p:sp>
        <p:nvSpPr>
          <p:cNvPr id="235" name="Google Shape;235;p53"/>
          <p:cNvSpPr txBox="1"/>
          <p:nvPr>
            <p:ph type="title"/>
          </p:nvPr>
        </p:nvSpPr>
        <p:spPr>
          <a:xfrm>
            <a:off x="676656" y="369894"/>
            <a:ext cx="7795800" cy="521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36" name="Google Shape;236;p53"/>
          <p:cNvSpPr txBox="1"/>
          <p:nvPr>
            <p:ph idx="1" type="body"/>
          </p:nvPr>
        </p:nvSpPr>
        <p:spPr>
          <a:xfrm>
            <a:off x="676656" y="1260475"/>
            <a:ext cx="7795800" cy="47625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7" name="Google Shape;237;p53"/>
          <p:cNvSpPr txBox="1"/>
          <p:nvPr>
            <p:ph idx="12" type="sldNum"/>
          </p:nvPr>
        </p:nvSpPr>
        <p:spPr>
          <a:xfrm>
            <a:off x="7206867" y="6533137"/>
            <a:ext cx="500400" cy="230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1pPr>
            <a:lvl2pPr indent="0" lvl="1"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2pPr>
            <a:lvl3pPr indent="0" lvl="2"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3pPr>
            <a:lvl4pPr indent="0" lvl="3"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4pPr>
            <a:lvl5pPr indent="0" lvl="4"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5pPr>
            <a:lvl6pPr indent="0" lvl="5"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6pPr>
            <a:lvl7pPr indent="0" lvl="6"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7pPr>
            <a:lvl8pPr indent="0" lvl="7"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8pPr>
            <a:lvl9pPr indent="0" lvl="8"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with Subtitle">
  <p:cSld name="One Column with Subtitle">
    <p:spTree>
      <p:nvGrpSpPr>
        <p:cNvPr id="238" name="Shape 238"/>
        <p:cNvGrpSpPr/>
        <p:nvPr/>
      </p:nvGrpSpPr>
      <p:grpSpPr>
        <a:xfrm>
          <a:off x="0" y="0"/>
          <a:ext cx="0" cy="0"/>
          <a:chOff x="0" y="0"/>
          <a:chExt cx="0" cy="0"/>
        </a:xfrm>
      </p:grpSpPr>
      <p:sp>
        <p:nvSpPr>
          <p:cNvPr id="239" name="Google Shape;239;p54"/>
          <p:cNvSpPr txBox="1"/>
          <p:nvPr>
            <p:ph type="title"/>
          </p:nvPr>
        </p:nvSpPr>
        <p:spPr>
          <a:xfrm>
            <a:off x="676656" y="365858"/>
            <a:ext cx="7790700" cy="521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40" name="Google Shape;240;p54"/>
          <p:cNvSpPr txBox="1"/>
          <p:nvPr>
            <p:ph idx="1" type="body"/>
          </p:nvPr>
        </p:nvSpPr>
        <p:spPr>
          <a:xfrm>
            <a:off x="672685" y="868679"/>
            <a:ext cx="7790700" cy="350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1"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40"/>
              </a:spcBef>
              <a:spcAft>
                <a:spcPts val="0"/>
              </a:spcAft>
              <a:buClr>
                <a:schemeClr val="dk1"/>
              </a:buClr>
              <a:buSzPts val="1200"/>
              <a:buFont typeface="Calibri"/>
              <a:buNone/>
              <a:defRPr b="1"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40"/>
              </a:spcBef>
              <a:spcAft>
                <a:spcPts val="0"/>
              </a:spcAft>
              <a:buClr>
                <a:schemeClr val="dk1"/>
              </a:buClr>
              <a:buSzPts val="1200"/>
              <a:buFont typeface="Calibri"/>
              <a:buNone/>
              <a:defRPr b="1"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9pPr>
          </a:lstStyle>
          <a:p/>
        </p:txBody>
      </p:sp>
      <p:sp>
        <p:nvSpPr>
          <p:cNvPr id="241" name="Google Shape;241;p54"/>
          <p:cNvSpPr txBox="1"/>
          <p:nvPr>
            <p:ph idx="2" type="body"/>
          </p:nvPr>
        </p:nvSpPr>
        <p:spPr>
          <a:xfrm>
            <a:off x="672685" y="1536700"/>
            <a:ext cx="7799700" cy="44862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2" name="Google Shape;242;p54"/>
          <p:cNvSpPr txBox="1"/>
          <p:nvPr>
            <p:ph idx="12" type="sldNum"/>
          </p:nvPr>
        </p:nvSpPr>
        <p:spPr>
          <a:xfrm>
            <a:off x="7206867" y="6533137"/>
            <a:ext cx="500400" cy="230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1pPr>
            <a:lvl2pPr indent="0" lvl="1"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2pPr>
            <a:lvl3pPr indent="0" lvl="2"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3pPr>
            <a:lvl4pPr indent="0" lvl="3"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4pPr>
            <a:lvl5pPr indent="0" lvl="4"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5pPr>
            <a:lvl6pPr indent="0" lvl="5"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6pPr>
            <a:lvl7pPr indent="0" lvl="6"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7pPr>
            <a:lvl8pPr indent="0" lvl="7"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8pPr>
            <a:lvl9pPr indent="0" lvl="8" marL="0" marR="0" rtl="0" algn="r">
              <a:lnSpc>
                <a:spcPct val="100000"/>
              </a:lnSpc>
              <a:spcBef>
                <a:spcPts val="0"/>
              </a:spcBef>
              <a:spcAft>
                <a:spcPts val="0"/>
              </a:spcAft>
              <a:buClr>
                <a:srgbClr val="C9F0FF"/>
              </a:buClr>
              <a:buSzPts val="225"/>
              <a:buFont typeface="Arial"/>
              <a:buNone/>
              <a:defRPr b="0" i="0" sz="900" u="none" cap="none" strike="noStrike">
                <a:solidFill>
                  <a:srgbClr val="C9F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lip Art" type="txAndClipArt">
  <p:cSld name="TEXT_AND_CLIPART">
    <p:spTree>
      <p:nvGrpSpPr>
        <p:cNvPr id="243" name="Shape 243"/>
        <p:cNvGrpSpPr/>
        <p:nvPr/>
      </p:nvGrpSpPr>
      <p:grpSpPr>
        <a:xfrm>
          <a:off x="0" y="0"/>
          <a:ext cx="0" cy="0"/>
          <a:chOff x="0" y="0"/>
          <a:chExt cx="0" cy="0"/>
        </a:xfrm>
      </p:grpSpPr>
      <p:sp>
        <p:nvSpPr>
          <p:cNvPr id="244" name="Google Shape;244;p55"/>
          <p:cNvSpPr txBox="1"/>
          <p:nvPr>
            <p:ph type="title"/>
          </p:nvPr>
        </p:nvSpPr>
        <p:spPr>
          <a:xfrm>
            <a:off x="457200" y="152400"/>
            <a:ext cx="8305800" cy="9447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45" name="Google Shape;245;p55"/>
          <p:cNvSpPr txBox="1"/>
          <p:nvPr>
            <p:ph idx="1" type="body"/>
          </p:nvPr>
        </p:nvSpPr>
        <p:spPr>
          <a:xfrm>
            <a:off x="457200" y="1219200"/>
            <a:ext cx="4038600" cy="4907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6" name="Google Shape;246;p55"/>
          <p:cNvSpPr/>
          <p:nvPr>
            <p:ph idx="2" type="clipArt"/>
          </p:nvPr>
        </p:nvSpPr>
        <p:spPr>
          <a:xfrm>
            <a:off x="4648200" y="1219200"/>
            <a:ext cx="4038600" cy="49071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7" name="Google Shape;247;p55"/>
          <p:cNvSpPr txBox="1"/>
          <p:nvPr>
            <p:ph idx="11" type="ftr"/>
          </p:nvPr>
        </p:nvSpPr>
        <p:spPr>
          <a:xfrm>
            <a:off x="0" y="6400800"/>
            <a:ext cx="82296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48" name="Google Shape;248;p55"/>
          <p:cNvSpPr txBox="1"/>
          <p:nvPr>
            <p:ph idx="12" type="sldNum"/>
          </p:nvPr>
        </p:nvSpPr>
        <p:spPr>
          <a:xfrm>
            <a:off x="8610600" y="6400800"/>
            <a:ext cx="5334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249" name="Shape 249"/>
        <p:cNvGrpSpPr/>
        <p:nvPr/>
      </p:nvGrpSpPr>
      <p:grpSpPr>
        <a:xfrm>
          <a:off x="0" y="0"/>
          <a:ext cx="0" cy="0"/>
          <a:chOff x="0" y="0"/>
          <a:chExt cx="0" cy="0"/>
        </a:xfrm>
      </p:grpSpPr>
      <p:sp>
        <p:nvSpPr>
          <p:cNvPr id="250" name="Google Shape;250;p56"/>
          <p:cNvSpPr txBox="1"/>
          <p:nvPr>
            <p:ph type="title"/>
          </p:nvPr>
        </p:nvSpPr>
        <p:spPr>
          <a:xfrm>
            <a:off x="457200" y="152400"/>
            <a:ext cx="8305800" cy="9447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51" name="Google Shape;251;p56"/>
          <p:cNvSpPr txBox="1"/>
          <p:nvPr>
            <p:ph idx="1" type="body"/>
          </p:nvPr>
        </p:nvSpPr>
        <p:spPr>
          <a:xfrm>
            <a:off x="457200" y="1219200"/>
            <a:ext cx="4038600" cy="4907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2" name="Google Shape;252;p56"/>
          <p:cNvSpPr txBox="1"/>
          <p:nvPr>
            <p:ph idx="2" type="body"/>
          </p:nvPr>
        </p:nvSpPr>
        <p:spPr>
          <a:xfrm>
            <a:off x="4648200" y="1219200"/>
            <a:ext cx="4038600" cy="4907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3" name="Google Shape;253;p56"/>
          <p:cNvSpPr txBox="1"/>
          <p:nvPr>
            <p:ph idx="11" type="ftr"/>
          </p:nvPr>
        </p:nvSpPr>
        <p:spPr>
          <a:xfrm>
            <a:off x="0" y="6400800"/>
            <a:ext cx="82296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54" name="Google Shape;254;p56"/>
          <p:cNvSpPr txBox="1"/>
          <p:nvPr>
            <p:ph idx="12" type="sldNum"/>
          </p:nvPr>
        </p:nvSpPr>
        <p:spPr>
          <a:xfrm>
            <a:off x="8610600" y="6400800"/>
            <a:ext cx="5334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255" name="Shape 255"/>
        <p:cNvGrpSpPr/>
        <p:nvPr/>
      </p:nvGrpSpPr>
      <p:grpSpPr>
        <a:xfrm>
          <a:off x="0" y="0"/>
          <a:ext cx="0" cy="0"/>
          <a:chOff x="0" y="0"/>
          <a:chExt cx="0" cy="0"/>
        </a:xfrm>
      </p:grpSpPr>
      <p:sp>
        <p:nvSpPr>
          <p:cNvPr id="256" name="Google Shape;256;p57"/>
          <p:cNvSpPr txBox="1"/>
          <p:nvPr>
            <p:ph type="title"/>
          </p:nvPr>
        </p:nvSpPr>
        <p:spPr>
          <a:xfrm>
            <a:off x="457200" y="152400"/>
            <a:ext cx="8305800" cy="9447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57" name="Google Shape;257;p57"/>
          <p:cNvSpPr txBox="1"/>
          <p:nvPr>
            <p:ph idx="11" type="ftr"/>
          </p:nvPr>
        </p:nvSpPr>
        <p:spPr>
          <a:xfrm>
            <a:off x="0" y="6400800"/>
            <a:ext cx="82296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58" name="Google Shape;258;p57"/>
          <p:cNvSpPr txBox="1"/>
          <p:nvPr>
            <p:ph idx="12" type="sldNum"/>
          </p:nvPr>
        </p:nvSpPr>
        <p:spPr>
          <a:xfrm>
            <a:off x="8610600" y="6400800"/>
            <a:ext cx="5334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Text" type="objAndTx">
  <p:cSld name="OBJECT_AND_TEXT">
    <p:spTree>
      <p:nvGrpSpPr>
        <p:cNvPr id="259" name="Shape 259"/>
        <p:cNvGrpSpPr/>
        <p:nvPr/>
      </p:nvGrpSpPr>
      <p:grpSpPr>
        <a:xfrm>
          <a:off x="0" y="0"/>
          <a:ext cx="0" cy="0"/>
          <a:chOff x="0" y="0"/>
          <a:chExt cx="0" cy="0"/>
        </a:xfrm>
      </p:grpSpPr>
      <p:sp>
        <p:nvSpPr>
          <p:cNvPr id="260" name="Google Shape;260;p5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61" name="Google Shape;261;p58"/>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2" name="Google Shape;262;p58"/>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3" name="Google Shape;263;p58"/>
          <p:cNvSpPr txBox="1"/>
          <p:nvPr>
            <p:ph idx="10" type="dt"/>
          </p:nvPr>
        </p:nvSpPr>
        <p:spPr>
          <a:xfrm>
            <a:off x="457200" y="6245225"/>
            <a:ext cx="2133600" cy="47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64" name="Google Shape;264;p58"/>
          <p:cNvSpPr txBox="1"/>
          <p:nvPr>
            <p:ph idx="11" type="ftr"/>
          </p:nvPr>
        </p:nvSpPr>
        <p:spPr>
          <a:xfrm>
            <a:off x="3124200" y="6245225"/>
            <a:ext cx="2895600" cy="47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65" name="Google Shape;265;p58"/>
          <p:cNvSpPr txBox="1"/>
          <p:nvPr>
            <p:ph idx="12" type="sldNum"/>
          </p:nvPr>
        </p:nvSpPr>
        <p:spPr>
          <a:xfrm>
            <a:off x="6553200" y="6245225"/>
            <a:ext cx="2133600" cy="476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266" name="Shape 266"/>
        <p:cNvGrpSpPr/>
        <p:nvPr/>
      </p:nvGrpSpPr>
      <p:grpSpPr>
        <a:xfrm>
          <a:off x="0" y="0"/>
          <a:ext cx="0" cy="0"/>
          <a:chOff x="0" y="0"/>
          <a:chExt cx="0" cy="0"/>
        </a:xfrm>
      </p:grpSpPr>
      <p:sp>
        <p:nvSpPr>
          <p:cNvPr id="267" name="Google Shape;267;p5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68" name="Google Shape;268;p59"/>
          <p:cNvSpPr txBox="1"/>
          <p:nvPr>
            <p:ph idx="1" type="body"/>
          </p:nvPr>
        </p:nvSpPr>
        <p:spPr>
          <a:xfrm>
            <a:off x="457200" y="1600200"/>
            <a:ext cx="4038600" cy="2186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9" name="Google Shape;269;p59"/>
          <p:cNvSpPr txBox="1"/>
          <p:nvPr>
            <p:ph idx="2" type="body"/>
          </p:nvPr>
        </p:nvSpPr>
        <p:spPr>
          <a:xfrm>
            <a:off x="457200" y="3938587"/>
            <a:ext cx="4038600" cy="2187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0" name="Google Shape;270;p59"/>
          <p:cNvSpPr txBox="1"/>
          <p:nvPr>
            <p:ph idx="3" type="body"/>
          </p:nvPr>
        </p:nvSpPr>
        <p:spPr>
          <a:xfrm>
            <a:off x="4648200" y="1600200"/>
            <a:ext cx="4038600" cy="4526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1" name="Google Shape;271;p59"/>
          <p:cNvSpPr txBox="1"/>
          <p:nvPr>
            <p:ph idx="10" type="dt"/>
          </p:nvPr>
        </p:nvSpPr>
        <p:spPr>
          <a:xfrm>
            <a:off x="457200" y="6245225"/>
            <a:ext cx="2133600" cy="47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72" name="Google Shape;272;p59"/>
          <p:cNvSpPr txBox="1"/>
          <p:nvPr>
            <p:ph idx="11" type="ftr"/>
          </p:nvPr>
        </p:nvSpPr>
        <p:spPr>
          <a:xfrm>
            <a:off x="3124200" y="6245225"/>
            <a:ext cx="2895600" cy="47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73" name="Google Shape;273;p59"/>
          <p:cNvSpPr txBox="1"/>
          <p:nvPr>
            <p:ph idx="12" type="sldNum"/>
          </p:nvPr>
        </p:nvSpPr>
        <p:spPr>
          <a:xfrm>
            <a:off x="6553200" y="6245225"/>
            <a:ext cx="2133600" cy="476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over Text" type="objOverTx">
  <p:cSld name="OBJECT_OVER_TEXT">
    <p:spTree>
      <p:nvGrpSpPr>
        <p:cNvPr id="274" name="Shape 274"/>
        <p:cNvGrpSpPr/>
        <p:nvPr/>
      </p:nvGrpSpPr>
      <p:grpSpPr>
        <a:xfrm>
          <a:off x="0" y="0"/>
          <a:ext cx="0" cy="0"/>
          <a:chOff x="0" y="0"/>
          <a:chExt cx="0" cy="0"/>
        </a:xfrm>
      </p:grpSpPr>
      <p:sp>
        <p:nvSpPr>
          <p:cNvPr id="275" name="Google Shape;275;p6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76" name="Google Shape;276;p60"/>
          <p:cNvSpPr txBox="1"/>
          <p:nvPr>
            <p:ph idx="1" type="body"/>
          </p:nvPr>
        </p:nvSpPr>
        <p:spPr>
          <a:xfrm>
            <a:off x="457200" y="1600200"/>
            <a:ext cx="8229600" cy="2186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7" name="Google Shape;277;p60"/>
          <p:cNvSpPr txBox="1"/>
          <p:nvPr>
            <p:ph idx="2" type="body"/>
          </p:nvPr>
        </p:nvSpPr>
        <p:spPr>
          <a:xfrm>
            <a:off x="457200" y="3938587"/>
            <a:ext cx="8229600" cy="2187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8" name="Google Shape;278;p60"/>
          <p:cNvSpPr txBox="1"/>
          <p:nvPr>
            <p:ph idx="10" type="dt"/>
          </p:nvPr>
        </p:nvSpPr>
        <p:spPr>
          <a:xfrm>
            <a:off x="457200" y="6245225"/>
            <a:ext cx="2133600" cy="47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79" name="Google Shape;279;p60"/>
          <p:cNvSpPr txBox="1"/>
          <p:nvPr>
            <p:ph idx="11" type="ftr"/>
          </p:nvPr>
        </p:nvSpPr>
        <p:spPr>
          <a:xfrm>
            <a:off x="3124200" y="6245225"/>
            <a:ext cx="2895600" cy="47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0" name="Google Shape;280;p60"/>
          <p:cNvSpPr txBox="1"/>
          <p:nvPr>
            <p:ph idx="12" type="sldNum"/>
          </p:nvPr>
        </p:nvSpPr>
        <p:spPr>
          <a:xfrm>
            <a:off x="6553200" y="6245225"/>
            <a:ext cx="2133600" cy="476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over Content" type="txOverObj">
  <p:cSld name="TEXT_OVER_OBJECT">
    <p:spTree>
      <p:nvGrpSpPr>
        <p:cNvPr id="281" name="Shape 281"/>
        <p:cNvGrpSpPr/>
        <p:nvPr/>
      </p:nvGrpSpPr>
      <p:grpSpPr>
        <a:xfrm>
          <a:off x="0" y="0"/>
          <a:ext cx="0" cy="0"/>
          <a:chOff x="0" y="0"/>
          <a:chExt cx="0" cy="0"/>
        </a:xfrm>
      </p:grpSpPr>
      <p:sp>
        <p:nvSpPr>
          <p:cNvPr id="282" name="Google Shape;282;p6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283" name="Google Shape;283;p61"/>
          <p:cNvSpPr txBox="1"/>
          <p:nvPr>
            <p:ph idx="1" type="body"/>
          </p:nvPr>
        </p:nvSpPr>
        <p:spPr>
          <a:xfrm>
            <a:off x="457200" y="1600200"/>
            <a:ext cx="8229600" cy="2186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4" name="Google Shape;284;p61"/>
          <p:cNvSpPr txBox="1"/>
          <p:nvPr>
            <p:ph idx="2" type="body"/>
          </p:nvPr>
        </p:nvSpPr>
        <p:spPr>
          <a:xfrm>
            <a:off x="457200" y="3938587"/>
            <a:ext cx="8229600" cy="2187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5" name="Google Shape;285;p61"/>
          <p:cNvSpPr txBox="1"/>
          <p:nvPr>
            <p:ph idx="10" type="dt"/>
          </p:nvPr>
        </p:nvSpPr>
        <p:spPr>
          <a:xfrm>
            <a:off x="457200" y="6245225"/>
            <a:ext cx="2133600" cy="47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6" name="Google Shape;286;p61"/>
          <p:cNvSpPr txBox="1"/>
          <p:nvPr>
            <p:ph idx="11" type="ftr"/>
          </p:nvPr>
        </p:nvSpPr>
        <p:spPr>
          <a:xfrm>
            <a:off x="3124200" y="6245225"/>
            <a:ext cx="2895600" cy="47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7" name="Google Shape;287;p61"/>
          <p:cNvSpPr txBox="1"/>
          <p:nvPr>
            <p:ph idx="12" type="sldNum"/>
          </p:nvPr>
        </p:nvSpPr>
        <p:spPr>
          <a:xfrm>
            <a:off x="6553200" y="6245225"/>
            <a:ext cx="2133600" cy="476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0" name="Shape 30"/>
        <p:cNvGrpSpPr/>
        <p:nvPr/>
      </p:nvGrpSpPr>
      <p:grpSpPr>
        <a:xfrm>
          <a:off x="0" y="0"/>
          <a:ext cx="0" cy="0"/>
          <a:chOff x="0" y="0"/>
          <a:chExt cx="0" cy="0"/>
        </a:xfrm>
      </p:grpSpPr>
      <p:sp>
        <p:nvSpPr>
          <p:cNvPr id="31" name="Google Shape;31;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2" name="Google Shape;3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33" name="Google Shape;3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Calibri"/>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Calibri"/>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Trebuchet MS"/>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900"/>
              <a:buFont typeface="Trebuchet MS"/>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900"/>
              <a:buFont typeface="Trebuchet MS"/>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900"/>
              <a:buFont typeface="Trebuchet MS"/>
              <a:buNone/>
              <a:defRPr b="0" i="0" sz="9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4" name="Shape 34"/>
        <p:cNvGrpSpPr/>
        <p:nvPr/>
      </p:nvGrpSpPr>
      <p:grpSpPr>
        <a:xfrm>
          <a:off x="0" y="0"/>
          <a:ext cx="0" cy="0"/>
          <a:chOff x="0" y="0"/>
          <a:chExt cx="0" cy="0"/>
        </a:xfrm>
      </p:grpSpPr>
      <p:sp>
        <p:nvSpPr>
          <p:cNvPr id="35" name="Google Shape;35;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6" name="Google Shape;36;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9pPr>
          </a:lstStyle>
          <a:p/>
        </p:txBody>
      </p:sp>
      <p:sp>
        <p:nvSpPr>
          <p:cNvPr id="37" name="Google Shape;37;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Calibri"/>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Calibri"/>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Trebuchet MS"/>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900"/>
              <a:buFont typeface="Trebuchet MS"/>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900"/>
              <a:buFont typeface="Trebuchet MS"/>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900"/>
              <a:buFont typeface="Trebuchet MS"/>
              <a:buNone/>
              <a:defRPr b="0" i="0" sz="9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4.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image" Target="../media/image2.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6" Type="http://schemas.openxmlformats.org/officeDocument/2006/relationships/slideLayout" Target="../slideLayouts/slideLayout25.xml"/><Relationship Id="rId18" Type="http://schemas.openxmlformats.org/officeDocument/2006/relationships/theme" Target="../theme/theme1.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5.xml"/><Relationship Id="rId11" Type="http://schemas.openxmlformats.org/officeDocument/2006/relationships/slideLayout" Target="../slideLayouts/slideLayout46.xml"/><Relationship Id="rId22" Type="http://schemas.openxmlformats.org/officeDocument/2006/relationships/slideLayout" Target="../slideLayouts/slideLayout57.xml"/><Relationship Id="rId10" Type="http://schemas.openxmlformats.org/officeDocument/2006/relationships/slideLayout" Target="../slideLayouts/slideLayout45.xml"/><Relationship Id="rId21" Type="http://schemas.openxmlformats.org/officeDocument/2006/relationships/slideLayout" Target="../slideLayouts/slideLayout56.xml"/><Relationship Id="rId13" Type="http://schemas.openxmlformats.org/officeDocument/2006/relationships/slideLayout" Target="../slideLayouts/slideLayout48.xml"/><Relationship Id="rId24" Type="http://schemas.openxmlformats.org/officeDocument/2006/relationships/theme" Target="../theme/theme3.xml"/><Relationship Id="rId12" Type="http://schemas.openxmlformats.org/officeDocument/2006/relationships/slideLayout" Target="../slideLayouts/slideLayout47.xml"/><Relationship Id="rId23" Type="http://schemas.openxmlformats.org/officeDocument/2006/relationships/slideLayout" Target="../slideLayouts/slideLayout58.xml"/><Relationship Id="rId1" Type="http://schemas.openxmlformats.org/officeDocument/2006/relationships/image" Target="../media/image3.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5" Type="http://schemas.openxmlformats.org/officeDocument/2006/relationships/slideLayout" Target="../slideLayouts/slideLayout40.xml"/><Relationship Id="rId19" Type="http://schemas.openxmlformats.org/officeDocument/2006/relationships/slideLayout" Target="../slideLayouts/slideLayout54.xml"/><Relationship Id="rId6" Type="http://schemas.openxmlformats.org/officeDocument/2006/relationships/slideLayout" Target="../slideLayouts/slideLayout41.xml"/><Relationship Id="rId18" Type="http://schemas.openxmlformats.org/officeDocument/2006/relationships/slideLayout" Target="../slideLayouts/slideLayout53.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8" name="Shape 98"/>
        <p:cNvGrpSpPr/>
        <p:nvPr/>
      </p:nvGrpSpPr>
      <p:grpSpPr>
        <a:xfrm>
          <a:off x="0" y="0"/>
          <a:ext cx="0" cy="0"/>
          <a:chOff x="0" y="0"/>
          <a:chExt cx="0" cy="0"/>
        </a:xfrm>
      </p:grpSpPr>
      <p:sp>
        <p:nvSpPr>
          <p:cNvPr id="99" name="Google Shape;99;p22"/>
          <p:cNvSpPr txBox="1"/>
          <p:nvPr>
            <p:ph type="title"/>
          </p:nvPr>
        </p:nvSpPr>
        <p:spPr>
          <a:xfrm>
            <a:off x="628650" y="365128"/>
            <a:ext cx="78867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3"/>
              </a:buClr>
              <a:buSzPts val="3600"/>
              <a:buFont typeface="Calibri"/>
              <a:buNone/>
              <a:defRPr b="1" i="0" sz="3600" u="none" cap="none" strike="noStrike">
                <a:solidFill>
                  <a:schemeClr val="accent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0" name="Google Shape;100;p2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lstStyle>
            <a:lvl1pPr indent="-411480" lvl="0" marL="457200" marR="0" rtl="0" algn="l">
              <a:lnSpc>
                <a:spcPct val="90000"/>
              </a:lnSpc>
              <a:spcBef>
                <a:spcPts val="640"/>
              </a:spcBef>
              <a:spcAft>
                <a:spcPts val="0"/>
              </a:spcAft>
              <a:buClr>
                <a:schemeClr val="accent3"/>
              </a:buClr>
              <a:buSzPts val="2880"/>
              <a:buFont typeface="Noto Sans Symbols"/>
              <a:buChar char="▪"/>
              <a:defRPr b="1" i="0" sz="3200" u="none" cap="none" strike="noStrike">
                <a:solidFill>
                  <a:schemeClr val="dk1"/>
                </a:solidFill>
                <a:latin typeface="Calibri"/>
                <a:ea typeface="Calibri"/>
                <a:cs typeface="Calibri"/>
                <a:sym typeface="Calibri"/>
              </a:defRPr>
            </a:lvl1pPr>
            <a:lvl2pPr indent="-388619" lvl="1" marL="914400" marR="0" rtl="0" algn="l">
              <a:lnSpc>
                <a:spcPct val="90000"/>
              </a:lnSpc>
              <a:spcBef>
                <a:spcPts val="560"/>
              </a:spcBef>
              <a:spcAft>
                <a:spcPts val="0"/>
              </a:spcAft>
              <a:buClr>
                <a:schemeClr val="accent3"/>
              </a:buClr>
              <a:buSzPts val="2520"/>
              <a:buFont typeface="Noto Sans Symbols"/>
              <a:buChar char="▪"/>
              <a:defRPr b="1" i="0" sz="2800" u="none" cap="none" strike="noStrike">
                <a:solidFill>
                  <a:schemeClr val="dk1"/>
                </a:solidFill>
                <a:latin typeface="Calibri"/>
                <a:ea typeface="Calibri"/>
                <a:cs typeface="Calibri"/>
                <a:sym typeface="Calibri"/>
              </a:defRPr>
            </a:lvl2pPr>
            <a:lvl3pPr indent="-365760" lvl="2" marL="1371600" marR="0" rtl="0" algn="l">
              <a:lnSpc>
                <a:spcPct val="90000"/>
              </a:lnSpc>
              <a:spcBef>
                <a:spcPts val="480"/>
              </a:spcBef>
              <a:spcAft>
                <a:spcPts val="0"/>
              </a:spcAft>
              <a:buClr>
                <a:schemeClr val="accent3"/>
              </a:buClr>
              <a:buSzPts val="2160"/>
              <a:buFont typeface="Noto Sans Symbols"/>
              <a:buChar char="▪"/>
              <a:defRPr b="0" i="0" sz="2400" u="none" cap="none" strike="noStrike">
                <a:solidFill>
                  <a:schemeClr val="dk1"/>
                </a:solidFill>
                <a:latin typeface="Calibri"/>
                <a:ea typeface="Calibri"/>
                <a:cs typeface="Calibri"/>
                <a:sym typeface="Calibri"/>
              </a:defRPr>
            </a:lvl3pPr>
            <a:lvl4pPr indent="-342900" lvl="3" marL="18288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400"/>
              </a:spcBef>
              <a:spcAft>
                <a:spcPts val="0"/>
              </a:spcAft>
              <a:buClr>
                <a:schemeClr val="accent3"/>
              </a:buClr>
              <a:buSzPts val="1800"/>
              <a:buFont typeface="Noto Sans Symbols"/>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1" name="Google Shape;101;p22"/>
          <p:cNvSpPr txBox="1"/>
          <p:nvPr>
            <p:ph idx="12" type="sldNum"/>
          </p:nvPr>
        </p:nvSpPr>
        <p:spPr>
          <a:xfrm>
            <a:off x="7010400" y="647700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87" name="Shape 187"/>
        <p:cNvGrpSpPr/>
        <p:nvPr/>
      </p:nvGrpSpPr>
      <p:grpSpPr>
        <a:xfrm>
          <a:off x="0" y="0"/>
          <a:ext cx="0" cy="0"/>
          <a:chOff x="0" y="0"/>
          <a:chExt cx="0" cy="0"/>
        </a:xfrm>
      </p:grpSpPr>
      <p:sp>
        <p:nvSpPr>
          <p:cNvPr id="188" name="Google Shape;188;p39"/>
          <p:cNvSpPr txBox="1"/>
          <p:nvPr>
            <p:ph type="title"/>
          </p:nvPr>
        </p:nvSpPr>
        <p:spPr>
          <a:xfrm>
            <a:off x="457200" y="152400"/>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9pPr>
          </a:lstStyle>
          <a:p/>
        </p:txBody>
      </p:sp>
      <p:sp>
        <p:nvSpPr>
          <p:cNvPr id="189" name="Google Shape;189;p39"/>
          <p:cNvSpPr txBox="1"/>
          <p:nvPr>
            <p:ph idx="1" type="body"/>
          </p:nvPr>
        </p:nvSpPr>
        <p:spPr>
          <a:xfrm>
            <a:off x="457200" y="1477962"/>
            <a:ext cx="8229600" cy="45261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4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2.xml"/><Relationship Id="rId3" Type="http://schemas.openxmlformats.org/officeDocument/2006/relationships/hyperlink" Target="https://www.linkedin.com/learning/learning-kubernetes/next-steps" TargetMode="External"/><Relationship Id="rId4" Type="http://schemas.openxmlformats.org/officeDocument/2006/relationships/hyperlink" Target="https://container-solutions.com/kubernetes-deployment-strategies/" TargetMode="External"/><Relationship Id="rId5" Type="http://schemas.openxmlformats.org/officeDocument/2006/relationships/hyperlink" Target="https://github.com/ContainerSolutions/k8s-deployment-strategies" TargetMode="External"/><Relationship Id="rId6" Type="http://schemas.openxmlformats.org/officeDocument/2006/relationships/hyperlink" Target="https://container-solutions.com/deployment-strategies/"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hyperlink" Target="http://docs.ansible.com/ansible/playbooks_best_practices.html"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hyperlink" Target="https://blog.theodo.fr/2015/10/best-practices-to-build-great-ansible-playbooks/"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44.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hyperlink" Target="https://www.ansible.com/hubfs/Whitepapers__Case_Studies/Cogapp_Case_Study.pdf?t=147259258886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hyperlink" Target="https://cdn2.hubspot.net/hub/330046/file-480366621-pdf/pdf_content/Hoot_Suite_Case_Study.pdf?t=1472592588864"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hyperlink" Target="https://www.ansible.com/hs-fs/hub/330046/file-1649288715-pdf/Whitepapers__Case_Studies/nasa_ansible_case_study.pdf?t=1472592588864"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hyperlink" Target="https://galaxy.ansible.com/f500/project_deploy/" TargetMode="External"/><Relationship Id="rId4" Type="http://schemas.openxmlformats.org/officeDocument/2006/relationships/hyperlink" Target="http://www.slideshare.net/ramondelafuente/ansible-projectdeploy"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hyperlink" Target="https://www.ansible.com/blog/immutable-system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hyperlink" Target="http://www.metricsthatmatter.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7.png"/><Relationship Id="rId13" Type="http://schemas.openxmlformats.org/officeDocument/2006/relationships/image" Target="../media/image15.png"/><Relationship Id="rId12"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9.png"/><Relationship Id="rId15" Type="http://schemas.openxmlformats.org/officeDocument/2006/relationships/image" Target="../media/image19.png"/><Relationship Id="rId14"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0.png"/></Relationships>
</file>

<file path=ppt/slides/_rels/slide16.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7.png"/><Relationship Id="rId13" Type="http://schemas.openxmlformats.org/officeDocument/2006/relationships/image" Target="../media/image15.png"/><Relationship Id="rId12"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9.png"/><Relationship Id="rId15" Type="http://schemas.openxmlformats.org/officeDocument/2006/relationships/image" Target="../media/image19.png"/><Relationship Id="rId14"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jp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www.yaml.org/"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docs.ansible.com/ansible/playbooks_best_practices.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jinja.pocoo.org/docs/dev/templates/"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9.xml"/><Relationship Id="rId3"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0.xml"/><Relationship Id="rId3" Type="http://schemas.openxmlformats.org/officeDocument/2006/relationships/image" Target="../media/image3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3.xml"/><Relationship Id="rId3" Type="http://schemas.openxmlformats.org/officeDocument/2006/relationships/image" Target="../media/image3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4.xml"/><Relationship Id="rId3" Type="http://schemas.openxmlformats.org/officeDocument/2006/relationships/image" Target="../media/image3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5.xml"/><Relationship Id="rId3" Type="http://schemas.openxmlformats.org/officeDocument/2006/relationships/image" Target="../media/image4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4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4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descr="Ansible illustration from ASPE /  Techtown brochure cover - beaming the playbook to multiple servers and data images" id="292" name="Google Shape;292;p62" title="Ansible cover slide"/>
          <p:cNvPicPr preferRelativeResize="0"/>
          <p:nvPr/>
        </p:nvPicPr>
        <p:blipFill rotWithShape="1">
          <a:blip r:embed="rId3">
            <a:alphaModFix/>
          </a:blip>
          <a:srcRect b="0" l="0" r="0" t="0"/>
          <a:stretch/>
        </p:blipFill>
        <p:spPr>
          <a:xfrm>
            <a:off x="-22861" y="1921459"/>
            <a:ext cx="6682077" cy="4098341"/>
          </a:xfrm>
          <a:prstGeom prst="rect">
            <a:avLst/>
          </a:prstGeom>
          <a:noFill/>
          <a:ln>
            <a:noFill/>
          </a:ln>
        </p:spPr>
      </p:pic>
      <p:sp>
        <p:nvSpPr>
          <p:cNvPr id="293" name="Google Shape;293;p62"/>
          <p:cNvSpPr txBox="1"/>
          <p:nvPr>
            <p:ph type="ctrTitle"/>
          </p:nvPr>
        </p:nvSpPr>
        <p:spPr>
          <a:xfrm>
            <a:off x="685800" y="20637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rgbClr val="E36C09"/>
                </a:solidFill>
                <a:latin typeface="Calibri"/>
                <a:ea typeface="Calibri"/>
                <a:cs typeface="Calibri"/>
                <a:sym typeface="Calibri"/>
              </a:rPr>
              <a:t>Ansible Configuration Management Boot Camp</a:t>
            </a:r>
            <a:endParaRPr/>
          </a:p>
        </p:txBody>
      </p:sp>
      <p:sp>
        <p:nvSpPr>
          <p:cNvPr id="294" name="Google Shape;294;p62"/>
          <p:cNvSpPr txBox="1"/>
          <p:nvPr>
            <p:ph idx="1" type="subTitle"/>
          </p:nvPr>
        </p:nvSpPr>
        <p:spPr>
          <a:xfrm>
            <a:off x="6858000" y="2362200"/>
            <a:ext cx="2057400" cy="2971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595959"/>
              </a:buClr>
              <a:buSzPts val="1800"/>
              <a:buFont typeface="Calibri"/>
              <a:buNone/>
            </a:pPr>
            <a:r>
              <a:rPr b="1" i="0" lang="en-US" sz="1800" u="none" cap="none" strike="noStrike">
                <a:solidFill>
                  <a:srgbClr val="595959"/>
                </a:solidFill>
                <a:latin typeface="Calibri"/>
                <a:ea typeface="Calibri"/>
                <a:cs typeface="Calibri"/>
                <a:sym typeface="Calibri"/>
              </a:rPr>
              <a:t>Ansible can radically simplify IT automation. This workshop will get you up and running with the most important Ansible skills and best practices.</a:t>
            </a:r>
            <a:endParaRPr/>
          </a:p>
        </p:txBody>
      </p:sp>
      <p:cxnSp>
        <p:nvCxnSpPr>
          <p:cNvPr id="295" name="Google Shape;295;p62"/>
          <p:cNvCxnSpPr/>
          <p:nvPr/>
        </p:nvCxnSpPr>
        <p:spPr>
          <a:xfrm>
            <a:off x="-22861" y="1921459"/>
            <a:ext cx="9166861" cy="0"/>
          </a:xfrm>
          <a:prstGeom prst="straightConnector1">
            <a:avLst/>
          </a:prstGeom>
          <a:noFill/>
          <a:ln cap="flat" cmpd="sng" w="38100">
            <a:solidFill>
              <a:srgbClr val="BFBFBF"/>
            </a:solidFill>
            <a:prstDash val="solid"/>
            <a:round/>
            <a:headEnd len="sm" w="sm" type="none"/>
            <a:tailEnd len="sm" w="sm" type="none"/>
          </a:ln>
        </p:spPr>
      </p:cxnSp>
      <p:sp>
        <p:nvSpPr>
          <p:cNvPr id="296" name="Google Shape;296;p62"/>
          <p:cNvSpPr/>
          <p:nvPr/>
        </p:nvSpPr>
        <p:spPr>
          <a:xfrm>
            <a:off x="6659216" y="1921459"/>
            <a:ext cx="2484784" cy="4098341"/>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cxnSp>
        <p:nvCxnSpPr>
          <p:cNvPr id="392" name="Google Shape;392;p71"/>
          <p:cNvCxnSpPr/>
          <p:nvPr/>
        </p:nvCxnSpPr>
        <p:spPr>
          <a:xfrm>
            <a:off x="419582" y="914400"/>
            <a:ext cx="8077200" cy="0"/>
          </a:xfrm>
          <a:prstGeom prst="straightConnector1">
            <a:avLst/>
          </a:prstGeom>
          <a:noFill/>
          <a:ln cap="flat" cmpd="sng" w="38100">
            <a:solidFill>
              <a:srgbClr val="BFBFBF"/>
            </a:solidFill>
            <a:prstDash val="solid"/>
            <a:round/>
            <a:headEnd len="sm" w="sm" type="none"/>
            <a:tailEnd len="sm" w="sm" type="none"/>
          </a:ln>
        </p:spPr>
      </p:cxnSp>
      <p:sp>
        <p:nvSpPr>
          <p:cNvPr id="393" name="Google Shape;393;p71"/>
          <p:cNvSpPr txBox="1"/>
          <p:nvPr/>
        </p:nvSpPr>
        <p:spPr>
          <a:xfrm>
            <a:off x="445625" y="190501"/>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600">
                <a:solidFill>
                  <a:srgbClr val="34A4BA"/>
                </a:solidFill>
                <a:latin typeface="Calibri"/>
                <a:ea typeface="Calibri"/>
                <a:cs typeface="Calibri"/>
                <a:sym typeface="Calibri"/>
              </a:rPr>
              <a:t>Section 1: </a:t>
            </a:r>
            <a:r>
              <a:rPr b="0" i="0" lang="en-US" sz="2600">
                <a:solidFill>
                  <a:srgbClr val="34A4BA"/>
                </a:solidFill>
                <a:latin typeface="Calibri"/>
                <a:ea typeface="Calibri"/>
                <a:cs typeface="Calibri"/>
                <a:sym typeface="Calibri"/>
              </a:rPr>
              <a:t>Ansible Configuration Management Boot Camp</a:t>
            </a:r>
            <a:endParaRPr b="1" i="0" sz="2600">
              <a:solidFill>
                <a:srgbClr val="34A4BA"/>
              </a:solidFill>
              <a:latin typeface="Calibri"/>
              <a:ea typeface="Calibri"/>
              <a:cs typeface="Calibri"/>
              <a:sym typeface="Calibri"/>
            </a:endParaRPr>
          </a:p>
        </p:txBody>
      </p:sp>
      <p:sp>
        <p:nvSpPr>
          <p:cNvPr id="394" name="Google Shape;394;p71"/>
          <p:cNvSpPr txBox="1"/>
          <p:nvPr/>
        </p:nvSpPr>
        <p:spPr>
          <a:xfrm>
            <a:off x="609600" y="1066800"/>
            <a:ext cx="8343418" cy="4572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800"/>
              <a:buFont typeface="Calibri"/>
              <a:buNone/>
            </a:pPr>
            <a:r>
              <a:rPr b="1" i="0" lang="en-US" sz="2800">
                <a:solidFill>
                  <a:schemeClr val="dk1"/>
                </a:solidFill>
                <a:latin typeface="Calibri"/>
                <a:ea typeface="Calibri"/>
                <a:cs typeface="Calibri"/>
                <a:sym typeface="Calibri"/>
              </a:rPr>
              <a:t>What we will cover in this section (Continued):</a:t>
            </a:r>
            <a:endParaRPr/>
          </a:p>
          <a:p>
            <a:pPr indent="-342900" lvl="0" marL="342900" marR="0" rtl="0" algn="l">
              <a:lnSpc>
                <a:spcPct val="150000"/>
              </a:lnSpc>
              <a:spcBef>
                <a:spcPts val="480"/>
              </a:spcBef>
              <a:spcAft>
                <a:spcPts val="0"/>
              </a:spcAft>
              <a:buClr>
                <a:schemeClr val="dk1"/>
              </a:buClr>
              <a:buSzPts val="2400"/>
              <a:buFont typeface="Calibri"/>
              <a:buChar char="•"/>
            </a:pPr>
            <a:r>
              <a:rPr b="0" i="0" lang="en-US" sz="2400">
                <a:solidFill>
                  <a:schemeClr val="dk1"/>
                </a:solidFill>
                <a:latin typeface="Calibri"/>
                <a:ea typeface="Calibri"/>
                <a:cs typeface="Calibri"/>
                <a:sym typeface="Calibri"/>
              </a:rPr>
              <a:t>Why Configuration Management Anyway?</a:t>
            </a:r>
            <a:endParaRPr/>
          </a:p>
          <a:p>
            <a:pPr indent="-342900" lvl="0" marL="342900" marR="0" rtl="0" algn="l">
              <a:lnSpc>
                <a:spcPct val="150000"/>
              </a:lnSpc>
              <a:spcBef>
                <a:spcPts val="480"/>
              </a:spcBef>
              <a:spcAft>
                <a:spcPts val="0"/>
              </a:spcAft>
              <a:buClr>
                <a:schemeClr val="dk1"/>
              </a:buClr>
              <a:buSzPts val="2400"/>
              <a:buFont typeface="Calibri"/>
              <a:buChar char="•"/>
            </a:pPr>
            <a:r>
              <a:rPr b="0" i="0" lang="en-US" sz="2400">
                <a:solidFill>
                  <a:schemeClr val="dk1"/>
                </a:solidFill>
                <a:latin typeface="Calibri"/>
                <a:ea typeface="Calibri"/>
                <a:cs typeface="Calibri"/>
                <a:sym typeface="Calibri"/>
              </a:rPr>
              <a:t>Comparison of Ansible and Other CM Tools</a:t>
            </a:r>
            <a:endParaRPr/>
          </a:p>
          <a:p>
            <a:pPr indent="-342900" lvl="0" marL="342900" marR="0" rtl="0" algn="l">
              <a:lnSpc>
                <a:spcPct val="150000"/>
              </a:lnSpc>
              <a:spcBef>
                <a:spcPts val="480"/>
              </a:spcBef>
              <a:spcAft>
                <a:spcPts val="0"/>
              </a:spcAft>
              <a:buClr>
                <a:schemeClr val="dk1"/>
              </a:buClr>
              <a:buSzPts val="2400"/>
              <a:buFont typeface="Calibri"/>
              <a:buChar char="•"/>
            </a:pPr>
            <a:r>
              <a:rPr b="0" i="0" lang="en-US" sz="2400">
                <a:solidFill>
                  <a:schemeClr val="dk1"/>
                </a:solidFill>
                <a:latin typeface="Calibri"/>
                <a:ea typeface="Calibri"/>
                <a:cs typeface="Calibri"/>
                <a:sym typeface="Calibri"/>
              </a:rPr>
              <a:t>Strengths and weaknesses of Ansible</a:t>
            </a:r>
            <a:endParaRPr/>
          </a:p>
          <a:p>
            <a:pPr indent="-342900" lvl="0" marL="342900" marR="0" rtl="0" algn="l">
              <a:lnSpc>
                <a:spcPct val="150000"/>
              </a:lnSpc>
              <a:spcBef>
                <a:spcPts val="480"/>
              </a:spcBef>
              <a:spcAft>
                <a:spcPts val="0"/>
              </a:spcAft>
              <a:buClr>
                <a:schemeClr val="dk1"/>
              </a:buClr>
              <a:buSzPts val="2400"/>
              <a:buFont typeface="Calibri"/>
              <a:buChar char="•"/>
            </a:pPr>
            <a:r>
              <a:rPr b="0" i="0" lang="en-US" sz="2400">
                <a:solidFill>
                  <a:schemeClr val="dk1"/>
                </a:solidFill>
                <a:latin typeface="Calibri"/>
                <a:ea typeface="Calibri"/>
                <a:cs typeface="Calibri"/>
                <a:sym typeface="Calibri"/>
              </a:rPr>
              <a:t>Understanding the Importance of Idempotence</a:t>
            </a:r>
            <a:endParaRPr/>
          </a:p>
          <a:p>
            <a:pPr indent="-342900" lvl="0" marL="342900" marR="0" rtl="0" algn="l">
              <a:lnSpc>
                <a:spcPct val="150000"/>
              </a:lnSpc>
              <a:spcBef>
                <a:spcPts val="480"/>
              </a:spcBef>
              <a:spcAft>
                <a:spcPts val="0"/>
              </a:spcAft>
              <a:buClr>
                <a:schemeClr val="dk1"/>
              </a:buClr>
              <a:buSzPts val="2400"/>
              <a:buFont typeface="Calibri"/>
              <a:buChar char="•"/>
            </a:pPr>
            <a:r>
              <a:rPr b="0" i="0" lang="en-US" sz="2400">
                <a:solidFill>
                  <a:schemeClr val="dk1"/>
                </a:solidFill>
                <a:latin typeface="Calibri"/>
                <a:ea typeface="Calibri"/>
                <a:cs typeface="Calibri"/>
                <a:sym typeface="Calibri"/>
              </a:rPr>
              <a:t>Additional Resources and Reference Materials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7" name="Shape 1227"/>
        <p:cNvGrpSpPr/>
        <p:nvPr/>
      </p:nvGrpSpPr>
      <p:grpSpPr>
        <a:xfrm>
          <a:off x="0" y="0"/>
          <a:ext cx="0" cy="0"/>
          <a:chOff x="0" y="0"/>
          <a:chExt cx="0" cy="0"/>
        </a:xfrm>
      </p:grpSpPr>
      <p:sp>
        <p:nvSpPr>
          <p:cNvPr id="1228" name="Google Shape;1228;p161"/>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Deploying from git</a:t>
            </a:r>
            <a:endParaRPr/>
          </a:p>
        </p:txBody>
      </p:sp>
      <p:cxnSp>
        <p:nvCxnSpPr>
          <p:cNvPr id="1229" name="Google Shape;1229;p161"/>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pic>
        <p:nvPicPr>
          <p:cNvPr descr="https://upload.wikimedia.org/wikipedia/commons/thumb/3/3f/Git_icon.svg/2000px-Git_icon.svg.png" id="1230" name="Google Shape;1230;p161" title="Git logo"/>
          <p:cNvPicPr preferRelativeResize="0"/>
          <p:nvPr/>
        </p:nvPicPr>
        <p:blipFill rotWithShape="1">
          <a:blip r:embed="rId3">
            <a:alphaModFix/>
          </a:blip>
          <a:srcRect b="0" l="0" r="0" t="0"/>
          <a:stretch/>
        </p:blipFill>
        <p:spPr>
          <a:xfrm>
            <a:off x="2724150" y="1981200"/>
            <a:ext cx="3543300" cy="35433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4" name="Shape 1234"/>
        <p:cNvGrpSpPr/>
        <p:nvPr/>
      </p:nvGrpSpPr>
      <p:grpSpPr>
        <a:xfrm>
          <a:off x="0" y="0"/>
          <a:ext cx="0" cy="0"/>
          <a:chOff x="0" y="0"/>
          <a:chExt cx="0" cy="0"/>
        </a:xfrm>
      </p:grpSpPr>
      <p:sp>
        <p:nvSpPr>
          <p:cNvPr id="1235" name="Google Shape;1235;p162"/>
          <p:cNvSpPr txBox="1"/>
          <p:nvPr/>
        </p:nvSpPr>
        <p:spPr>
          <a:xfrm>
            <a:off x="533400" y="1417638"/>
            <a:ext cx="8077200" cy="2620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2400"/>
              <a:buFont typeface="Noto Sans Symbols"/>
              <a:buChar char="❑"/>
            </a:pPr>
            <a:r>
              <a:rPr b="0" i="0" lang="en-US" sz="2400">
                <a:solidFill>
                  <a:srgbClr val="595959"/>
                </a:solidFill>
                <a:latin typeface="Calibri"/>
                <a:ea typeface="Calibri"/>
                <a:cs typeface="Calibri"/>
                <a:sym typeface="Calibri"/>
              </a:rPr>
              <a:t>Ansible by default will fork five SSH connections at a time, which means it will execute the deploy tasks on five of your servers at the same time, for zero downtime deployments this might not be ideal.  We can tell Ansible to execute the deployment one server at a time by putting this at the top of our deploy.yml playbook:</a:t>
            </a:r>
            <a:endParaRPr/>
          </a:p>
          <a:p>
            <a:pPr indent="-215900" lvl="2" marL="1143000"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p:txBody>
      </p:sp>
      <p:sp>
        <p:nvSpPr>
          <p:cNvPr id="1236" name="Google Shape;1236;p162"/>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Rolling updates</a:t>
            </a:r>
            <a:endParaRPr/>
          </a:p>
        </p:txBody>
      </p:sp>
      <p:cxnSp>
        <p:nvCxnSpPr>
          <p:cNvPr id="1237" name="Google Shape;1237;p162"/>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1238" name="Google Shape;1238;p162"/>
          <p:cNvSpPr/>
          <p:nvPr/>
        </p:nvSpPr>
        <p:spPr>
          <a:xfrm>
            <a:off x="1066800" y="4033837"/>
            <a:ext cx="7315200" cy="1631216"/>
          </a:xfrm>
          <a:prstGeom prst="rect">
            <a:avLst/>
          </a:prstGeom>
          <a:solidFill>
            <a:srgbClr val="F2F2F2"/>
          </a:solidFill>
          <a:ln cap="flat" cmpd="sng" w="9525">
            <a:solidFill>
              <a:srgbClr val="262626"/>
            </a:solidFill>
            <a:prstDash val="solid"/>
            <a:round/>
            <a:headEnd len="sm" w="sm" type="none"/>
            <a:tailEnd len="sm" w="sm" type="none"/>
          </a:ln>
        </p:spPr>
        <p:txBody>
          <a:bodyPr anchorCtr="0" anchor="t" bIns="45700" lIns="91425" spcFirstLastPara="1" rIns="91425" wrap="square" tIns="45700">
            <a:noAutofit/>
          </a:bodyPr>
          <a:lstStyle/>
          <a:p>
            <a:pPr indent="0" lvl="2" marL="800100" marR="0" rtl="0" algn="l">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endParaRPr/>
          </a:p>
          <a:p>
            <a:pPr indent="0" lvl="2" marL="800100" marR="0" rtl="0" algn="l">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hosts: appservers</a:t>
            </a:r>
            <a:endParaRPr b="0" i="0" sz="2000" u="none" cap="none" strike="noStrike">
              <a:solidFill>
                <a:schemeClr val="dk1"/>
              </a:solidFill>
              <a:latin typeface="Calibri"/>
              <a:ea typeface="Calibri"/>
              <a:cs typeface="Calibri"/>
              <a:sym typeface="Calibri"/>
            </a:endParaRPr>
          </a:p>
          <a:p>
            <a:pPr indent="0" lvl="2" marL="800100" marR="0" rtl="0" algn="l">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gather_facts: no</a:t>
            </a:r>
            <a:endParaRPr/>
          </a:p>
          <a:p>
            <a:pPr indent="0" lvl="2" marL="800100" marR="0" rtl="0" algn="l">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become: yes</a:t>
            </a:r>
            <a:endParaRPr/>
          </a:p>
          <a:p>
            <a:pPr indent="0" lvl="2" marL="800100" marR="0" rtl="0" algn="l">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serial: 1</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2" name="Shape 1242"/>
        <p:cNvGrpSpPr/>
        <p:nvPr/>
      </p:nvGrpSpPr>
      <p:grpSpPr>
        <a:xfrm>
          <a:off x="0" y="0"/>
          <a:ext cx="0" cy="0"/>
          <a:chOff x="0" y="0"/>
          <a:chExt cx="0" cy="0"/>
        </a:xfrm>
      </p:grpSpPr>
      <p:sp>
        <p:nvSpPr>
          <p:cNvPr id="1243" name="Google Shape;1243;p163"/>
          <p:cNvSpPr txBox="1"/>
          <p:nvPr>
            <p:ph type="title"/>
          </p:nvPr>
        </p:nvSpPr>
        <p:spPr>
          <a:xfrm>
            <a:off x="628650" y="179925"/>
            <a:ext cx="7886700" cy="626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E36C09"/>
              </a:buClr>
              <a:buSzPts val="3600"/>
              <a:buFont typeface="Calibri"/>
              <a:buNone/>
            </a:pPr>
            <a:r>
              <a:t/>
            </a:r>
            <a:endParaRPr>
              <a:solidFill>
                <a:srgbClr val="000000"/>
              </a:solidFill>
            </a:endParaRPr>
          </a:p>
          <a:p>
            <a:pPr indent="0" lvl="0" marL="0" marR="0" rtl="0" algn="ctr">
              <a:lnSpc>
                <a:spcPct val="90000"/>
              </a:lnSpc>
              <a:spcBef>
                <a:spcPts val="0"/>
              </a:spcBef>
              <a:spcAft>
                <a:spcPts val="0"/>
              </a:spcAft>
              <a:buClr>
                <a:srgbClr val="E36C09"/>
              </a:buClr>
              <a:buSzPts val="3600"/>
              <a:buFont typeface="Calibri"/>
              <a:buNone/>
            </a:pPr>
            <a:r>
              <a:rPr lang="en-US">
                <a:solidFill>
                  <a:srgbClr val="000000"/>
                </a:solidFill>
              </a:rPr>
              <a:t>Deployment Strategies</a:t>
            </a:r>
            <a:endParaRPr b="1" i="0" sz="3600" u="none" cap="none" strike="noStrike">
              <a:solidFill>
                <a:schemeClr val="accent3"/>
              </a:solidFill>
              <a:latin typeface="Calibri"/>
              <a:ea typeface="Calibri"/>
              <a:cs typeface="Calibri"/>
              <a:sym typeface="Calibri"/>
            </a:endParaRPr>
          </a:p>
        </p:txBody>
      </p:sp>
      <p:sp>
        <p:nvSpPr>
          <p:cNvPr id="1244" name="Google Shape;1244;p163"/>
          <p:cNvSpPr txBox="1"/>
          <p:nvPr>
            <p:ph idx="1" type="body"/>
          </p:nvPr>
        </p:nvSpPr>
        <p:spPr>
          <a:xfrm>
            <a:off x="552450" y="1295400"/>
            <a:ext cx="7886700" cy="46530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90000"/>
              </a:lnSpc>
              <a:spcBef>
                <a:spcPts val="0"/>
              </a:spcBef>
              <a:spcAft>
                <a:spcPts val="0"/>
              </a:spcAft>
              <a:buClr>
                <a:srgbClr val="000000"/>
              </a:buClr>
              <a:buSzPts val="2200"/>
              <a:buChar char="-"/>
            </a:pPr>
            <a:r>
              <a:rPr b="0" lang="en-US" sz="2200"/>
              <a:t>Recreate</a:t>
            </a:r>
            <a:endParaRPr b="0" sz="2200"/>
          </a:p>
          <a:p>
            <a:pPr indent="-368300" lvl="0" marL="457200" marR="0" rtl="0" algn="l">
              <a:lnSpc>
                <a:spcPct val="90000"/>
              </a:lnSpc>
              <a:spcBef>
                <a:spcPts val="0"/>
              </a:spcBef>
              <a:spcAft>
                <a:spcPts val="0"/>
              </a:spcAft>
              <a:buClr>
                <a:srgbClr val="000000"/>
              </a:buClr>
              <a:buSzPts val="2200"/>
              <a:buChar char="-"/>
            </a:pPr>
            <a:r>
              <a:rPr b="0" lang="en-US" sz="2200"/>
              <a:t>Ramped (Similar to Rolling Updates)</a:t>
            </a:r>
            <a:endParaRPr b="0" sz="2200"/>
          </a:p>
          <a:p>
            <a:pPr indent="-368300" lvl="0" marL="457200" marR="0" rtl="0" algn="l">
              <a:lnSpc>
                <a:spcPct val="90000"/>
              </a:lnSpc>
              <a:spcBef>
                <a:spcPts val="0"/>
              </a:spcBef>
              <a:spcAft>
                <a:spcPts val="0"/>
              </a:spcAft>
              <a:buClr>
                <a:srgbClr val="000000"/>
              </a:buClr>
              <a:buSzPts val="2200"/>
              <a:buChar char="-"/>
            </a:pPr>
            <a:r>
              <a:rPr b="0" lang="en-US" sz="2200"/>
              <a:t>Blue - Green Deployment</a:t>
            </a:r>
            <a:endParaRPr b="0" sz="2200"/>
          </a:p>
          <a:p>
            <a:pPr indent="-368300" lvl="0" marL="457200" marR="0" rtl="0" algn="l">
              <a:lnSpc>
                <a:spcPct val="90000"/>
              </a:lnSpc>
              <a:spcBef>
                <a:spcPts val="0"/>
              </a:spcBef>
              <a:spcAft>
                <a:spcPts val="0"/>
              </a:spcAft>
              <a:buClr>
                <a:srgbClr val="000000"/>
              </a:buClr>
              <a:buSzPts val="2200"/>
              <a:buChar char="-"/>
            </a:pPr>
            <a:r>
              <a:rPr b="0" lang="en-US" sz="2200"/>
              <a:t>Canary Deployment</a:t>
            </a:r>
            <a:endParaRPr b="0" sz="2200"/>
          </a:p>
          <a:p>
            <a:pPr indent="-368300" lvl="0" marL="457200" marR="0" rtl="0" algn="l">
              <a:lnSpc>
                <a:spcPct val="90000"/>
              </a:lnSpc>
              <a:spcBef>
                <a:spcPts val="0"/>
              </a:spcBef>
              <a:spcAft>
                <a:spcPts val="0"/>
              </a:spcAft>
              <a:buClr>
                <a:srgbClr val="000000"/>
              </a:buClr>
              <a:buSzPts val="2200"/>
              <a:buChar char="-"/>
            </a:pPr>
            <a:r>
              <a:rPr b="0" lang="en-US" sz="2200"/>
              <a:t>A/B Testing</a:t>
            </a:r>
            <a:endParaRPr b="0" sz="2200"/>
          </a:p>
          <a:p>
            <a:pPr indent="-368300" lvl="0" marL="457200" marR="0" rtl="0" algn="l">
              <a:lnSpc>
                <a:spcPct val="90000"/>
              </a:lnSpc>
              <a:spcBef>
                <a:spcPts val="0"/>
              </a:spcBef>
              <a:spcAft>
                <a:spcPts val="0"/>
              </a:spcAft>
              <a:buClr>
                <a:srgbClr val="000000"/>
              </a:buClr>
              <a:buSzPts val="2200"/>
              <a:buChar char="-"/>
            </a:pPr>
            <a:r>
              <a:rPr b="0" lang="en-US" sz="2200"/>
              <a:t>Shadow Deployments</a:t>
            </a:r>
            <a:endParaRPr b="0" sz="2200"/>
          </a:p>
          <a:p>
            <a:pPr indent="0" lvl="0" marL="0" marR="0" rtl="0" algn="l">
              <a:lnSpc>
                <a:spcPct val="90000"/>
              </a:lnSpc>
              <a:spcBef>
                <a:spcPts val="0"/>
              </a:spcBef>
              <a:spcAft>
                <a:spcPts val="0"/>
              </a:spcAft>
              <a:buNone/>
            </a:pPr>
            <a:r>
              <a:t/>
            </a:r>
            <a:endParaRPr b="0" sz="2200"/>
          </a:p>
          <a:p>
            <a:pPr indent="0" lvl="0" marL="0" marR="0" rtl="0" algn="l">
              <a:lnSpc>
                <a:spcPct val="90000"/>
              </a:lnSpc>
              <a:spcBef>
                <a:spcPts val="0"/>
              </a:spcBef>
              <a:spcAft>
                <a:spcPts val="0"/>
              </a:spcAft>
              <a:buNone/>
            </a:pPr>
            <a:r>
              <a:t/>
            </a:r>
            <a:endParaRPr b="0" sz="2200"/>
          </a:p>
          <a:p>
            <a:pPr indent="0" lvl="0" marL="0" marR="0" rtl="0" algn="l">
              <a:lnSpc>
                <a:spcPct val="90000"/>
              </a:lnSpc>
              <a:spcBef>
                <a:spcPts val="0"/>
              </a:spcBef>
              <a:spcAft>
                <a:spcPts val="0"/>
              </a:spcAft>
              <a:buNone/>
            </a:pPr>
            <a:r>
              <a:t/>
            </a:r>
            <a:endParaRPr b="0" sz="2200"/>
          </a:p>
        </p:txBody>
      </p:sp>
      <p:sp>
        <p:nvSpPr>
          <p:cNvPr id="1245" name="Google Shape;1245;p163"/>
          <p:cNvSpPr txBox="1"/>
          <p:nvPr/>
        </p:nvSpPr>
        <p:spPr>
          <a:xfrm>
            <a:off x="794750" y="4833325"/>
            <a:ext cx="6805800" cy="10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t>Ref:- </a:t>
            </a:r>
            <a:r>
              <a:rPr lang="en-US" sz="1100" u="sng">
                <a:solidFill>
                  <a:schemeClr val="hlink"/>
                </a:solidFill>
                <a:hlinkClick r:id="rId3"/>
              </a:rPr>
              <a:t>https://www.linkedin.com/learning/learning-kubernetes/next-steps</a:t>
            </a:r>
            <a:endParaRPr sz="1100"/>
          </a:p>
          <a:p>
            <a:pPr indent="0" lvl="0" marL="0" rtl="0" algn="l">
              <a:spcBef>
                <a:spcPts val="0"/>
              </a:spcBef>
              <a:spcAft>
                <a:spcPts val="0"/>
              </a:spcAft>
              <a:buNone/>
            </a:pPr>
            <a:r>
              <a:rPr lang="en-US" sz="1100" u="sng">
                <a:solidFill>
                  <a:schemeClr val="hlink"/>
                </a:solidFill>
                <a:hlinkClick r:id="rId4"/>
              </a:rPr>
              <a:t>https://container-solutions.com/kubernetes-deployment-strategies/</a:t>
            </a:r>
            <a:r>
              <a:rPr lang="en-US" sz="1100"/>
              <a:t> </a:t>
            </a:r>
            <a:endParaRPr sz="1100"/>
          </a:p>
          <a:p>
            <a:pPr indent="0" lvl="0" marL="0" rtl="0" algn="l">
              <a:spcBef>
                <a:spcPts val="0"/>
              </a:spcBef>
              <a:spcAft>
                <a:spcPts val="0"/>
              </a:spcAft>
              <a:buNone/>
            </a:pPr>
            <a:r>
              <a:rPr lang="en-US" sz="1100" u="sng">
                <a:solidFill>
                  <a:schemeClr val="hlink"/>
                </a:solidFill>
                <a:hlinkClick r:id="rId5"/>
              </a:rPr>
              <a:t>https://github.com/ContainerSolutions/k8s-deployment-strategies</a:t>
            </a:r>
            <a:r>
              <a:rPr lang="en-US" sz="1100"/>
              <a:t> </a:t>
            </a:r>
            <a:endParaRPr sz="1100"/>
          </a:p>
          <a:p>
            <a:pPr indent="0" lvl="0" marL="0" rtl="0" algn="l">
              <a:spcBef>
                <a:spcPts val="0"/>
              </a:spcBef>
              <a:spcAft>
                <a:spcPts val="0"/>
              </a:spcAft>
              <a:buNone/>
            </a:pPr>
            <a:r>
              <a:rPr lang="en-US" sz="1100" u="sng">
                <a:solidFill>
                  <a:schemeClr val="hlink"/>
                </a:solidFill>
                <a:hlinkClick r:id="rId6"/>
              </a:rPr>
              <a:t>https://container-solutions.com/deployment-strategies/</a:t>
            </a:r>
            <a:r>
              <a:rPr lang="en-US" sz="1100"/>
              <a:t> </a:t>
            </a:r>
            <a:endParaRPr sz="11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0" name="Shape 1250"/>
        <p:cNvGrpSpPr/>
        <p:nvPr/>
      </p:nvGrpSpPr>
      <p:grpSpPr>
        <a:xfrm>
          <a:off x="0" y="0"/>
          <a:ext cx="0" cy="0"/>
          <a:chOff x="0" y="0"/>
          <a:chExt cx="0" cy="0"/>
        </a:xfrm>
      </p:grpSpPr>
      <p:sp>
        <p:nvSpPr>
          <p:cNvPr id="1251" name="Google Shape;1251;p164"/>
          <p:cNvSpPr txBox="1"/>
          <p:nvPr/>
        </p:nvSpPr>
        <p:spPr>
          <a:xfrm>
            <a:off x="533400" y="2057401"/>
            <a:ext cx="8305800" cy="23923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2400"/>
              <a:buFont typeface="Noto Sans Symbols"/>
              <a:buChar char="❑"/>
            </a:pPr>
            <a:r>
              <a:rPr b="0" i="0" lang="en-US" sz="2400">
                <a:solidFill>
                  <a:srgbClr val="595959"/>
                </a:solidFill>
                <a:latin typeface="Calibri"/>
                <a:ea typeface="Calibri"/>
                <a:cs typeface="Calibri"/>
                <a:sym typeface="Calibri"/>
              </a:rPr>
              <a:t>Another important aspect of a successful deployment is communication, you can use one of the many built-in Ansible notification modules to share the deployment’s progress via chat or email. </a:t>
            </a:r>
            <a:endParaRPr b="0" i="0" sz="2200">
              <a:solidFill>
                <a:schemeClr val="dk1"/>
              </a:solidFill>
              <a:latin typeface="Calibri"/>
              <a:ea typeface="Calibri"/>
              <a:cs typeface="Calibri"/>
              <a:sym typeface="Calibri"/>
            </a:endParaRPr>
          </a:p>
        </p:txBody>
      </p:sp>
      <p:sp>
        <p:nvSpPr>
          <p:cNvPr id="1252" name="Google Shape;1252;p164"/>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Notifications</a:t>
            </a:r>
            <a:endParaRPr/>
          </a:p>
        </p:txBody>
      </p:sp>
      <p:cxnSp>
        <p:nvCxnSpPr>
          <p:cNvPr id="1253" name="Google Shape;1253;p164"/>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8" name="Shape 1258"/>
        <p:cNvGrpSpPr/>
        <p:nvPr/>
      </p:nvGrpSpPr>
      <p:grpSpPr>
        <a:xfrm>
          <a:off x="0" y="0"/>
          <a:ext cx="0" cy="0"/>
          <a:chOff x="0" y="0"/>
          <a:chExt cx="0" cy="0"/>
        </a:xfrm>
      </p:grpSpPr>
      <p:sp>
        <p:nvSpPr>
          <p:cNvPr id="1259" name="Google Shape;1259;p165"/>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Re-visiting our Directory layout</a:t>
            </a:r>
            <a:endParaRPr/>
          </a:p>
        </p:txBody>
      </p:sp>
      <p:sp>
        <p:nvSpPr>
          <p:cNvPr id="1260" name="Google Shape;1260;p165"/>
          <p:cNvSpPr txBox="1"/>
          <p:nvPr>
            <p:ph idx="1" type="body"/>
          </p:nvPr>
        </p:nvSpPr>
        <p:spPr>
          <a:xfrm>
            <a:off x="381000" y="1371600"/>
            <a:ext cx="8229600" cy="43275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As we identified previously, it is best to split up our Ansible tasks in to reusable components or roles.  </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In order to keep our Ansible repository well organized, and so others we are collaborating with can find things easily, Ansible provides a suggested directory structure for your Ansible repository at: </a:t>
            </a:r>
            <a:endParaRPr/>
          </a:p>
          <a:p>
            <a:pPr indent="0" lvl="0" marL="0" marR="0" rtl="0" algn="l">
              <a:spcBef>
                <a:spcPts val="2200"/>
              </a:spcBef>
              <a:spcAft>
                <a:spcPts val="0"/>
              </a:spcAft>
              <a:buClr>
                <a:srgbClr val="3F3F3F"/>
              </a:buClr>
              <a:buSzPts val="2000"/>
              <a:buFont typeface="Calibri"/>
              <a:buNone/>
            </a:pPr>
            <a:r>
              <a:rPr b="1" i="0" lang="en-US" sz="2000" u="none" cap="none" strike="noStrike">
                <a:solidFill>
                  <a:srgbClr val="3F3F3F"/>
                </a:solidFill>
                <a:latin typeface="Calibri"/>
                <a:ea typeface="Calibri"/>
                <a:cs typeface="Calibri"/>
                <a:sym typeface="Calibri"/>
              </a:rPr>
              <a:t>		</a:t>
            </a:r>
            <a:r>
              <a:rPr b="1" i="0" lang="en-US" sz="2000" u="sng" cap="none" strike="noStrike">
                <a:solidFill>
                  <a:schemeClr val="hlink"/>
                </a:solidFill>
                <a:latin typeface="Calibri"/>
                <a:ea typeface="Calibri"/>
                <a:cs typeface="Calibri"/>
                <a:sym typeface="Calibri"/>
                <a:hlinkClick r:id="rId3"/>
              </a:rPr>
              <a:t>http://docs.ansible.com/ansible/playbooks_best_practices.html</a:t>
            </a:r>
            <a:r>
              <a:rPr b="1" i="0" lang="en-US" sz="2000" u="none" cap="none" strike="noStrike">
                <a:solidFill>
                  <a:srgbClr val="3F3F3F"/>
                </a:solidFill>
                <a:latin typeface="Calibri"/>
                <a:ea typeface="Calibri"/>
                <a:cs typeface="Calibri"/>
                <a:sym typeface="Calibri"/>
              </a:rPr>
              <a:t>  </a:t>
            </a:r>
            <a:endParaRPr/>
          </a:p>
          <a:p>
            <a:pPr indent="-215900" lvl="0" marL="342900" marR="0" rtl="0" algn="l">
              <a:spcBef>
                <a:spcPts val="2200"/>
              </a:spcBef>
              <a:spcAft>
                <a:spcPts val="0"/>
              </a:spcAft>
              <a:buClr>
                <a:schemeClr val="dk1"/>
              </a:buClr>
              <a:buSzPts val="2000"/>
              <a:buFont typeface="Calibri"/>
              <a:buNone/>
            </a:pPr>
            <a:r>
              <a:t/>
            </a:r>
            <a:endParaRPr b="1" i="0" sz="2000" u="none" cap="none" strike="noStrike">
              <a:solidFill>
                <a:srgbClr val="3F3F3F"/>
              </a:solidFill>
              <a:latin typeface="Calibri"/>
              <a:ea typeface="Calibri"/>
              <a:cs typeface="Calibri"/>
              <a:sym typeface="Calibri"/>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I have expanded a little on this directory layout based on using Ansible in real world environments and finding a structure that is comfortable for everyone to use.</a:t>
            </a:r>
            <a:endParaRPr/>
          </a:p>
        </p:txBody>
      </p:sp>
      <p:cxnSp>
        <p:nvCxnSpPr>
          <p:cNvPr id="1261" name="Google Shape;1261;p165"/>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6" name="Shape 1266"/>
        <p:cNvGrpSpPr/>
        <p:nvPr/>
      </p:nvGrpSpPr>
      <p:grpSpPr>
        <a:xfrm>
          <a:off x="0" y="0"/>
          <a:ext cx="0" cy="0"/>
          <a:chOff x="0" y="0"/>
          <a:chExt cx="0" cy="0"/>
        </a:xfrm>
      </p:grpSpPr>
      <p:sp>
        <p:nvSpPr>
          <p:cNvPr id="1267" name="Google Shape;1267;p166"/>
          <p:cNvSpPr txBox="1"/>
          <p:nvPr>
            <p:ph type="title"/>
          </p:nvPr>
        </p:nvSpPr>
        <p:spPr>
          <a:xfrm>
            <a:off x="304800" y="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Templating with Jinja2</a:t>
            </a:r>
            <a:endParaRPr/>
          </a:p>
        </p:txBody>
      </p:sp>
      <p:sp>
        <p:nvSpPr>
          <p:cNvPr id="1268" name="Google Shape;1268;p166"/>
          <p:cNvSpPr txBox="1"/>
          <p:nvPr>
            <p:ph idx="1" type="body"/>
          </p:nvPr>
        </p:nvSpPr>
        <p:spPr>
          <a:xfrm>
            <a:off x="342900" y="1371600"/>
            <a:ext cx="8763000" cy="137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Jinja2 is a python library which allows templates to be expanded in various ways, such as substituting a variable expression into parts of that template.</a:t>
            </a:r>
            <a:endParaRPr/>
          </a:p>
          <a:p>
            <a:pPr indent="0" lvl="0" marL="0" marR="0" rtl="0" algn="l">
              <a:spcBef>
                <a:spcPts val="2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Key Features :</a:t>
            </a:r>
            <a:endParaRPr/>
          </a:p>
          <a:p>
            <a:pPr indent="0" lvl="0" marL="0" marR="0" rtl="0" algn="l">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b="0" i="0" sz="2400" u="none" cap="none" strike="noStrike">
              <a:solidFill>
                <a:srgbClr val="000000"/>
              </a:solidFill>
              <a:latin typeface="Arial"/>
              <a:ea typeface="Arial"/>
              <a:cs typeface="Arial"/>
              <a:sym typeface="Arial"/>
            </a:endParaRPr>
          </a:p>
          <a:p>
            <a:pPr indent="0" lvl="0" marL="0" marR="0" rtl="0" algn="l">
              <a:spcBef>
                <a:spcPts val="220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p:txBody>
      </p:sp>
      <p:cxnSp>
        <p:nvCxnSpPr>
          <p:cNvPr id="1269" name="Google Shape;1269;p166"/>
          <p:cNvCxnSpPr/>
          <p:nvPr/>
        </p:nvCxnSpPr>
        <p:spPr>
          <a:xfrm>
            <a:off x="457200" y="914400"/>
            <a:ext cx="8077200" cy="0"/>
          </a:xfrm>
          <a:prstGeom prst="straightConnector1">
            <a:avLst/>
          </a:prstGeom>
          <a:noFill/>
          <a:ln cap="flat" cmpd="sng" w="38100">
            <a:solidFill>
              <a:srgbClr val="BFBFBF"/>
            </a:solidFill>
            <a:prstDash val="solid"/>
            <a:round/>
            <a:headEnd len="sm" w="sm" type="none"/>
            <a:tailEnd len="sm" w="sm" type="none"/>
          </a:ln>
        </p:spPr>
      </p:cxnSp>
      <p:sp>
        <p:nvSpPr>
          <p:cNvPr id="1270" name="Google Shape;1270;p166"/>
          <p:cNvSpPr/>
          <p:nvPr/>
        </p:nvSpPr>
        <p:spPr>
          <a:xfrm>
            <a:off x="381000" y="2438400"/>
            <a:ext cx="8686800" cy="3785652"/>
          </a:xfrm>
          <a:prstGeom prst="rect">
            <a:avLst/>
          </a:prstGeom>
          <a:noFill/>
          <a:ln>
            <a:noFill/>
          </a:ln>
        </p:spPr>
        <p:txBody>
          <a:bodyPr anchorCtr="0" anchor="t" bIns="45700" lIns="91425" spcFirstLastPara="1" rIns="91425" wrap="square" tIns="45700">
            <a:noAutofit/>
          </a:bodyPr>
          <a:lstStyle/>
          <a:p>
            <a:pPr indent="-101600" lvl="0" marL="0" marR="0" rtl="0" algn="ctr">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Sandboxed execution mode. </a:t>
            </a:r>
            <a:endParaRPr/>
          </a:p>
          <a:p>
            <a:pPr indent="0" lvl="0" marL="0" marR="0" rtl="0" algn="ctr">
              <a:spcBef>
                <a:spcPts val="0"/>
              </a:spcBef>
              <a:spcAft>
                <a:spcPts val="0"/>
              </a:spcAft>
              <a:buClr>
                <a:schemeClr val="dk1"/>
              </a:buClr>
              <a:buSzPts val="1600"/>
              <a:buFont typeface="Arial"/>
              <a:buNone/>
            </a:pPr>
            <a:r>
              <a:t/>
            </a:r>
            <a:endParaRPr sz="1600">
              <a:solidFill>
                <a:srgbClr val="000000"/>
              </a:solidFill>
              <a:latin typeface="Calibri"/>
              <a:ea typeface="Calibri"/>
              <a:cs typeface="Calibri"/>
              <a:sym typeface="Calibri"/>
            </a:endParaRPr>
          </a:p>
          <a:p>
            <a:pPr indent="-101600" lvl="0" marL="0" marR="0" rtl="0" algn="ctr">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powerful automatic HTML escaping system for cross site scripting prevention.</a:t>
            </a:r>
            <a:endParaRPr/>
          </a:p>
          <a:p>
            <a:pPr indent="0" lvl="0" marL="0" marR="0" rtl="0" algn="ctr">
              <a:spcBef>
                <a:spcPts val="0"/>
              </a:spcBef>
              <a:spcAft>
                <a:spcPts val="0"/>
              </a:spcAft>
              <a:buClr>
                <a:schemeClr val="dk1"/>
              </a:buClr>
              <a:buSzPts val="1600"/>
              <a:buFont typeface="Arial"/>
              <a:buNone/>
            </a:pPr>
            <a:r>
              <a:t/>
            </a:r>
            <a:endParaRPr sz="1600">
              <a:solidFill>
                <a:srgbClr val="000000"/>
              </a:solidFill>
              <a:latin typeface="Calibri"/>
              <a:ea typeface="Calibri"/>
              <a:cs typeface="Calibri"/>
              <a:sym typeface="Calibri"/>
            </a:endParaRPr>
          </a:p>
          <a:p>
            <a:pPr indent="-101600" lvl="0" marL="0" marR="0" rtl="0" algn="ctr">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Template inheritance makes it possible to use the same or a similar layout for all templates.</a:t>
            </a:r>
            <a:endParaRPr/>
          </a:p>
          <a:p>
            <a:pPr indent="0" lvl="0" marL="0" marR="0" rtl="0" algn="ctr">
              <a:spcBef>
                <a:spcPts val="0"/>
              </a:spcBef>
              <a:spcAft>
                <a:spcPts val="0"/>
              </a:spcAft>
              <a:buClr>
                <a:schemeClr val="dk1"/>
              </a:buClr>
              <a:buSzPts val="1600"/>
              <a:buFont typeface="Arial"/>
              <a:buNone/>
            </a:pPr>
            <a:r>
              <a:t/>
            </a:r>
            <a:endParaRPr sz="1600">
              <a:solidFill>
                <a:srgbClr val="000000"/>
              </a:solidFill>
              <a:latin typeface="Calibri"/>
              <a:ea typeface="Calibri"/>
              <a:cs typeface="Calibri"/>
              <a:sym typeface="Calibri"/>
            </a:endParaRPr>
          </a:p>
          <a:p>
            <a:pPr indent="-101600" lvl="0" marL="0" marR="0" rtl="0" algn="ctr">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High performance with just in time compilation to Python bytecode. </a:t>
            </a:r>
            <a:endParaRPr/>
          </a:p>
          <a:p>
            <a:pPr indent="0" lvl="0" marL="0" marR="0" rtl="0" algn="ctr">
              <a:spcBef>
                <a:spcPts val="0"/>
              </a:spcBef>
              <a:spcAft>
                <a:spcPts val="0"/>
              </a:spcAft>
              <a:buClr>
                <a:schemeClr val="dk1"/>
              </a:buClr>
              <a:buSzPts val="1600"/>
              <a:buFont typeface="Arial"/>
              <a:buNone/>
            </a:pPr>
            <a:r>
              <a:t/>
            </a:r>
            <a:endParaRPr sz="1600">
              <a:solidFill>
                <a:srgbClr val="000000"/>
              </a:solidFill>
              <a:latin typeface="Calibri"/>
              <a:ea typeface="Calibri"/>
              <a:cs typeface="Calibri"/>
              <a:sym typeface="Calibri"/>
            </a:endParaRPr>
          </a:p>
          <a:p>
            <a:pPr indent="-101600" lvl="0" marL="0" marR="0" rtl="0" algn="ctr">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Optional ahead-of-time compilation</a:t>
            </a:r>
            <a:endParaRPr/>
          </a:p>
          <a:p>
            <a:pPr indent="0" lvl="0" marL="0" marR="0" rtl="0" algn="ctr">
              <a:spcBef>
                <a:spcPts val="0"/>
              </a:spcBef>
              <a:spcAft>
                <a:spcPts val="0"/>
              </a:spcAft>
              <a:buClr>
                <a:schemeClr val="dk1"/>
              </a:buClr>
              <a:buSzPts val="1600"/>
              <a:buFont typeface="Arial"/>
              <a:buNone/>
            </a:pPr>
            <a:r>
              <a:t/>
            </a:r>
            <a:endParaRPr sz="1600">
              <a:solidFill>
                <a:srgbClr val="000000"/>
              </a:solidFill>
              <a:latin typeface="Calibri"/>
              <a:ea typeface="Calibri"/>
              <a:cs typeface="Calibri"/>
              <a:sym typeface="Calibri"/>
            </a:endParaRPr>
          </a:p>
          <a:p>
            <a:pPr indent="-101600" lvl="0" marL="0" marR="0" rtl="0" algn="ctr">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Easy to debug</a:t>
            </a:r>
            <a:endParaRPr/>
          </a:p>
          <a:p>
            <a:pPr indent="0" lvl="0" marL="0" marR="0" rtl="0" algn="ctr">
              <a:spcBef>
                <a:spcPts val="0"/>
              </a:spcBef>
              <a:spcAft>
                <a:spcPts val="0"/>
              </a:spcAft>
              <a:buClr>
                <a:schemeClr val="dk1"/>
              </a:buClr>
              <a:buSzPts val="1600"/>
              <a:buFont typeface="Arial"/>
              <a:buNone/>
            </a:pPr>
            <a:r>
              <a:t/>
            </a:r>
            <a:endParaRPr sz="1600">
              <a:solidFill>
                <a:srgbClr val="000000"/>
              </a:solidFill>
              <a:latin typeface="Calibri"/>
              <a:ea typeface="Calibri"/>
              <a:cs typeface="Calibri"/>
              <a:sym typeface="Calibri"/>
            </a:endParaRPr>
          </a:p>
          <a:p>
            <a:pPr indent="-101600" lvl="0" marL="0" marR="0" rtl="0" algn="ctr">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Configurable syntax. </a:t>
            </a:r>
            <a:endParaRPr/>
          </a:p>
          <a:p>
            <a:pPr indent="0" lvl="0" marL="0" marR="0" rtl="0" algn="ctr">
              <a:spcBef>
                <a:spcPts val="0"/>
              </a:spcBef>
              <a:spcAft>
                <a:spcPts val="0"/>
              </a:spcAft>
              <a:buClr>
                <a:schemeClr val="dk1"/>
              </a:buClr>
              <a:buSzPts val="1600"/>
              <a:buFont typeface="Arial"/>
              <a:buNone/>
            </a:pPr>
            <a:r>
              <a:t/>
            </a:r>
            <a:endParaRPr sz="1600">
              <a:solidFill>
                <a:srgbClr val="000000"/>
              </a:solidFill>
              <a:latin typeface="Calibri"/>
              <a:ea typeface="Calibri"/>
              <a:cs typeface="Calibri"/>
              <a:sym typeface="Calibri"/>
            </a:endParaRPr>
          </a:p>
          <a:p>
            <a:pPr indent="-101600" lvl="0" marL="0" marR="0" rtl="0" algn="ctr">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Template designer helpers. </a:t>
            </a:r>
            <a:endParaRPr b="0" i="0" sz="1600">
              <a:solidFill>
                <a:srgbClr val="000000"/>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167"/>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Tracking State</a:t>
            </a:r>
            <a:endParaRPr/>
          </a:p>
        </p:txBody>
      </p:sp>
      <p:sp>
        <p:nvSpPr>
          <p:cNvPr id="1277" name="Google Shape;1277;p167"/>
          <p:cNvSpPr txBox="1"/>
          <p:nvPr>
            <p:ph idx="1" type="body"/>
          </p:nvPr>
        </p:nvSpPr>
        <p:spPr>
          <a:xfrm>
            <a:off x="381000" y="1371600"/>
            <a:ext cx="8229600" cy="43275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When you run ansible-playbook, Ansible outputs status information for each task it executes.</a:t>
            </a:r>
            <a:endParaRPr/>
          </a:p>
          <a:p>
            <a:pPr indent="-342900" lvl="0" marL="342900" marR="0" rtl="0" algn="l">
              <a:spcBef>
                <a:spcPts val="220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You will notice that the status for some of the tasks that run is changed, and the status for some others is ok.</a:t>
            </a:r>
            <a:endParaRPr/>
          </a:p>
          <a:p>
            <a:pPr indent="-285750" lvl="1" marL="742950" marR="0" rtl="0" algn="l">
              <a:spcBef>
                <a:spcPts val="2200"/>
              </a:spcBef>
              <a:spcAft>
                <a:spcPts val="0"/>
              </a:spcAft>
              <a:buClr>
                <a:schemeClr val="dk1"/>
              </a:buClr>
              <a:buSzPts val="1600"/>
              <a:buFont typeface="Noto Sans Symbols"/>
              <a:buChar char="❑"/>
            </a:pPr>
            <a:r>
              <a:rPr b="1" i="0" lang="en-US" sz="1600" u="none" cap="none" strike="noStrike">
                <a:solidFill>
                  <a:schemeClr val="dk1"/>
                </a:solidFill>
                <a:latin typeface="Calibri"/>
                <a:ea typeface="Calibri"/>
                <a:cs typeface="Calibri"/>
                <a:sym typeface="Calibri"/>
              </a:rPr>
              <a:t>Changed relates to whether the state that Ansible detected the target to be in, prior to executing the tasks, was modified to meet the parameters we set out in our task. </a:t>
            </a:r>
            <a:endParaRPr/>
          </a:p>
          <a:p>
            <a:pPr indent="-285750" lvl="1" marL="742950" marR="0" rtl="0" algn="l">
              <a:spcBef>
                <a:spcPts val="2200"/>
              </a:spcBef>
              <a:spcAft>
                <a:spcPts val="0"/>
              </a:spcAft>
              <a:buClr>
                <a:schemeClr val="dk1"/>
              </a:buClr>
              <a:buSzPts val="1600"/>
              <a:buFont typeface="Noto Sans Symbols"/>
              <a:buChar char="❑"/>
            </a:pPr>
            <a:r>
              <a:rPr b="1" i="0" lang="en-US" sz="1600" u="none" cap="none" strike="noStrike">
                <a:solidFill>
                  <a:schemeClr val="dk1"/>
                </a:solidFill>
                <a:latin typeface="Calibri"/>
                <a:ea typeface="Calibri"/>
                <a:cs typeface="Calibri"/>
                <a:sym typeface="Calibri"/>
              </a:rPr>
              <a:t>Ok status relates to the same verification which Ansible performs, however the initial state detected, met the desired state requirements.</a:t>
            </a:r>
            <a:endParaRPr/>
          </a:p>
        </p:txBody>
      </p:sp>
      <p:cxnSp>
        <p:nvCxnSpPr>
          <p:cNvPr id="1278" name="Google Shape;1278;p167"/>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2" name="Shape 1282"/>
        <p:cNvGrpSpPr/>
        <p:nvPr/>
      </p:nvGrpSpPr>
      <p:grpSpPr>
        <a:xfrm>
          <a:off x="0" y="0"/>
          <a:ext cx="0" cy="0"/>
          <a:chOff x="0" y="0"/>
          <a:chExt cx="0" cy="0"/>
        </a:xfrm>
      </p:grpSpPr>
      <p:sp>
        <p:nvSpPr>
          <p:cNvPr id="1283" name="Google Shape;1283;p168"/>
          <p:cNvSpPr txBox="1"/>
          <p:nvPr>
            <p:ph type="title"/>
          </p:nvPr>
        </p:nvSpPr>
        <p:spPr>
          <a:xfrm>
            <a:off x="457200" y="1219200"/>
            <a:ext cx="86868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Testing, CI/CD/CI, and Final Steps</a:t>
            </a:r>
            <a:endParaRPr/>
          </a:p>
        </p:txBody>
      </p:sp>
      <p:cxnSp>
        <p:nvCxnSpPr>
          <p:cNvPr id="1284" name="Google Shape;1284;p168"/>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1285" name="Google Shape;1285;p168"/>
          <p:cNvSpPr txBox="1"/>
          <p:nvPr/>
        </p:nvSpPr>
        <p:spPr>
          <a:xfrm>
            <a:off x="457200" y="304800"/>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200">
                <a:solidFill>
                  <a:srgbClr val="34A4BA"/>
                </a:solidFill>
                <a:latin typeface="Calibri"/>
                <a:ea typeface="Calibri"/>
                <a:cs typeface="Calibri"/>
                <a:sym typeface="Calibri"/>
              </a:rPr>
              <a:t>SECTION 5: Keeping IT going</a:t>
            </a:r>
            <a:endParaRPr/>
          </a:p>
        </p:txBody>
      </p:sp>
      <p:sp>
        <p:nvSpPr>
          <p:cNvPr id="1286" name="Google Shape;1286;p168"/>
          <p:cNvSpPr txBox="1"/>
          <p:nvPr/>
        </p:nvSpPr>
        <p:spPr>
          <a:xfrm>
            <a:off x="533400" y="2133600"/>
            <a:ext cx="8077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b="1" i="0" lang="en-US" sz="2800">
                <a:solidFill>
                  <a:schemeClr val="dk1"/>
                </a:solidFill>
                <a:latin typeface="Calibri"/>
                <a:ea typeface="Calibri"/>
                <a:cs typeface="Calibri"/>
                <a:sym typeface="Calibri"/>
              </a:rPr>
              <a:t>We will cover:</a:t>
            </a:r>
            <a:endParaRPr/>
          </a:p>
          <a:p>
            <a:pPr indent="-342900" lvl="0" marL="342900" marR="0" rtl="0" algn="l">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Testing, Validating, &amp; Debugging</a:t>
            </a:r>
            <a:endParaRPr/>
          </a:p>
          <a:p>
            <a:pPr indent="-342900" lvl="0" marL="342900" marR="0" rtl="0" algn="l">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Continuous Integration, Continuous Delivery &amp; Continuous Improvement</a:t>
            </a:r>
            <a:endParaRPr/>
          </a:p>
          <a:p>
            <a:pPr indent="-342900" lvl="0" marL="342900" marR="0" rtl="0" algn="l">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Ansible in “The Wild”</a:t>
            </a:r>
            <a:endParaRPr/>
          </a:p>
          <a:p>
            <a:pPr indent="-342900" lvl="0" marL="342900" marR="0" rtl="0" algn="l">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Final Step: Revisiting Your Ansible Needs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0" name="Shape 1290"/>
        <p:cNvGrpSpPr/>
        <p:nvPr/>
      </p:nvGrpSpPr>
      <p:grpSpPr>
        <a:xfrm>
          <a:off x="0" y="0"/>
          <a:ext cx="0" cy="0"/>
          <a:chOff x="0" y="0"/>
          <a:chExt cx="0" cy="0"/>
        </a:xfrm>
      </p:grpSpPr>
      <p:sp>
        <p:nvSpPr>
          <p:cNvPr id="1291" name="Google Shape;1291;p169"/>
          <p:cNvSpPr txBox="1"/>
          <p:nvPr>
            <p:ph type="title"/>
          </p:nvPr>
        </p:nvSpPr>
        <p:spPr>
          <a:xfrm>
            <a:off x="228600" y="152400"/>
            <a:ext cx="8686800"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Testing, Validating, &amp; Debugging</a:t>
            </a:r>
            <a:endParaRPr/>
          </a:p>
        </p:txBody>
      </p:sp>
      <p:cxnSp>
        <p:nvCxnSpPr>
          <p:cNvPr id="1292" name="Google Shape;1292;p169"/>
          <p:cNvCxnSpPr/>
          <p:nvPr/>
        </p:nvCxnSpPr>
        <p:spPr>
          <a:xfrm>
            <a:off x="533400" y="1066800"/>
            <a:ext cx="8077200" cy="0"/>
          </a:xfrm>
          <a:prstGeom prst="straightConnector1">
            <a:avLst/>
          </a:prstGeom>
          <a:noFill/>
          <a:ln cap="flat" cmpd="sng" w="38100">
            <a:solidFill>
              <a:srgbClr val="BFBFBF"/>
            </a:solidFill>
            <a:prstDash val="solid"/>
            <a:round/>
            <a:headEnd len="sm" w="sm" type="none"/>
            <a:tailEnd len="sm" w="sm" type="none"/>
          </a:ln>
        </p:spPr>
      </p:cxnSp>
      <p:sp>
        <p:nvSpPr>
          <p:cNvPr id="1293" name="Google Shape;1293;p169"/>
          <p:cNvSpPr txBox="1"/>
          <p:nvPr/>
        </p:nvSpPr>
        <p:spPr>
          <a:xfrm>
            <a:off x="833437" y="1371600"/>
            <a:ext cx="80772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Common Issues and Finding the Root Cause</a:t>
            </a:r>
            <a:endParaRPr/>
          </a:p>
          <a:p>
            <a:pPr indent="-342900" lvl="0" marL="342900" marR="0" rtl="0" algn="l">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Basic unit, integration, and functional testing with Ansible</a:t>
            </a:r>
            <a:endParaRPr/>
          </a:p>
          <a:p>
            <a:pPr indent="-342900" lvl="0" marL="342900" marR="0" rtl="0" algn="l">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Is My Sin-Tax Correct?</a:t>
            </a:r>
            <a:endParaRPr/>
          </a:p>
          <a:p>
            <a:pPr indent="-342900" lvl="0" marL="342900" marR="0" rtl="0" algn="l">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Test “All The Things”</a:t>
            </a:r>
            <a:endParaRPr/>
          </a:p>
          <a:p>
            <a:pPr indent="-342900" lvl="0" marL="342900" marR="0" rtl="0" algn="l">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Debugging &amp; Best Practices</a:t>
            </a:r>
            <a:endParaRPr/>
          </a:p>
          <a:p>
            <a:pPr indent="-342900" lvl="0" marL="342900" marR="0" rtl="0" algn="l">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Introduction to ServerSpec and RoleSpec for testing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7" name="Shape 1297"/>
        <p:cNvGrpSpPr/>
        <p:nvPr/>
      </p:nvGrpSpPr>
      <p:grpSpPr>
        <a:xfrm>
          <a:off x="0" y="0"/>
          <a:ext cx="0" cy="0"/>
          <a:chOff x="0" y="0"/>
          <a:chExt cx="0" cy="0"/>
        </a:xfrm>
      </p:grpSpPr>
      <p:sp>
        <p:nvSpPr>
          <p:cNvPr id="1298" name="Google Shape;1298;p170"/>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E36C09"/>
                </a:solidFill>
                <a:latin typeface="Calibri"/>
                <a:ea typeface="Calibri"/>
                <a:cs typeface="Calibri"/>
                <a:sym typeface="Calibri"/>
              </a:rPr>
              <a:t>Common Issues &amp; Finding the Root Cause</a:t>
            </a:r>
            <a:endParaRPr/>
          </a:p>
        </p:txBody>
      </p:sp>
      <p:sp>
        <p:nvSpPr>
          <p:cNvPr id="1299" name="Google Shape;1299;p170"/>
          <p:cNvSpPr txBox="1"/>
          <p:nvPr>
            <p:ph idx="1" type="body"/>
          </p:nvPr>
        </p:nvSpPr>
        <p:spPr>
          <a:xfrm>
            <a:off x="457200" y="1295400"/>
            <a:ext cx="83820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most common problems seen with Ansible usually surround:</a:t>
            </a:r>
            <a:endParaRPr/>
          </a:p>
          <a:p>
            <a:pPr indent="-285750" lvl="1" marL="742950"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SSH and Authentication</a:t>
            </a:r>
            <a:endParaRPr/>
          </a:p>
          <a:p>
            <a:pPr indent="-228600" lvl="2" marL="11430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“Your key is not known”</a:t>
            </a:r>
            <a:endParaRPr/>
          </a:p>
          <a:p>
            <a:pPr indent="-228600" lvl="2" marL="11430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Your key is missing from authorized_keys</a:t>
            </a:r>
            <a:endParaRPr b="0" i="0" sz="1800" u="none" cap="none" strike="noStrike">
              <a:solidFill>
                <a:schemeClr val="dk1"/>
              </a:solidFill>
              <a:latin typeface="Calibri"/>
              <a:ea typeface="Calibri"/>
              <a:cs typeface="Calibri"/>
              <a:sym typeface="Calibri"/>
            </a:endParaRPr>
          </a:p>
          <a:p>
            <a:pPr indent="-228600" lvl="2" marL="11430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SSH agent not running</a:t>
            </a:r>
            <a:endParaRPr/>
          </a:p>
          <a:p>
            <a:pPr indent="-228600" lvl="2" marL="11430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known_hosts conflicts</a:t>
            </a:r>
            <a:endParaRPr/>
          </a:p>
          <a:p>
            <a:pPr indent="-228600" lvl="2" marL="11430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Sshdconfig</a:t>
            </a:r>
            <a:endParaRPr b="0" i="0" sz="1800" u="none" cap="none" strike="noStrike">
              <a:solidFill>
                <a:schemeClr val="dk1"/>
              </a:solidFill>
              <a:latin typeface="Calibri"/>
              <a:ea typeface="Calibri"/>
              <a:cs typeface="Calibri"/>
              <a:sym typeface="Calibri"/>
            </a:endParaRPr>
          </a:p>
          <a:p>
            <a:pPr indent="-285750" lvl="1" marL="742950"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Sudo Failures</a:t>
            </a:r>
            <a:endParaRPr/>
          </a:p>
          <a:p>
            <a:pPr indent="-158750" lvl="1" marL="742950"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While the above are quite common, the most common issue brought up usually isn’t a result of a problem with Ansible, rather a problem of other tools not playing nicely that we have Ansible rely upon.</a:t>
            </a:r>
            <a:endParaRPr/>
          </a:p>
          <a:p>
            <a:pPr indent="-133350" lvl="1" marL="742950" marR="0" rtl="0" algn="l">
              <a:spcBef>
                <a:spcPts val="48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a:p>
            <a:pPr indent="-101600" lvl="2" marL="1143000" marR="0" rtl="0" algn="l">
              <a:spcBef>
                <a:spcPts val="40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p:txBody>
      </p:sp>
      <p:cxnSp>
        <p:nvCxnSpPr>
          <p:cNvPr id="1300" name="Google Shape;1300;p170"/>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7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The Origin of Ansible:</a:t>
            </a:r>
            <a:endParaRPr/>
          </a:p>
        </p:txBody>
      </p:sp>
      <p:grpSp>
        <p:nvGrpSpPr>
          <p:cNvPr id="401" name="Google Shape;401;p72"/>
          <p:cNvGrpSpPr/>
          <p:nvPr/>
        </p:nvGrpSpPr>
        <p:grpSpPr>
          <a:xfrm>
            <a:off x="612983" y="2346325"/>
            <a:ext cx="8222833" cy="3292474"/>
            <a:chOff x="3383" y="441325"/>
            <a:chExt cx="8222833" cy="3292474"/>
          </a:xfrm>
        </p:grpSpPr>
        <p:sp>
          <p:nvSpPr>
            <p:cNvPr id="402" name="Google Shape;402;p72"/>
            <p:cNvSpPr/>
            <p:nvPr/>
          </p:nvSpPr>
          <p:spPr>
            <a:xfrm>
              <a:off x="3383" y="1420633"/>
              <a:ext cx="2303725" cy="889238"/>
            </a:xfrm>
            <a:prstGeom prst="chevron">
              <a:avLst>
                <a:gd fmla="val 4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2"/>
            <p:cNvSpPr/>
            <p:nvPr/>
          </p:nvSpPr>
          <p:spPr>
            <a:xfrm>
              <a:off x="533991" y="457202"/>
              <a:ext cx="2403638" cy="3190505"/>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2"/>
            <p:cNvSpPr txBox="1"/>
            <p:nvPr/>
          </p:nvSpPr>
          <p:spPr>
            <a:xfrm>
              <a:off x="604391" y="527602"/>
              <a:ext cx="2262838" cy="3049705"/>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None/>
              </a:pPr>
              <a:r>
                <a:rPr lang="en-US" sz="1600">
                  <a:solidFill>
                    <a:schemeClr val="dk1"/>
                  </a:solidFill>
                  <a:latin typeface="Arial"/>
                  <a:ea typeface="Arial"/>
                  <a:cs typeface="Arial"/>
                  <a:sym typeface="Arial"/>
                </a:rPr>
                <a:t>February, 2012</a:t>
              </a:r>
              <a:endParaRPr/>
            </a:p>
            <a:p>
              <a:pPr indent="0" lvl="0" marL="0" marR="0" rtl="0" algn="ctr">
                <a:lnSpc>
                  <a:spcPct val="90000"/>
                </a:lnSpc>
                <a:spcBef>
                  <a:spcPts val="560"/>
                </a:spcBef>
                <a:spcAft>
                  <a:spcPts val="0"/>
                </a:spcAft>
                <a:buNone/>
              </a:pPr>
              <a:r>
                <a:rPr lang="en-US" sz="1600">
                  <a:solidFill>
                    <a:schemeClr val="dk1"/>
                  </a:solidFill>
                  <a:latin typeface="Arial"/>
                  <a:ea typeface="Arial"/>
                  <a:cs typeface="Arial"/>
                  <a:sym typeface="Arial"/>
                </a:rPr>
                <a:t>Michael DeHann’s “Ansible Project” started as he recognized a need to have a better way to approach automation and configuration management.</a:t>
              </a:r>
              <a:endParaRPr/>
            </a:p>
          </p:txBody>
        </p:sp>
        <p:sp>
          <p:nvSpPr>
            <p:cNvPr id="405" name="Google Shape;405;p72"/>
            <p:cNvSpPr/>
            <p:nvPr/>
          </p:nvSpPr>
          <p:spPr>
            <a:xfrm>
              <a:off x="2911042" y="1424964"/>
              <a:ext cx="2303725" cy="889238"/>
            </a:xfrm>
            <a:prstGeom prst="chevron">
              <a:avLst>
                <a:gd fmla="val 4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2"/>
            <p:cNvSpPr/>
            <p:nvPr/>
          </p:nvSpPr>
          <p:spPr>
            <a:xfrm>
              <a:off x="3428993" y="609600"/>
              <a:ext cx="2287908" cy="2864262"/>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2"/>
            <p:cNvSpPr txBox="1"/>
            <p:nvPr/>
          </p:nvSpPr>
          <p:spPr>
            <a:xfrm>
              <a:off x="3496004" y="676611"/>
              <a:ext cx="2153886" cy="2730240"/>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None/>
              </a:pPr>
              <a:r>
                <a:rPr lang="en-US" sz="1600">
                  <a:solidFill>
                    <a:schemeClr val="dk1"/>
                  </a:solidFill>
                  <a:latin typeface="Arial"/>
                  <a:ea typeface="Arial"/>
                  <a:cs typeface="Arial"/>
                  <a:sym typeface="Arial"/>
                </a:rPr>
                <a:t>Ansible grew into a solution which attempts to unify tools for configuration, provisioning, and deployment into a one-stop shop solution</a:t>
              </a:r>
              <a:endParaRPr/>
            </a:p>
          </p:txBody>
        </p:sp>
        <p:sp>
          <p:nvSpPr>
            <p:cNvPr id="408" name="Google Shape;408;p72"/>
            <p:cNvSpPr/>
            <p:nvPr/>
          </p:nvSpPr>
          <p:spPr>
            <a:xfrm>
              <a:off x="5773483" y="1401106"/>
              <a:ext cx="2303725" cy="889238"/>
            </a:xfrm>
            <a:prstGeom prst="chevron">
              <a:avLst>
                <a:gd fmla="val 4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2"/>
            <p:cNvSpPr/>
            <p:nvPr/>
          </p:nvSpPr>
          <p:spPr>
            <a:xfrm>
              <a:off x="6280848" y="441325"/>
              <a:ext cx="1945368" cy="3292474"/>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2"/>
            <p:cNvSpPr txBox="1"/>
            <p:nvPr/>
          </p:nvSpPr>
          <p:spPr>
            <a:xfrm>
              <a:off x="6337826" y="498303"/>
              <a:ext cx="1831412" cy="3178518"/>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lang="en-US" sz="1500">
                  <a:solidFill>
                    <a:schemeClr val="dk1"/>
                  </a:solidFill>
                  <a:latin typeface="Arial"/>
                  <a:ea typeface="Arial"/>
                  <a:cs typeface="Arial"/>
                  <a:sym typeface="Arial"/>
                </a:rPr>
                <a:t>Ansible, Inc., formerly AnsibleWorks, Inc., acquired by RedHat in 2015.</a:t>
              </a:r>
              <a:endParaRPr/>
            </a:p>
          </p:txBody>
        </p:sp>
      </p:grpSp>
      <p:cxnSp>
        <p:nvCxnSpPr>
          <p:cNvPr id="411" name="Google Shape;411;p72"/>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4" name="Shape 1304"/>
        <p:cNvGrpSpPr/>
        <p:nvPr/>
      </p:nvGrpSpPr>
      <p:grpSpPr>
        <a:xfrm>
          <a:off x="0" y="0"/>
          <a:ext cx="0" cy="0"/>
          <a:chOff x="0" y="0"/>
          <a:chExt cx="0" cy="0"/>
        </a:xfrm>
      </p:grpSpPr>
      <p:sp>
        <p:nvSpPr>
          <p:cNvPr id="1305" name="Google Shape;1305;p171"/>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E36C09"/>
                </a:solidFill>
                <a:latin typeface="Calibri"/>
                <a:ea typeface="Calibri"/>
                <a:cs typeface="Calibri"/>
                <a:sym typeface="Calibri"/>
              </a:rPr>
              <a:t>Test All The Things: </a:t>
            </a:r>
            <a:br>
              <a:rPr b="1" i="0" lang="en-US" sz="3200" u="none" cap="none" strike="noStrike">
                <a:solidFill>
                  <a:srgbClr val="E36C09"/>
                </a:solidFill>
                <a:latin typeface="Calibri"/>
                <a:ea typeface="Calibri"/>
                <a:cs typeface="Calibri"/>
                <a:sym typeface="Calibri"/>
              </a:rPr>
            </a:br>
            <a:r>
              <a:rPr b="1" i="0" lang="en-US" sz="3200" u="none" cap="none" strike="noStrike">
                <a:solidFill>
                  <a:srgbClr val="E36C09"/>
                </a:solidFill>
                <a:latin typeface="Calibri"/>
                <a:ea typeface="Calibri"/>
                <a:cs typeface="Calibri"/>
                <a:sym typeface="Calibri"/>
              </a:rPr>
              <a:t>Basic Testing with Ansible</a:t>
            </a:r>
            <a:endParaRPr/>
          </a:p>
        </p:txBody>
      </p:sp>
      <p:cxnSp>
        <p:nvCxnSpPr>
          <p:cNvPr id="1306" name="Google Shape;1306;p171"/>
          <p:cNvCxnSpPr/>
          <p:nvPr/>
        </p:nvCxnSpPr>
        <p:spPr>
          <a:xfrm>
            <a:off x="304800" y="1371600"/>
            <a:ext cx="8077200" cy="0"/>
          </a:xfrm>
          <a:prstGeom prst="straightConnector1">
            <a:avLst/>
          </a:prstGeom>
          <a:noFill/>
          <a:ln cap="flat" cmpd="sng" w="38100">
            <a:solidFill>
              <a:srgbClr val="BFBFBF"/>
            </a:solidFill>
            <a:prstDash val="solid"/>
            <a:round/>
            <a:headEnd len="sm" w="sm" type="none"/>
            <a:tailEnd len="sm" w="sm" type="none"/>
          </a:ln>
        </p:spPr>
      </p:cxnSp>
      <p:sp>
        <p:nvSpPr>
          <p:cNvPr id="1307" name="Google Shape;1307;p171"/>
          <p:cNvSpPr txBox="1"/>
          <p:nvPr/>
        </p:nvSpPr>
        <p:spPr>
          <a:xfrm>
            <a:off x="381000" y="1447800"/>
            <a:ext cx="8763000" cy="48012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Unit Testing</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Integration Testing</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Functional Testing</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rPr>
              <a:t>Other Useful Modules for Testing: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Check Mode   (  </a:t>
            </a:r>
            <a:r>
              <a:rPr b="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check</a:t>
            </a:r>
            <a:r>
              <a:rPr lang="en-US" sz="1800">
                <a:solidFill>
                  <a:schemeClr val="dk1"/>
                </a:solidFill>
                <a:latin typeface="Calibri"/>
                <a:ea typeface="Calibri"/>
                <a:cs typeface="Calibri"/>
                <a:sym typeface="Calibri"/>
              </a:rPr>
              <a:t>  ) – Example: Drift Testing</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wait_for: host={{ inventory_hostname }} port=22</a:t>
            </a:r>
            <a:r>
              <a:rPr lang="en-US" sz="1800">
                <a:solidFill>
                  <a:schemeClr val="dk1"/>
                </a:solidFill>
                <a:latin typeface="Calibri"/>
                <a:ea typeface="Calibri"/>
                <a:cs typeface="Calibri"/>
                <a:sym typeface="Calibri"/>
              </a:rPr>
              <a:t> - Example: Port status check.</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delegate_to: localhost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script   </a:t>
            </a:r>
            <a:r>
              <a:rPr lang="en-US" sz="1800">
                <a:solidFill>
                  <a:schemeClr val="dk1"/>
                </a:solidFill>
                <a:latin typeface="Calibri"/>
                <a:ea typeface="Calibri"/>
                <a:cs typeface="Calibri"/>
                <a:sym typeface="Calibri"/>
              </a:rPr>
              <a:t>-   Just like scripting in any language.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u="sng">
                <a:solidFill>
                  <a:schemeClr val="hlink"/>
                </a:solidFill>
                <a:latin typeface="Calibri"/>
                <a:ea typeface="Calibri"/>
                <a:cs typeface="Calibri"/>
                <a:sym typeface="Calibri"/>
                <a:hlinkClick r:id="rId3"/>
              </a:rPr>
              <a:t>https://blog.theodo.fr/2015/10/best-practices-to-build-great-ansible-playbooks/</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
        <p:nvSpPr>
          <p:cNvPr id="1308" name="Google Shape;1308;p171"/>
          <p:cNvSpPr/>
          <p:nvPr/>
        </p:nvSpPr>
        <p:spPr>
          <a:xfrm>
            <a:off x="2955665" y="1905000"/>
            <a:ext cx="5920069" cy="738664"/>
          </a:xfrm>
          <a:prstGeom prst="rect">
            <a:avLst/>
          </a:prstGeom>
          <a:solidFill>
            <a:schemeClr val="lt2"/>
          </a:solidFill>
          <a:ln cap="flat" cmpd="sng" w="9525">
            <a:solidFill>
              <a:srgbClr val="996633"/>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404040"/>
              </a:buClr>
              <a:buSzPts val="2400"/>
              <a:buFont typeface="Calibri"/>
              <a:buNone/>
            </a:pPr>
            <a:r>
              <a:rPr b="0" i="0" lang="en-US" sz="2400" u="none" cap="none" strike="noStrike">
                <a:solidFill>
                  <a:srgbClr val="404040"/>
                </a:solidFill>
                <a:latin typeface="Calibri"/>
                <a:ea typeface="Calibri"/>
                <a:cs typeface="Calibri"/>
                <a:sym typeface="Calibri"/>
              </a:rPr>
              <a:t>tasks:</a:t>
            </a:r>
            <a:endParaRPr/>
          </a:p>
          <a:p>
            <a:pPr indent="0" lvl="0" marL="0" marR="0" rtl="0" algn="l">
              <a:lnSpc>
                <a:spcPct val="100000"/>
              </a:lnSpc>
              <a:spcBef>
                <a:spcPts val="0"/>
              </a:spcBef>
              <a:spcAft>
                <a:spcPts val="0"/>
              </a:spcAft>
              <a:buClr>
                <a:srgbClr val="404040"/>
              </a:buClr>
              <a:buSzPts val="2400"/>
              <a:buFont typeface="Calibri"/>
              <a:buNone/>
            </a:pPr>
            <a:r>
              <a:rPr b="0" i="0" lang="en-US" sz="2400" u="none" cap="none" strike="noStrike">
                <a:solidFill>
                  <a:srgbClr val="404040"/>
                </a:solidFill>
                <a:latin typeface="Calibri"/>
                <a:ea typeface="Calibri"/>
                <a:cs typeface="Calibri"/>
                <a:sym typeface="Calibri"/>
              </a:rPr>
              <a:t> - service: name=foo state=started enabled=yes</a:t>
            </a:r>
            <a:r>
              <a:rPr b="0" i="0" lang="en-US" sz="1600" u="none" cap="none" strike="noStrike">
                <a:solidFill>
                  <a:schemeClr val="dk1"/>
                </a:solidFill>
                <a:latin typeface="Calibri"/>
                <a:ea typeface="Calibri"/>
                <a:cs typeface="Calibri"/>
                <a:sym typeface="Calibri"/>
              </a:rPr>
              <a:t> </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4" name="Shape 1314"/>
        <p:cNvGrpSpPr/>
        <p:nvPr/>
      </p:nvGrpSpPr>
      <p:grpSpPr>
        <a:xfrm>
          <a:off x="0" y="0"/>
          <a:ext cx="0" cy="0"/>
          <a:chOff x="0" y="0"/>
          <a:chExt cx="0" cy="0"/>
        </a:xfrm>
      </p:grpSpPr>
      <p:sp>
        <p:nvSpPr>
          <p:cNvPr id="1315" name="Google Shape;1315;p172"/>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Production considerations - Is My Sin-Tax Correct?</a:t>
            </a:r>
            <a:endParaRPr/>
          </a:p>
        </p:txBody>
      </p:sp>
      <p:cxnSp>
        <p:nvCxnSpPr>
          <p:cNvPr id="1316" name="Google Shape;1316;p172"/>
          <p:cNvCxnSpPr/>
          <p:nvPr/>
        </p:nvCxnSpPr>
        <p:spPr>
          <a:xfrm>
            <a:off x="444500" y="1371600"/>
            <a:ext cx="8077200" cy="0"/>
          </a:xfrm>
          <a:prstGeom prst="straightConnector1">
            <a:avLst/>
          </a:prstGeom>
          <a:noFill/>
          <a:ln cap="flat" cmpd="sng" w="38100">
            <a:solidFill>
              <a:srgbClr val="BFBFBF"/>
            </a:solidFill>
            <a:prstDash val="solid"/>
            <a:round/>
            <a:headEnd len="sm" w="sm" type="none"/>
            <a:tailEnd len="sm" w="sm" type="none"/>
          </a:ln>
        </p:spPr>
      </p:cxnSp>
      <p:pic>
        <p:nvPicPr>
          <p:cNvPr descr="http://www.lucratele.com/wp-content/uploads/2013/09/CLOUD-COMPUTING-Page-Image1.jpg" id="1317" name="Google Shape;1317;p172"/>
          <p:cNvPicPr preferRelativeResize="0"/>
          <p:nvPr/>
        </p:nvPicPr>
        <p:blipFill rotWithShape="1">
          <a:blip r:embed="rId3">
            <a:alphaModFix/>
          </a:blip>
          <a:srcRect b="0" l="0" r="0" t="0"/>
          <a:stretch/>
        </p:blipFill>
        <p:spPr>
          <a:xfrm>
            <a:off x="2590800" y="2286000"/>
            <a:ext cx="3784601" cy="283845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2" name="Shape 1322"/>
        <p:cNvGrpSpPr/>
        <p:nvPr/>
      </p:nvGrpSpPr>
      <p:grpSpPr>
        <a:xfrm>
          <a:off x="0" y="0"/>
          <a:ext cx="0" cy="0"/>
          <a:chOff x="0" y="0"/>
          <a:chExt cx="0" cy="0"/>
        </a:xfrm>
      </p:grpSpPr>
      <p:sp>
        <p:nvSpPr>
          <p:cNvPr id="1323" name="Google Shape;1323;p173"/>
          <p:cNvSpPr txBox="1"/>
          <p:nvPr/>
        </p:nvSpPr>
        <p:spPr>
          <a:xfrm>
            <a:off x="533400" y="1417638"/>
            <a:ext cx="8077200" cy="30781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2800"/>
              <a:buFont typeface="Calibri"/>
              <a:buChar char="•"/>
            </a:pPr>
            <a:r>
              <a:rPr b="1" i="0" lang="en-US" sz="2800">
                <a:solidFill>
                  <a:srgbClr val="595959"/>
                </a:solidFill>
                <a:latin typeface="Calibri"/>
                <a:ea typeface="Calibri"/>
                <a:cs typeface="Calibri"/>
                <a:sym typeface="Calibri"/>
              </a:rPr>
              <a:t>ServerSpec is a testing tool written in Ruby, it is very popular with teams that use Chef and Puppet, but it works equally as well with Ansible.</a:t>
            </a:r>
            <a:endParaRPr/>
          </a:p>
        </p:txBody>
      </p:sp>
      <p:sp>
        <p:nvSpPr>
          <p:cNvPr id="1324" name="Google Shape;1324;p173"/>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ServerSpec</a:t>
            </a:r>
            <a:r>
              <a:rPr b="0" i="0" lang="en-US" sz="2400" u="none" cap="none" strike="noStrike">
                <a:solidFill>
                  <a:srgbClr val="000000"/>
                </a:solidFill>
                <a:latin typeface="Calibri"/>
                <a:ea typeface="Calibri"/>
                <a:cs typeface="Calibri"/>
                <a:sym typeface="Calibri"/>
              </a:rPr>
              <a:t> </a:t>
            </a:r>
            <a:br>
              <a:rPr b="0" i="0" lang="en-US" sz="2400" u="none" cap="none" strike="noStrike">
                <a:solidFill>
                  <a:srgbClr val="000000"/>
                </a:solidFill>
                <a:latin typeface="Calibri"/>
                <a:ea typeface="Calibri"/>
                <a:cs typeface="Calibri"/>
                <a:sym typeface="Calibri"/>
              </a:rPr>
            </a:br>
            <a:endParaRPr b="1" i="0" sz="4000" u="none" cap="none" strike="noStrike">
              <a:solidFill>
                <a:srgbClr val="E36C09"/>
              </a:solidFill>
              <a:latin typeface="Calibri"/>
              <a:ea typeface="Calibri"/>
              <a:cs typeface="Calibri"/>
              <a:sym typeface="Calibri"/>
            </a:endParaRPr>
          </a:p>
        </p:txBody>
      </p:sp>
      <p:cxnSp>
        <p:nvCxnSpPr>
          <p:cNvPr id="1325" name="Google Shape;1325;p173"/>
          <p:cNvCxnSpPr/>
          <p:nvPr/>
        </p:nvCxnSpPr>
        <p:spPr>
          <a:xfrm>
            <a:off x="533400" y="990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9" name="Shape 1329"/>
        <p:cNvGrpSpPr/>
        <p:nvPr/>
      </p:nvGrpSpPr>
      <p:grpSpPr>
        <a:xfrm>
          <a:off x="0" y="0"/>
          <a:ext cx="0" cy="0"/>
          <a:chOff x="0" y="0"/>
          <a:chExt cx="0" cy="0"/>
        </a:xfrm>
      </p:grpSpPr>
      <p:sp>
        <p:nvSpPr>
          <p:cNvPr id="1330" name="Google Shape;1330;p174"/>
          <p:cNvSpPr txBox="1"/>
          <p:nvPr/>
        </p:nvSpPr>
        <p:spPr>
          <a:xfrm>
            <a:off x="533400" y="1417638"/>
            <a:ext cx="8077200" cy="30781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2800"/>
              <a:buFont typeface="Noto Sans Symbols"/>
              <a:buChar char="❑"/>
            </a:pPr>
            <a:r>
              <a:rPr b="1" i="0" lang="en-US" sz="2800">
                <a:solidFill>
                  <a:srgbClr val="595959"/>
                </a:solidFill>
                <a:latin typeface="Calibri"/>
                <a:ea typeface="Calibri"/>
                <a:cs typeface="Calibri"/>
                <a:sym typeface="Calibri"/>
              </a:rPr>
              <a:t>Before we wrap up with testing, another testing framework worth bringing to your attention is called RoleSpec.  </a:t>
            </a:r>
            <a:endParaRPr/>
          </a:p>
          <a:p>
            <a:pPr indent="-342900" lvl="0" marL="342900" marR="0" rtl="0" algn="l">
              <a:spcBef>
                <a:spcPts val="560"/>
              </a:spcBef>
              <a:spcAft>
                <a:spcPts val="0"/>
              </a:spcAft>
              <a:buClr>
                <a:srgbClr val="595959"/>
              </a:buClr>
              <a:buSzPts val="2800"/>
              <a:buFont typeface="Noto Sans Symbols"/>
              <a:buChar char="❑"/>
            </a:pPr>
            <a:r>
              <a:rPr b="1" i="0" lang="en-US" sz="2800">
                <a:solidFill>
                  <a:srgbClr val="595959"/>
                </a:solidFill>
                <a:latin typeface="Calibri"/>
                <a:ea typeface="Calibri"/>
                <a:cs typeface="Calibri"/>
                <a:sym typeface="Calibri"/>
              </a:rPr>
              <a:t>It is relatively new but was built specifically for Ansible.</a:t>
            </a:r>
            <a:endParaRPr/>
          </a:p>
        </p:txBody>
      </p:sp>
      <p:sp>
        <p:nvSpPr>
          <p:cNvPr id="1331" name="Google Shape;1331;p174"/>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RoleSpec</a:t>
            </a:r>
            <a:endParaRPr/>
          </a:p>
        </p:txBody>
      </p:sp>
      <p:cxnSp>
        <p:nvCxnSpPr>
          <p:cNvPr id="1332" name="Google Shape;1332;p174"/>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7" name="Shape 1337"/>
        <p:cNvGrpSpPr/>
        <p:nvPr/>
      </p:nvGrpSpPr>
      <p:grpSpPr>
        <a:xfrm>
          <a:off x="0" y="0"/>
          <a:ext cx="0" cy="0"/>
          <a:chOff x="0" y="0"/>
          <a:chExt cx="0" cy="0"/>
        </a:xfrm>
      </p:grpSpPr>
      <p:sp>
        <p:nvSpPr>
          <p:cNvPr id="1338" name="Google Shape;1338;p175"/>
          <p:cNvSpPr txBox="1"/>
          <p:nvPr>
            <p:ph type="title"/>
          </p:nvPr>
        </p:nvSpPr>
        <p:spPr>
          <a:xfrm>
            <a:off x="457200" y="41084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E36C09"/>
                </a:solidFill>
                <a:latin typeface="Calibri"/>
                <a:ea typeface="Calibri"/>
                <a:cs typeface="Calibri"/>
                <a:sym typeface="Calibri"/>
              </a:rPr>
              <a:t>Continuous Integration</a:t>
            </a:r>
            <a:br>
              <a:rPr b="1" i="0" lang="en-US" sz="2800" u="none" cap="none" strike="noStrike">
                <a:solidFill>
                  <a:srgbClr val="E36C09"/>
                </a:solidFill>
                <a:latin typeface="Calibri"/>
                <a:ea typeface="Calibri"/>
                <a:cs typeface="Calibri"/>
                <a:sym typeface="Calibri"/>
              </a:rPr>
            </a:br>
            <a:r>
              <a:rPr b="1" i="0" lang="en-US" sz="2800" u="none" cap="none" strike="noStrike">
                <a:solidFill>
                  <a:srgbClr val="E36C09"/>
                </a:solidFill>
                <a:latin typeface="Calibri"/>
                <a:ea typeface="Calibri"/>
                <a:cs typeface="Calibri"/>
                <a:sym typeface="Calibri"/>
              </a:rPr>
              <a:t>		Continuous Delivery</a:t>
            </a:r>
            <a:br>
              <a:rPr b="1" i="0" lang="en-US" sz="2800" u="none" cap="none" strike="noStrike">
                <a:solidFill>
                  <a:srgbClr val="E36C09"/>
                </a:solidFill>
                <a:latin typeface="Calibri"/>
                <a:ea typeface="Calibri"/>
                <a:cs typeface="Calibri"/>
                <a:sym typeface="Calibri"/>
              </a:rPr>
            </a:br>
            <a:r>
              <a:rPr b="1" i="0" lang="en-US" sz="2800" u="none" cap="none" strike="noStrike">
                <a:solidFill>
                  <a:srgbClr val="E36C09"/>
                </a:solidFill>
                <a:latin typeface="Calibri"/>
                <a:ea typeface="Calibri"/>
                <a:cs typeface="Calibri"/>
                <a:sym typeface="Calibri"/>
              </a:rPr>
              <a:t>				Continuous Improvement</a:t>
            </a:r>
            <a:endParaRPr/>
          </a:p>
        </p:txBody>
      </p:sp>
      <p:sp>
        <p:nvSpPr>
          <p:cNvPr id="1339" name="Google Shape;1339;p175"/>
          <p:cNvSpPr txBox="1"/>
          <p:nvPr>
            <p:ph idx="1" type="body"/>
          </p:nvPr>
        </p:nvSpPr>
        <p:spPr>
          <a:xfrm>
            <a:off x="685800" y="2240916"/>
            <a:ext cx="8229600" cy="370268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Continuous Integration &amp; Ansible:</a:t>
            </a:r>
            <a:endParaRPr/>
          </a:p>
          <a:p>
            <a:pPr indent="-273050" lvl="0" marL="342900" marR="0" rtl="0" algn="l">
              <a:spcBef>
                <a:spcPts val="220"/>
              </a:spcBef>
              <a:spcAft>
                <a:spcPts val="0"/>
              </a:spcAft>
              <a:buClr>
                <a:schemeClr val="dk1"/>
              </a:buClr>
              <a:buSzPts val="1100"/>
              <a:buFont typeface="Noto Sans Symbols"/>
              <a:buNone/>
            </a:pPr>
            <a:r>
              <a:t/>
            </a:r>
            <a:endParaRPr b="0" i="0" sz="11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Continuous Delivery &amp; Ansible:</a:t>
            </a:r>
            <a:endParaRPr/>
          </a:p>
          <a:p>
            <a:pPr indent="-273050" lvl="0" marL="342900" marR="0" rtl="0" algn="l">
              <a:spcBef>
                <a:spcPts val="220"/>
              </a:spcBef>
              <a:spcAft>
                <a:spcPts val="0"/>
              </a:spcAft>
              <a:buClr>
                <a:schemeClr val="dk1"/>
              </a:buClr>
              <a:buSzPts val="1100"/>
              <a:buFont typeface="Noto Sans Symbols"/>
              <a:buNone/>
            </a:pPr>
            <a:r>
              <a:t/>
            </a:r>
            <a:endParaRPr b="0" i="0" sz="11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Continuous Improvement &amp; Ansible:</a:t>
            </a:r>
            <a:endParaRPr/>
          </a:p>
          <a:p>
            <a:pPr indent="0" lvl="0" marL="0" marR="0" rtl="0" algn="l">
              <a:spcBef>
                <a:spcPts val="56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p:txBody>
      </p:sp>
      <p:cxnSp>
        <p:nvCxnSpPr>
          <p:cNvPr id="1340" name="Google Shape;1340;p175"/>
          <p:cNvCxnSpPr/>
          <p:nvPr/>
        </p:nvCxnSpPr>
        <p:spPr>
          <a:xfrm>
            <a:off x="533400" y="1676400"/>
            <a:ext cx="8077200" cy="0"/>
          </a:xfrm>
          <a:prstGeom prst="straightConnector1">
            <a:avLst/>
          </a:prstGeom>
          <a:noFill/>
          <a:ln cap="flat" cmpd="sng" w="38100">
            <a:solidFill>
              <a:srgbClr val="BFBFBF"/>
            </a:solidFill>
            <a:prstDash val="solid"/>
            <a:round/>
            <a:headEnd len="sm" w="sm" type="none"/>
            <a:tailEnd len="sm" w="sm" type="none"/>
          </a:ln>
        </p:spPr>
      </p:cxnSp>
      <p:cxnSp>
        <p:nvCxnSpPr>
          <p:cNvPr id="1341" name="Google Shape;1341;p175"/>
          <p:cNvCxnSpPr/>
          <p:nvPr/>
        </p:nvCxnSpPr>
        <p:spPr>
          <a:xfrm>
            <a:off x="5509550" y="1020500"/>
            <a:ext cx="609600" cy="228600"/>
          </a:xfrm>
          <a:prstGeom prst="bentConnector3">
            <a:avLst>
              <a:gd fmla="val 100000" name="adj1"/>
            </a:avLst>
          </a:prstGeom>
          <a:noFill/>
          <a:ln cap="flat" cmpd="sng" w="9525">
            <a:solidFill>
              <a:srgbClr val="F5913F"/>
            </a:solidFill>
            <a:prstDash val="solid"/>
            <a:round/>
            <a:headEnd len="sm" w="sm" type="none"/>
            <a:tailEnd len="med" w="med" type="triangle"/>
          </a:ln>
        </p:spPr>
      </p:cxnSp>
      <p:cxnSp>
        <p:nvCxnSpPr>
          <p:cNvPr id="1342" name="Google Shape;1342;p175"/>
          <p:cNvCxnSpPr/>
          <p:nvPr/>
        </p:nvCxnSpPr>
        <p:spPr>
          <a:xfrm>
            <a:off x="4084900" y="568125"/>
            <a:ext cx="609600" cy="228600"/>
          </a:xfrm>
          <a:prstGeom prst="bentConnector3">
            <a:avLst>
              <a:gd fmla="val 100000" name="adj1"/>
            </a:avLst>
          </a:prstGeom>
          <a:noFill/>
          <a:ln cap="flat" cmpd="sng" w="9525">
            <a:solidFill>
              <a:srgbClr val="F5913F"/>
            </a:solidFill>
            <a:prstDash val="solid"/>
            <a:round/>
            <a:headEnd len="sm" w="sm" type="none"/>
            <a:tailEnd len="med" w="med" type="triangle"/>
          </a:ln>
        </p:spPr>
      </p:cxn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6" name="Shape 1346"/>
        <p:cNvGrpSpPr/>
        <p:nvPr/>
      </p:nvGrpSpPr>
      <p:grpSpPr>
        <a:xfrm>
          <a:off x="0" y="0"/>
          <a:ext cx="0" cy="0"/>
          <a:chOff x="0" y="0"/>
          <a:chExt cx="0" cy="0"/>
        </a:xfrm>
      </p:grpSpPr>
      <p:sp>
        <p:nvSpPr>
          <p:cNvPr id="1347" name="Google Shape;1347;p176"/>
          <p:cNvSpPr txBox="1"/>
          <p:nvPr>
            <p:ph type="title"/>
          </p:nvPr>
        </p:nvSpPr>
        <p:spPr>
          <a:xfrm>
            <a:off x="457200" y="121603"/>
            <a:ext cx="8229600" cy="7924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Orchestrating with Ansible</a:t>
            </a:r>
            <a:endParaRPr/>
          </a:p>
        </p:txBody>
      </p:sp>
      <p:sp>
        <p:nvSpPr>
          <p:cNvPr id="1348" name="Google Shape;1348;p176"/>
          <p:cNvSpPr txBox="1"/>
          <p:nvPr>
            <p:ph idx="1" type="body"/>
          </p:nvPr>
        </p:nvSpPr>
        <p:spPr>
          <a:xfrm>
            <a:off x="0" y="1219518"/>
            <a:ext cx="9144000" cy="624808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Ultimately, we want to take our workflows from where they are right now, to hopefully something like this (if not already):</a:t>
            </a:r>
            <a:endParaRPr/>
          </a:p>
          <a:p>
            <a:pPr indent="-1905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Then eventually, to a workflow that gets us to a level of Continuous Deployment, which might look like this:</a:t>
            </a:r>
            <a:endParaRPr/>
          </a:p>
          <a:p>
            <a:pPr indent="-1905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p:txBody>
      </p:sp>
      <p:cxnSp>
        <p:nvCxnSpPr>
          <p:cNvPr id="1349" name="Google Shape;1349;p176"/>
          <p:cNvCxnSpPr/>
          <p:nvPr/>
        </p:nvCxnSpPr>
        <p:spPr>
          <a:xfrm>
            <a:off x="533400" y="1066800"/>
            <a:ext cx="8077200" cy="0"/>
          </a:xfrm>
          <a:prstGeom prst="straightConnector1">
            <a:avLst/>
          </a:prstGeom>
          <a:noFill/>
          <a:ln cap="flat" cmpd="sng" w="38100">
            <a:solidFill>
              <a:srgbClr val="BFBFBF"/>
            </a:solidFill>
            <a:prstDash val="solid"/>
            <a:round/>
            <a:headEnd len="sm" w="sm" type="none"/>
            <a:tailEnd len="sm" w="sm" type="none"/>
          </a:ln>
        </p:spPr>
      </p:cxnSp>
      <p:sp>
        <p:nvSpPr>
          <p:cNvPr id="1350" name="Google Shape;1350;p17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1" name="Google Shape;1351;p176"/>
          <p:cNvSpPr/>
          <p:nvPr/>
        </p:nvSpPr>
        <p:spPr>
          <a:xfrm>
            <a:off x="304800" y="2133600"/>
            <a:ext cx="8686800" cy="1323439"/>
          </a:xfrm>
          <a:prstGeom prst="rect">
            <a:avLst/>
          </a:prstGeom>
          <a:noFill/>
          <a:ln cap="flat" cmpd="sng" w="9525">
            <a:solidFill>
              <a:srgbClr val="9966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404040"/>
                </a:solidFill>
                <a:latin typeface="Calibri"/>
                <a:ea typeface="Calibri"/>
                <a:cs typeface="Calibri"/>
                <a:sym typeface="Calibri"/>
              </a:rPr>
              <a:t>- Use the same playbook all the time with embedded tests in development </a:t>
            </a:r>
            <a:endParaRPr/>
          </a:p>
          <a:p>
            <a:pPr indent="0" lvl="0" marL="0" marR="0" rtl="0" algn="l">
              <a:spcBef>
                <a:spcPts val="0"/>
              </a:spcBef>
              <a:spcAft>
                <a:spcPts val="0"/>
              </a:spcAft>
              <a:buNone/>
            </a:pPr>
            <a:r>
              <a:rPr lang="en-US" sz="1600">
                <a:solidFill>
                  <a:srgbClr val="404040"/>
                </a:solidFill>
                <a:latin typeface="Calibri"/>
                <a:ea typeface="Calibri"/>
                <a:cs typeface="Calibri"/>
                <a:sym typeface="Calibri"/>
              </a:rPr>
              <a:t>- Use the playbook to deploy to a staging environment (with the same playbooks) that simulates production </a:t>
            </a:r>
            <a:endParaRPr/>
          </a:p>
          <a:p>
            <a:pPr indent="0" lvl="0" marL="0" marR="0" rtl="0" algn="l">
              <a:spcBef>
                <a:spcPts val="0"/>
              </a:spcBef>
              <a:spcAft>
                <a:spcPts val="0"/>
              </a:spcAft>
              <a:buNone/>
            </a:pPr>
            <a:r>
              <a:rPr lang="en-US" sz="1600">
                <a:solidFill>
                  <a:srgbClr val="404040"/>
                </a:solidFill>
                <a:latin typeface="Calibri"/>
                <a:ea typeface="Calibri"/>
                <a:cs typeface="Calibri"/>
                <a:sym typeface="Calibri"/>
              </a:rPr>
              <a:t>- Run an integration test battery written by your QA team against staging </a:t>
            </a:r>
            <a:endParaRPr/>
          </a:p>
          <a:p>
            <a:pPr indent="0" lvl="0" marL="0" marR="0" rtl="0" algn="l">
              <a:spcBef>
                <a:spcPts val="0"/>
              </a:spcBef>
              <a:spcAft>
                <a:spcPts val="0"/>
              </a:spcAft>
              <a:buNone/>
            </a:pPr>
            <a:r>
              <a:rPr lang="en-US" sz="1600">
                <a:solidFill>
                  <a:srgbClr val="404040"/>
                </a:solidFill>
                <a:latin typeface="Calibri"/>
                <a:ea typeface="Calibri"/>
                <a:cs typeface="Calibri"/>
                <a:sym typeface="Calibri"/>
              </a:rPr>
              <a:t>- Deploy to production, with the same integrated tests.</a:t>
            </a:r>
            <a:r>
              <a:rPr lang="en-US" sz="1600">
                <a:solidFill>
                  <a:schemeClr val="dk1"/>
                </a:solidFill>
                <a:latin typeface="Calibri"/>
                <a:ea typeface="Calibri"/>
                <a:cs typeface="Calibri"/>
                <a:sym typeface="Calibri"/>
              </a:rPr>
              <a:t> </a:t>
            </a:r>
            <a:endParaRPr/>
          </a:p>
        </p:txBody>
      </p:sp>
      <p:sp>
        <p:nvSpPr>
          <p:cNvPr id="1352" name="Google Shape;1352;p176"/>
          <p:cNvSpPr/>
          <p:nvPr/>
        </p:nvSpPr>
        <p:spPr>
          <a:xfrm>
            <a:off x="304800" y="4713982"/>
            <a:ext cx="7924800" cy="1077218"/>
          </a:xfrm>
          <a:prstGeom prst="rect">
            <a:avLst/>
          </a:prstGeom>
          <a:noFill/>
          <a:ln cap="flat" cmpd="sng" w="9525">
            <a:solidFill>
              <a:srgbClr val="9966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 Write and use automation to deploy local development VMs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Have a CI system like Jenkins deploy to a staging environment on every code change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The deploy job calls testing scripts to pass/fail a build on every deploy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If the deploy job succeeds, it runs the same deploy playbook against production inventory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6" name="Shape 1356"/>
        <p:cNvGrpSpPr/>
        <p:nvPr/>
      </p:nvGrpSpPr>
      <p:grpSpPr>
        <a:xfrm>
          <a:off x="0" y="0"/>
          <a:ext cx="0" cy="0"/>
          <a:chOff x="0" y="0"/>
          <a:chExt cx="0" cy="0"/>
        </a:xfrm>
      </p:grpSpPr>
      <p:sp>
        <p:nvSpPr>
          <p:cNvPr id="1357" name="Google Shape;1357;p177"/>
          <p:cNvSpPr txBox="1"/>
          <p:nvPr>
            <p:ph type="title"/>
          </p:nvPr>
        </p:nvSpPr>
        <p:spPr>
          <a:xfrm>
            <a:off x="457200" y="41084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Automate All the Things</a:t>
            </a:r>
            <a:r>
              <a:rPr b="0" i="0" lang="en-US" sz="2400" u="none" cap="none" strike="noStrike">
                <a:solidFill>
                  <a:srgbClr val="000000"/>
                </a:solidFill>
                <a:latin typeface="Calibri"/>
                <a:ea typeface="Calibri"/>
                <a:cs typeface="Calibri"/>
                <a:sym typeface="Calibri"/>
              </a:rPr>
              <a:t> </a:t>
            </a:r>
            <a:endParaRPr b="1" i="0" sz="3600" u="none" cap="none" strike="noStrike">
              <a:solidFill>
                <a:srgbClr val="E36C09"/>
              </a:solidFill>
              <a:latin typeface="Calibri"/>
              <a:ea typeface="Calibri"/>
              <a:cs typeface="Calibri"/>
              <a:sym typeface="Calibri"/>
            </a:endParaRPr>
          </a:p>
        </p:txBody>
      </p:sp>
      <p:sp>
        <p:nvSpPr>
          <p:cNvPr id="1358" name="Google Shape;1358;p177"/>
          <p:cNvSpPr txBox="1"/>
          <p:nvPr>
            <p:ph idx="1" type="body"/>
          </p:nvPr>
        </p:nvSpPr>
        <p:spPr>
          <a:xfrm>
            <a:off x="457200" y="1752600"/>
            <a:ext cx="8229600" cy="423608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What can be automated with Ansible?</a:t>
            </a:r>
            <a:endParaRPr/>
          </a:p>
          <a:p>
            <a:pPr indent="-285750" lvl="1" marL="74295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System &amp; Network Configuration Management</a:t>
            </a:r>
            <a:endParaRPr/>
          </a:p>
          <a:p>
            <a:pPr indent="-285750" lvl="1" marL="74295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Testing/Auditing</a:t>
            </a:r>
            <a:endParaRPr/>
          </a:p>
          <a:p>
            <a:pPr indent="-285750" lvl="1" marL="74295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Integration</a:t>
            </a:r>
            <a:endParaRPr/>
          </a:p>
          <a:p>
            <a:pPr indent="-285750" lvl="1" marL="74295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Monitoring</a:t>
            </a:r>
            <a:endParaRPr/>
          </a:p>
          <a:p>
            <a:pPr indent="-285750" lvl="1" marL="74295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Deployments small and/or large scale</a:t>
            </a:r>
            <a:endParaRPr/>
          </a:p>
          <a:p>
            <a:pPr indent="-285750" lvl="1" marL="74295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Provisioning</a:t>
            </a:r>
            <a:endParaRPr/>
          </a:p>
          <a:p>
            <a:pPr indent="-285750" lvl="1" marL="74295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Maintenance/Patching</a:t>
            </a:r>
            <a:endParaRPr/>
          </a:p>
          <a:p>
            <a:pPr indent="-285750" lvl="1" marL="74295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Itself… yes, Ansible can automate Ansible!</a:t>
            </a:r>
            <a:endParaRPr/>
          </a:p>
          <a:p>
            <a:pPr indent="0" lvl="0" marL="0" marR="0" rtl="0" algn="l">
              <a:spcBef>
                <a:spcPts val="56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p:txBody>
      </p:sp>
      <p:cxnSp>
        <p:nvCxnSpPr>
          <p:cNvPr id="1359" name="Google Shape;1359;p177"/>
          <p:cNvCxnSpPr/>
          <p:nvPr/>
        </p:nvCxnSpPr>
        <p:spPr>
          <a:xfrm>
            <a:off x="5334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3" name="Shape 1363"/>
        <p:cNvGrpSpPr/>
        <p:nvPr/>
      </p:nvGrpSpPr>
      <p:grpSpPr>
        <a:xfrm>
          <a:off x="0" y="0"/>
          <a:ext cx="0" cy="0"/>
          <a:chOff x="0" y="0"/>
          <a:chExt cx="0" cy="0"/>
        </a:xfrm>
      </p:grpSpPr>
      <p:sp>
        <p:nvSpPr>
          <p:cNvPr id="1364" name="Google Shape;1364;p178"/>
          <p:cNvSpPr txBox="1"/>
          <p:nvPr>
            <p:ph type="title"/>
          </p:nvPr>
        </p:nvSpPr>
        <p:spPr>
          <a:xfrm>
            <a:off x="457200" y="3340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Obtaining Zero Downtime</a:t>
            </a:r>
            <a:endParaRPr/>
          </a:p>
        </p:txBody>
      </p:sp>
      <p:sp>
        <p:nvSpPr>
          <p:cNvPr id="1365" name="Google Shape;1365;p178"/>
          <p:cNvSpPr txBox="1"/>
          <p:nvPr>
            <p:ph idx="1" type="body"/>
          </p:nvPr>
        </p:nvSpPr>
        <p:spPr>
          <a:xfrm>
            <a:off x="533400" y="1203835"/>
            <a:ext cx="8229600" cy="42360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The more we achieve automation nirvana, the closer we can get to reaching zero downtime. </a:t>
            </a:r>
            <a:endParaRPr/>
          </a:p>
          <a:p>
            <a:pPr indent="0" lvl="0" marL="0" marR="0" rtl="0" algn="ctr">
              <a:spcBef>
                <a:spcPts val="56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Noto Sans Symbols"/>
              <a:buNone/>
            </a:pPr>
            <a:r>
              <a:t/>
            </a:r>
            <a:endParaRPr b="1" i="0" sz="2800" u="none" cap="none" strike="noStrike">
              <a:solidFill>
                <a:schemeClr val="dk1"/>
              </a:solidFill>
              <a:latin typeface="Calibri"/>
              <a:ea typeface="Calibri"/>
              <a:cs typeface="Calibri"/>
              <a:sym typeface="Calibri"/>
            </a:endParaRPr>
          </a:p>
        </p:txBody>
      </p:sp>
      <p:cxnSp>
        <p:nvCxnSpPr>
          <p:cNvPr id="1366" name="Google Shape;1366;p178"/>
          <p:cNvCxnSpPr/>
          <p:nvPr/>
        </p:nvCxnSpPr>
        <p:spPr>
          <a:xfrm>
            <a:off x="5334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1367" name="Google Shape;1367;p178"/>
          <p:cNvSpPr txBox="1"/>
          <p:nvPr/>
        </p:nvSpPr>
        <p:spPr>
          <a:xfrm>
            <a:off x="152400" y="2252598"/>
            <a:ext cx="8839200" cy="3936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Until 2016, </a:t>
            </a:r>
            <a:r>
              <a:rPr b="1" lang="en-US" sz="5400">
                <a:solidFill>
                  <a:srgbClr val="0C418D"/>
                </a:solidFill>
                <a:latin typeface="Calibri"/>
                <a:ea typeface="Calibri"/>
                <a:cs typeface="Calibri"/>
                <a:sym typeface="Calibri"/>
              </a:rPr>
              <a:t>80%</a:t>
            </a:r>
            <a:r>
              <a:rPr lang="en-US" sz="2800">
                <a:solidFill>
                  <a:schemeClr val="dk1"/>
                </a:solidFill>
                <a:latin typeface="Calibri"/>
                <a:ea typeface="Calibri"/>
                <a:cs typeface="Calibri"/>
                <a:sym typeface="Calibri"/>
              </a:rPr>
              <a:t> of all mission-critical IT service outages were due to </a:t>
            </a:r>
            <a:r>
              <a:rPr b="1" lang="en-US" sz="5400">
                <a:solidFill>
                  <a:srgbClr val="0C418D"/>
                </a:solidFill>
                <a:latin typeface="Calibri"/>
                <a:ea typeface="Calibri"/>
                <a:cs typeface="Calibri"/>
                <a:sym typeface="Calibri"/>
              </a:rPr>
              <a:t>PEOPLE</a:t>
            </a:r>
            <a:r>
              <a:rPr lang="en-US" sz="60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and process errors, with more than </a:t>
            </a:r>
            <a:r>
              <a:rPr b="1" lang="en-US" sz="5400">
                <a:solidFill>
                  <a:srgbClr val="0C418D"/>
                </a:solidFill>
                <a:latin typeface="Calibri"/>
                <a:ea typeface="Calibri"/>
                <a:cs typeface="Calibri"/>
                <a:sym typeface="Calibri"/>
              </a:rPr>
              <a:t>50%</a:t>
            </a:r>
            <a:r>
              <a:rPr lang="en-US" sz="2800">
                <a:solidFill>
                  <a:schemeClr val="dk1"/>
                </a:solidFill>
                <a:latin typeface="Calibri"/>
                <a:ea typeface="Calibri"/>
                <a:cs typeface="Calibri"/>
                <a:sym typeface="Calibri"/>
              </a:rPr>
              <a:t>  of those outages caused by </a:t>
            </a:r>
            <a:r>
              <a:rPr b="1" lang="en-US" sz="2800">
                <a:solidFill>
                  <a:schemeClr val="dk1"/>
                </a:solidFill>
                <a:latin typeface="Calibri"/>
                <a:ea typeface="Calibri"/>
                <a:cs typeface="Calibri"/>
                <a:sym typeface="Calibri"/>
              </a:rPr>
              <a:t>change/ configuration/release integration and handoff </a:t>
            </a:r>
            <a:r>
              <a:rPr lang="en-US" sz="2800">
                <a:solidFill>
                  <a:schemeClr val="dk1"/>
                </a:solidFill>
                <a:latin typeface="Calibri"/>
                <a:ea typeface="Calibri"/>
                <a:cs typeface="Calibri"/>
                <a:sym typeface="Calibri"/>
              </a:rPr>
              <a:t>issues.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				– source: Gartner RAS Core research, 2010</a:t>
            </a:r>
            <a:endParaRPr i="1" sz="2000">
              <a:solidFill>
                <a:schemeClr val="dk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179"/>
          <p:cNvSpPr txBox="1"/>
          <p:nvPr/>
        </p:nvSpPr>
        <p:spPr>
          <a:xfrm>
            <a:off x="457200" y="1676400"/>
            <a:ext cx="8382000" cy="30781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2800"/>
              <a:buFont typeface="Noto Sans Symbols"/>
              <a:buChar char="❑"/>
            </a:pPr>
            <a:r>
              <a:rPr b="1" i="0" lang="en-US" sz="2800">
                <a:solidFill>
                  <a:srgbClr val="595959"/>
                </a:solidFill>
                <a:latin typeface="Calibri"/>
                <a:ea typeface="Calibri"/>
                <a:cs typeface="Calibri"/>
                <a:sym typeface="Calibri"/>
              </a:rPr>
              <a:t>Let’s discuss how Ansible is being used in the real world:</a:t>
            </a:r>
            <a:endParaRPr/>
          </a:p>
          <a:p>
            <a:pPr indent="-285750" lvl="1" marL="742950" marR="0" rtl="0" algn="l">
              <a:spcBef>
                <a:spcPts val="48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Ansible at Cogapp</a:t>
            </a:r>
            <a:endParaRPr b="1" i="0" sz="2400" u="none" cap="none" strike="noStrike">
              <a:solidFill>
                <a:srgbClr val="595959"/>
              </a:solidFill>
              <a:latin typeface="Calibri"/>
              <a:ea typeface="Calibri"/>
              <a:cs typeface="Calibri"/>
              <a:sym typeface="Calibri"/>
            </a:endParaRPr>
          </a:p>
          <a:p>
            <a:pPr indent="-285750" lvl="1" marL="742950" marR="0" rtl="0" algn="l">
              <a:spcBef>
                <a:spcPts val="48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Ansible at HootSuite</a:t>
            </a:r>
            <a:endParaRPr/>
          </a:p>
          <a:p>
            <a:pPr indent="-285750" lvl="1" marL="742950" marR="0" rtl="0" algn="l">
              <a:spcBef>
                <a:spcPts val="48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Ansible at NASA</a:t>
            </a:r>
            <a:endParaRPr/>
          </a:p>
          <a:p>
            <a:pPr indent="-342900" lvl="0" marL="342900" marR="0" rtl="0" algn="l">
              <a:spcBef>
                <a:spcPts val="560"/>
              </a:spcBef>
              <a:spcAft>
                <a:spcPts val="0"/>
              </a:spcAft>
              <a:buClr>
                <a:srgbClr val="595959"/>
              </a:buClr>
              <a:buSzPts val="2800"/>
              <a:buFont typeface="Noto Sans Symbols"/>
              <a:buChar char="❑"/>
            </a:pPr>
            <a:r>
              <a:rPr b="1" i="0" lang="en-US" sz="2800">
                <a:solidFill>
                  <a:srgbClr val="595959"/>
                </a:solidFill>
                <a:latin typeface="Calibri"/>
                <a:ea typeface="Calibri"/>
                <a:cs typeface="Calibri"/>
                <a:sym typeface="Calibri"/>
              </a:rPr>
              <a:t>Additional Ansible References &amp; Resources </a:t>
            </a:r>
            <a:endParaRPr/>
          </a:p>
        </p:txBody>
      </p:sp>
      <p:sp>
        <p:nvSpPr>
          <p:cNvPr id="1373" name="Google Shape;1373;p179"/>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Ansible in The Wild</a:t>
            </a:r>
            <a:endParaRPr/>
          </a:p>
        </p:txBody>
      </p:sp>
      <p:cxnSp>
        <p:nvCxnSpPr>
          <p:cNvPr id="1374" name="Google Shape;1374;p179"/>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8" name="Shape 1378"/>
        <p:cNvGrpSpPr/>
        <p:nvPr/>
      </p:nvGrpSpPr>
      <p:grpSpPr>
        <a:xfrm>
          <a:off x="0" y="0"/>
          <a:ext cx="0" cy="0"/>
          <a:chOff x="0" y="0"/>
          <a:chExt cx="0" cy="0"/>
        </a:xfrm>
      </p:grpSpPr>
      <p:sp>
        <p:nvSpPr>
          <p:cNvPr id="1379" name="Google Shape;1379;p180"/>
          <p:cNvSpPr txBox="1"/>
          <p:nvPr/>
        </p:nvSpPr>
        <p:spPr>
          <a:xfrm>
            <a:off x="457200" y="1676400"/>
            <a:ext cx="8077200" cy="40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595959"/>
              </a:buClr>
              <a:buSzPts val="2800"/>
              <a:buFont typeface="Calibri"/>
              <a:buNone/>
            </a:pPr>
            <a:r>
              <a:rPr b="1" i="0" lang="en-US" sz="2800">
                <a:solidFill>
                  <a:srgbClr val="595959"/>
                </a:solidFill>
                <a:latin typeface="Calibri"/>
                <a:ea typeface="Calibri"/>
                <a:cs typeface="Calibri"/>
                <a:sym typeface="Calibri"/>
              </a:rPr>
              <a:t>Cogapp – An Ansible Case Study:</a:t>
            </a:r>
            <a:endParaRPr/>
          </a:p>
          <a:p>
            <a:pPr indent="0" lvl="0" marL="0" marR="0" rtl="0" algn="l">
              <a:spcBef>
                <a:spcPts val="560"/>
              </a:spcBef>
              <a:spcAft>
                <a:spcPts val="0"/>
              </a:spcAft>
              <a:buClr>
                <a:schemeClr val="dk1"/>
              </a:buClr>
              <a:buSzPts val="2800"/>
              <a:buFont typeface="PT Sans"/>
              <a:buNone/>
            </a:pPr>
            <a:r>
              <a:t/>
            </a:r>
            <a:endParaRPr b="1" i="0" sz="2800">
              <a:solidFill>
                <a:srgbClr val="595959"/>
              </a:solidFill>
              <a:latin typeface="Calibri"/>
              <a:ea typeface="Calibri"/>
              <a:cs typeface="Calibri"/>
              <a:sym typeface="Calibri"/>
            </a:endParaRPr>
          </a:p>
          <a:p>
            <a:pPr indent="0" lvl="0" marL="0" marR="0" rtl="0" algn="l">
              <a:spcBef>
                <a:spcPts val="560"/>
              </a:spcBef>
              <a:spcAft>
                <a:spcPts val="0"/>
              </a:spcAft>
              <a:buClr>
                <a:srgbClr val="595959"/>
              </a:buClr>
              <a:buSzPts val="2800"/>
              <a:buFont typeface="Calibri"/>
              <a:buNone/>
            </a:pPr>
            <a:r>
              <a:rPr b="1" i="0" lang="en-US" sz="2800">
                <a:solidFill>
                  <a:srgbClr val="595959"/>
                </a:solidFill>
                <a:latin typeface="Calibri"/>
                <a:ea typeface="Calibri"/>
                <a:cs typeface="Calibri"/>
                <a:sym typeface="Calibri"/>
              </a:rPr>
              <a:t>Provisioning and Content Development:</a:t>
            </a:r>
            <a:endParaRPr/>
          </a:p>
          <a:p>
            <a:pPr indent="0" lvl="0" marL="0" marR="0" rtl="0" algn="l">
              <a:spcBef>
                <a:spcPts val="400"/>
              </a:spcBef>
              <a:spcAft>
                <a:spcPts val="0"/>
              </a:spcAft>
              <a:buClr>
                <a:srgbClr val="595959"/>
              </a:buClr>
              <a:buSzPts val="2000"/>
              <a:buFont typeface="Calibri"/>
              <a:buNone/>
            </a:pPr>
            <a:r>
              <a:rPr b="1" i="0" lang="en-US" sz="2000" u="sng">
                <a:solidFill>
                  <a:schemeClr val="hlink"/>
                </a:solidFill>
                <a:latin typeface="Calibri"/>
                <a:ea typeface="Calibri"/>
                <a:cs typeface="Calibri"/>
                <a:sym typeface="Calibri"/>
                <a:hlinkClick r:id="rId3"/>
              </a:rPr>
              <a:t>https://www.ansible.com/hubfs/Whitepapers__Case_Studies/Cogapp_Case_Study.pdf?t=1472592588864</a:t>
            </a:r>
            <a:r>
              <a:rPr b="1" i="0" lang="en-US" sz="2000">
                <a:solidFill>
                  <a:srgbClr val="595959"/>
                </a:solidFill>
                <a:latin typeface="Calibri"/>
                <a:ea typeface="Calibri"/>
                <a:cs typeface="Calibri"/>
                <a:sym typeface="Calibri"/>
              </a:rPr>
              <a:t> </a:t>
            </a:r>
            <a:endParaRPr b="1" i="0" sz="2800">
              <a:solidFill>
                <a:srgbClr val="595959"/>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Noto Sans Symbols"/>
              <a:buNone/>
            </a:pPr>
            <a:r>
              <a:t/>
            </a:r>
            <a:endParaRPr b="1" i="0" sz="2800">
              <a:solidFill>
                <a:srgbClr val="595959"/>
              </a:solidFill>
              <a:latin typeface="Calibri"/>
              <a:ea typeface="Calibri"/>
              <a:cs typeface="Calibri"/>
              <a:sym typeface="Calibri"/>
            </a:endParaRPr>
          </a:p>
          <a:p>
            <a:pPr indent="0" lvl="0" marL="0" marR="0" rtl="0" algn="l">
              <a:spcBef>
                <a:spcPts val="560"/>
              </a:spcBef>
              <a:spcAft>
                <a:spcPts val="0"/>
              </a:spcAft>
              <a:buClr>
                <a:schemeClr val="dk1"/>
              </a:buClr>
              <a:buSzPts val="2800"/>
              <a:buFont typeface="PT Sans"/>
              <a:buNone/>
            </a:pPr>
            <a:r>
              <a:t/>
            </a:r>
            <a:endParaRPr b="1" i="0" sz="2800">
              <a:solidFill>
                <a:srgbClr val="595959"/>
              </a:solidFill>
              <a:latin typeface="Calibri"/>
              <a:ea typeface="Calibri"/>
              <a:cs typeface="Calibri"/>
              <a:sym typeface="Calibri"/>
            </a:endParaRPr>
          </a:p>
        </p:txBody>
      </p:sp>
      <p:sp>
        <p:nvSpPr>
          <p:cNvPr id="1380" name="Google Shape;1380;p180"/>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Ansible in The Wild: </a:t>
            </a:r>
            <a:br>
              <a:rPr b="1" i="0" lang="en-US" sz="4000" u="none" cap="none" strike="noStrike">
                <a:solidFill>
                  <a:srgbClr val="E36C09"/>
                </a:solidFill>
                <a:latin typeface="Calibri"/>
                <a:ea typeface="Calibri"/>
                <a:cs typeface="Calibri"/>
                <a:sym typeface="Calibri"/>
              </a:rPr>
            </a:br>
            <a:r>
              <a:rPr b="1" i="0" lang="en-US" sz="4000" u="none" cap="none" strike="noStrike">
                <a:solidFill>
                  <a:srgbClr val="E36C09"/>
                </a:solidFill>
                <a:latin typeface="Calibri"/>
                <a:ea typeface="Calibri"/>
                <a:cs typeface="Calibri"/>
                <a:sym typeface="Calibri"/>
              </a:rPr>
              <a:t>Cogapp</a:t>
            </a:r>
            <a:endParaRPr b="1" i="0" sz="4000" u="none" cap="none" strike="noStrike">
              <a:solidFill>
                <a:srgbClr val="E36C09"/>
              </a:solidFill>
              <a:latin typeface="Calibri"/>
              <a:ea typeface="Calibri"/>
              <a:cs typeface="Calibri"/>
              <a:sym typeface="Calibri"/>
            </a:endParaRPr>
          </a:p>
        </p:txBody>
      </p:sp>
      <p:cxnSp>
        <p:nvCxnSpPr>
          <p:cNvPr id="1381" name="Google Shape;1381;p180"/>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73"/>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Level-set: DevOps – What is it, and Why?</a:t>
            </a:r>
            <a:endParaRPr/>
          </a:p>
        </p:txBody>
      </p:sp>
      <p:sp>
        <p:nvSpPr>
          <p:cNvPr id="418" name="Google Shape;418;p73"/>
          <p:cNvSpPr txBox="1"/>
          <p:nvPr>
            <p:ph idx="1" type="body"/>
          </p:nvPr>
        </p:nvSpPr>
        <p:spPr>
          <a:xfrm>
            <a:off x="381000" y="990600"/>
            <a:ext cx="8458200" cy="502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The answer to these questions, are simultaneously very simple, and entirely more complicated.</a:t>
            </a:r>
            <a:endParaRPr/>
          </a:p>
          <a:p>
            <a:pPr indent="0" lvl="0" marL="0" marR="0" rtl="0" algn="l">
              <a:spcBef>
                <a:spcPts val="56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 </a:t>
            </a:r>
            <a:endParaRPr/>
          </a:p>
          <a:p>
            <a:pPr indent="0" lvl="0" marL="0" marR="0" rtl="0" algn="l">
              <a:spcBef>
                <a:spcPts val="48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Simple Answer: </a:t>
            </a:r>
            <a:r>
              <a:rPr b="0" i="0" lang="en-US" sz="2400" u="none" cap="none" strike="noStrike">
                <a:solidFill>
                  <a:schemeClr val="dk1"/>
                </a:solidFill>
                <a:latin typeface="Calibri"/>
                <a:ea typeface="Calibri"/>
                <a:cs typeface="Calibri"/>
                <a:sym typeface="Calibri"/>
              </a:rPr>
              <a:t>DevOps can be considered the accumulation of industry best practices, processes, procedures, methods, and frameworks, all implemented in such a way as to ensure </a:t>
            </a:r>
            <a:r>
              <a:rPr b="0" i="0" lang="en-US" sz="2400" u="sng" cap="none" strike="noStrike">
                <a:solidFill>
                  <a:schemeClr val="dk1"/>
                </a:solidFill>
                <a:latin typeface="Calibri"/>
                <a:ea typeface="Calibri"/>
                <a:cs typeface="Calibri"/>
                <a:sym typeface="Calibri"/>
              </a:rPr>
              <a:t>continuous integration</a:t>
            </a:r>
            <a:r>
              <a:rPr b="0" i="0" lang="en-US" sz="2400" u="none" cap="none" strike="noStrike">
                <a:solidFill>
                  <a:schemeClr val="dk1"/>
                </a:solidFill>
                <a:latin typeface="Calibri"/>
                <a:ea typeface="Calibri"/>
                <a:cs typeface="Calibri"/>
                <a:sym typeface="Calibri"/>
              </a:rPr>
              <a:t> of the organization’s departments and teams, thereby empowering them to </a:t>
            </a:r>
            <a:r>
              <a:rPr b="0" i="0" lang="en-US" sz="2400" u="sng" cap="none" strike="noStrike">
                <a:solidFill>
                  <a:schemeClr val="dk1"/>
                </a:solidFill>
                <a:latin typeface="Calibri"/>
                <a:ea typeface="Calibri"/>
                <a:cs typeface="Calibri"/>
                <a:sym typeface="Calibri"/>
              </a:rPr>
              <a:t>continuously deliver</a:t>
            </a:r>
            <a:r>
              <a:rPr b="0" i="0" lang="en-US" sz="2400" u="none" cap="none" strike="noStrike">
                <a:solidFill>
                  <a:schemeClr val="dk1"/>
                </a:solidFill>
                <a:latin typeface="Calibri"/>
                <a:ea typeface="Calibri"/>
                <a:cs typeface="Calibri"/>
                <a:sym typeface="Calibri"/>
              </a:rPr>
              <a:t> the organization’s product (code, service, etc.), while also </a:t>
            </a:r>
            <a:r>
              <a:rPr b="0" i="0" lang="en-US" sz="2400" u="sng" cap="none" strike="noStrike">
                <a:solidFill>
                  <a:schemeClr val="dk1"/>
                </a:solidFill>
                <a:latin typeface="Calibri"/>
                <a:ea typeface="Calibri"/>
                <a:cs typeface="Calibri"/>
                <a:sym typeface="Calibri"/>
              </a:rPr>
              <a:t>continuously improving</a:t>
            </a:r>
            <a:r>
              <a:rPr b="0" i="0" lang="en-US" sz="2400" u="none" cap="none" strike="noStrike">
                <a:solidFill>
                  <a:schemeClr val="dk1"/>
                </a:solidFill>
                <a:latin typeface="Calibri"/>
                <a:ea typeface="Calibri"/>
                <a:cs typeface="Calibri"/>
                <a:sym typeface="Calibri"/>
              </a:rPr>
              <a:t> every facet of this methodology at every stage possible. </a:t>
            </a:r>
            <a:endParaRPr b="1" i="0" sz="24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SzPts val="2800"/>
              <a:buFont typeface="Calibri"/>
              <a:buNone/>
            </a:pPr>
            <a:r>
              <a:rPr b="1" i="0" lang="en-US" sz="2800" u="none" cap="none" strike="noStrike">
                <a:solidFill>
                  <a:schemeClr val="dk1"/>
                </a:solidFill>
                <a:latin typeface="Calibri"/>
                <a:ea typeface="Calibri"/>
                <a:cs typeface="Calibri"/>
                <a:sym typeface="Calibri"/>
              </a:rPr>
              <a:t>				       </a:t>
            </a:r>
            <a:r>
              <a:rPr b="1" i="1" lang="en-US" sz="2400" u="none" cap="none" strike="noStrike">
                <a:solidFill>
                  <a:schemeClr val="dk1"/>
                </a:solidFill>
                <a:latin typeface="Calibri"/>
                <a:ea typeface="Calibri"/>
                <a:cs typeface="Calibri"/>
                <a:sym typeface="Calibri"/>
              </a:rPr>
              <a:t>(Not so simple though, is it?)</a:t>
            </a:r>
            <a:endParaRPr b="1" i="0" sz="2800" u="none" cap="none" strike="noStrike">
              <a:solidFill>
                <a:schemeClr val="dk1"/>
              </a:solidFill>
              <a:latin typeface="Calibri"/>
              <a:ea typeface="Calibri"/>
              <a:cs typeface="Calibri"/>
              <a:sym typeface="Calibri"/>
            </a:endParaRPr>
          </a:p>
        </p:txBody>
      </p:sp>
      <p:cxnSp>
        <p:nvCxnSpPr>
          <p:cNvPr id="419" name="Google Shape;419;p73"/>
          <p:cNvCxnSpPr/>
          <p:nvPr/>
        </p:nvCxnSpPr>
        <p:spPr>
          <a:xfrm>
            <a:off x="533400" y="990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5" name="Shape 1385"/>
        <p:cNvGrpSpPr/>
        <p:nvPr/>
      </p:nvGrpSpPr>
      <p:grpSpPr>
        <a:xfrm>
          <a:off x="0" y="0"/>
          <a:ext cx="0" cy="0"/>
          <a:chOff x="0" y="0"/>
          <a:chExt cx="0" cy="0"/>
        </a:xfrm>
      </p:grpSpPr>
      <p:sp>
        <p:nvSpPr>
          <p:cNvPr id="1386" name="Google Shape;1386;p181"/>
          <p:cNvSpPr txBox="1"/>
          <p:nvPr/>
        </p:nvSpPr>
        <p:spPr>
          <a:xfrm>
            <a:off x="457200" y="1676400"/>
            <a:ext cx="8077200" cy="40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595959"/>
              </a:buClr>
              <a:buSzPts val="2800"/>
              <a:buFont typeface="Calibri"/>
              <a:buNone/>
            </a:pPr>
            <a:r>
              <a:rPr b="1" i="0" lang="en-US" sz="2800">
                <a:solidFill>
                  <a:srgbClr val="595959"/>
                </a:solidFill>
                <a:latin typeface="Calibri"/>
                <a:ea typeface="Calibri"/>
                <a:cs typeface="Calibri"/>
                <a:sym typeface="Calibri"/>
              </a:rPr>
              <a:t>HootSuite – An Ansible Case Study:</a:t>
            </a:r>
            <a:endParaRPr/>
          </a:p>
          <a:p>
            <a:pPr indent="0" lvl="0" marL="0" marR="0" rtl="0" algn="l">
              <a:spcBef>
                <a:spcPts val="560"/>
              </a:spcBef>
              <a:spcAft>
                <a:spcPts val="0"/>
              </a:spcAft>
              <a:buClr>
                <a:schemeClr val="dk1"/>
              </a:buClr>
              <a:buSzPts val="2800"/>
              <a:buFont typeface="PT Sans"/>
              <a:buNone/>
            </a:pPr>
            <a:r>
              <a:t/>
            </a:r>
            <a:endParaRPr b="1" i="0" sz="2800">
              <a:solidFill>
                <a:srgbClr val="595959"/>
              </a:solidFill>
              <a:latin typeface="Calibri"/>
              <a:ea typeface="Calibri"/>
              <a:cs typeface="Calibri"/>
              <a:sym typeface="Calibri"/>
            </a:endParaRPr>
          </a:p>
          <a:p>
            <a:pPr indent="0" lvl="0" marL="0" marR="0" rtl="0" algn="l">
              <a:spcBef>
                <a:spcPts val="560"/>
              </a:spcBef>
              <a:spcAft>
                <a:spcPts val="0"/>
              </a:spcAft>
              <a:buClr>
                <a:schemeClr val="dk1"/>
              </a:buClr>
              <a:buSzPts val="2800"/>
              <a:buFont typeface="PT Sans"/>
              <a:buNone/>
            </a:pPr>
            <a:r>
              <a:t/>
            </a:r>
            <a:endParaRPr b="1" i="0" sz="2800">
              <a:solidFill>
                <a:srgbClr val="595959"/>
              </a:solidFill>
              <a:latin typeface="Calibri"/>
              <a:ea typeface="Calibri"/>
              <a:cs typeface="Calibri"/>
              <a:sym typeface="Calibri"/>
            </a:endParaRPr>
          </a:p>
          <a:p>
            <a:pPr indent="0" lvl="0" marL="0" marR="0" rtl="0" algn="l">
              <a:spcBef>
                <a:spcPts val="560"/>
              </a:spcBef>
              <a:spcAft>
                <a:spcPts val="0"/>
              </a:spcAft>
              <a:buClr>
                <a:srgbClr val="595959"/>
              </a:buClr>
              <a:buSzPts val="2800"/>
              <a:buFont typeface="Calibri"/>
              <a:buNone/>
            </a:pPr>
            <a:r>
              <a:rPr b="1" i="0" lang="en-US" sz="2800">
                <a:solidFill>
                  <a:srgbClr val="595959"/>
                </a:solidFill>
                <a:latin typeface="Calibri"/>
                <a:ea typeface="Calibri"/>
                <a:cs typeface="Calibri"/>
                <a:sym typeface="Calibri"/>
              </a:rPr>
              <a:t>Orchestration in a SaaS infrastructure:</a:t>
            </a:r>
            <a:endParaRPr/>
          </a:p>
          <a:p>
            <a:pPr indent="0" lvl="0" marL="0" marR="0" rtl="0" algn="l">
              <a:spcBef>
                <a:spcPts val="400"/>
              </a:spcBef>
              <a:spcAft>
                <a:spcPts val="0"/>
              </a:spcAft>
              <a:buClr>
                <a:srgbClr val="595959"/>
              </a:buClr>
              <a:buSzPts val="2000"/>
              <a:buFont typeface="Calibri"/>
              <a:buNone/>
            </a:pPr>
            <a:r>
              <a:rPr b="1" i="0" lang="en-US" sz="2000" u="sng">
                <a:solidFill>
                  <a:schemeClr val="hlink"/>
                </a:solidFill>
                <a:latin typeface="Calibri"/>
                <a:ea typeface="Calibri"/>
                <a:cs typeface="Calibri"/>
                <a:sym typeface="Calibri"/>
                <a:hlinkClick r:id="rId3"/>
              </a:rPr>
              <a:t>https://cdn2.hubspot.net/hub/330046/file-480366621-pdf/pdf_content/Hoot_Suite_Case_Study.pdf?t=1472592588864</a:t>
            </a:r>
            <a:r>
              <a:rPr b="1" i="0" lang="en-US" sz="2000">
                <a:solidFill>
                  <a:srgbClr val="595959"/>
                </a:solidFill>
                <a:latin typeface="Calibri"/>
                <a:ea typeface="Calibri"/>
                <a:cs typeface="Calibri"/>
                <a:sym typeface="Calibri"/>
              </a:rPr>
              <a:t> </a:t>
            </a:r>
            <a:endParaRPr b="1" i="0" sz="2800">
              <a:solidFill>
                <a:srgbClr val="595959"/>
              </a:solidFill>
              <a:latin typeface="Calibri"/>
              <a:ea typeface="Calibri"/>
              <a:cs typeface="Calibri"/>
              <a:sym typeface="Calibri"/>
            </a:endParaRPr>
          </a:p>
        </p:txBody>
      </p:sp>
      <p:sp>
        <p:nvSpPr>
          <p:cNvPr id="1387" name="Google Shape;1387;p181"/>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Ansible in The Wild: </a:t>
            </a:r>
            <a:br>
              <a:rPr b="1" i="0" lang="en-US" sz="4000" u="none" cap="none" strike="noStrike">
                <a:solidFill>
                  <a:srgbClr val="E36C09"/>
                </a:solidFill>
                <a:latin typeface="Calibri"/>
                <a:ea typeface="Calibri"/>
                <a:cs typeface="Calibri"/>
                <a:sym typeface="Calibri"/>
              </a:rPr>
            </a:br>
            <a:r>
              <a:rPr b="1" i="0" lang="en-US" sz="4000" u="none" cap="none" strike="noStrike">
                <a:solidFill>
                  <a:srgbClr val="E36C09"/>
                </a:solidFill>
                <a:latin typeface="Calibri"/>
                <a:ea typeface="Calibri"/>
                <a:cs typeface="Calibri"/>
                <a:sym typeface="Calibri"/>
              </a:rPr>
              <a:t>HootSuite</a:t>
            </a:r>
            <a:endParaRPr/>
          </a:p>
        </p:txBody>
      </p:sp>
      <p:cxnSp>
        <p:nvCxnSpPr>
          <p:cNvPr id="1388" name="Google Shape;1388;p181"/>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2" name="Shape 1392"/>
        <p:cNvGrpSpPr/>
        <p:nvPr/>
      </p:nvGrpSpPr>
      <p:grpSpPr>
        <a:xfrm>
          <a:off x="0" y="0"/>
          <a:ext cx="0" cy="0"/>
          <a:chOff x="0" y="0"/>
          <a:chExt cx="0" cy="0"/>
        </a:xfrm>
      </p:grpSpPr>
      <p:sp>
        <p:nvSpPr>
          <p:cNvPr id="1393" name="Google Shape;1393;p182"/>
          <p:cNvSpPr txBox="1"/>
          <p:nvPr/>
        </p:nvSpPr>
        <p:spPr>
          <a:xfrm>
            <a:off x="457200" y="1676400"/>
            <a:ext cx="8077200" cy="40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PT Sans"/>
              <a:buNone/>
            </a:pPr>
            <a:r>
              <a:t/>
            </a:r>
            <a:endParaRPr b="1" i="0" sz="2800">
              <a:solidFill>
                <a:srgbClr val="595959"/>
              </a:solidFill>
              <a:latin typeface="Calibri"/>
              <a:ea typeface="Calibri"/>
              <a:cs typeface="Calibri"/>
              <a:sym typeface="Calibri"/>
            </a:endParaRPr>
          </a:p>
          <a:p>
            <a:pPr indent="0" lvl="0" marL="0" marR="0" rtl="0" algn="l">
              <a:spcBef>
                <a:spcPts val="560"/>
              </a:spcBef>
              <a:spcAft>
                <a:spcPts val="0"/>
              </a:spcAft>
              <a:buClr>
                <a:schemeClr val="dk1"/>
              </a:buClr>
              <a:buSzPts val="2800"/>
              <a:buFont typeface="PT Sans"/>
              <a:buNone/>
            </a:pPr>
            <a:r>
              <a:t/>
            </a:r>
            <a:endParaRPr b="1" i="0" sz="2800">
              <a:solidFill>
                <a:srgbClr val="595959"/>
              </a:solidFill>
              <a:latin typeface="Calibri"/>
              <a:ea typeface="Calibri"/>
              <a:cs typeface="Calibri"/>
              <a:sym typeface="Calibri"/>
            </a:endParaRPr>
          </a:p>
          <a:p>
            <a:pPr indent="0" lvl="0" marL="0" marR="0" rtl="0" algn="l">
              <a:spcBef>
                <a:spcPts val="560"/>
              </a:spcBef>
              <a:spcAft>
                <a:spcPts val="0"/>
              </a:spcAft>
              <a:buClr>
                <a:srgbClr val="595959"/>
              </a:buClr>
              <a:buSzPts val="2800"/>
              <a:buFont typeface="Calibri"/>
              <a:buNone/>
            </a:pPr>
            <a:r>
              <a:rPr b="1" i="0" lang="en-US" sz="2800">
                <a:solidFill>
                  <a:srgbClr val="595959"/>
                </a:solidFill>
                <a:latin typeface="Calibri"/>
                <a:ea typeface="Calibri"/>
                <a:cs typeface="Calibri"/>
                <a:sym typeface="Calibri"/>
              </a:rPr>
              <a:t>NASA – An Ansible Case Study:</a:t>
            </a:r>
            <a:endParaRPr/>
          </a:p>
          <a:p>
            <a:pPr indent="0" lvl="0" marL="0" marR="0" rtl="0" algn="l">
              <a:spcBef>
                <a:spcPts val="400"/>
              </a:spcBef>
              <a:spcAft>
                <a:spcPts val="0"/>
              </a:spcAft>
              <a:buClr>
                <a:srgbClr val="595959"/>
              </a:buClr>
              <a:buSzPts val="2000"/>
              <a:buFont typeface="Calibri"/>
              <a:buNone/>
            </a:pPr>
            <a:r>
              <a:rPr b="1" i="0" lang="en-US" sz="2000" u="sng">
                <a:solidFill>
                  <a:schemeClr val="hlink"/>
                </a:solidFill>
                <a:latin typeface="Calibri"/>
                <a:ea typeface="Calibri"/>
                <a:cs typeface="Calibri"/>
                <a:sym typeface="Calibri"/>
                <a:hlinkClick r:id="rId3"/>
              </a:rPr>
              <a:t>https://www.ansible.com/hs-fs/hub/330046/file-1649288715-pdf/Whitepapers__Case_Studies/nasa_ansible_case_study.pdf?t=1472592588864</a:t>
            </a:r>
            <a:r>
              <a:rPr b="1" i="0" lang="en-US" sz="2000">
                <a:solidFill>
                  <a:srgbClr val="595959"/>
                </a:solidFill>
                <a:latin typeface="Calibri"/>
                <a:ea typeface="Calibri"/>
                <a:cs typeface="Calibri"/>
                <a:sym typeface="Calibri"/>
              </a:rPr>
              <a:t> </a:t>
            </a:r>
            <a:endParaRPr b="1" i="0" sz="2800">
              <a:solidFill>
                <a:srgbClr val="595959"/>
              </a:solidFill>
              <a:latin typeface="Calibri"/>
              <a:ea typeface="Calibri"/>
              <a:cs typeface="Calibri"/>
              <a:sym typeface="Calibri"/>
            </a:endParaRPr>
          </a:p>
        </p:txBody>
      </p:sp>
      <p:sp>
        <p:nvSpPr>
          <p:cNvPr id="1394" name="Google Shape;1394;p182"/>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Ansible in The Wild: </a:t>
            </a:r>
            <a:br>
              <a:rPr b="1" i="0" lang="en-US" sz="4000" u="none" cap="none" strike="noStrike">
                <a:solidFill>
                  <a:srgbClr val="E36C09"/>
                </a:solidFill>
                <a:latin typeface="Calibri"/>
                <a:ea typeface="Calibri"/>
                <a:cs typeface="Calibri"/>
                <a:sym typeface="Calibri"/>
              </a:rPr>
            </a:br>
            <a:r>
              <a:rPr b="1" i="0" lang="en-US" sz="4000" u="none" cap="none" strike="noStrike">
                <a:solidFill>
                  <a:srgbClr val="E36C09"/>
                </a:solidFill>
                <a:latin typeface="Calibri"/>
                <a:ea typeface="Calibri"/>
                <a:cs typeface="Calibri"/>
                <a:sym typeface="Calibri"/>
              </a:rPr>
              <a:t>NASA</a:t>
            </a:r>
            <a:endParaRPr/>
          </a:p>
        </p:txBody>
      </p:sp>
      <p:cxnSp>
        <p:nvCxnSpPr>
          <p:cNvPr id="1395" name="Google Shape;1395;p182"/>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0" name="Shape 1400"/>
        <p:cNvGrpSpPr/>
        <p:nvPr/>
      </p:nvGrpSpPr>
      <p:grpSpPr>
        <a:xfrm>
          <a:off x="0" y="0"/>
          <a:ext cx="0" cy="0"/>
          <a:chOff x="0" y="0"/>
          <a:chExt cx="0" cy="0"/>
        </a:xfrm>
      </p:grpSpPr>
      <p:sp>
        <p:nvSpPr>
          <p:cNvPr id="1401" name="Google Shape;1401;p183"/>
          <p:cNvSpPr txBox="1"/>
          <p:nvPr/>
        </p:nvSpPr>
        <p:spPr>
          <a:xfrm>
            <a:off x="552450" y="2085976"/>
            <a:ext cx="8305800" cy="23923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The role can be found at </a:t>
            </a:r>
            <a:r>
              <a:rPr b="1" i="0" lang="en-US" sz="2400" u="sng">
                <a:solidFill>
                  <a:schemeClr val="hlink"/>
                </a:solidFill>
                <a:latin typeface="Calibri"/>
                <a:ea typeface="Calibri"/>
                <a:cs typeface="Calibri"/>
                <a:sym typeface="Calibri"/>
                <a:hlinkClick r:id="rId3"/>
              </a:rPr>
              <a:t>https://galaxy.ansible.com/f500/project_deploy/</a:t>
            </a:r>
            <a:r>
              <a:rPr b="1" i="0" lang="en-US" sz="2400">
                <a:solidFill>
                  <a:srgbClr val="595959"/>
                </a:solidFill>
                <a:latin typeface="Calibri"/>
                <a:ea typeface="Calibri"/>
                <a:cs typeface="Calibri"/>
                <a:sym typeface="Calibri"/>
              </a:rPr>
              <a:t> </a:t>
            </a:r>
            <a:endParaRPr/>
          </a:p>
          <a:p>
            <a:pPr indent="0" lvl="0" marL="0" marR="0" rtl="0" algn="l">
              <a:spcBef>
                <a:spcPts val="480"/>
              </a:spcBef>
              <a:spcAft>
                <a:spcPts val="0"/>
              </a:spcAft>
              <a:buClr>
                <a:schemeClr val="dk1"/>
              </a:buClr>
              <a:buSzPts val="2400"/>
              <a:buFont typeface="PT Sans"/>
              <a:buNone/>
            </a:pPr>
            <a:r>
              <a:t/>
            </a:r>
            <a:endParaRPr b="1" i="0" sz="2400">
              <a:solidFill>
                <a:srgbClr val="595959"/>
              </a:solidFill>
              <a:latin typeface="Calibri"/>
              <a:ea typeface="Calibri"/>
              <a:cs typeface="Calibri"/>
              <a:sym typeface="Calibri"/>
            </a:endParaRPr>
          </a:p>
          <a:p>
            <a:pPr indent="0" lvl="0" marL="0" marR="0" rtl="0" algn="l">
              <a:spcBef>
                <a:spcPts val="48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There is a very comprehensive presentation explaining its use at </a:t>
            </a:r>
            <a:r>
              <a:rPr b="1" i="0" lang="en-US" sz="2200" u="sng">
                <a:solidFill>
                  <a:schemeClr val="hlink"/>
                </a:solidFill>
                <a:latin typeface="Calibri"/>
                <a:ea typeface="Calibri"/>
                <a:cs typeface="Calibri"/>
                <a:sym typeface="Calibri"/>
                <a:hlinkClick r:id="rId4"/>
              </a:rPr>
              <a:t>http://www.slideshare.net/ramondelafuente/ansible-projectdeploy</a:t>
            </a:r>
            <a:r>
              <a:rPr b="1" i="0" lang="en-US" sz="2200">
                <a:solidFill>
                  <a:schemeClr val="dk1"/>
                </a:solidFill>
                <a:latin typeface="Calibri"/>
                <a:ea typeface="Calibri"/>
                <a:cs typeface="Calibri"/>
                <a:sym typeface="Calibri"/>
              </a:rPr>
              <a:t> </a:t>
            </a:r>
            <a:endParaRPr/>
          </a:p>
        </p:txBody>
      </p:sp>
      <p:sp>
        <p:nvSpPr>
          <p:cNvPr id="1402" name="Google Shape;1402;p183"/>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Additional Info:</a:t>
            </a:r>
            <a:br>
              <a:rPr b="1" i="0" lang="en-US" sz="4000" u="none" cap="none" strike="noStrike">
                <a:solidFill>
                  <a:srgbClr val="E36C09"/>
                </a:solidFill>
                <a:latin typeface="Calibri"/>
                <a:ea typeface="Calibri"/>
                <a:cs typeface="Calibri"/>
                <a:sym typeface="Calibri"/>
              </a:rPr>
            </a:br>
            <a:r>
              <a:rPr b="1" i="0" lang="en-US" sz="4000" u="none" cap="none" strike="noStrike">
                <a:solidFill>
                  <a:srgbClr val="E36C09"/>
                </a:solidFill>
                <a:latin typeface="Calibri"/>
                <a:ea typeface="Calibri"/>
                <a:cs typeface="Calibri"/>
                <a:sym typeface="Calibri"/>
              </a:rPr>
              <a:t>Capistrano-style deployments</a:t>
            </a:r>
            <a:endParaRPr/>
          </a:p>
        </p:txBody>
      </p:sp>
      <p:cxnSp>
        <p:nvCxnSpPr>
          <p:cNvPr id="1403" name="Google Shape;1403;p183"/>
          <p:cNvCxnSpPr/>
          <p:nvPr/>
        </p:nvCxnSpPr>
        <p:spPr>
          <a:xfrm>
            <a:off x="533400" y="16764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8" name="Shape 1408"/>
        <p:cNvGrpSpPr/>
        <p:nvPr/>
      </p:nvGrpSpPr>
      <p:grpSpPr>
        <a:xfrm>
          <a:off x="0" y="0"/>
          <a:ext cx="0" cy="0"/>
          <a:chOff x="0" y="0"/>
          <a:chExt cx="0" cy="0"/>
        </a:xfrm>
      </p:grpSpPr>
      <p:sp>
        <p:nvSpPr>
          <p:cNvPr id="1409" name="Google Shape;1409;p184"/>
          <p:cNvSpPr txBox="1"/>
          <p:nvPr/>
        </p:nvSpPr>
        <p:spPr>
          <a:xfrm>
            <a:off x="838200" y="2438400"/>
            <a:ext cx="8305800" cy="23923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Ansible has a great blog post that goes into further details about this type of deployment: </a:t>
            </a:r>
            <a:endParaRPr/>
          </a:p>
          <a:p>
            <a:pPr indent="0" lvl="1" marL="400050" marR="0" rtl="0" algn="l">
              <a:spcBef>
                <a:spcPts val="480"/>
              </a:spcBef>
              <a:spcAft>
                <a:spcPts val="0"/>
              </a:spcAft>
              <a:buClr>
                <a:srgbClr val="595959"/>
              </a:buClr>
              <a:buSzPts val="2400"/>
              <a:buFont typeface="Calibri"/>
              <a:buNone/>
            </a:pPr>
            <a:r>
              <a:rPr b="1" i="0" lang="en-US" sz="2400" u="sng" cap="none" strike="noStrike">
                <a:solidFill>
                  <a:schemeClr val="hlink"/>
                </a:solidFill>
                <a:latin typeface="Calibri"/>
                <a:ea typeface="Calibri"/>
                <a:cs typeface="Calibri"/>
                <a:sym typeface="Calibri"/>
                <a:hlinkClick r:id="rId3"/>
              </a:rPr>
              <a:t>https://www.ansible.com/blog/immutable-systems</a:t>
            </a:r>
            <a:r>
              <a:rPr b="1" i="0" lang="en-US" sz="2400" u="none" cap="none" strike="noStrike">
                <a:solidFill>
                  <a:srgbClr val="595959"/>
                </a:solidFill>
                <a:latin typeface="Calibri"/>
                <a:ea typeface="Calibri"/>
                <a:cs typeface="Calibri"/>
                <a:sym typeface="Calibri"/>
              </a:rPr>
              <a:t> </a:t>
            </a:r>
            <a:endParaRPr/>
          </a:p>
        </p:txBody>
      </p:sp>
      <p:sp>
        <p:nvSpPr>
          <p:cNvPr id="1410" name="Google Shape;1410;p184"/>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Additional Info:</a:t>
            </a:r>
            <a:br>
              <a:rPr b="1" i="0" lang="en-US" sz="4000" u="none" cap="none" strike="noStrike">
                <a:solidFill>
                  <a:srgbClr val="E36C09"/>
                </a:solidFill>
                <a:latin typeface="Calibri"/>
                <a:ea typeface="Calibri"/>
                <a:cs typeface="Calibri"/>
                <a:sym typeface="Calibri"/>
              </a:rPr>
            </a:br>
            <a:r>
              <a:rPr b="1" i="0" lang="en-US" sz="4000" u="none" cap="none" strike="noStrike">
                <a:solidFill>
                  <a:srgbClr val="E36C09"/>
                </a:solidFill>
                <a:latin typeface="Calibri"/>
                <a:ea typeface="Calibri"/>
                <a:cs typeface="Calibri"/>
                <a:sym typeface="Calibri"/>
              </a:rPr>
              <a:t>Blue-Green deployments</a:t>
            </a:r>
            <a:endParaRPr/>
          </a:p>
        </p:txBody>
      </p:sp>
      <p:cxnSp>
        <p:nvCxnSpPr>
          <p:cNvPr id="1411" name="Google Shape;1411;p184"/>
          <p:cNvCxnSpPr/>
          <p:nvPr/>
        </p:nvCxnSpPr>
        <p:spPr>
          <a:xfrm>
            <a:off x="5334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5" name="Shape 1415"/>
        <p:cNvGrpSpPr/>
        <p:nvPr/>
      </p:nvGrpSpPr>
      <p:grpSpPr>
        <a:xfrm>
          <a:off x="0" y="0"/>
          <a:ext cx="0" cy="0"/>
          <a:chOff x="0" y="0"/>
          <a:chExt cx="0" cy="0"/>
        </a:xfrm>
      </p:grpSpPr>
      <p:sp>
        <p:nvSpPr>
          <p:cNvPr id="1416" name="Google Shape;1416;p185"/>
          <p:cNvSpPr txBox="1"/>
          <p:nvPr/>
        </p:nvSpPr>
        <p:spPr>
          <a:xfrm>
            <a:off x="533400" y="1417638"/>
            <a:ext cx="8305800" cy="46783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If time permits, let’s revisit some questions we posed at the beginning of this workshop:</a:t>
            </a:r>
            <a:endParaRPr/>
          </a:p>
          <a:p>
            <a:pPr indent="0" lvl="0" marL="0" marR="0" rtl="0" algn="ctr">
              <a:spcBef>
                <a:spcPts val="480"/>
              </a:spcBef>
              <a:spcAft>
                <a:spcPts val="0"/>
              </a:spcAft>
              <a:buClr>
                <a:schemeClr val="dk1"/>
              </a:buClr>
              <a:buSzPts val="2400"/>
              <a:buFont typeface="PT Sans"/>
              <a:buNone/>
            </a:pPr>
            <a:r>
              <a:t/>
            </a:r>
            <a:endParaRPr b="1" i="0" sz="2400">
              <a:solidFill>
                <a:srgbClr val="595959"/>
              </a:solidFill>
              <a:latin typeface="Calibri"/>
              <a:ea typeface="Calibri"/>
              <a:cs typeface="Calibri"/>
              <a:sym typeface="Calibri"/>
            </a:endParaRPr>
          </a:p>
          <a:p>
            <a:pPr indent="0" lvl="0" marL="0" marR="0" rtl="0" algn="ctr">
              <a:spcBef>
                <a:spcPts val="48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How are you using Ansible?</a:t>
            </a:r>
            <a:endParaRPr/>
          </a:p>
          <a:p>
            <a:pPr indent="0" lvl="0" marL="0" marR="0" rtl="0" algn="ctr">
              <a:spcBef>
                <a:spcPts val="48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What are your Ansible Goals?</a:t>
            </a:r>
            <a:endParaRPr/>
          </a:p>
          <a:p>
            <a:pPr indent="0" lvl="0" marL="0" marR="0" rtl="0" algn="ctr">
              <a:spcBef>
                <a:spcPts val="48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Short Term?</a:t>
            </a:r>
            <a:endParaRPr/>
          </a:p>
          <a:p>
            <a:pPr indent="0" lvl="0" marL="0" marR="0" rtl="0" algn="ctr">
              <a:spcBef>
                <a:spcPts val="48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Long Term?</a:t>
            </a:r>
            <a:endParaRPr/>
          </a:p>
          <a:p>
            <a:pPr indent="0" lvl="0" marL="0" marR="0" rtl="0" algn="ctr">
              <a:spcBef>
                <a:spcPts val="48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What is on your “To Do” list, now that we have seen what Ansible can do?</a:t>
            </a:r>
            <a:endParaRPr/>
          </a:p>
        </p:txBody>
      </p:sp>
      <p:sp>
        <p:nvSpPr>
          <p:cNvPr id="1417" name="Google Shape;1417;p185"/>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Preparing for Ansible back at work</a:t>
            </a:r>
            <a:endParaRPr/>
          </a:p>
        </p:txBody>
      </p:sp>
      <p:cxnSp>
        <p:nvCxnSpPr>
          <p:cNvPr id="1418" name="Google Shape;1418;p185"/>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2" name="Shape 1422"/>
        <p:cNvGrpSpPr/>
        <p:nvPr/>
      </p:nvGrpSpPr>
      <p:grpSpPr>
        <a:xfrm>
          <a:off x="0" y="0"/>
          <a:ext cx="0" cy="0"/>
          <a:chOff x="0" y="0"/>
          <a:chExt cx="0" cy="0"/>
        </a:xfrm>
      </p:grpSpPr>
      <p:sp>
        <p:nvSpPr>
          <p:cNvPr id="1423" name="Google Shape;1423;p18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Course Evaluation</a:t>
            </a:r>
            <a:endParaRPr/>
          </a:p>
        </p:txBody>
      </p:sp>
      <p:sp>
        <p:nvSpPr>
          <p:cNvPr id="1424" name="Google Shape;1424;p186"/>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Please take a moment to complete your course evaluation</a:t>
            </a:r>
            <a:endParaRPr/>
          </a:p>
          <a:p>
            <a:pPr indent="-342900" lvl="0" marL="34290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Go to </a:t>
            </a:r>
            <a:r>
              <a:rPr b="0" i="0" lang="en-US" sz="2800" u="sng" cap="none" strike="noStrike">
                <a:solidFill>
                  <a:schemeClr val="hlink"/>
                </a:solidFill>
                <a:latin typeface="Calibri"/>
                <a:ea typeface="Calibri"/>
                <a:cs typeface="Calibri"/>
                <a:sym typeface="Calibri"/>
                <a:hlinkClick r:id="rId3"/>
              </a:rPr>
              <a:t>http://www.metricsthatmatter.com/ASPE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Choose the class name listed with the date of the class and your instructor’s name</a:t>
            </a:r>
            <a:endParaRPr/>
          </a:p>
          <a:p>
            <a:pPr indent="-342900" lvl="0" marL="34290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Fill out and submit the form</a:t>
            </a:r>
            <a:endParaRPr/>
          </a:p>
          <a:p>
            <a:pPr indent="-342900" lvl="0" marL="34290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is available for 10 calendar days</a:t>
            </a:r>
            <a:endParaRPr/>
          </a:p>
          <a:p>
            <a:pPr indent="0" lvl="0" marL="0" marR="0" rtl="0" algn="ctr">
              <a:spcBef>
                <a:spcPts val="560"/>
              </a:spcBef>
              <a:spcAft>
                <a:spcPts val="0"/>
              </a:spcAft>
              <a:buClr>
                <a:schemeClr val="dk1"/>
              </a:buClr>
              <a:buSzPts val="2800"/>
              <a:buFont typeface="Calibri"/>
              <a:buNone/>
            </a:pPr>
            <a:r>
              <a:rPr b="1" i="0" lang="en-US" sz="2800" u="none" cap="none" strike="noStrike">
                <a:solidFill>
                  <a:schemeClr val="dk1"/>
                </a:solidFill>
                <a:latin typeface="Calibri"/>
                <a:ea typeface="Calibri"/>
                <a:cs typeface="Calibri"/>
                <a:sym typeface="Calibri"/>
              </a:rPr>
              <a:t>Thank You!</a:t>
            </a:r>
            <a:endParaRPr/>
          </a:p>
          <a:p>
            <a:pPr indent="0" lvl="0" marL="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74"/>
          <p:cNvSpPr txBox="1"/>
          <p:nvPr>
            <p:ph type="title"/>
          </p:nvPr>
        </p:nvSpPr>
        <p:spPr>
          <a:xfrm>
            <a:off x="457200" y="41084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Ansible’s Place In The DevOps World</a:t>
            </a:r>
            <a:endParaRPr/>
          </a:p>
        </p:txBody>
      </p:sp>
      <p:sp>
        <p:nvSpPr>
          <p:cNvPr id="426" name="Google Shape;426;p74"/>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Simplified Automation </a:t>
            </a:r>
            <a:r>
              <a:rPr b="0" i="0" lang="en-US" sz="2400" u="none" cap="none" strike="noStrike">
                <a:solidFill>
                  <a:schemeClr val="dk1"/>
                </a:solidFill>
                <a:latin typeface="Calibri"/>
                <a:ea typeface="Calibri"/>
                <a:cs typeface="Calibri"/>
                <a:sym typeface="Calibri"/>
              </a:rPr>
              <a:t>(Deployment, Provisioning, Testing)</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Provisioning of Systems, Platforms, and Infrastructure</a:t>
            </a:r>
            <a:endParaRPr/>
          </a:p>
          <a:p>
            <a:pPr indent="-342900" lvl="0" marL="34290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Establishing Iterative Processes</a:t>
            </a:r>
            <a:endParaRPr/>
          </a:p>
          <a:p>
            <a:pPr indent="-342900" lvl="0" marL="34290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Configuration Management</a:t>
            </a:r>
            <a:endParaRPr/>
          </a:p>
          <a:p>
            <a:pPr indent="-342900" lvl="0" marL="34290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Managing Environments Consistently</a:t>
            </a:r>
            <a:endParaRPr/>
          </a:p>
          <a:p>
            <a:pPr indent="-342900" lvl="0" marL="34290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All in the efforts to achieve: 	</a:t>
            </a:r>
            <a:r>
              <a:rPr b="0" i="0" lang="en-US" sz="2400" u="none" cap="none" strike="noStrike">
                <a:solidFill>
                  <a:schemeClr val="dk1"/>
                </a:solidFill>
                <a:latin typeface="Calibri"/>
                <a:ea typeface="Calibri"/>
                <a:cs typeface="Calibri"/>
                <a:sym typeface="Calibri"/>
              </a:rPr>
              <a:t>Continuous Integration</a:t>
            </a:r>
            <a:endParaRPr/>
          </a:p>
          <a:p>
            <a:pPr indent="0" lvl="1" marL="457200" marR="0" rtl="0" algn="l">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Continuous Delivery</a:t>
            </a:r>
            <a:endParaRPr/>
          </a:p>
          <a:p>
            <a:pPr indent="0" lvl="1" marL="457200" marR="0" rtl="0" algn="l">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Continuous Improvement</a:t>
            </a:r>
            <a:endParaRPr b="0" i="0" sz="28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p:txBody>
      </p:sp>
      <p:cxnSp>
        <p:nvCxnSpPr>
          <p:cNvPr id="427" name="Google Shape;427;p74"/>
          <p:cNvCxnSpPr/>
          <p:nvPr/>
        </p:nvCxnSpPr>
        <p:spPr>
          <a:xfrm>
            <a:off x="5334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75"/>
          <p:cNvSpPr txBox="1"/>
          <p:nvPr>
            <p:ph type="title"/>
          </p:nvPr>
        </p:nvSpPr>
        <p:spPr>
          <a:xfrm>
            <a:off x="457200" y="41084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E36C09"/>
                </a:solidFill>
                <a:latin typeface="Calibri"/>
                <a:ea typeface="Calibri"/>
                <a:cs typeface="Calibri"/>
                <a:sym typeface="Calibri"/>
              </a:rPr>
              <a:t>Continuous Integration</a:t>
            </a:r>
            <a:br>
              <a:rPr b="1" i="0" lang="en-US" sz="2800" u="none" cap="none" strike="noStrike">
                <a:solidFill>
                  <a:srgbClr val="E36C09"/>
                </a:solidFill>
                <a:latin typeface="Calibri"/>
                <a:ea typeface="Calibri"/>
                <a:cs typeface="Calibri"/>
                <a:sym typeface="Calibri"/>
              </a:rPr>
            </a:br>
            <a:r>
              <a:rPr b="1" i="0" lang="en-US" sz="2800" u="none" cap="none" strike="noStrike">
                <a:solidFill>
                  <a:srgbClr val="E36C09"/>
                </a:solidFill>
                <a:latin typeface="Calibri"/>
                <a:ea typeface="Calibri"/>
                <a:cs typeface="Calibri"/>
                <a:sym typeface="Calibri"/>
              </a:rPr>
              <a:t>		Continuous Delivery</a:t>
            </a:r>
            <a:br>
              <a:rPr b="1" i="0" lang="en-US" sz="2800" u="none" cap="none" strike="noStrike">
                <a:solidFill>
                  <a:srgbClr val="E36C09"/>
                </a:solidFill>
                <a:latin typeface="Calibri"/>
                <a:ea typeface="Calibri"/>
                <a:cs typeface="Calibri"/>
                <a:sym typeface="Calibri"/>
              </a:rPr>
            </a:br>
            <a:r>
              <a:rPr b="1" i="0" lang="en-US" sz="2800" u="none" cap="none" strike="noStrike">
                <a:solidFill>
                  <a:srgbClr val="E36C09"/>
                </a:solidFill>
                <a:latin typeface="Calibri"/>
                <a:ea typeface="Calibri"/>
                <a:cs typeface="Calibri"/>
                <a:sym typeface="Calibri"/>
              </a:rPr>
              <a:t>				Continuous Improvement</a:t>
            </a:r>
            <a:endParaRPr/>
          </a:p>
        </p:txBody>
      </p:sp>
      <p:cxnSp>
        <p:nvCxnSpPr>
          <p:cNvPr id="434" name="Google Shape;434;p75"/>
          <p:cNvCxnSpPr/>
          <p:nvPr/>
        </p:nvCxnSpPr>
        <p:spPr>
          <a:xfrm>
            <a:off x="533400" y="1600200"/>
            <a:ext cx="8077200" cy="0"/>
          </a:xfrm>
          <a:prstGeom prst="straightConnector1">
            <a:avLst/>
          </a:prstGeom>
          <a:noFill/>
          <a:ln cap="flat" cmpd="sng" w="38100">
            <a:solidFill>
              <a:srgbClr val="BFBFBF"/>
            </a:solidFill>
            <a:prstDash val="solid"/>
            <a:round/>
            <a:headEnd len="sm" w="sm" type="none"/>
            <a:tailEnd len="sm" w="sm" type="none"/>
          </a:ln>
        </p:spPr>
      </p:cxnSp>
      <p:cxnSp>
        <p:nvCxnSpPr>
          <p:cNvPr id="435" name="Google Shape;435;p75"/>
          <p:cNvCxnSpPr/>
          <p:nvPr/>
        </p:nvCxnSpPr>
        <p:spPr>
          <a:xfrm>
            <a:off x="5509550" y="1020500"/>
            <a:ext cx="609600" cy="228600"/>
          </a:xfrm>
          <a:prstGeom prst="bentConnector3">
            <a:avLst>
              <a:gd fmla="val 100000" name="adj1"/>
            </a:avLst>
          </a:prstGeom>
          <a:noFill/>
          <a:ln cap="flat" cmpd="sng" w="9525">
            <a:solidFill>
              <a:srgbClr val="F5913F"/>
            </a:solidFill>
            <a:prstDash val="solid"/>
            <a:round/>
            <a:headEnd len="sm" w="sm" type="none"/>
            <a:tailEnd len="med" w="med" type="triangle"/>
          </a:ln>
        </p:spPr>
      </p:cxnSp>
      <p:cxnSp>
        <p:nvCxnSpPr>
          <p:cNvPr id="436" name="Google Shape;436;p75"/>
          <p:cNvCxnSpPr/>
          <p:nvPr/>
        </p:nvCxnSpPr>
        <p:spPr>
          <a:xfrm>
            <a:off x="4084900" y="568125"/>
            <a:ext cx="609600" cy="228600"/>
          </a:xfrm>
          <a:prstGeom prst="bentConnector3">
            <a:avLst>
              <a:gd fmla="val 100000" name="adj1"/>
            </a:avLst>
          </a:prstGeom>
          <a:noFill/>
          <a:ln cap="flat" cmpd="sng" w="9525">
            <a:solidFill>
              <a:srgbClr val="F5913F"/>
            </a:solidFill>
            <a:prstDash val="solid"/>
            <a:round/>
            <a:headEnd len="sm" w="sm" type="none"/>
            <a:tailEnd len="med" w="med" type="triangle"/>
          </a:ln>
        </p:spPr>
      </p:cxnSp>
      <p:pic>
        <p:nvPicPr>
          <p:cNvPr id="437" name="Google Shape;437;p75"/>
          <p:cNvPicPr preferRelativeResize="0"/>
          <p:nvPr>
            <p:ph idx="1" type="body"/>
          </p:nvPr>
        </p:nvPicPr>
        <p:blipFill rotWithShape="1">
          <a:blip r:embed="rId3">
            <a:alphaModFix/>
          </a:blip>
          <a:srcRect b="2849" l="985" r="1459" t="37780"/>
          <a:stretch/>
        </p:blipFill>
        <p:spPr>
          <a:xfrm>
            <a:off x="800099" y="3200400"/>
            <a:ext cx="7543801" cy="2514600"/>
          </a:xfrm>
          <a:prstGeom prst="rect">
            <a:avLst/>
          </a:prstGeom>
          <a:solidFill>
            <a:srgbClr val="ECECEC"/>
          </a:solidFill>
          <a:ln cap="sq" cmpd="sng" w="38100">
            <a:solidFill>
              <a:srgbClr val="538CD5"/>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438" name="Google Shape;438;p75"/>
          <p:cNvPicPr preferRelativeResize="0"/>
          <p:nvPr/>
        </p:nvPicPr>
        <p:blipFill rotWithShape="1">
          <a:blip r:embed="rId4">
            <a:alphaModFix/>
          </a:blip>
          <a:srcRect b="0" l="0" r="0" t="0"/>
          <a:stretch/>
        </p:blipFill>
        <p:spPr>
          <a:xfrm>
            <a:off x="3952240" y="1697079"/>
            <a:ext cx="1282216" cy="961662"/>
          </a:xfrm>
          <a:prstGeom prst="rect">
            <a:avLst/>
          </a:prstGeom>
          <a:noFill/>
          <a:ln>
            <a:noFill/>
          </a:ln>
        </p:spPr>
      </p:pic>
      <p:cxnSp>
        <p:nvCxnSpPr>
          <p:cNvPr id="439" name="Google Shape;439;p75"/>
          <p:cNvCxnSpPr/>
          <p:nvPr/>
        </p:nvCxnSpPr>
        <p:spPr>
          <a:xfrm flipH="1">
            <a:off x="2590800" y="2658743"/>
            <a:ext cx="1905000" cy="495300"/>
          </a:xfrm>
          <a:prstGeom prst="curvedConnector3">
            <a:avLst>
              <a:gd fmla="val 103333" name="adj1"/>
            </a:avLst>
          </a:prstGeom>
          <a:noFill/>
          <a:ln cap="flat" cmpd="sng" w="28575">
            <a:solidFill>
              <a:srgbClr val="4A7DBA"/>
            </a:solidFill>
            <a:prstDash val="solid"/>
            <a:round/>
            <a:headEnd len="sm" w="sm" type="none"/>
            <a:tailEnd len="med" w="med" type="triangle"/>
          </a:ln>
        </p:spPr>
      </p:cxnSp>
      <p:cxnSp>
        <p:nvCxnSpPr>
          <p:cNvPr id="440" name="Google Shape;440;p75"/>
          <p:cNvCxnSpPr/>
          <p:nvPr/>
        </p:nvCxnSpPr>
        <p:spPr>
          <a:xfrm flipH="1">
            <a:off x="3581448" y="2658744"/>
            <a:ext cx="1011900" cy="495300"/>
          </a:xfrm>
          <a:prstGeom prst="curvedConnector3">
            <a:avLst>
              <a:gd fmla="val 101460" name="adj1"/>
            </a:avLst>
          </a:prstGeom>
          <a:noFill/>
          <a:ln cap="flat" cmpd="sng" w="28575">
            <a:solidFill>
              <a:srgbClr val="4A7DBA"/>
            </a:solidFill>
            <a:prstDash val="solid"/>
            <a:round/>
            <a:headEnd len="sm" w="sm" type="none"/>
            <a:tailEnd len="med" w="med" type="triangle"/>
          </a:ln>
        </p:spPr>
      </p:cxnSp>
      <p:cxnSp>
        <p:nvCxnSpPr>
          <p:cNvPr id="441" name="Google Shape;441;p75"/>
          <p:cNvCxnSpPr>
            <a:stCxn id="438" idx="2"/>
          </p:cNvCxnSpPr>
          <p:nvPr/>
        </p:nvCxnSpPr>
        <p:spPr>
          <a:xfrm rot="5400000">
            <a:off x="4344798" y="2897091"/>
            <a:ext cx="486900" cy="10200"/>
          </a:xfrm>
          <a:prstGeom prst="curvedConnector3">
            <a:avLst>
              <a:gd fmla="val 50015" name="adj1"/>
            </a:avLst>
          </a:prstGeom>
          <a:noFill/>
          <a:ln cap="flat" cmpd="sng" w="28575">
            <a:solidFill>
              <a:srgbClr val="4A7DBA"/>
            </a:solidFill>
            <a:prstDash val="solid"/>
            <a:round/>
            <a:headEnd len="sm" w="sm" type="none"/>
            <a:tailEnd len="med" w="med" type="triangle"/>
          </a:ln>
        </p:spPr>
      </p:cxnSp>
      <p:cxnSp>
        <p:nvCxnSpPr>
          <p:cNvPr id="442" name="Google Shape;442;p75"/>
          <p:cNvCxnSpPr/>
          <p:nvPr/>
        </p:nvCxnSpPr>
        <p:spPr>
          <a:xfrm>
            <a:off x="4592713" y="2658102"/>
            <a:ext cx="914400" cy="541800"/>
          </a:xfrm>
          <a:prstGeom prst="curvedConnector3">
            <a:avLst>
              <a:gd fmla="val 99375" name="adj1"/>
            </a:avLst>
          </a:prstGeom>
          <a:noFill/>
          <a:ln cap="flat" cmpd="sng" w="28575">
            <a:solidFill>
              <a:srgbClr val="4A7DBA"/>
            </a:solidFill>
            <a:prstDash val="solid"/>
            <a:round/>
            <a:headEnd len="sm" w="sm" type="none"/>
            <a:tailEnd len="med" w="med" type="triangle"/>
          </a:ln>
        </p:spPr>
      </p:cxnSp>
      <p:cxnSp>
        <p:nvCxnSpPr>
          <p:cNvPr id="443" name="Google Shape;443;p75"/>
          <p:cNvCxnSpPr/>
          <p:nvPr/>
        </p:nvCxnSpPr>
        <p:spPr>
          <a:xfrm>
            <a:off x="4690261" y="2658102"/>
            <a:ext cx="1886100" cy="515100"/>
          </a:xfrm>
          <a:prstGeom prst="curvedConnector3">
            <a:avLst>
              <a:gd fmla="val 99692" name="adj1"/>
            </a:avLst>
          </a:prstGeom>
          <a:noFill/>
          <a:ln cap="flat" cmpd="sng" w="28575">
            <a:solidFill>
              <a:srgbClr val="4A7DBA"/>
            </a:solidFill>
            <a:prstDash val="solid"/>
            <a:round/>
            <a:headEnd len="sm" w="sm" type="none"/>
            <a:tailEnd len="med" w="med" type="triangle"/>
          </a:ln>
        </p:spPr>
      </p:cxnSp>
      <p:cxnSp>
        <p:nvCxnSpPr>
          <p:cNvPr id="444" name="Google Shape;444;p75"/>
          <p:cNvCxnSpPr/>
          <p:nvPr/>
        </p:nvCxnSpPr>
        <p:spPr>
          <a:xfrm>
            <a:off x="4800600" y="2658102"/>
            <a:ext cx="2899800" cy="531000"/>
          </a:xfrm>
          <a:prstGeom prst="curvedConnector3">
            <a:avLst>
              <a:gd fmla="val 99928" name="adj1"/>
            </a:avLst>
          </a:prstGeom>
          <a:noFill/>
          <a:ln cap="flat" cmpd="sng" w="28575">
            <a:solidFill>
              <a:srgbClr val="4A7DBA"/>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Ansible: Simplified Automation</a:t>
            </a:r>
            <a:endParaRPr/>
          </a:p>
        </p:txBody>
      </p:sp>
      <p:cxnSp>
        <p:nvCxnSpPr>
          <p:cNvPr id="451" name="Google Shape;451;p76"/>
          <p:cNvCxnSpPr/>
          <p:nvPr/>
        </p:nvCxnSpPr>
        <p:spPr>
          <a:xfrm>
            <a:off x="533400" y="1295400"/>
            <a:ext cx="8077200" cy="0"/>
          </a:xfrm>
          <a:prstGeom prst="straightConnector1">
            <a:avLst/>
          </a:prstGeom>
          <a:noFill/>
          <a:ln cap="flat" cmpd="sng" w="38100">
            <a:solidFill>
              <a:srgbClr val="BFBFBF"/>
            </a:solidFill>
            <a:prstDash val="solid"/>
            <a:round/>
            <a:headEnd len="sm" w="sm" type="none"/>
            <a:tailEnd len="sm" w="sm" type="none"/>
          </a:ln>
        </p:spPr>
      </p:cxnSp>
      <p:grpSp>
        <p:nvGrpSpPr>
          <p:cNvPr id="452" name="Google Shape;452;p76"/>
          <p:cNvGrpSpPr/>
          <p:nvPr/>
        </p:nvGrpSpPr>
        <p:grpSpPr>
          <a:xfrm>
            <a:off x="533398" y="1719264"/>
            <a:ext cx="8382002" cy="4148143"/>
            <a:chOff x="533398" y="1719264"/>
            <a:chExt cx="8382002" cy="4148143"/>
          </a:xfrm>
        </p:grpSpPr>
        <p:sp>
          <p:nvSpPr>
            <p:cNvPr id="453" name="Google Shape;453;p76"/>
            <p:cNvSpPr/>
            <p:nvPr/>
          </p:nvSpPr>
          <p:spPr>
            <a:xfrm rot="5400000">
              <a:off x="372670" y="3132529"/>
              <a:ext cx="1707366" cy="1385909"/>
            </a:xfrm>
            <a:prstGeom prst="ellipse">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54" name="Google Shape;454;p76"/>
            <p:cNvCxnSpPr>
              <a:stCxn id="453" idx="0"/>
              <a:endCxn id="455" idx="6"/>
            </p:cNvCxnSpPr>
            <p:nvPr/>
          </p:nvCxnSpPr>
          <p:spPr>
            <a:xfrm flipH="1" rot="10800000">
              <a:off x="1919307" y="3786184"/>
              <a:ext cx="3752700" cy="39300"/>
            </a:xfrm>
            <a:prstGeom prst="straightConnector1">
              <a:avLst/>
            </a:prstGeom>
            <a:noFill/>
            <a:ln cap="flat" cmpd="sng" w="9525">
              <a:solidFill>
                <a:srgbClr val="4A7DBA"/>
              </a:solidFill>
              <a:prstDash val="solid"/>
              <a:round/>
              <a:headEnd len="sm" w="sm" type="none"/>
              <a:tailEnd len="sm" w="sm" type="none"/>
            </a:ln>
          </p:spPr>
        </p:cxnSp>
        <p:cxnSp>
          <p:nvCxnSpPr>
            <p:cNvPr id="456" name="Google Shape;456;p76"/>
            <p:cNvCxnSpPr>
              <a:stCxn id="453" idx="0"/>
              <a:endCxn id="457" idx="7"/>
            </p:cNvCxnSpPr>
            <p:nvPr/>
          </p:nvCxnSpPr>
          <p:spPr>
            <a:xfrm flipH="1" rot="10800000">
              <a:off x="1919307" y="2649184"/>
              <a:ext cx="6342600" cy="1176300"/>
            </a:xfrm>
            <a:prstGeom prst="straightConnector1">
              <a:avLst/>
            </a:prstGeom>
            <a:noFill/>
            <a:ln cap="flat" cmpd="sng" w="9525">
              <a:solidFill>
                <a:srgbClr val="4A7DBA"/>
              </a:solidFill>
              <a:prstDash val="solid"/>
              <a:round/>
              <a:headEnd len="sm" w="sm" type="none"/>
              <a:tailEnd len="sm" w="sm" type="none"/>
            </a:ln>
          </p:spPr>
        </p:cxnSp>
        <p:cxnSp>
          <p:nvCxnSpPr>
            <p:cNvPr id="458" name="Google Shape;458;p76"/>
            <p:cNvCxnSpPr>
              <a:stCxn id="453" idx="0"/>
              <a:endCxn id="459" idx="6"/>
            </p:cNvCxnSpPr>
            <p:nvPr/>
          </p:nvCxnSpPr>
          <p:spPr>
            <a:xfrm flipH="1" rot="10800000">
              <a:off x="1919307" y="3786184"/>
              <a:ext cx="6996000" cy="39300"/>
            </a:xfrm>
            <a:prstGeom prst="straightConnector1">
              <a:avLst/>
            </a:prstGeom>
            <a:noFill/>
            <a:ln cap="flat" cmpd="sng" w="9525">
              <a:solidFill>
                <a:srgbClr val="4A7DBA"/>
              </a:solidFill>
              <a:prstDash val="solid"/>
              <a:round/>
              <a:headEnd len="sm" w="sm" type="none"/>
              <a:tailEnd len="sm" w="sm" type="none"/>
            </a:ln>
          </p:spPr>
        </p:cxnSp>
        <p:cxnSp>
          <p:nvCxnSpPr>
            <p:cNvPr id="460" name="Google Shape;460;p76"/>
            <p:cNvCxnSpPr>
              <a:stCxn id="453" idx="0"/>
              <a:endCxn id="461" idx="5"/>
            </p:cNvCxnSpPr>
            <p:nvPr/>
          </p:nvCxnSpPr>
          <p:spPr>
            <a:xfrm>
              <a:off x="1919307" y="3825484"/>
              <a:ext cx="6342600" cy="1095300"/>
            </a:xfrm>
            <a:prstGeom prst="straightConnector1">
              <a:avLst/>
            </a:prstGeom>
            <a:noFill/>
            <a:ln cap="flat" cmpd="sng" w="9525">
              <a:solidFill>
                <a:srgbClr val="4A7DBA"/>
              </a:solidFill>
              <a:prstDash val="solid"/>
              <a:round/>
              <a:headEnd len="sm" w="sm" type="none"/>
              <a:tailEnd len="sm" w="sm" type="none"/>
            </a:ln>
          </p:spPr>
        </p:cxnSp>
        <p:cxnSp>
          <p:nvCxnSpPr>
            <p:cNvPr id="462" name="Google Shape;462;p76"/>
            <p:cNvCxnSpPr>
              <a:stCxn id="453" idx="0"/>
              <a:endCxn id="463" idx="6"/>
            </p:cNvCxnSpPr>
            <p:nvPr/>
          </p:nvCxnSpPr>
          <p:spPr>
            <a:xfrm>
              <a:off x="1919307" y="3825484"/>
              <a:ext cx="4653000" cy="1191900"/>
            </a:xfrm>
            <a:prstGeom prst="straightConnector1">
              <a:avLst/>
            </a:prstGeom>
            <a:noFill/>
            <a:ln cap="flat" cmpd="sng" w="9525">
              <a:solidFill>
                <a:srgbClr val="4A7DBA"/>
              </a:solidFill>
              <a:prstDash val="solid"/>
              <a:round/>
              <a:headEnd len="sm" w="sm" type="none"/>
              <a:tailEnd len="sm" w="sm" type="none"/>
            </a:ln>
          </p:spPr>
        </p:cxnSp>
        <p:cxnSp>
          <p:nvCxnSpPr>
            <p:cNvPr id="464" name="Google Shape;464;p76"/>
            <p:cNvCxnSpPr>
              <a:stCxn id="453" idx="0"/>
              <a:endCxn id="465" idx="5"/>
            </p:cNvCxnSpPr>
            <p:nvPr/>
          </p:nvCxnSpPr>
          <p:spPr>
            <a:xfrm>
              <a:off x="1919307" y="3825484"/>
              <a:ext cx="5837700" cy="1919100"/>
            </a:xfrm>
            <a:prstGeom prst="straightConnector1">
              <a:avLst/>
            </a:prstGeom>
            <a:noFill/>
            <a:ln cap="flat" cmpd="sng" w="9525">
              <a:solidFill>
                <a:srgbClr val="4A7DBA"/>
              </a:solidFill>
              <a:prstDash val="solid"/>
              <a:round/>
              <a:headEnd len="sm" w="sm" type="none"/>
              <a:tailEnd len="sm" w="sm" type="none"/>
            </a:ln>
          </p:spPr>
        </p:cxnSp>
        <p:cxnSp>
          <p:nvCxnSpPr>
            <p:cNvPr id="466" name="Google Shape;466;p76"/>
            <p:cNvCxnSpPr>
              <a:stCxn id="453" idx="0"/>
              <a:endCxn id="467" idx="7"/>
            </p:cNvCxnSpPr>
            <p:nvPr/>
          </p:nvCxnSpPr>
          <p:spPr>
            <a:xfrm>
              <a:off x="1919307" y="3825484"/>
              <a:ext cx="3009000" cy="488400"/>
            </a:xfrm>
            <a:prstGeom prst="straightConnector1">
              <a:avLst/>
            </a:prstGeom>
            <a:noFill/>
            <a:ln cap="flat" cmpd="sng" w="9525">
              <a:solidFill>
                <a:srgbClr val="4A7DBA"/>
              </a:solidFill>
              <a:prstDash val="solid"/>
              <a:round/>
              <a:headEnd len="sm" w="sm" type="none"/>
              <a:tailEnd len="sm" w="sm" type="none"/>
            </a:ln>
          </p:spPr>
        </p:cxnSp>
        <p:cxnSp>
          <p:nvCxnSpPr>
            <p:cNvPr id="468" name="Google Shape;468;p76"/>
            <p:cNvCxnSpPr>
              <a:stCxn id="453" idx="0"/>
              <a:endCxn id="469" idx="6"/>
            </p:cNvCxnSpPr>
            <p:nvPr/>
          </p:nvCxnSpPr>
          <p:spPr>
            <a:xfrm>
              <a:off x="1919307" y="3825484"/>
              <a:ext cx="5148300" cy="394200"/>
            </a:xfrm>
            <a:prstGeom prst="straightConnector1">
              <a:avLst/>
            </a:prstGeom>
            <a:noFill/>
            <a:ln cap="flat" cmpd="sng" w="9525">
              <a:solidFill>
                <a:srgbClr val="4A7DBA"/>
              </a:solidFill>
              <a:prstDash val="solid"/>
              <a:round/>
              <a:headEnd len="sm" w="sm" type="none"/>
              <a:tailEnd len="sm" w="sm" type="none"/>
            </a:ln>
          </p:spPr>
        </p:cxnSp>
        <p:cxnSp>
          <p:nvCxnSpPr>
            <p:cNvPr id="470" name="Google Shape;470;p76"/>
            <p:cNvCxnSpPr>
              <a:stCxn id="453" idx="0"/>
              <a:endCxn id="471" idx="6"/>
            </p:cNvCxnSpPr>
            <p:nvPr/>
          </p:nvCxnSpPr>
          <p:spPr>
            <a:xfrm flipH="1" rot="10800000">
              <a:off x="1919307" y="3350284"/>
              <a:ext cx="5148300" cy="475200"/>
            </a:xfrm>
            <a:prstGeom prst="straightConnector1">
              <a:avLst/>
            </a:prstGeom>
            <a:noFill/>
            <a:ln cap="flat" cmpd="sng" w="9525">
              <a:solidFill>
                <a:srgbClr val="4A7DBA"/>
              </a:solidFill>
              <a:prstDash val="solid"/>
              <a:round/>
              <a:headEnd len="sm" w="sm" type="none"/>
              <a:tailEnd len="sm" w="sm" type="none"/>
            </a:ln>
          </p:spPr>
        </p:cxnSp>
        <p:cxnSp>
          <p:nvCxnSpPr>
            <p:cNvPr id="472" name="Google Shape;472;p76"/>
            <p:cNvCxnSpPr>
              <a:stCxn id="453" idx="0"/>
              <a:endCxn id="473" idx="6"/>
            </p:cNvCxnSpPr>
            <p:nvPr/>
          </p:nvCxnSpPr>
          <p:spPr>
            <a:xfrm flipH="1" rot="10800000">
              <a:off x="1919307" y="2552584"/>
              <a:ext cx="4653000" cy="1272900"/>
            </a:xfrm>
            <a:prstGeom prst="straightConnector1">
              <a:avLst/>
            </a:prstGeom>
            <a:noFill/>
            <a:ln cap="flat" cmpd="sng" w="9525">
              <a:solidFill>
                <a:srgbClr val="4A7DBA"/>
              </a:solidFill>
              <a:prstDash val="solid"/>
              <a:round/>
              <a:headEnd len="sm" w="sm" type="none"/>
              <a:tailEnd len="sm" w="sm" type="none"/>
            </a:ln>
          </p:spPr>
        </p:cxnSp>
        <p:cxnSp>
          <p:nvCxnSpPr>
            <p:cNvPr id="474" name="Google Shape;474;p76"/>
            <p:cNvCxnSpPr>
              <a:stCxn id="453" idx="0"/>
              <a:endCxn id="475" idx="7"/>
            </p:cNvCxnSpPr>
            <p:nvPr/>
          </p:nvCxnSpPr>
          <p:spPr>
            <a:xfrm flipH="1" rot="10800000">
              <a:off x="1919307" y="1841884"/>
              <a:ext cx="5837700" cy="1983600"/>
            </a:xfrm>
            <a:prstGeom prst="straightConnector1">
              <a:avLst/>
            </a:prstGeom>
            <a:noFill/>
            <a:ln cap="flat" cmpd="sng" w="9525">
              <a:solidFill>
                <a:srgbClr val="4A7DBA"/>
              </a:solidFill>
              <a:prstDash val="solid"/>
              <a:round/>
              <a:headEnd len="sm" w="sm" type="none"/>
              <a:tailEnd len="sm" w="sm" type="none"/>
            </a:ln>
          </p:spPr>
        </p:cxnSp>
        <p:sp>
          <p:nvSpPr>
            <p:cNvPr id="475" name="Google Shape;475;p76"/>
            <p:cNvSpPr/>
            <p:nvPr/>
          </p:nvSpPr>
          <p:spPr>
            <a:xfrm>
              <a:off x="6391279" y="1719264"/>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7" name="Google Shape;457;p76"/>
            <p:cNvSpPr/>
            <p:nvPr/>
          </p:nvSpPr>
          <p:spPr>
            <a:xfrm>
              <a:off x="6896101" y="2526511"/>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61" name="Google Shape;461;p76"/>
            <p:cNvSpPr/>
            <p:nvPr/>
          </p:nvSpPr>
          <p:spPr>
            <a:xfrm>
              <a:off x="6896101" y="4205295"/>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9" name="Google Shape;459;p76"/>
            <p:cNvSpPr/>
            <p:nvPr/>
          </p:nvSpPr>
          <p:spPr>
            <a:xfrm>
              <a:off x="7315200" y="3367095"/>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65" name="Google Shape;465;p76"/>
            <p:cNvSpPr/>
            <p:nvPr/>
          </p:nvSpPr>
          <p:spPr>
            <a:xfrm>
              <a:off x="6391279" y="5029207"/>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73" name="Google Shape;473;p76"/>
            <p:cNvSpPr/>
            <p:nvPr/>
          </p:nvSpPr>
          <p:spPr>
            <a:xfrm>
              <a:off x="4972053" y="2133600"/>
              <a:ext cx="1600200" cy="838200"/>
            </a:xfrm>
            <a:prstGeom prst="ellipse">
              <a:avLst/>
            </a:prstGeom>
            <a:solidFill>
              <a:srgbClr val="FBD4B4"/>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76"/>
            <p:cNvSpPr/>
            <p:nvPr/>
          </p:nvSpPr>
          <p:spPr>
            <a:xfrm>
              <a:off x="5467353" y="2931323"/>
              <a:ext cx="1600200" cy="838200"/>
            </a:xfrm>
            <a:prstGeom prst="ellipse">
              <a:avLst/>
            </a:prstGeom>
            <a:solidFill>
              <a:srgbClr val="FBD4B4"/>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76"/>
            <p:cNvSpPr/>
            <p:nvPr/>
          </p:nvSpPr>
          <p:spPr>
            <a:xfrm>
              <a:off x="5467353" y="3800490"/>
              <a:ext cx="1600200" cy="838200"/>
            </a:xfrm>
            <a:prstGeom prst="ellipse">
              <a:avLst/>
            </a:prstGeom>
            <a:solidFill>
              <a:srgbClr val="FBD4B4"/>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3" name="Google Shape;463;p76"/>
            <p:cNvSpPr/>
            <p:nvPr/>
          </p:nvSpPr>
          <p:spPr>
            <a:xfrm>
              <a:off x="4972053" y="4598205"/>
              <a:ext cx="1600200" cy="838200"/>
            </a:xfrm>
            <a:prstGeom prst="ellipse">
              <a:avLst/>
            </a:prstGeom>
            <a:solidFill>
              <a:srgbClr val="FBD4B4"/>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76"/>
            <p:cNvSpPr/>
            <p:nvPr/>
          </p:nvSpPr>
          <p:spPr>
            <a:xfrm>
              <a:off x="3562362" y="2563446"/>
              <a:ext cx="1600200" cy="838200"/>
            </a:xfrm>
            <a:prstGeom prst="ellipse">
              <a:avLst/>
            </a:prstGeom>
            <a:solidFill>
              <a:srgbClr val="F2DADA"/>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5" name="Google Shape;455;p76"/>
            <p:cNvSpPr/>
            <p:nvPr/>
          </p:nvSpPr>
          <p:spPr>
            <a:xfrm>
              <a:off x="4071947" y="3367109"/>
              <a:ext cx="1600200" cy="838200"/>
            </a:xfrm>
            <a:prstGeom prst="ellipse">
              <a:avLst/>
            </a:prstGeom>
            <a:solidFill>
              <a:srgbClr val="F2DADA"/>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7" name="Google Shape;467;p76"/>
            <p:cNvSpPr/>
            <p:nvPr/>
          </p:nvSpPr>
          <p:spPr>
            <a:xfrm>
              <a:off x="3562362" y="4191021"/>
              <a:ext cx="1600200" cy="838200"/>
            </a:xfrm>
            <a:prstGeom prst="ellipse">
              <a:avLst/>
            </a:prstGeom>
            <a:solidFill>
              <a:srgbClr val="F2DADA"/>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7" name="Google Shape;477;p76"/>
            <p:cNvPicPr preferRelativeResize="0"/>
            <p:nvPr/>
          </p:nvPicPr>
          <p:blipFill rotWithShape="1">
            <a:blip r:embed="rId3">
              <a:alphaModFix/>
            </a:blip>
            <a:srcRect b="0" l="0" r="0" t="0"/>
            <a:stretch/>
          </p:blipFill>
          <p:spPr>
            <a:xfrm>
              <a:off x="666688" y="3427701"/>
              <a:ext cx="1119332" cy="839499"/>
            </a:xfrm>
            <a:prstGeom prst="rect">
              <a:avLst/>
            </a:prstGeom>
            <a:noFill/>
            <a:ln>
              <a:noFill/>
            </a:ln>
          </p:spPr>
        </p:pic>
        <p:pic>
          <p:nvPicPr>
            <p:cNvPr id="478" name="Google Shape;478;p76"/>
            <p:cNvPicPr preferRelativeResize="0"/>
            <p:nvPr/>
          </p:nvPicPr>
          <p:blipFill rotWithShape="1">
            <a:blip r:embed="rId4">
              <a:alphaModFix/>
            </a:blip>
            <a:srcRect b="0" l="0" r="0" t="0"/>
            <a:stretch/>
          </p:blipFill>
          <p:spPr>
            <a:xfrm>
              <a:off x="4370420" y="3374614"/>
              <a:ext cx="1046934" cy="785201"/>
            </a:xfrm>
            <a:prstGeom prst="rect">
              <a:avLst/>
            </a:prstGeom>
            <a:noFill/>
            <a:ln>
              <a:noFill/>
            </a:ln>
          </p:spPr>
        </p:pic>
        <p:pic>
          <p:nvPicPr>
            <p:cNvPr id="479" name="Google Shape;479;p76"/>
            <p:cNvPicPr preferRelativeResize="0"/>
            <p:nvPr/>
          </p:nvPicPr>
          <p:blipFill rotWithShape="1">
            <a:blip r:embed="rId5">
              <a:alphaModFix/>
            </a:blip>
            <a:srcRect b="0" l="0" r="0" t="0"/>
            <a:stretch/>
          </p:blipFill>
          <p:spPr>
            <a:xfrm>
              <a:off x="3989401" y="2649800"/>
              <a:ext cx="714900" cy="714900"/>
            </a:xfrm>
            <a:prstGeom prst="rect">
              <a:avLst/>
            </a:prstGeom>
            <a:noFill/>
            <a:ln>
              <a:noFill/>
            </a:ln>
          </p:spPr>
        </p:pic>
        <p:pic>
          <p:nvPicPr>
            <p:cNvPr id="480" name="Google Shape;480;p76"/>
            <p:cNvPicPr preferRelativeResize="0"/>
            <p:nvPr/>
          </p:nvPicPr>
          <p:blipFill rotWithShape="1">
            <a:blip r:embed="rId6">
              <a:alphaModFix/>
            </a:blip>
            <a:srcRect b="0" l="0" r="0" t="0"/>
            <a:stretch/>
          </p:blipFill>
          <p:spPr>
            <a:xfrm>
              <a:off x="3880287" y="4275798"/>
              <a:ext cx="1007252" cy="638010"/>
            </a:xfrm>
            <a:prstGeom prst="rect">
              <a:avLst/>
            </a:prstGeom>
            <a:noFill/>
            <a:ln>
              <a:noFill/>
            </a:ln>
          </p:spPr>
        </p:pic>
      </p:grpSp>
      <p:pic>
        <p:nvPicPr>
          <p:cNvPr descr="Image result for linux logo" id="481" name="Google Shape;481;p76"/>
          <p:cNvPicPr preferRelativeResize="0"/>
          <p:nvPr/>
        </p:nvPicPr>
        <p:blipFill rotWithShape="1">
          <a:blip r:embed="rId7">
            <a:alphaModFix/>
          </a:blip>
          <a:srcRect b="0" l="0" r="0" t="0"/>
          <a:stretch/>
        </p:blipFill>
        <p:spPr>
          <a:xfrm>
            <a:off x="5162562" y="2343736"/>
            <a:ext cx="1207075" cy="458375"/>
          </a:xfrm>
          <a:prstGeom prst="rect">
            <a:avLst/>
          </a:prstGeom>
          <a:noFill/>
          <a:ln>
            <a:noFill/>
          </a:ln>
        </p:spPr>
      </p:pic>
      <p:pic>
        <p:nvPicPr>
          <p:cNvPr descr="Image result for windows logo" id="482" name="Google Shape;482;p76"/>
          <p:cNvPicPr preferRelativeResize="0"/>
          <p:nvPr/>
        </p:nvPicPr>
        <p:blipFill rotWithShape="1">
          <a:blip r:embed="rId8">
            <a:alphaModFix/>
          </a:blip>
          <a:srcRect b="0" l="0" r="0" t="0"/>
          <a:stretch/>
        </p:blipFill>
        <p:spPr>
          <a:xfrm>
            <a:off x="5642797" y="3149079"/>
            <a:ext cx="1411913" cy="402420"/>
          </a:xfrm>
          <a:prstGeom prst="rect">
            <a:avLst/>
          </a:prstGeom>
          <a:noFill/>
          <a:ln>
            <a:noFill/>
          </a:ln>
        </p:spPr>
      </p:pic>
      <p:pic>
        <p:nvPicPr>
          <p:cNvPr id="483" name="Google Shape;483;p76"/>
          <p:cNvPicPr preferRelativeResize="0"/>
          <p:nvPr/>
        </p:nvPicPr>
        <p:blipFill rotWithShape="1">
          <a:blip r:embed="rId9">
            <a:alphaModFix/>
          </a:blip>
          <a:srcRect b="0" l="0" r="0" t="0"/>
          <a:stretch/>
        </p:blipFill>
        <p:spPr>
          <a:xfrm>
            <a:off x="5902664" y="3773254"/>
            <a:ext cx="869613" cy="869613"/>
          </a:xfrm>
          <a:prstGeom prst="rect">
            <a:avLst/>
          </a:prstGeom>
          <a:noFill/>
          <a:ln>
            <a:noFill/>
          </a:ln>
        </p:spPr>
      </p:pic>
      <p:pic>
        <p:nvPicPr>
          <p:cNvPr descr="Image result for apple osx logo" id="484" name="Google Shape;484;p76"/>
          <p:cNvPicPr preferRelativeResize="0"/>
          <p:nvPr/>
        </p:nvPicPr>
        <p:blipFill rotWithShape="1">
          <a:blip r:embed="rId10">
            <a:alphaModFix/>
          </a:blip>
          <a:srcRect b="0" l="0" r="0" t="0"/>
          <a:stretch/>
        </p:blipFill>
        <p:spPr>
          <a:xfrm>
            <a:off x="5234489" y="4706839"/>
            <a:ext cx="1073451" cy="620931"/>
          </a:xfrm>
          <a:prstGeom prst="rect">
            <a:avLst/>
          </a:prstGeom>
          <a:noFill/>
          <a:ln>
            <a:noFill/>
          </a:ln>
        </p:spPr>
      </p:pic>
      <p:pic>
        <p:nvPicPr>
          <p:cNvPr descr="File:VMware logo.svg" id="485" name="Google Shape;485;p76"/>
          <p:cNvPicPr preferRelativeResize="0"/>
          <p:nvPr/>
        </p:nvPicPr>
        <p:blipFill rotWithShape="1">
          <a:blip r:embed="rId11">
            <a:alphaModFix/>
          </a:blip>
          <a:srcRect b="0" l="0" r="0" t="0"/>
          <a:stretch/>
        </p:blipFill>
        <p:spPr>
          <a:xfrm>
            <a:off x="6572253" y="1977009"/>
            <a:ext cx="1219202" cy="321674"/>
          </a:xfrm>
          <a:prstGeom prst="rect">
            <a:avLst/>
          </a:prstGeom>
          <a:noFill/>
          <a:ln>
            <a:noFill/>
          </a:ln>
        </p:spPr>
      </p:pic>
      <p:pic>
        <p:nvPicPr>
          <p:cNvPr descr="Image result for red hat enterprise virtualization logo" id="486" name="Google Shape;486;p76"/>
          <p:cNvPicPr preferRelativeResize="0"/>
          <p:nvPr/>
        </p:nvPicPr>
        <p:blipFill rotWithShape="1">
          <a:blip r:embed="rId12">
            <a:alphaModFix/>
          </a:blip>
          <a:srcRect b="0" l="0" r="0" t="0"/>
          <a:stretch/>
        </p:blipFill>
        <p:spPr>
          <a:xfrm>
            <a:off x="7132481" y="2802111"/>
            <a:ext cx="1228191" cy="347098"/>
          </a:xfrm>
          <a:prstGeom prst="rect">
            <a:avLst/>
          </a:prstGeom>
          <a:noFill/>
          <a:ln>
            <a:noFill/>
          </a:ln>
        </p:spPr>
      </p:pic>
      <p:pic>
        <p:nvPicPr>
          <p:cNvPr descr="Image result for libvirt logo" id="487" name="Google Shape;487;p76"/>
          <p:cNvPicPr preferRelativeResize="0"/>
          <p:nvPr/>
        </p:nvPicPr>
        <p:blipFill rotWithShape="1">
          <a:blip r:embed="rId13">
            <a:alphaModFix/>
          </a:blip>
          <a:srcRect b="0" l="0" r="0" t="0"/>
          <a:stretch/>
        </p:blipFill>
        <p:spPr>
          <a:xfrm>
            <a:off x="7490021" y="3473175"/>
            <a:ext cx="1348949" cy="602283"/>
          </a:xfrm>
          <a:prstGeom prst="rect">
            <a:avLst/>
          </a:prstGeom>
          <a:noFill/>
          <a:ln>
            <a:noFill/>
          </a:ln>
        </p:spPr>
      </p:pic>
      <p:pic>
        <p:nvPicPr>
          <p:cNvPr descr="Image result for citrix xenserver logo" id="488" name="Google Shape;488;p76"/>
          <p:cNvPicPr preferRelativeResize="0"/>
          <p:nvPr/>
        </p:nvPicPr>
        <p:blipFill rotWithShape="1">
          <a:blip r:embed="rId14">
            <a:alphaModFix/>
          </a:blip>
          <a:srcRect b="0" l="0" r="0" t="0"/>
          <a:stretch/>
        </p:blipFill>
        <p:spPr>
          <a:xfrm>
            <a:off x="7002794" y="4487526"/>
            <a:ext cx="1459186" cy="279716"/>
          </a:xfrm>
          <a:prstGeom prst="rect">
            <a:avLst/>
          </a:prstGeom>
          <a:noFill/>
          <a:ln>
            <a:noFill/>
          </a:ln>
        </p:spPr>
      </p:pic>
      <p:pic>
        <p:nvPicPr>
          <p:cNvPr descr="Image result for vagrant logo" id="489" name="Google Shape;489;p76"/>
          <p:cNvPicPr preferRelativeResize="0"/>
          <p:nvPr/>
        </p:nvPicPr>
        <p:blipFill rotWithShape="1">
          <a:blip r:embed="rId15">
            <a:alphaModFix/>
          </a:blip>
          <a:srcRect b="0" l="0" r="0" t="0"/>
          <a:stretch/>
        </p:blipFill>
        <p:spPr>
          <a:xfrm>
            <a:off x="6940802" y="5142442"/>
            <a:ext cx="503660" cy="6141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77"/>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Ansible: Simplified Automation</a:t>
            </a:r>
            <a:endParaRPr/>
          </a:p>
        </p:txBody>
      </p:sp>
      <p:cxnSp>
        <p:nvCxnSpPr>
          <p:cNvPr id="498" name="Google Shape;498;p77"/>
          <p:cNvCxnSpPr/>
          <p:nvPr/>
        </p:nvCxnSpPr>
        <p:spPr>
          <a:xfrm>
            <a:off x="533400" y="1295400"/>
            <a:ext cx="8077200" cy="0"/>
          </a:xfrm>
          <a:prstGeom prst="straightConnector1">
            <a:avLst/>
          </a:prstGeom>
          <a:noFill/>
          <a:ln cap="flat" cmpd="sng" w="38100">
            <a:solidFill>
              <a:srgbClr val="BFBFBF"/>
            </a:solidFill>
            <a:prstDash val="solid"/>
            <a:round/>
            <a:headEnd len="sm" w="sm" type="none"/>
            <a:tailEnd len="sm" w="sm" type="none"/>
          </a:ln>
        </p:spPr>
      </p:cxnSp>
      <p:grpSp>
        <p:nvGrpSpPr>
          <p:cNvPr id="499" name="Google Shape;499;p77"/>
          <p:cNvGrpSpPr/>
          <p:nvPr/>
        </p:nvGrpSpPr>
        <p:grpSpPr>
          <a:xfrm>
            <a:off x="533398" y="1719264"/>
            <a:ext cx="8382002" cy="4148143"/>
            <a:chOff x="533398" y="1719264"/>
            <a:chExt cx="8382002" cy="4148143"/>
          </a:xfrm>
        </p:grpSpPr>
        <p:sp>
          <p:nvSpPr>
            <p:cNvPr id="500" name="Google Shape;500;p77"/>
            <p:cNvSpPr/>
            <p:nvPr/>
          </p:nvSpPr>
          <p:spPr>
            <a:xfrm rot="5400000">
              <a:off x="372670" y="3132529"/>
              <a:ext cx="1707366" cy="1385909"/>
            </a:xfrm>
            <a:prstGeom prst="ellipse">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01" name="Google Shape;501;p77"/>
            <p:cNvCxnSpPr>
              <a:stCxn id="500" idx="0"/>
              <a:endCxn id="502" idx="6"/>
            </p:cNvCxnSpPr>
            <p:nvPr/>
          </p:nvCxnSpPr>
          <p:spPr>
            <a:xfrm flipH="1" rot="10800000">
              <a:off x="1919307" y="3786184"/>
              <a:ext cx="3752700" cy="39300"/>
            </a:xfrm>
            <a:prstGeom prst="straightConnector1">
              <a:avLst/>
            </a:prstGeom>
            <a:noFill/>
            <a:ln cap="flat" cmpd="sng" w="9525">
              <a:solidFill>
                <a:srgbClr val="4A7DBA"/>
              </a:solidFill>
              <a:prstDash val="solid"/>
              <a:round/>
              <a:headEnd len="sm" w="sm" type="none"/>
              <a:tailEnd len="sm" w="sm" type="none"/>
            </a:ln>
          </p:spPr>
        </p:cxnSp>
        <p:cxnSp>
          <p:nvCxnSpPr>
            <p:cNvPr id="503" name="Google Shape;503;p77"/>
            <p:cNvCxnSpPr>
              <a:stCxn id="500" idx="0"/>
              <a:endCxn id="504" idx="7"/>
            </p:cNvCxnSpPr>
            <p:nvPr/>
          </p:nvCxnSpPr>
          <p:spPr>
            <a:xfrm flipH="1" rot="10800000">
              <a:off x="1919307" y="2649184"/>
              <a:ext cx="6342600" cy="1176300"/>
            </a:xfrm>
            <a:prstGeom prst="straightConnector1">
              <a:avLst/>
            </a:prstGeom>
            <a:noFill/>
            <a:ln cap="flat" cmpd="sng" w="9525">
              <a:solidFill>
                <a:srgbClr val="4A7DBA"/>
              </a:solidFill>
              <a:prstDash val="solid"/>
              <a:round/>
              <a:headEnd len="sm" w="sm" type="none"/>
              <a:tailEnd len="sm" w="sm" type="none"/>
            </a:ln>
          </p:spPr>
        </p:cxnSp>
        <p:cxnSp>
          <p:nvCxnSpPr>
            <p:cNvPr id="505" name="Google Shape;505;p77"/>
            <p:cNvCxnSpPr>
              <a:stCxn id="500" idx="0"/>
              <a:endCxn id="506" idx="6"/>
            </p:cNvCxnSpPr>
            <p:nvPr/>
          </p:nvCxnSpPr>
          <p:spPr>
            <a:xfrm flipH="1" rot="10800000">
              <a:off x="1919307" y="3786184"/>
              <a:ext cx="6996000" cy="39300"/>
            </a:xfrm>
            <a:prstGeom prst="straightConnector1">
              <a:avLst/>
            </a:prstGeom>
            <a:noFill/>
            <a:ln cap="flat" cmpd="sng" w="9525">
              <a:solidFill>
                <a:srgbClr val="4A7DBA"/>
              </a:solidFill>
              <a:prstDash val="solid"/>
              <a:round/>
              <a:headEnd len="sm" w="sm" type="none"/>
              <a:tailEnd len="sm" w="sm" type="none"/>
            </a:ln>
          </p:spPr>
        </p:cxnSp>
        <p:cxnSp>
          <p:nvCxnSpPr>
            <p:cNvPr id="507" name="Google Shape;507;p77"/>
            <p:cNvCxnSpPr>
              <a:stCxn id="500" idx="0"/>
              <a:endCxn id="508" idx="5"/>
            </p:cNvCxnSpPr>
            <p:nvPr/>
          </p:nvCxnSpPr>
          <p:spPr>
            <a:xfrm>
              <a:off x="1919307" y="3825484"/>
              <a:ext cx="6342600" cy="1095300"/>
            </a:xfrm>
            <a:prstGeom prst="straightConnector1">
              <a:avLst/>
            </a:prstGeom>
            <a:noFill/>
            <a:ln cap="flat" cmpd="sng" w="9525">
              <a:solidFill>
                <a:srgbClr val="4A7DBA"/>
              </a:solidFill>
              <a:prstDash val="solid"/>
              <a:round/>
              <a:headEnd len="sm" w="sm" type="none"/>
              <a:tailEnd len="sm" w="sm" type="none"/>
            </a:ln>
          </p:spPr>
        </p:cxnSp>
        <p:cxnSp>
          <p:nvCxnSpPr>
            <p:cNvPr id="509" name="Google Shape;509;p77"/>
            <p:cNvCxnSpPr>
              <a:stCxn id="500" idx="0"/>
              <a:endCxn id="510" idx="6"/>
            </p:cNvCxnSpPr>
            <p:nvPr/>
          </p:nvCxnSpPr>
          <p:spPr>
            <a:xfrm>
              <a:off x="1919307" y="3825484"/>
              <a:ext cx="4653000" cy="1191900"/>
            </a:xfrm>
            <a:prstGeom prst="straightConnector1">
              <a:avLst/>
            </a:prstGeom>
            <a:noFill/>
            <a:ln cap="flat" cmpd="sng" w="9525">
              <a:solidFill>
                <a:srgbClr val="4A7DBA"/>
              </a:solidFill>
              <a:prstDash val="solid"/>
              <a:round/>
              <a:headEnd len="sm" w="sm" type="none"/>
              <a:tailEnd len="sm" w="sm" type="none"/>
            </a:ln>
          </p:spPr>
        </p:cxnSp>
        <p:cxnSp>
          <p:nvCxnSpPr>
            <p:cNvPr id="511" name="Google Shape;511;p77"/>
            <p:cNvCxnSpPr>
              <a:stCxn id="500" idx="0"/>
              <a:endCxn id="512" idx="5"/>
            </p:cNvCxnSpPr>
            <p:nvPr/>
          </p:nvCxnSpPr>
          <p:spPr>
            <a:xfrm>
              <a:off x="1919307" y="3825484"/>
              <a:ext cx="5837700" cy="1919100"/>
            </a:xfrm>
            <a:prstGeom prst="straightConnector1">
              <a:avLst/>
            </a:prstGeom>
            <a:noFill/>
            <a:ln cap="flat" cmpd="sng" w="9525">
              <a:solidFill>
                <a:srgbClr val="4A7DBA"/>
              </a:solidFill>
              <a:prstDash val="solid"/>
              <a:round/>
              <a:headEnd len="sm" w="sm" type="none"/>
              <a:tailEnd len="sm" w="sm" type="none"/>
            </a:ln>
          </p:spPr>
        </p:cxnSp>
        <p:cxnSp>
          <p:nvCxnSpPr>
            <p:cNvPr id="513" name="Google Shape;513;p77"/>
            <p:cNvCxnSpPr>
              <a:stCxn id="500" idx="0"/>
              <a:endCxn id="514" idx="7"/>
            </p:cNvCxnSpPr>
            <p:nvPr/>
          </p:nvCxnSpPr>
          <p:spPr>
            <a:xfrm>
              <a:off x="1919307" y="3825484"/>
              <a:ext cx="3009000" cy="488400"/>
            </a:xfrm>
            <a:prstGeom prst="straightConnector1">
              <a:avLst/>
            </a:prstGeom>
            <a:noFill/>
            <a:ln cap="flat" cmpd="sng" w="9525">
              <a:solidFill>
                <a:srgbClr val="4A7DBA"/>
              </a:solidFill>
              <a:prstDash val="solid"/>
              <a:round/>
              <a:headEnd len="sm" w="sm" type="none"/>
              <a:tailEnd len="sm" w="sm" type="none"/>
            </a:ln>
          </p:spPr>
        </p:cxnSp>
        <p:cxnSp>
          <p:nvCxnSpPr>
            <p:cNvPr id="515" name="Google Shape;515;p77"/>
            <p:cNvCxnSpPr>
              <a:stCxn id="500" idx="0"/>
              <a:endCxn id="516" idx="6"/>
            </p:cNvCxnSpPr>
            <p:nvPr/>
          </p:nvCxnSpPr>
          <p:spPr>
            <a:xfrm>
              <a:off x="1919307" y="3825484"/>
              <a:ext cx="5148300" cy="394200"/>
            </a:xfrm>
            <a:prstGeom prst="straightConnector1">
              <a:avLst/>
            </a:prstGeom>
            <a:noFill/>
            <a:ln cap="flat" cmpd="sng" w="9525">
              <a:solidFill>
                <a:srgbClr val="4A7DBA"/>
              </a:solidFill>
              <a:prstDash val="solid"/>
              <a:round/>
              <a:headEnd len="sm" w="sm" type="none"/>
              <a:tailEnd len="sm" w="sm" type="none"/>
            </a:ln>
          </p:spPr>
        </p:cxnSp>
        <p:cxnSp>
          <p:nvCxnSpPr>
            <p:cNvPr id="517" name="Google Shape;517;p77"/>
            <p:cNvCxnSpPr>
              <a:stCxn id="500" idx="0"/>
              <a:endCxn id="518" idx="6"/>
            </p:cNvCxnSpPr>
            <p:nvPr/>
          </p:nvCxnSpPr>
          <p:spPr>
            <a:xfrm flipH="1" rot="10800000">
              <a:off x="1919307" y="3350284"/>
              <a:ext cx="5148300" cy="475200"/>
            </a:xfrm>
            <a:prstGeom prst="straightConnector1">
              <a:avLst/>
            </a:prstGeom>
            <a:noFill/>
            <a:ln cap="flat" cmpd="sng" w="9525">
              <a:solidFill>
                <a:srgbClr val="4A7DBA"/>
              </a:solidFill>
              <a:prstDash val="solid"/>
              <a:round/>
              <a:headEnd len="sm" w="sm" type="none"/>
              <a:tailEnd len="sm" w="sm" type="none"/>
            </a:ln>
          </p:spPr>
        </p:cxnSp>
        <p:cxnSp>
          <p:nvCxnSpPr>
            <p:cNvPr id="519" name="Google Shape;519;p77"/>
            <p:cNvCxnSpPr>
              <a:stCxn id="500" idx="0"/>
              <a:endCxn id="520" idx="6"/>
            </p:cNvCxnSpPr>
            <p:nvPr/>
          </p:nvCxnSpPr>
          <p:spPr>
            <a:xfrm flipH="1" rot="10800000">
              <a:off x="1919307" y="2552584"/>
              <a:ext cx="4653000" cy="1272900"/>
            </a:xfrm>
            <a:prstGeom prst="straightConnector1">
              <a:avLst/>
            </a:prstGeom>
            <a:noFill/>
            <a:ln cap="flat" cmpd="sng" w="9525">
              <a:solidFill>
                <a:srgbClr val="4A7DBA"/>
              </a:solidFill>
              <a:prstDash val="solid"/>
              <a:round/>
              <a:headEnd len="sm" w="sm" type="none"/>
              <a:tailEnd len="sm" w="sm" type="none"/>
            </a:ln>
          </p:spPr>
        </p:cxnSp>
        <p:cxnSp>
          <p:nvCxnSpPr>
            <p:cNvPr id="521" name="Google Shape;521;p77"/>
            <p:cNvCxnSpPr>
              <a:stCxn id="500" idx="0"/>
              <a:endCxn id="522" idx="7"/>
            </p:cNvCxnSpPr>
            <p:nvPr/>
          </p:nvCxnSpPr>
          <p:spPr>
            <a:xfrm flipH="1" rot="10800000">
              <a:off x="1919307" y="1841884"/>
              <a:ext cx="5837700" cy="1983600"/>
            </a:xfrm>
            <a:prstGeom prst="straightConnector1">
              <a:avLst/>
            </a:prstGeom>
            <a:noFill/>
            <a:ln cap="flat" cmpd="sng" w="9525">
              <a:solidFill>
                <a:srgbClr val="4A7DBA"/>
              </a:solidFill>
              <a:prstDash val="solid"/>
              <a:round/>
              <a:headEnd len="sm" w="sm" type="none"/>
              <a:tailEnd len="sm" w="sm" type="none"/>
            </a:ln>
          </p:spPr>
        </p:cxnSp>
        <p:sp>
          <p:nvSpPr>
            <p:cNvPr id="522" name="Google Shape;522;p77"/>
            <p:cNvSpPr/>
            <p:nvPr/>
          </p:nvSpPr>
          <p:spPr>
            <a:xfrm>
              <a:off x="6391279" y="1719264"/>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504" name="Google Shape;504;p77"/>
            <p:cNvSpPr/>
            <p:nvPr/>
          </p:nvSpPr>
          <p:spPr>
            <a:xfrm>
              <a:off x="6896101" y="2526511"/>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508" name="Google Shape;508;p77"/>
            <p:cNvSpPr/>
            <p:nvPr/>
          </p:nvSpPr>
          <p:spPr>
            <a:xfrm>
              <a:off x="6896101" y="4205295"/>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506" name="Google Shape;506;p77"/>
            <p:cNvSpPr/>
            <p:nvPr/>
          </p:nvSpPr>
          <p:spPr>
            <a:xfrm>
              <a:off x="7315200" y="3367095"/>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512" name="Google Shape;512;p77"/>
            <p:cNvSpPr/>
            <p:nvPr/>
          </p:nvSpPr>
          <p:spPr>
            <a:xfrm>
              <a:off x="6391279" y="5029207"/>
              <a:ext cx="1600200" cy="838200"/>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520" name="Google Shape;520;p77"/>
            <p:cNvSpPr/>
            <p:nvPr/>
          </p:nvSpPr>
          <p:spPr>
            <a:xfrm>
              <a:off x="4972053" y="2133600"/>
              <a:ext cx="1600200" cy="838200"/>
            </a:xfrm>
            <a:prstGeom prst="ellipse">
              <a:avLst/>
            </a:prstGeom>
            <a:solidFill>
              <a:srgbClr val="FBD4B4"/>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p77"/>
            <p:cNvSpPr/>
            <p:nvPr/>
          </p:nvSpPr>
          <p:spPr>
            <a:xfrm>
              <a:off x="5467353" y="2931323"/>
              <a:ext cx="1600200" cy="838200"/>
            </a:xfrm>
            <a:prstGeom prst="ellipse">
              <a:avLst/>
            </a:prstGeom>
            <a:solidFill>
              <a:srgbClr val="FBD4B4"/>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p77"/>
            <p:cNvSpPr/>
            <p:nvPr/>
          </p:nvSpPr>
          <p:spPr>
            <a:xfrm>
              <a:off x="5467353" y="3800490"/>
              <a:ext cx="1600200" cy="838200"/>
            </a:xfrm>
            <a:prstGeom prst="ellipse">
              <a:avLst/>
            </a:prstGeom>
            <a:solidFill>
              <a:srgbClr val="FBD4B4"/>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77"/>
            <p:cNvSpPr/>
            <p:nvPr/>
          </p:nvSpPr>
          <p:spPr>
            <a:xfrm>
              <a:off x="4972053" y="4598205"/>
              <a:ext cx="1600200" cy="838200"/>
            </a:xfrm>
            <a:prstGeom prst="ellipse">
              <a:avLst/>
            </a:prstGeom>
            <a:solidFill>
              <a:srgbClr val="FBD4B4"/>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23" name="Google Shape;523;p77"/>
            <p:cNvSpPr/>
            <p:nvPr/>
          </p:nvSpPr>
          <p:spPr>
            <a:xfrm>
              <a:off x="3562362" y="2563446"/>
              <a:ext cx="1600200" cy="838200"/>
            </a:xfrm>
            <a:prstGeom prst="ellipse">
              <a:avLst/>
            </a:prstGeom>
            <a:solidFill>
              <a:srgbClr val="F2DADA"/>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2" name="Google Shape;502;p77"/>
            <p:cNvSpPr/>
            <p:nvPr/>
          </p:nvSpPr>
          <p:spPr>
            <a:xfrm>
              <a:off x="4071947" y="3367109"/>
              <a:ext cx="1600200" cy="838200"/>
            </a:xfrm>
            <a:prstGeom prst="ellipse">
              <a:avLst/>
            </a:prstGeom>
            <a:solidFill>
              <a:srgbClr val="F2DADA"/>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4" name="Google Shape;514;p77"/>
            <p:cNvSpPr/>
            <p:nvPr/>
          </p:nvSpPr>
          <p:spPr>
            <a:xfrm>
              <a:off x="3562362" y="4191021"/>
              <a:ext cx="1600200" cy="838200"/>
            </a:xfrm>
            <a:prstGeom prst="ellipse">
              <a:avLst/>
            </a:prstGeom>
            <a:solidFill>
              <a:srgbClr val="F2DADA"/>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24" name="Google Shape;524;p77"/>
            <p:cNvPicPr preferRelativeResize="0"/>
            <p:nvPr/>
          </p:nvPicPr>
          <p:blipFill rotWithShape="1">
            <a:blip r:embed="rId3">
              <a:alphaModFix/>
            </a:blip>
            <a:srcRect b="0" l="0" r="0" t="0"/>
            <a:stretch/>
          </p:blipFill>
          <p:spPr>
            <a:xfrm>
              <a:off x="666688" y="3427701"/>
              <a:ext cx="1119332" cy="839499"/>
            </a:xfrm>
            <a:prstGeom prst="rect">
              <a:avLst/>
            </a:prstGeom>
            <a:noFill/>
            <a:ln>
              <a:noFill/>
            </a:ln>
          </p:spPr>
        </p:pic>
        <p:pic>
          <p:nvPicPr>
            <p:cNvPr id="525" name="Google Shape;525;p77"/>
            <p:cNvPicPr preferRelativeResize="0"/>
            <p:nvPr/>
          </p:nvPicPr>
          <p:blipFill rotWithShape="1">
            <a:blip r:embed="rId4">
              <a:alphaModFix/>
            </a:blip>
            <a:srcRect b="0" l="0" r="0" t="0"/>
            <a:stretch/>
          </p:blipFill>
          <p:spPr>
            <a:xfrm>
              <a:off x="4370420" y="3374614"/>
              <a:ext cx="1046934" cy="785201"/>
            </a:xfrm>
            <a:prstGeom prst="rect">
              <a:avLst/>
            </a:prstGeom>
            <a:noFill/>
            <a:ln>
              <a:noFill/>
            </a:ln>
          </p:spPr>
        </p:pic>
        <p:pic>
          <p:nvPicPr>
            <p:cNvPr id="526" name="Google Shape;526;p77"/>
            <p:cNvPicPr preferRelativeResize="0"/>
            <p:nvPr/>
          </p:nvPicPr>
          <p:blipFill rotWithShape="1">
            <a:blip r:embed="rId5">
              <a:alphaModFix/>
            </a:blip>
            <a:srcRect b="0" l="0" r="0" t="0"/>
            <a:stretch/>
          </p:blipFill>
          <p:spPr>
            <a:xfrm>
              <a:off x="3989404" y="2650497"/>
              <a:ext cx="638000" cy="638000"/>
            </a:xfrm>
            <a:prstGeom prst="rect">
              <a:avLst/>
            </a:prstGeom>
            <a:noFill/>
            <a:ln>
              <a:noFill/>
            </a:ln>
          </p:spPr>
        </p:pic>
        <p:pic>
          <p:nvPicPr>
            <p:cNvPr id="527" name="Google Shape;527;p77"/>
            <p:cNvPicPr preferRelativeResize="0"/>
            <p:nvPr/>
          </p:nvPicPr>
          <p:blipFill rotWithShape="1">
            <a:blip r:embed="rId6">
              <a:alphaModFix/>
            </a:blip>
            <a:srcRect b="0" l="0" r="0" t="0"/>
            <a:stretch/>
          </p:blipFill>
          <p:spPr>
            <a:xfrm>
              <a:off x="3880287" y="4275798"/>
              <a:ext cx="1007252" cy="638010"/>
            </a:xfrm>
            <a:prstGeom prst="rect">
              <a:avLst/>
            </a:prstGeom>
            <a:noFill/>
            <a:ln>
              <a:noFill/>
            </a:ln>
          </p:spPr>
        </p:pic>
      </p:grpSp>
      <p:pic>
        <p:nvPicPr>
          <p:cNvPr descr="Image result for linux logo" id="528" name="Google Shape;528;p77"/>
          <p:cNvPicPr preferRelativeResize="0"/>
          <p:nvPr/>
        </p:nvPicPr>
        <p:blipFill rotWithShape="1">
          <a:blip r:embed="rId7">
            <a:alphaModFix/>
          </a:blip>
          <a:srcRect b="0" l="0" r="0" t="0"/>
          <a:stretch/>
        </p:blipFill>
        <p:spPr>
          <a:xfrm>
            <a:off x="5162562" y="2343736"/>
            <a:ext cx="1207075" cy="458375"/>
          </a:xfrm>
          <a:prstGeom prst="rect">
            <a:avLst/>
          </a:prstGeom>
          <a:noFill/>
          <a:ln>
            <a:noFill/>
          </a:ln>
        </p:spPr>
      </p:pic>
      <p:pic>
        <p:nvPicPr>
          <p:cNvPr descr="Image result for windows logo" id="529" name="Google Shape;529;p77"/>
          <p:cNvPicPr preferRelativeResize="0"/>
          <p:nvPr/>
        </p:nvPicPr>
        <p:blipFill rotWithShape="1">
          <a:blip r:embed="rId8">
            <a:alphaModFix/>
          </a:blip>
          <a:srcRect b="0" l="0" r="0" t="0"/>
          <a:stretch/>
        </p:blipFill>
        <p:spPr>
          <a:xfrm>
            <a:off x="5642797" y="3149079"/>
            <a:ext cx="1411913" cy="402420"/>
          </a:xfrm>
          <a:prstGeom prst="rect">
            <a:avLst/>
          </a:prstGeom>
          <a:noFill/>
          <a:ln>
            <a:noFill/>
          </a:ln>
        </p:spPr>
      </p:pic>
      <p:pic>
        <p:nvPicPr>
          <p:cNvPr id="530" name="Google Shape;530;p77"/>
          <p:cNvPicPr preferRelativeResize="0"/>
          <p:nvPr/>
        </p:nvPicPr>
        <p:blipFill rotWithShape="1">
          <a:blip r:embed="rId9">
            <a:alphaModFix/>
          </a:blip>
          <a:srcRect b="0" l="0" r="0" t="0"/>
          <a:stretch/>
        </p:blipFill>
        <p:spPr>
          <a:xfrm>
            <a:off x="5902664" y="3773254"/>
            <a:ext cx="869613" cy="869613"/>
          </a:xfrm>
          <a:prstGeom prst="rect">
            <a:avLst/>
          </a:prstGeom>
          <a:noFill/>
          <a:ln>
            <a:noFill/>
          </a:ln>
        </p:spPr>
      </p:pic>
      <p:pic>
        <p:nvPicPr>
          <p:cNvPr descr="Image result for apple osx logo" id="531" name="Google Shape;531;p77"/>
          <p:cNvPicPr preferRelativeResize="0"/>
          <p:nvPr/>
        </p:nvPicPr>
        <p:blipFill rotWithShape="1">
          <a:blip r:embed="rId10">
            <a:alphaModFix/>
          </a:blip>
          <a:srcRect b="0" l="0" r="0" t="0"/>
          <a:stretch/>
        </p:blipFill>
        <p:spPr>
          <a:xfrm>
            <a:off x="5234489" y="4706839"/>
            <a:ext cx="1073451" cy="620931"/>
          </a:xfrm>
          <a:prstGeom prst="rect">
            <a:avLst/>
          </a:prstGeom>
          <a:noFill/>
          <a:ln>
            <a:noFill/>
          </a:ln>
        </p:spPr>
      </p:pic>
      <p:pic>
        <p:nvPicPr>
          <p:cNvPr descr="File:VMware logo.svg" id="532" name="Google Shape;532;p77"/>
          <p:cNvPicPr preferRelativeResize="0"/>
          <p:nvPr/>
        </p:nvPicPr>
        <p:blipFill rotWithShape="1">
          <a:blip r:embed="rId11">
            <a:alphaModFix/>
          </a:blip>
          <a:srcRect b="0" l="0" r="0" t="0"/>
          <a:stretch/>
        </p:blipFill>
        <p:spPr>
          <a:xfrm>
            <a:off x="6572253" y="1977009"/>
            <a:ext cx="1219202" cy="321674"/>
          </a:xfrm>
          <a:prstGeom prst="rect">
            <a:avLst/>
          </a:prstGeom>
          <a:noFill/>
          <a:ln>
            <a:noFill/>
          </a:ln>
        </p:spPr>
      </p:pic>
      <p:pic>
        <p:nvPicPr>
          <p:cNvPr descr="Image result for red hat enterprise virtualization logo" id="533" name="Google Shape;533;p77"/>
          <p:cNvPicPr preferRelativeResize="0"/>
          <p:nvPr/>
        </p:nvPicPr>
        <p:blipFill rotWithShape="1">
          <a:blip r:embed="rId12">
            <a:alphaModFix/>
          </a:blip>
          <a:srcRect b="0" l="0" r="0" t="0"/>
          <a:stretch/>
        </p:blipFill>
        <p:spPr>
          <a:xfrm>
            <a:off x="7132481" y="2802111"/>
            <a:ext cx="1228191" cy="347098"/>
          </a:xfrm>
          <a:prstGeom prst="rect">
            <a:avLst/>
          </a:prstGeom>
          <a:noFill/>
          <a:ln>
            <a:noFill/>
          </a:ln>
        </p:spPr>
      </p:pic>
      <p:pic>
        <p:nvPicPr>
          <p:cNvPr descr="Image result for libvirt logo" id="534" name="Google Shape;534;p77"/>
          <p:cNvPicPr preferRelativeResize="0"/>
          <p:nvPr/>
        </p:nvPicPr>
        <p:blipFill rotWithShape="1">
          <a:blip r:embed="rId13">
            <a:alphaModFix/>
          </a:blip>
          <a:srcRect b="0" l="0" r="0" t="0"/>
          <a:stretch/>
        </p:blipFill>
        <p:spPr>
          <a:xfrm>
            <a:off x="7490021" y="3473175"/>
            <a:ext cx="1348949" cy="602283"/>
          </a:xfrm>
          <a:prstGeom prst="rect">
            <a:avLst/>
          </a:prstGeom>
          <a:noFill/>
          <a:ln>
            <a:noFill/>
          </a:ln>
        </p:spPr>
      </p:pic>
      <p:pic>
        <p:nvPicPr>
          <p:cNvPr descr="Image result for citrix xenserver logo" id="535" name="Google Shape;535;p77"/>
          <p:cNvPicPr preferRelativeResize="0"/>
          <p:nvPr/>
        </p:nvPicPr>
        <p:blipFill rotWithShape="1">
          <a:blip r:embed="rId14">
            <a:alphaModFix/>
          </a:blip>
          <a:srcRect b="0" l="0" r="0" t="0"/>
          <a:stretch/>
        </p:blipFill>
        <p:spPr>
          <a:xfrm>
            <a:off x="7002794" y="4487526"/>
            <a:ext cx="1459186" cy="279716"/>
          </a:xfrm>
          <a:prstGeom prst="rect">
            <a:avLst/>
          </a:prstGeom>
          <a:noFill/>
          <a:ln>
            <a:noFill/>
          </a:ln>
        </p:spPr>
      </p:pic>
      <p:pic>
        <p:nvPicPr>
          <p:cNvPr descr="Image result for vagrant logo" id="536" name="Google Shape;536;p77"/>
          <p:cNvPicPr preferRelativeResize="0"/>
          <p:nvPr/>
        </p:nvPicPr>
        <p:blipFill rotWithShape="1">
          <a:blip r:embed="rId15">
            <a:alphaModFix/>
          </a:blip>
          <a:srcRect b="0" l="0" r="0" t="0"/>
          <a:stretch/>
        </p:blipFill>
        <p:spPr>
          <a:xfrm>
            <a:off x="6940802" y="5142442"/>
            <a:ext cx="503660" cy="6141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78"/>
          <p:cNvSpPr txBox="1"/>
          <p:nvPr>
            <p:ph type="title"/>
          </p:nvPr>
        </p:nvSpPr>
        <p:spPr>
          <a:xfrm>
            <a:off x="457200" y="41084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Ansible in The DevOps Team:</a:t>
            </a:r>
            <a:endParaRPr/>
          </a:p>
        </p:txBody>
      </p:sp>
      <p:cxnSp>
        <p:nvCxnSpPr>
          <p:cNvPr id="542" name="Google Shape;542;p78"/>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pic>
        <p:nvPicPr>
          <p:cNvPr id="543" name="Google Shape;543;p78"/>
          <p:cNvPicPr preferRelativeResize="0"/>
          <p:nvPr/>
        </p:nvPicPr>
        <p:blipFill>
          <a:blip r:embed="rId3">
            <a:alphaModFix/>
          </a:blip>
          <a:stretch>
            <a:fillRect/>
          </a:stretch>
        </p:blipFill>
        <p:spPr>
          <a:xfrm>
            <a:off x="152400" y="1630045"/>
            <a:ext cx="8839196" cy="43646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79"/>
          <p:cNvSpPr txBox="1"/>
          <p:nvPr>
            <p:ph type="title"/>
          </p:nvPr>
        </p:nvSpPr>
        <p:spPr>
          <a:xfrm>
            <a:off x="457200" y="41084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Key Term: Configuration Management</a:t>
            </a:r>
            <a:endParaRPr/>
          </a:p>
        </p:txBody>
      </p:sp>
      <p:sp>
        <p:nvSpPr>
          <p:cNvPr id="550" name="Google Shape;550;p79"/>
          <p:cNvSpPr txBox="1"/>
          <p:nvPr>
            <p:ph idx="1" type="body"/>
          </p:nvPr>
        </p:nvSpPr>
        <p:spPr>
          <a:xfrm>
            <a:off x="457200" y="1676400"/>
            <a:ext cx="8229600" cy="3336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Ansible is often described as a configuration management tool, and is typically mentioned in the same breath as Chef, Puppet, and Salt.</a:t>
            </a:r>
            <a:endParaRPr/>
          </a:p>
          <a:p>
            <a:pPr indent="-165100" lvl="0" marL="342900" marR="0" rtl="0" algn="l">
              <a:spcBef>
                <a:spcPts val="56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SzPts val="2800"/>
              <a:buFont typeface="Calibri"/>
              <a:buNone/>
            </a:pPr>
            <a:r>
              <a:rPr b="1" i="0" lang="en-US" sz="2800" u="none" cap="none" strike="noStrike">
                <a:solidFill>
                  <a:schemeClr val="dk1"/>
                </a:solidFill>
                <a:latin typeface="Calibri"/>
                <a:ea typeface="Calibri"/>
                <a:cs typeface="Calibri"/>
                <a:sym typeface="Calibri"/>
              </a:rPr>
              <a:t>Let’s clarify the definition of “configuration management.”</a:t>
            </a:r>
            <a:endParaRPr/>
          </a:p>
          <a:p>
            <a:pPr indent="0" lvl="0" marL="0" marR="0" rtl="0" algn="l">
              <a:spcBef>
                <a:spcPts val="56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p:txBody>
      </p:sp>
      <p:cxnSp>
        <p:nvCxnSpPr>
          <p:cNvPr id="551" name="Google Shape;551;p79"/>
          <p:cNvCxnSpPr/>
          <p:nvPr/>
        </p:nvCxnSpPr>
        <p:spPr>
          <a:xfrm>
            <a:off x="5334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0"/>
          <p:cNvSpPr txBox="1"/>
          <p:nvPr>
            <p:ph type="title"/>
          </p:nvPr>
        </p:nvSpPr>
        <p:spPr>
          <a:xfrm>
            <a:off x="457200" y="41084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Key Term: Configuration Management</a:t>
            </a:r>
            <a:endParaRPr/>
          </a:p>
        </p:txBody>
      </p:sp>
      <p:sp>
        <p:nvSpPr>
          <p:cNvPr id="557" name="Google Shape;557;p80"/>
          <p:cNvSpPr txBox="1"/>
          <p:nvPr>
            <p:ph idx="1" type="body"/>
          </p:nvPr>
        </p:nvSpPr>
        <p:spPr>
          <a:xfrm>
            <a:off x="457200" y="1676400"/>
            <a:ext cx="8229600" cy="3336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Ansible is often described as a configuration management tool, and is typically mentioned in the same breath as Chef, Puppet, and Salt.</a:t>
            </a:r>
            <a:endParaRPr/>
          </a:p>
          <a:p>
            <a:pPr indent="-165100" lvl="0" marL="342900" marR="0" rtl="0" algn="l">
              <a:spcBef>
                <a:spcPts val="56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SzPts val="2800"/>
              <a:buFont typeface="Calibri"/>
              <a:buNone/>
            </a:pPr>
            <a:r>
              <a:rPr b="1" i="0" lang="en-US" sz="2800" u="none" cap="none" strike="noStrike">
                <a:solidFill>
                  <a:schemeClr val="dk1"/>
                </a:solidFill>
                <a:latin typeface="Calibri"/>
                <a:ea typeface="Calibri"/>
                <a:cs typeface="Calibri"/>
                <a:sym typeface="Calibri"/>
              </a:rPr>
              <a:t>Let’s clarify the definition of “configuration management.”</a:t>
            </a:r>
            <a:endParaRPr/>
          </a:p>
          <a:p>
            <a:pPr indent="0" lvl="0" marL="0" marR="0" rtl="0" algn="l">
              <a:spcBef>
                <a:spcPts val="56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p:txBody>
      </p:sp>
      <p:cxnSp>
        <p:nvCxnSpPr>
          <p:cNvPr id="558" name="Google Shape;558;p80"/>
          <p:cNvCxnSpPr/>
          <p:nvPr/>
        </p:nvCxnSpPr>
        <p:spPr>
          <a:xfrm>
            <a:off x="5334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63"/>
          <p:cNvSpPr txBox="1"/>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5400">
                <a:solidFill>
                  <a:srgbClr val="E36C09"/>
                </a:solidFill>
                <a:latin typeface="Calibri"/>
                <a:ea typeface="Calibri"/>
                <a:cs typeface="Calibri"/>
                <a:sym typeface="Calibri"/>
              </a:rPr>
              <a:t>Welcome!</a:t>
            </a:r>
            <a:endParaRPr/>
          </a:p>
        </p:txBody>
      </p:sp>
      <p:cxnSp>
        <p:nvCxnSpPr>
          <p:cNvPr id="302" name="Google Shape;302;p63"/>
          <p:cNvCxnSpPr/>
          <p:nvPr/>
        </p:nvCxnSpPr>
        <p:spPr>
          <a:xfrm>
            <a:off x="457200" y="1219200"/>
            <a:ext cx="8077200" cy="0"/>
          </a:xfrm>
          <a:prstGeom prst="straightConnector1">
            <a:avLst/>
          </a:prstGeom>
          <a:noFill/>
          <a:ln cap="flat" cmpd="sng" w="38100">
            <a:solidFill>
              <a:srgbClr val="BFBFBF"/>
            </a:solidFill>
            <a:prstDash val="solid"/>
            <a:round/>
            <a:headEnd len="sm" w="sm" type="none"/>
            <a:tailEnd len="sm" w="sm" type="none"/>
          </a:ln>
        </p:spPr>
      </p:cxnSp>
      <p:grpSp>
        <p:nvGrpSpPr>
          <p:cNvPr id="303" name="Google Shape;303;p63"/>
          <p:cNvGrpSpPr/>
          <p:nvPr/>
        </p:nvGrpSpPr>
        <p:grpSpPr>
          <a:xfrm>
            <a:off x="-3069403" y="692593"/>
            <a:ext cx="10635148" cy="5472816"/>
            <a:chOff x="-4593403" y="-704407"/>
            <a:chExt cx="10635148" cy="5472816"/>
          </a:xfrm>
        </p:grpSpPr>
        <p:sp>
          <p:nvSpPr>
            <p:cNvPr id="304" name="Google Shape;304;p63"/>
            <p:cNvSpPr/>
            <p:nvPr/>
          </p:nvSpPr>
          <p:spPr>
            <a:xfrm>
              <a:off x="-4593403" y="-704407"/>
              <a:ext cx="5472816" cy="5472816"/>
            </a:xfrm>
            <a:prstGeom prst="blockArc">
              <a:avLst>
                <a:gd fmla="val 18900000" name="adj1"/>
                <a:gd fmla="val 2700000" name="adj2"/>
                <a:gd fmla="val 395" name="adj3"/>
              </a:avLst>
            </a:pr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3"/>
            <p:cNvSpPr/>
            <p:nvPr/>
          </p:nvSpPr>
          <p:spPr>
            <a:xfrm>
              <a:off x="285089" y="184749"/>
              <a:ext cx="5756656" cy="369336"/>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3"/>
            <p:cNvSpPr txBox="1"/>
            <p:nvPr/>
          </p:nvSpPr>
          <p:spPr>
            <a:xfrm>
              <a:off x="285089" y="184749"/>
              <a:ext cx="5756656" cy="369336"/>
            </a:xfrm>
            <a:prstGeom prst="rect">
              <a:avLst/>
            </a:prstGeom>
            <a:noFill/>
            <a:ln>
              <a:noFill/>
            </a:ln>
          </p:spPr>
          <p:txBody>
            <a:bodyPr anchorCtr="0" anchor="ctr" bIns="40625" lIns="293150" spcFirstLastPara="1" rIns="40625" wrap="square" tIns="4062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Logistics (Breaks, Facilities, Lunch, etc.)</a:t>
              </a:r>
              <a:endParaRPr/>
            </a:p>
          </p:txBody>
        </p:sp>
        <p:sp>
          <p:nvSpPr>
            <p:cNvPr id="307" name="Google Shape;307;p63"/>
            <p:cNvSpPr/>
            <p:nvPr/>
          </p:nvSpPr>
          <p:spPr>
            <a:xfrm>
              <a:off x="54254" y="138582"/>
              <a:ext cx="461670" cy="46167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3"/>
            <p:cNvSpPr/>
            <p:nvPr/>
          </p:nvSpPr>
          <p:spPr>
            <a:xfrm>
              <a:off x="619556" y="739079"/>
              <a:ext cx="5422188" cy="369336"/>
            </a:xfrm>
            <a:prstGeom prst="rect">
              <a:avLst/>
            </a:prstGeom>
            <a:gradFill>
              <a:gsLst>
                <a:gs pos="0">
                  <a:srgbClr val="7E99FF"/>
                </a:gs>
                <a:gs pos="50000">
                  <a:srgbClr val="B1BFFF"/>
                </a:gs>
                <a:gs pos="100000">
                  <a:srgbClr val="D9DFFF"/>
                </a:gs>
              </a:gsLst>
              <a:path path="circle">
                <a:fillToRect l="100%" t="100%"/>
              </a:path>
              <a:tileRect b="-100%" r="-10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3"/>
            <p:cNvSpPr txBox="1"/>
            <p:nvPr/>
          </p:nvSpPr>
          <p:spPr>
            <a:xfrm>
              <a:off x="619556" y="739079"/>
              <a:ext cx="5422188" cy="369336"/>
            </a:xfrm>
            <a:prstGeom prst="rect">
              <a:avLst/>
            </a:prstGeom>
            <a:noFill/>
            <a:ln>
              <a:noFill/>
            </a:ln>
          </p:spPr>
          <p:txBody>
            <a:bodyPr anchorCtr="0" anchor="ctr" bIns="40625" lIns="293150" spcFirstLastPara="1" rIns="40625" wrap="square" tIns="4062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Introductions – Who’s Who?</a:t>
              </a:r>
              <a:endParaRPr/>
            </a:p>
          </p:txBody>
        </p:sp>
        <p:sp>
          <p:nvSpPr>
            <p:cNvPr id="310" name="Google Shape;310;p63"/>
            <p:cNvSpPr/>
            <p:nvPr/>
          </p:nvSpPr>
          <p:spPr>
            <a:xfrm>
              <a:off x="388721" y="692912"/>
              <a:ext cx="461670" cy="46167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3"/>
            <p:cNvSpPr/>
            <p:nvPr/>
          </p:nvSpPr>
          <p:spPr>
            <a:xfrm>
              <a:off x="802843" y="1293002"/>
              <a:ext cx="5238902" cy="369336"/>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3"/>
            <p:cNvSpPr txBox="1"/>
            <p:nvPr/>
          </p:nvSpPr>
          <p:spPr>
            <a:xfrm>
              <a:off x="802843" y="1293002"/>
              <a:ext cx="5238902" cy="369336"/>
            </a:xfrm>
            <a:prstGeom prst="rect">
              <a:avLst/>
            </a:prstGeom>
            <a:noFill/>
            <a:ln>
              <a:noFill/>
            </a:ln>
          </p:spPr>
          <p:txBody>
            <a:bodyPr anchorCtr="0" anchor="ctr" bIns="40625" lIns="293150" spcFirstLastPara="1" rIns="40625" wrap="square" tIns="4062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Rules of Engagement &amp; Expectancies </a:t>
              </a:r>
              <a:endParaRPr/>
            </a:p>
          </p:txBody>
        </p:sp>
        <p:sp>
          <p:nvSpPr>
            <p:cNvPr id="313" name="Google Shape;313;p63"/>
            <p:cNvSpPr/>
            <p:nvPr/>
          </p:nvSpPr>
          <p:spPr>
            <a:xfrm>
              <a:off x="572007" y="1246835"/>
              <a:ext cx="461670" cy="46167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3"/>
            <p:cNvSpPr/>
            <p:nvPr/>
          </p:nvSpPr>
          <p:spPr>
            <a:xfrm>
              <a:off x="861364" y="1847331"/>
              <a:ext cx="5180380" cy="369336"/>
            </a:xfrm>
            <a:prstGeom prst="rect">
              <a:avLst/>
            </a:prstGeom>
            <a:gradFill>
              <a:gsLst>
                <a:gs pos="0">
                  <a:srgbClr val="7E99FF"/>
                </a:gs>
                <a:gs pos="50000">
                  <a:srgbClr val="B1BFFF"/>
                </a:gs>
                <a:gs pos="100000">
                  <a:srgbClr val="D9DFFF"/>
                </a:gs>
              </a:gsLst>
              <a:path path="circle">
                <a:fillToRect l="100%" t="100%"/>
              </a:path>
              <a:tileRect b="-100%" r="-10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3"/>
            <p:cNvSpPr txBox="1"/>
            <p:nvPr/>
          </p:nvSpPr>
          <p:spPr>
            <a:xfrm>
              <a:off x="861364" y="1847331"/>
              <a:ext cx="5180380" cy="369336"/>
            </a:xfrm>
            <a:prstGeom prst="rect">
              <a:avLst/>
            </a:prstGeom>
            <a:noFill/>
            <a:ln>
              <a:noFill/>
            </a:ln>
          </p:spPr>
          <p:txBody>
            <a:bodyPr anchorCtr="0" anchor="ctr" bIns="40625" lIns="293150" spcFirstLastPara="1" rIns="40625" wrap="square" tIns="4062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What is your Name and Role/Job Function?</a:t>
              </a:r>
              <a:endParaRPr/>
            </a:p>
          </p:txBody>
        </p:sp>
        <p:sp>
          <p:nvSpPr>
            <p:cNvPr id="316" name="Google Shape;316;p63"/>
            <p:cNvSpPr/>
            <p:nvPr/>
          </p:nvSpPr>
          <p:spPr>
            <a:xfrm>
              <a:off x="630529" y="1801164"/>
              <a:ext cx="461670" cy="46167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3"/>
            <p:cNvSpPr/>
            <p:nvPr/>
          </p:nvSpPr>
          <p:spPr>
            <a:xfrm>
              <a:off x="802843" y="2401661"/>
              <a:ext cx="5238902" cy="369336"/>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3"/>
            <p:cNvSpPr txBox="1"/>
            <p:nvPr/>
          </p:nvSpPr>
          <p:spPr>
            <a:xfrm>
              <a:off x="802843" y="2401661"/>
              <a:ext cx="5238902" cy="369336"/>
            </a:xfrm>
            <a:prstGeom prst="rect">
              <a:avLst/>
            </a:prstGeom>
            <a:noFill/>
            <a:ln>
              <a:noFill/>
            </a:ln>
          </p:spPr>
          <p:txBody>
            <a:bodyPr anchorCtr="0" anchor="ctr" bIns="40625" lIns="293150" spcFirstLastPara="1" rIns="40625" wrap="square" tIns="4062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How are you currently using Ansible?</a:t>
              </a:r>
              <a:endParaRPr/>
            </a:p>
          </p:txBody>
        </p:sp>
        <p:sp>
          <p:nvSpPr>
            <p:cNvPr id="319" name="Google Shape;319;p63"/>
            <p:cNvSpPr/>
            <p:nvPr/>
          </p:nvSpPr>
          <p:spPr>
            <a:xfrm>
              <a:off x="572007" y="2355494"/>
              <a:ext cx="461670" cy="46167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3"/>
            <p:cNvSpPr/>
            <p:nvPr/>
          </p:nvSpPr>
          <p:spPr>
            <a:xfrm>
              <a:off x="619556" y="2955584"/>
              <a:ext cx="5422188" cy="369336"/>
            </a:xfrm>
            <a:prstGeom prst="rect">
              <a:avLst/>
            </a:prstGeom>
            <a:gradFill>
              <a:gsLst>
                <a:gs pos="0">
                  <a:srgbClr val="7E99FF"/>
                </a:gs>
                <a:gs pos="50000">
                  <a:srgbClr val="B1BFFF"/>
                </a:gs>
                <a:gs pos="100000">
                  <a:srgbClr val="D9DFFF"/>
                </a:gs>
              </a:gsLst>
              <a:path path="circle">
                <a:fillToRect l="100%" t="100%"/>
              </a:path>
              <a:tileRect b="-100%" r="-10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3"/>
            <p:cNvSpPr txBox="1"/>
            <p:nvPr/>
          </p:nvSpPr>
          <p:spPr>
            <a:xfrm>
              <a:off x="619556" y="2955584"/>
              <a:ext cx="5422188" cy="369336"/>
            </a:xfrm>
            <a:prstGeom prst="rect">
              <a:avLst/>
            </a:prstGeom>
            <a:noFill/>
            <a:ln>
              <a:noFill/>
            </a:ln>
          </p:spPr>
          <p:txBody>
            <a:bodyPr anchorCtr="0" anchor="ctr" bIns="40625" lIns="293150" spcFirstLastPara="1" rIns="40625" wrap="square" tIns="4062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What are your short term and long term Ansible goals?</a:t>
              </a:r>
              <a:endParaRPr/>
            </a:p>
          </p:txBody>
        </p:sp>
        <p:sp>
          <p:nvSpPr>
            <p:cNvPr id="322" name="Google Shape;322;p63"/>
            <p:cNvSpPr/>
            <p:nvPr/>
          </p:nvSpPr>
          <p:spPr>
            <a:xfrm>
              <a:off x="388721" y="2909417"/>
              <a:ext cx="461670" cy="46167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3"/>
            <p:cNvSpPr/>
            <p:nvPr/>
          </p:nvSpPr>
          <p:spPr>
            <a:xfrm>
              <a:off x="285089" y="3509914"/>
              <a:ext cx="5756656" cy="369336"/>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3"/>
            <p:cNvSpPr txBox="1"/>
            <p:nvPr/>
          </p:nvSpPr>
          <p:spPr>
            <a:xfrm>
              <a:off x="285089" y="3509914"/>
              <a:ext cx="5756656" cy="369336"/>
            </a:xfrm>
            <a:prstGeom prst="rect">
              <a:avLst/>
            </a:prstGeom>
            <a:noFill/>
            <a:ln>
              <a:noFill/>
            </a:ln>
          </p:spPr>
          <p:txBody>
            <a:bodyPr anchorCtr="0" anchor="ctr" bIns="40625" lIns="293150" spcFirstLastPara="1" rIns="40625" wrap="square" tIns="4062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What’s on your Ansible “To-Do” list for this class?</a:t>
              </a:r>
              <a:endParaRPr/>
            </a:p>
          </p:txBody>
        </p:sp>
        <p:sp>
          <p:nvSpPr>
            <p:cNvPr id="325" name="Google Shape;325;p63"/>
            <p:cNvSpPr/>
            <p:nvPr/>
          </p:nvSpPr>
          <p:spPr>
            <a:xfrm>
              <a:off x="54254" y="3463747"/>
              <a:ext cx="461670" cy="46167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81"/>
          <p:cNvSpPr txBox="1"/>
          <p:nvPr>
            <p:ph type="title"/>
          </p:nvPr>
        </p:nvSpPr>
        <p:spPr>
          <a:xfrm>
            <a:off x="0" y="371130"/>
            <a:ext cx="9144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Why do we need configuration management?</a:t>
            </a:r>
            <a:endParaRPr/>
          </a:p>
        </p:txBody>
      </p:sp>
      <p:cxnSp>
        <p:nvCxnSpPr>
          <p:cNvPr id="565" name="Google Shape;565;p81"/>
          <p:cNvCxnSpPr/>
          <p:nvPr/>
        </p:nvCxnSpPr>
        <p:spPr>
          <a:xfrm>
            <a:off x="457200" y="1752600"/>
            <a:ext cx="8077200" cy="0"/>
          </a:xfrm>
          <a:prstGeom prst="straightConnector1">
            <a:avLst/>
          </a:prstGeom>
          <a:noFill/>
          <a:ln cap="flat" cmpd="sng" w="38100">
            <a:solidFill>
              <a:srgbClr val="BFBFBF"/>
            </a:solidFill>
            <a:prstDash val="solid"/>
            <a:round/>
            <a:headEnd len="sm" w="sm" type="none"/>
            <a:tailEnd len="sm" w="sm" type="none"/>
          </a:ln>
        </p:spPr>
      </p:cxnSp>
      <p:pic>
        <p:nvPicPr>
          <p:cNvPr descr="http://i.imgur.com/YAx3r0M.jpg" id="566" name="Google Shape;566;p81" title="Image: messy servers with ridiculously tangled spaghetti cables"/>
          <p:cNvPicPr preferRelativeResize="0"/>
          <p:nvPr/>
        </p:nvPicPr>
        <p:blipFill rotWithShape="1">
          <a:blip r:embed="rId3">
            <a:alphaModFix/>
          </a:blip>
          <a:srcRect b="0" l="0" r="0" t="0"/>
          <a:stretch/>
        </p:blipFill>
        <p:spPr>
          <a:xfrm>
            <a:off x="1219200" y="1975866"/>
            <a:ext cx="6781800" cy="381533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82"/>
          <p:cNvSpPr txBox="1"/>
          <p:nvPr>
            <p:ph type="title"/>
          </p:nvPr>
        </p:nvSpPr>
        <p:spPr>
          <a:xfrm>
            <a:off x="457200" y="28069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Question:</a:t>
            </a:r>
            <a:br>
              <a:rPr b="1" i="0" lang="en-US" sz="4000" u="none" cap="none" strike="noStrike">
                <a:solidFill>
                  <a:srgbClr val="E36C09"/>
                </a:solidFill>
                <a:latin typeface="Calibri"/>
                <a:ea typeface="Calibri"/>
                <a:cs typeface="Calibri"/>
                <a:sym typeface="Calibri"/>
              </a:rPr>
            </a:br>
            <a:r>
              <a:rPr b="1" i="0" lang="en-US" sz="4000" u="none" cap="none" strike="noStrike">
                <a:solidFill>
                  <a:srgbClr val="E36C09"/>
                </a:solidFill>
                <a:latin typeface="Calibri"/>
                <a:ea typeface="Calibri"/>
                <a:cs typeface="Calibri"/>
                <a:sym typeface="Calibri"/>
              </a:rPr>
              <a:t>How do </a:t>
            </a:r>
            <a:r>
              <a:rPr b="1" i="0" lang="en-US" sz="4000" u="sng" cap="none" strike="noStrike">
                <a:solidFill>
                  <a:srgbClr val="E36C09"/>
                </a:solidFill>
                <a:latin typeface="Calibri"/>
                <a:ea typeface="Calibri"/>
                <a:cs typeface="Calibri"/>
                <a:sym typeface="Calibri"/>
              </a:rPr>
              <a:t>you</a:t>
            </a:r>
            <a:r>
              <a:rPr b="1" i="0" lang="en-US" sz="4000" u="none" cap="none" strike="noStrike">
                <a:solidFill>
                  <a:srgbClr val="E36C09"/>
                </a:solidFill>
                <a:latin typeface="Calibri"/>
                <a:ea typeface="Calibri"/>
                <a:cs typeface="Calibri"/>
                <a:sym typeface="Calibri"/>
              </a:rPr>
              <a:t> provision a new server?</a:t>
            </a:r>
            <a:endParaRPr/>
          </a:p>
        </p:txBody>
      </p:sp>
      <p:sp>
        <p:nvSpPr>
          <p:cNvPr id="572" name="Google Shape;572;p82"/>
          <p:cNvSpPr txBox="1"/>
          <p:nvPr>
            <p:ph idx="1" type="body"/>
          </p:nvPr>
        </p:nvSpPr>
        <p:spPr>
          <a:xfrm>
            <a:off x="5410200" y="1981200"/>
            <a:ext cx="2895600" cy="37941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Do you follow some documented instructions?</a:t>
            </a:r>
            <a:endParaRPr/>
          </a:p>
          <a:p>
            <a:pPr indent="0" lvl="0" marL="0" marR="0" rtl="0" algn="l">
              <a:spcBef>
                <a:spcPts val="220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spcBef>
                <a:spcPts val="220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What is the current process you have in place?</a:t>
            </a:r>
            <a:endParaRPr/>
          </a:p>
        </p:txBody>
      </p:sp>
      <p:cxnSp>
        <p:nvCxnSpPr>
          <p:cNvPr id="573" name="Google Shape;573;p82"/>
          <p:cNvCxnSpPr/>
          <p:nvPr/>
        </p:nvCxnSpPr>
        <p:spPr>
          <a:xfrm>
            <a:off x="457200" y="1600200"/>
            <a:ext cx="8077200" cy="0"/>
          </a:xfrm>
          <a:prstGeom prst="straightConnector1">
            <a:avLst/>
          </a:prstGeom>
          <a:noFill/>
          <a:ln cap="flat" cmpd="sng" w="38100">
            <a:solidFill>
              <a:srgbClr val="BFBFBF"/>
            </a:solidFill>
            <a:prstDash val="solid"/>
            <a:round/>
            <a:headEnd len="sm" w="sm" type="none"/>
            <a:tailEnd len="sm" w="sm" type="none"/>
          </a:ln>
        </p:spPr>
      </p:cxnSp>
      <p:pic>
        <p:nvPicPr>
          <p:cNvPr id="574" name="Google Shape;574;p82" title="Hummingbird origami instructions"/>
          <p:cNvPicPr preferRelativeResize="0"/>
          <p:nvPr/>
        </p:nvPicPr>
        <p:blipFill rotWithShape="1">
          <a:blip r:embed="rId3">
            <a:alphaModFix/>
          </a:blip>
          <a:srcRect b="0" l="0" r="0" t="0"/>
          <a:stretch/>
        </p:blipFill>
        <p:spPr>
          <a:xfrm>
            <a:off x="838200" y="2209800"/>
            <a:ext cx="3487419" cy="3129376"/>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83"/>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Manual changes to servers, or any infrastructure, involves…</a:t>
            </a:r>
            <a:endParaRPr/>
          </a:p>
        </p:txBody>
      </p:sp>
      <p:cxnSp>
        <p:nvCxnSpPr>
          <p:cNvPr id="580" name="Google Shape;580;p83"/>
          <p:cNvCxnSpPr/>
          <p:nvPr/>
        </p:nvCxnSpPr>
        <p:spPr>
          <a:xfrm>
            <a:off x="457200" y="1752600"/>
            <a:ext cx="8077200" cy="0"/>
          </a:xfrm>
          <a:prstGeom prst="straightConnector1">
            <a:avLst/>
          </a:prstGeom>
          <a:noFill/>
          <a:ln cap="flat" cmpd="sng" w="38100">
            <a:solidFill>
              <a:srgbClr val="BFBFBF"/>
            </a:solidFill>
            <a:prstDash val="solid"/>
            <a:round/>
            <a:headEnd len="sm" w="sm" type="none"/>
            <a:tailEnd len="sm" w="sm" type="none"/>
          </a:ln>
        </p:spPr>
      </p:cxnSp>
      <p:sp>
        <p:nvSpPr>
          <p:cNvPr id="581" name="Google Shape;581;p83"/>
          <p:cNvSpPr txBox="1"/>
          <p:nvPr/>
        </p:nvSpPr>
        <p:spPr>
          <a:xfrm>
            <a:off x="2209800" y="1752600"/>
            <a:ext cx="44196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Calibri"/>
                <a:ea typeface="Calibri"/>
                <a:cs typeface="Calibri"/>
                <a:sym typeface="Calibri"/>
              </a:rPr>
              <a:t>PEOPLE</a:t>
            </a:r>
            <a:endParaRPr b="1" sz="3600">
              <a:solidFill>
                <a:schemeClr val="dk1"/>
              </a:solidFill>
              <a:latin typeface="Calibri"/>
              <a:ea typeface="Calibri"/>
              <a:cs typeface="Calibri"/>
              <a:sym typeface="Calibri"/>
            </a:endParaRPr>
          </a:p>
        </p:txBody>
      </p:sp>
      <p:pic>
        <p:nvPicPr>
          <p:cNvPr id="582" name="Google Shape;582;p83" title="Road sign - oops"/>
          <p:cNvPicPr preferRelativeResize="0"/>
          <p:nvPr/>
        </p:nvPicPr>
        <p:blipFill rotWithShape="1">
          <a:blip r:embed="rId3">
            <a:alphaModFix/>
          </a:blip>
          <a:srcRect b="0" l="0" r="0" t="0"/>
          <a:stretch/>
        </p:blipFill>
        <p:spPr>
          <a:xfrm>
            <a:off x="1371600" y="3165806"/>
            <a:ext cx="2160240" cy="1331311"/>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583" name="Google Shape;583;p83"/>
          <p:cNvSpPr txBox="1"/>
          <p:nvPr/>
        </p:nvSpPr>
        <p:spPr>
          <a:xfrm>
            <a:off x="1272183" y="4689806"/>
            <a:ext cx="235907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Terrible at doing things repeatably...</a:t>
            </a:r>
            <a:endParaRPr/>
          </a:p>
        </p:txBody>
      </p:sp>
      <p:pic>
        <p:nvPicPr>
          <p:cNvPr id="584" name="Google Shape;584;p83" title="Road sign - slow"/>
          <p:cNvPicPr preferRelativeResize="0"/>
          <p:nvPr/>
        </p:nvPicPr>
        <p:blipFill rotWithShape="1">
          <a:blip r:embed="rId4">
            <a:alphaModFix/>
          </a:blip>
          <a:srcRect b="0" l="0" r="0" t="0"/>
          <a:stretch/>
        </p:blipFill>
        <p:spPr>
          <a:xfrm>
            <a:off x="5664672" y="3165806"/>
            <a:ext cx="2088231" cy="1387514"/>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585" name="Google Shape;585;p83"/>
          <p:cNvSpPr txBox="1"/>
          <p:nvPr/>
        </p:nvSpPr>
        <p:spPr>
          <a:xfrm>
            <a:off x="5710783" y="4689806"/>
            <a:ext cx="2359074"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Slow at doing things compared to machines...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84"/>
          <p:cNvSpPr txBox="1"/>
          <p:nvPr>
            <p:ph type="title"/>
          </p:nvPr>
        </p:nvSpPr>
        <p:spPr>
          <a:xfrm>
            <a:off x="457200" y="41084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Ansible Vs. Other CM Tools: Strengths</a:t>
            </a:r>
            <a:endParaRPr/>
          </a:p>
        </p:txBody>
      </p:sp>
      <p:cxnSp>
        <p:nvCxnSpPr>
          <p:cNvPr id="592" name="Google Shape;592;p84"/>
          <p:cNvCxnSpPr/>
          <p:nvPr/>
        </p:nvCxnSpPr>
        <p:spPr>
          <a:xfrm>
            <a:off x="609600" y="1371600"/>
            <a:ext cx="8077200" cy="0"/>
          </a:xfrm>
          <a:prstGeom prst="straightConnector1">
            <a:avLst/>
          </a:prstGeom>
          <a:noFill/>
          <a:ln cap="flat" cmpd="sng" w="38100">
            <a:solidFill>
              <a:srgbClr val="BFBFBF"/>
            </a:solidFill>
            <a:prstDash val="solid"/>
            <a:round/>
            <a:headEnd len="sm" w="sm" type="none"/>
            <a:tailEnd len="sm" w="sm" type="none"/>
          </a:ln>
        </p:spPr>
      </p:cxnSp>
      <p:sp>
        <p:nvSpPr>
          <p:cNvPr id="593" name="Google Shape;593;p84"/>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Remarkably simple</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Agentless</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Secure ( SSH )</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YAML (Playbooks)</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Written in Python</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Ansible Galaxy &amp; Ansible Tower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85"/>
          <p:cNvSpPr txBox="1"/>
          <p:nvPr>
            <p:ph type="title"/>
          </p:nvPr>
        </p:nvSpPr>
        <p:spPr>
          <a:xfrm>
            <a:off x="480237" y="104553"/>
            <a:ext cx="8229600" cy="85769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550" u="none" cap="none" strike="noStrike">
                <a:solidFill>
                  <a:srgbClr val="E36C09"/>
                </a:solidFill>
                <a:latin typeface="Calibri"/>
                <a:ea typeface="Calibri"/>
                <a:cs typeface="Calibri"/>
                <a:sym typeface="Calibri"/>
              </a:rPr>
              <a:t>Ansible Vs. Other CM Tools: Weaknesses</a:t>
            </a:r>
            <a:endParaRPr/>
          </a:p>
        </p:txBody>
      </p:sp>
      <p:sp>
        <p:nvSpPr>
          <p:cNvPr id="600" name="Google Shape;600;p85"/>
          <p:cNvSpPr txBox="1"/>
          <p:nvPr>
            <p:ph idx="1" type="body"/>
          </p:nvPr>
        </p:nvSpPr>
        <p:spPr>
          <a:xfrm>
            <a:off x="669497" y="1143000"/>
            <a:ext cx="8444023" cy="54190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Noto Sans Symbols"/>
              <a:buChar char="❑"/>
            </a:pPr>
            <a:r>
              <a:rPr b="1" i="0" lang="en-US" sz="2600" u="none" cap="none" strike="noStrike">
                <a:solidFill>
                  <a:schemeClr val="dk1"/>
                </a:solidFill>
                <a:latin typeface="Calibri"/>
                <a:ea typeface="Calibri"/>
                <a:cs typeface="Calibri"/>
                <a:sym typeface="Calibri"/>
              </a:rPr>
              <a:t>No comprehensive GUI integrated by default. Alternative solutions are needed if a GUI is desired, such as Ansible Tower, Rundeck, or The Foreman. </a:t>
            </a:r>
            <a:endParaRPr/>
          </a:p>
          <a:p>
            <a:pPr indent="-177800" lvl="0" marL="342900" marR="0" rtl="0" algn="l">
              <a:spcBef>
                <a:spcPts val="520"/>
              </a:spcBef>
              <a:spcAft>
                <a:spcPts val="0"/>
              </a:spcAft>
              <a:buClr>
                <a:schemeClr val="dk1"/>
              </a:buClr>
              <a:buSzPts val="2600"/>
              <a:buFont typeface="Noto Sans Symbols"/>
              <a:buNone/>
            </a:pPr>
            <a:r>
              <a:t/>
            </a:r>
            <a:endParaRPr b="1" i="0" sz="2600" u="none" cap="none" strike="noStrike">
              <a:solidFill>
                <a:schemeClr val="dk1"/>
              </a:solidFill>
              <a:latin typeface="Calibri"/>
              <a:ea typeface="Calibri"/>
              <a:cs typeface="Calibri"/>
              <a:sym typeface="Calibri"/>
            </a:endParaRPr>
          </a:p>
          <a:p>
            <a:pPr indent="-342900" lvl="0" marL="342900" marR="0" rtl="0" algn="l">
              <a:spcBef>
                <a:spcPts val="520"/>
              </a:spcBef>
              <a:spcAft>
                <a:spcPts val="0"/>
              </a:spcAft>
              <a:buClr>
                <a:schemeClr val="dk1"/>
              </a:buClr>
              <a:buSzPts val="2600"/>
              <a:buFont typeface="Noto Sans Symbols"/>
              <a:buChar char="❑"/>
            </a:pPr>
            <a:r>
              <a:rPr b="1" i="0" lang="en-US" sz="2600" u="none" cap="none" strike="noStrike">
                <a:solidFill>
                  <a:schemeClr val="dk1"/>
                </a:solidFill>
                <a:latin typeface="Calibri"/>
                <a:ea typeface="Calibri"/>
                <a:cs typeface="Calibri"/>
                <a:sym typeface="Calibri"/>
              </a:rPr>
              <a:t>Currently, only minimal support/compatibility for Windows, as the Ansible Controller, however this is one area where Ansible developers are focusing their efforts.</a:t>
            </a:r>
            <a:endParaRPr/>
          </a:p>
          <a:p>
            <a:pPr indent="-177800" lvl="0" marL="342900" marR="0" rtl="0" algn="l">
              <a:spcBef>
                <a:spcPts val="520"/>
              </a:spcBef>
              <a:spcAft>
                <a:spcPts val="0"/>
              </a:spcAft>
              <a:buClr>
                <a:schemeClr val="dk1"/>
              </a:buClr>
              <a:buSzPts val="2600"/>
              <a:buFont typeface="Noto Sans Symbols"/>
              <a:buNone/>
            </a:pPr>
            <a:r>
              <a:t/>
            </a:r>
            <a:endParaRPr b="1" i="0" sz="2600" u="none" cap="none" strike="noStrike">
              <a:solidFill>
                <a:schemeClr val="dk1"/>
              </a:solidFill>
              <a:latin typeface="Calibri"/>
              <a:ea typeface="Calibri"/>
              <a:cs typeface="Calibri"/>
              <a:sym typeface="Calibri"/>
            </a:endParaRPr>
          </a:p>
          <a:p>
            <a:pPr indent="-342900" lvl="0" marL="342900" marR="0" rtl="0" algn="l">
              <a:spcBef>
                <a:spcPts val="520"/>
              </a:spcBef>
              <a:spcAft>
                <a:spcPts val="0"/>
              </a:spcAft>
              <a:buClr>
                <a:schemeClr val="dk1"/>
              </a:buClr>
              <a:buSzPts val="2600"/>
              <a:buFont typeface="Noto Sans Symbols"/>
              <a:buChar char="❑"/>
            </a:pPr>
            <a:r>
              <a:rPr b="1" i="0" lang="en-US" sz="2600" u="none" cap="none" strike="noStrike">
                <a:solidFill>
                  <a:schemeClr val="dk1"/>
                </a:solidFill>
                <a:latin typeface="Calibri"/>
                <a:ea typeface="Calibri"/>
                <a:cs typeface="Calibri"/>
                <a:sym typeface="Calibri"/>
              </a:rPr>
              <a:t>Documentation supporting Ansible still leaves something to be desired. Especially for more complex configurations beyond novice to intermediate levels.</a:t>
            </a:r>
            <a:endParaRPr/>
          </a:p>
          <a:p>
            <a:pPr indent="-177800" lvl="0" marL="342900" marR="0" rtl="0" algn="l">
              <a:spcBef>
                <a:spcPts val="520"/>
              </a:spcBef>
              <a:spcAft>
                <a:spcPts val="0"/>
              </a:spcAft>
              <a:buClr>
                <a:schemeClr val="dk1"/>
              </a:buClr>
              <a:buSzPts val="2600"/>
              <a:buFont typeface="Noto Sans Symbols"/>
              <a:buNone/>
            </a:pPr>
            <a:r>
              <a:t/>
            </a:r>
            <a:endParaRPr b="1" i="0" sz="2600" u="none" cap="none" strike="noStrike">
              <a:solidFill>
                <a:schemeClr val="dk1"/>
              </a:solidFill>
              <a:latin typeface="Calibri"/>
              <a:ea typeface="Calibri"/>
              <a:cs typeface="Calibri"/>
              <a:sym typeface="Calibri"/>
            </a:endParaRPr>
          </a:p>
        </p:txBody>
      </p:sp>
      <p:cxnSp>
        <p:nvCxnSpPr>
          <p:cNvPr id="601" name="Google Shape;601;p85"/>
          <p:cNvCxnSpPr/>
          <p:nvPr/>
        </p:nvCxnSpPr>
        <p:spPr>
          <a:xfrm>
            <a:off x="519223" y="928578"/>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8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Key Term: Idempotence</a:t>
            </a:r>
            <a:endParaRPr/>
          </a:p>
        </p:txBody>
      </p:sp>
      <p:sp>
        <p:nvSpPr>
          <p:cNvPr id="607" name="Google Shape;607;p86"/>
          <p:cNvSpPr txBox="1"/>
          <p:nvPr>
            <p:ph idx="1" type="body"/>
          </p:nvPr>
        </p:nvSpPr>
        <p:spPr>
          <a:xfrm>
            <a:off x="457200" y="2514600"/>
            <a:ext cx="8529638" cy="3352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When an action taken has the intended, and identical outcome, regardless of the number of times the action is taken, the result remains the same. </a:t>
            </a:r>
            <a:endParaRPr/>
          </a:p>
          <a:p>
            <a:pPr indent="-190500" lvl="0" marL="342900" marR="0" rtl="0" algn="l">
              <a:spcBef>
                <a:spcPts val="48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Idempotence = Consistency + Predictability + Reliability </a:t>
            </a:r>
            <a:endParaRPr/>
          </a:p>
        </p:txBody>
      </p:sp>
      <p:cxnSp>
        <p:nvCxnSpPr>
          <p:cNvPr id="608" name="Google Shape;608;p86"/>
          <p:cNvCxnSpPr/>
          <p:nvPr/>
        </p:nvCxnSpPr>
        <p:spPr>
          <a:xfrm>
            <a:off x="533400" y="12954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87"/>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Managing environments consistently</a:t>
            </a:r>
            <a:endParaRPr/>
          </a:p>
        </p:txBody>
      </p:sp>
      <p:cxnSp>
        <p:nvCxnSpPr>
          <p:cNvPr id="615" name="Google Shape;615;p87"/>
          <p:cNvCxnSpPr/>
          <p:nvPr/>
        </p:nvCxnSpPr>
        <p:spPr>
          <a:xfrm>
            <a:off x="457200" y="1524000"/>
            <a:ext cx="8077200" cy="0"/>
          </a:xfrm>
          <a:prstGeom prst="straightConnector1">
            <a:avLst/>
          </a:prstGeom>
          <a:noFill/>
          <a:ln cap="flat" cmpd="sng" w="38100">
            <a:solidFill>
              <a:srgbClr val="BFBFBF"/>
            </a:solidFill>
            <a:prstDash val="solid"/>
            <a:round/>
            <a:headEnd len="sm" w="sm" type="none"/>
            <a:tailEnd len="sm" w="sm" type="none"/>
          </a:ln>
        </p:spPr>
      </p:cxnSp>
      <p:grpSp>
        <p:nvGrpSpPr>
          <p:cNvPr id="616" name="Google Shape;616;p87"/>
          <p:cNvGrpSpPr/>
          <p:nvPr/>
        </p:nvGrpSpPr>
        <p:grpSpPr>
          <a:xfrm>
            <a:off x="5257919" y="2743200"/>
            <a:ext cx="2590562" cy="2677307"/>
            <a:chOff x="5257919" y="2743200"/>
            <a:chExt cx="2590562" cy="2677307"/>
          </a:xfrm>
        </p:grpSpPr>
        <p:pic>
          <p:nvPicPr>
            <p:cNvPr descr="SQL standalone &amp; pairs" id="617" name="Google Shape;617;p87"/>
            <p:cNvPicPr preferRelativeResize="0"/>
            <p:nvPr/>
          </p:nvPicPr>
          <p:blipFill rotWithShape="1">
            <a:blip r:embed="rId3">
              <a:alphaModFix/>
            </a:blip>
            <a:srcRect b="38417" l="4872" r="87961" t="33513"/>
            <a:stretch/>
          </p:blipFill>
          <p:spPr>
            <a:xfrm>
              <a:off x="5257919" y="2743200"/>
              <a:ext cx="838081" cy="1416210"/>
            </a:xfrm>
            <a:prstGeom prst="rect">
              <a:avLst/>
            </a:prstGeom>
            <a:noFill/>
            <a:ln>
              <a:noFill/>
            </a:ln>
          </p:spPr>
        </p:pic>
        <p:pic>
          <p:nvPicPr>
            <p:cNvPr descr="SQL standalone &amp; pairs" id="618" name="Google Shape;618;p87"/>
            <p:cNvPicPr preferRelativeResize="0"/>
            <p:nvPr/>
          </p:nvPicPr>
          <p:blipFill rotWithShape="1">
            <a:blip r:embed="rId3">
              <a:alphaModFix/>
            </a:blip>
            <a:srcRect b="38417" l="4872" r="87961" t="33513"/>
            <a:stretch/>
          </p:blipFill>
          <p:spPr>
            <a:xfrm>
              <a:off x="5508273" y="2743200"/>
              <a:ext cx="838081" cy="1416210"/>
            </a:xfrm>
            <a:prstGeom prst="rect">
              <a:avLst/>
            </a:prstGeom>
            <a:noFill/>
            <a:ln>
              <a:noFill/>
            </a:ln>
          </p:spPr>
        </p:pic>
        <p:pic>
          <p:nvPicPr>
            <p:cNvPr descr="SQL standalone &amp; pairs" id="619" name="Google Shape;619;p87"/>
            <p:cNvPicPr preferRelativeResize="0"/>
            <p:nvPr/>
          </p:nvPicPr>
          <p:blipFill rotWithShape="1">
            <a:blip r:embed="rId3">
              <a:alphaModFix/>
            </a:blip>
            <a:srcRect b="38417" l="4872" r="87961" t="33513"/>
            <a:stretch/>
          </p:blipFill>
          <p:spPr>
            <a:xfrm>
              <a:off x="5758627" y="2743200"/>
              <a:ext cx="838081" cy="1416210"/>
            </a:xfrm>
            <a:prstGeom prst="rect">
              <a:avLst/>
            </a:prstGeom>
            <a:noFill/>
            <a:ln>
              <a:noFill/>
            </a:ln>
          </p:spPr>
        </p:pic>
        <p:pic>
          <p:nvPicPr>
            <p:cNvPr descr="SQL standalone &amp; pairs" id="620" name="Google Shape;620;p87"/>
            <p:cNvPicPr preferRelativeResize="0"/>
            <p:nvPr/>
          </p:nvPicPr>
          <p:blipFill rotWithShape="1">
            <a:blip r:embed="rId3">
              <a:alphaModFix/>
            </a:blip>
            <a:srcRect b="38417" l="4872" r="87961" t="33513"/>
            <a:stretch/>
          </p:blipFill>
          <p:spPr>
            <a:xfrm>
              <a:off x="6008981" y="2743200"/>
              <a:ext cx="838081" cy="1416210"/>
            </a:xfrm>
            <a:prstGeom prst="rect">
              <a:avLst/>
            </a:prstGeom>
            <a:noFill/>
            <a:ln>
              <a:noFill/>
            </a:ln>
          </p:spPr>
        </p:pic>
        <p:pic>
          <p:nvPicPr>
            <p:cNvPr descr="SQL standalone &amp; pairs" id="621" name="Google Shape;621;p87"/>
            <p:cNvPicPr preferRelativeResize="0"/>
            <p:nvPr/>
          </p:nvPicPr>
          <p:blipFill rotWithShape="1">
            <a:blip r:embed="rId3">
              <a:alphaModFix/>
            </a:blip>
            <a:srcRect b="38417" l="4872" r="87961" t="33513"/>
            <a:stretch/>
          </p:blipFill>
          <p:spPr>
            <a:xfrm>
              <a:off x="6259335" y="2747537"/>
              <a:ext cx="838081" cy="1416210"/>
            </a:xfrm>
            <a:prstGeom prst="rect">
              <a:avLst/>
            </a:prstGeom>
            <a:noFill/>
            <a:ln>
              <a:noFill/>
            </a:ln>
          </p:spPr>
        </p:pic>
        <p:pic>
          <p:nvPicPr>
            <p:cNvPr descr="SQL standalone &amp; pairs" id="622" name="Google Shape;622;p87"/>
            <p:cNvPicPr preferRelativeResize="0"/>
            <p:nvPr/>
          </p:nvPicPr>
          <p:blipFill rotWithShape="1">
            <a:blip r:embed="rId3">
              <a:alphaModFix/>
            </a:blip>
            <a:srcRect b="38417" l="4872" r="87961" t="33513"/>
            <a:stretch/>
          </p:blipFill>
          <p:spPr>
            <a:xfrm>
              <a:off x="6509689" y="2747537"/>
              <a:ext cx="838081" cy="1416210"/>
            </a:xfrm>
            <a:prstGeom prst="rect">
              <a:avLst/>
            </a:prstGeom>
            <a:noFill/>
            <a:ln>
              <a:noFill/>
            </a:ln>
          </p:spPr>
        </p:pic>
        <p:pic>
          <p:nvPicPr>
            <p:cNvPr descr="SQL standalone &amp; pairs" id="623" name="Google Shape;623;p87"/>
            <p:cNvPicPr preferRelativeResize="0"/>
            <p:nvPr/>
          </p:nvPicPr>
          <p:blipFill rotWithShape="1">
            <a:blip r:embed="rId3">
              <a:alphaModFix/>
            </a:blip>
            <a:srcRect b="38417" l="4872" r="87961" t="33513"/>
            <a:stretch/>
          </p:blipFill>
          <p:spPr>
            <a:xfrm>
              <a:off x="6760043" y="2747537"/>
              <a:ext cx="838081" cy="1416210"/>
            </a:xfrm>
            <a:prstGeom prst="rect">
              <a:avLst/>
            </a:prstGeom>
            <a:noFill/>
            <a:ln>
              <a:noFill/>
            </a:ln>
          </p:spPr>
        </p:pic>
        <p:pic>
          <p:nvPicPr>
            <p:cNvPr descr="SQL standalone &amp; pairs" id="624" name="Google Shape;624;p87"/>
            <p:cNvPicPr preferRelativeResize="0"/>
            <p:nvPr/>
          </p:nvPicPr>
          <p:blipFill rotWithShape="1">
            <a:blip r:embed="rId3">
              <a:alphaModFix/>
            </a:blip>
            <a:srcRect b="38417" l="4872" r="87961" t="33513"/>
            <a:stretch/>
          </p:blipFill>
          <p:spPr>
            <a:xfrm>
              <a:off x="7010400" y="2747537"/>
              <a:ext cx="838081" cy="1416210"/>
            </a:xfrm>
            <a:prstGeom prst="rect">
              <a:avLst/>
            </a:prstGeom>
            <a:noFill/>
            <a:ln>
              <a:noFill/>
            </a:ln>
          </p:spPr>
        </p:pic>
        <p:sp>
          <p:nvSpPr>
            <p:cNvPr id="625" name="Google Shape;625;p87"/>
            <p:cNvSpPr/>
            <p:nvPr/>
          </p:nvSpPr>
          <p:spPr>
            <a:xfrm>
              <a:off x="5676959" y="4267200"/>
              <a:ext cx="1589143" cy="1153307"/>
            </a:xfrm>
            <a:prstGeom prst="smileyFace">
              <a:avLst>
                <a:gd fmla="val 4653" name="adj"/>
              </a:avLst>
            </a:prstGeom>
            <a:solidFill>
              <a:srgbClr val="C2D59B"/>
            </a:solidFill>
            <a:ln cap="flat" cmpd="sng" w="38100">
              <a:solidFill>
                <a:srgbClr val="4F612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26" name="Google Shape;626;p87"/>
          <p:cNvGrpSpPr/>
          <p:nvPr/>
        </p:nvGrpSpPr>
        <p:grpSpPr>
          <a:xfrm>
            <a:off x="557689" y="2165604"/>
            <a:ext cx="3235560" cy="3254903"/>
            <a:chOff x="191253" y="2051645"/>
            <a:chExt cx="3235560" cy="3254903"/>
          </a:xfrm>
        </p:grpSpPr>
        <p:pic>
          <p:nvPicPr>
            <p:cNvPr id="627" name="Google Shape;627;p87"/>
            <p:cNvPicPr preferRelativeResize="0"/>
            <p:nvPr/>
          </p:nvPicPr>
          <p:blipFill rotWithShape="1">
            <a:blip r:embed="rId4">
              <a:alphaModFix/>
            </a:blip>
            <a:srcRect b="0" l="0" r="0" t="0"/>
            <a:stretch/>
          </p:blipFill>
          <p:spPr>
            <a:xfrm rot="-2024789">
              <a:off x="477256" y="2666701"/>
              <a:ext cx="1477963" cy="1477963"/>
            </a:xfrm>
            <a:prstGeom prst="rect">
              <a:avLst/>
            </a:prstGeom>
            <a:noFill/>
            <a:ln>
              <a:noFill/>
            </a:ln>
          </p:spPr>
        </p:pic>
        <p:pic>
          <p:nvPicPr>
            <p:cNvPr id="628" name="Google Shape;628;p87"/>
            <p:cNvPicPr preferRelativeResize="0"/>
            <p:nvPr/>
          </p:nvPicPr>
          <p:blipFill rotWithShape="1">
            <a:blip r:embed="rId4">
              <a:alphaModFix/>
            </a:blip>
            <a:srcRect b="0" l="0" r="0" t="0"/>
            <a:stretch/>
          </p:blipFill>
          <p:spPr>
            <a:xfrm rot="1759786">
              <a:off x="1681597" y="2318898"/>
              <a:ext cx="1477963" cy="1477963"/>
            </a:xfrm>
            <a:prstGeom prst="rect">
              <a:avLst/>
            </a:prstGeom>
            <a:noFill/>
            <a:ln>
              <a:noFill/>
            </a:ln>
          </p:spPr>
        </p:pic>
        <p:sp>
          <p:nvSpPr>
            <p:cNvPr id="629" name="Google Shape;629;p87"/>
            <p:cNvSpPr/>
            <p:nvPr/>
          </p:nvSpPr>
          <p:spPr>
            <a:xfrm>
              <a:off x="956300" y="4153241"/>
              <a:ext cx="1589143" cy="1153307"/>
            </a:xfrm>
            <a:prstGeom prst="smileyFace">
              <a:avLst>
                <a:gd fmla="val -4653" name="adj"/>
              </a:avLst>
            </a:prstGeom>
            <a:solidFill>
              <a:srgbClr val="D99593"/>
            </a:solidFill>
            <a:ln cap="flat" cmpd="sng" w="38100">
              <a:solidFill>
                <a:srgbClr val="63242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30" name="Google Shape;630;p87"/>
          <p:cNvSpPr/>
          <p:nvPr/>
        </p:nvSpPr>
        <p:spPr>
          <a:xfrm>
            <a:off x="304800" y="2362201"/>
            <a:ext cx="8534400" cy="3581400"/>
          </a:xfrm>
          <a:prstGeom prst="roundRect">
            <a:avLst>
              <a:gd fmla="val 16667" name="adj"/>
            </a:avLst>
          </a:prstGeom>
          <a:noFill/>
          <a:ln cap="flat" cmpd="sng" w="5715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31" name="Google Shape;631;p87"/>
          <p:cNvCxnSpPr>
            <a:stCxn id="630" idx="0"/>
            <a:endCxn id="630" idx="2"/>
          </p:cNvCxnSpPr>
          <p:nvPr/>
        </p:nvCxnSpPr>
        <p:spPr>
          <a:xfrm>
            <a:off x="4572000" y="2362201"/>
            <a:ext cx="0" cy="3581400"/>
          </a:xfrm>
          <a:prstGeom prst="straightConnector1">
            <a:avLst/>
          </a:prstGeom>
          <a:noFill/>
          <a:ln cap="flat" cmpd="sng" w="76200">
            <a:solidFill>
              <a:srgbClr val="17365D"/>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88"/>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Additional Resources &amp; Materials:</a:t>
            </a:r>
            <a:br>
              <a:rPr b="1" i="0" lang="en-US" sz="3600" u="none" cap="none" strike="noStrike">
                <a:solidFill>
                  <a:srgbClr val="E36C09"/>
                </a:solidFill>
                <a:latin typeface="Calibri"/>
                <a:ea typeface="Calibri"/>
                <a:cs typeface="Calibri"/>
                <a:sym typeface="Calibri"/>
              </a:rPr>
            </a:br>
            <a:r>
              <a:rPr b="1" i="0" lang="en-US" sz="3600" u="none" cap="none" strike="noStrike">
                <a:solidFill>
                  <a:srgbClr val="E36C09"/>
                </a:solidFill>
                <a:latin typeface="Calibri"/>
                <a:ea typeface="Calibri"/>
                <a:cs typeface="Calibri"/>
                <a:sym typeface="Calibri"/>
              </a:rPr>
              <a:t>Course Supplemental Text</a:t>
            </a:r>
            <a:endParaRPr/>
          </a:p>
        </p:txBody>
      </p:sp>
      <p:sp>
        <p:nvSpPr>
          <p:cNvPr id="637" name="Google Shape;637;p88"/>
          <p:cNvSpPr txBox="1"/>
          <p:nvPr>
            <p:ph idx="1" type="body"/>
          </p:nvPr>
        </p:nvSpPr>
        <p:spPr>
          <a:xfrm>
            <a:off x="3124200" y="1447800"/>
            <a:ext cx="5700532"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Calibri"/>
              <a:buNone/>
            </a:pPr>
            <a:r>
              <a:rPr b="1" i="0" lang="en-US" sz="2200" u="none" cap="none" strike="noStrike">
                <a:solidFill>
                  <a:schemeClr val="dk1"/>
                </a:solidFill>
                <a:latin typeface="Calibri"/>
                <a:ea typeface="Calibri"/>
                <a:cs typeface="Calibri"/>
                <a:sym typeface="Calibri"/>
              </a:rPr>
              <a:t>The course includes the O’Reilly reference: “</a:t>
            </a:r>
            <a:r>
              <a:rPr b="1" i="1" lang="en-US" sz="2200" u="none" cap="none" strike="noStrike">
                <a:solidFill>
                  <a:schemeClr val="dk1"/>
                </a:solidFill>
                <a:latin typeface="Calibri"/>
                <a:ea typeface="Calibri"/>
                <a:cs typeface="Calibri"/>
                <a:sym typeface="Calibri"/>
              </a:rPr>
              <a:t>Ansible: Up and Running.” </a:t>
            </a:r>
            <a:endParaRPr/>
          </a:p>
          <a:p>
            <a:pPr indent="0" lvl="0" marL="0" marR="0" rtl="0" algn="l">
              <a:spcBef>
                <a:spcPts val="440"/>
              </a:spcBef>
              <a:spcAft>
                <a:spcPts val="0"/>
              </a:spcAft>
              <a:buClr>
                <a:schemeClr val="dk1"/>
              </a:buClr>
              <a:buSzPts val="2200"/>
              <a:buFont typeface="Calibri"/>
              <a:buNone/>
            </a:pPr>
            <a:r>
              <a:t/>
            </a:r>
            <a:endParaRPr b="0" i="1" sz="2200" u="none" cap="none" strike="noStrik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While we do not rely heavily on this book during the class, the text will provide you with a reference you can use after class as you begin to apply the practices you learn here in greater detail. </a:t>
            </a:r>
            <a:endParaRPr/>
          </a:p>
          <a:p>
            <a:pPr indent="0" lvl="0" marL="0" marR="0" rtl="0" algn="l">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As we progress through the courseware, we will occasionally reference topics in this text, and other resources for either further reading, or to give you a place to refresh your memory after the course. </a:t>
            </a:r>
            <a:r>
              <a:rPr b="0" i="1"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pic>
        <p:nvPicPr>
          <p:cNvPr descr="http://i73.fastpic.ru/big/2015/1225/e8/e328faf0c27218b961c41b183d546ee8.jpg" id="638" name="Google Shape;638;p88" title="image: Ansible, Up and Running book cover"/>
          <p:cNvPicPr preferRelativeResize="0"/>
          <p:nvPr/>
        </p:nvPicPr>
        <p:blipFill rotWithShape="1">
          <a:blip r:embed="rId3">
            <a:alphaModFix/>
          </a:blip>
          <a:srcRect b="0" l="0" r="0" t="0"/>
          <a:stretch/>
        </p:blipFill>
        <p:spPr>
          <a:xfrm>
            <a:off x="457200" y="1996058"/>
            <a:ext cx="2362200" cy="3094483"/>
          </a:xfrm>
          <a:prstGeom prst="rect">
            <a:avLst/>
          </a:prstGeom>
          <a:noFill/>
          <a:ln>
            <a:noFill/>
          </a:ln>
          <a:effectLst>
            <a:outerShdw blurRad="292100" rotWithShape="0" algn="tl" dir="2700000" dist="139700">
              <a:srgbClr val="333333">
                <a:alpha val="64705"/>
              </a:srgbClr>
            </a:outerShdw>
          </a:effectLst>
        </p:spPr>
      </p:pic>
      <p:cxnSp>
        <p:nvCxnSpPr>
          <p:cNvPr id="639" name="Google Shape;639;p88"/>
          <p:cNvCxnSpPr/>
          <p:nvPr/>
        </p:nvCxnSpPr>
        <p:spPr>
          <a:xfrm>
            <a:off x="457200" y="12192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89"/>
          <p:cNvSpPr txBox="1"/>
          <p:nvPr>
            <p:ph type="title"/>
          </p:nvPr>
        </p:nvSpPr>
        <p:spPr>
          <a:xfrm>
            <a:off x="419582" y="697858"/>
            <a:ext cx="8229600" cy="121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500" u="none" cap="none" strike="noStrike">
                <a:solidFill>
                  <a:srgbClr val="E36C09"/>
                </a:solidFill>
                <a:latin typeface="Calibri"/>
                <a:ea typeface="Calibri"/>
                <a:cs typeface="Calibri"/>
                <a:sym typeface="Calibri"/>
              </a:rPr>
              <a:t>Second Step: Getting Started with Ansible:</a:t>
            </a:r>
            <a:endParaRPr/>
          </a:p>
        </p:txBody>
      </p:sp>
      <p:cxnSp>
        <p:nvCxnSpPr>
          <p:cNvPr id="645" name="Google Shape;645;p89"/>
          <p:cNvCxnSpPr/>
          <p:nvPr/>
        </p:nvCxnSpPr>
        <p:spPr>
          <a:xfrm>
            <a:off x="419582" y="914400"/>
            <a:ext cx="8077200" cy="0"/>
          </a:xfrm>
          <a:prstGeom prst="straightConnector1">
            <a:avLst/>
          </a:prstGeom>
          <a:noFill/>
          <a:ln cap="flat" cmpd="sng" w="38100">
            <a:solidFill>
              <a:srgbClr val="BFBFBF"/>
            </a:solidFill>
            <a:prstDash val="solid"/>
            <a:round/>
            <a:headEnd len="sm" w="sm" type="none"/>
            <a:tailEnd len="sm" w="sm" type="none"/>
          </a:ln>
        </p:spPr>
      </p:cxnSp>
      <p:sp>
        <p:nvSpPr>
          <p:cNvPr id="646" name="Google Shape;646;p89"/>
          <p:cNvSpPr txBox="1"/>
          <p:nvPr/>
        </p:nvSpPr>
        <p:spPr>
          <a:xfrm>
            <a:off x="457200" y="190501"/>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600">
                <a:solidFill>
                  <a:srgbClr val="34A4BA"/>
                </a:solidFill>
                <a:latin typeface="Calibri"/>
                <a:ea typeface="Calibri"/>
                <a:cs typeface="Calibri"/>
                <a:sym typeface="Calibri"/>
              </a:rPr>
              <a:t>Section 2: </a:t>
            </a:r>
            <a:r>
              <a:rPr b="0" i="0" lang="en-US" sz="2600">
                <a:solidFill>
                  <a:srgbClr val="34A4BA"/>
                </a:solidFill>
                <a:latin typeface="Calibri"/>
                <a:ea typeface="Calibri"/>
                <a:cs typeface="Calibri"/>
                <a:sym typeface="Calibri"/>
              </a:rPr>
              <a:t>Ansible Configuration Management Boot Camp</a:t>
            </a:r>
            <a:endParaRPr b="1" i="0" sz="2600">
              <a:solidFill>
                <a:srgbClr val="34A4BA"/>
              </a:solidFill>
              <a:latin typeface="Calibri"/>
              <a:ea typeface="Calibri"/>
              <a:cs typeface="Calibri"/>
              <a:sym typeface="Calibri"/>
            </a:endParaRPr>
          </a:p>
        </p:txBody>
      </p:sp>
      <p:sp>
        <p:nvSpPr>
          <p:cNvPr id="647" name="Google Shape;647;p89"/>
          <p:cNvSpPr txBox="1"/>
          <p:nvPr/>
        </p:nvSpPr>
        <p:spPr>
          <a:xfrm>
            <a:off x="400291" y="1600200"/>
            <a:ext cx="8343418" cy="4572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800"/>
              <a:buFont typeface="Calibri"/>
              <a:buNone/>
            </a:pPr>
            <a:r>
              <a:rPr b="1" i="0" lang="en-US" sz="2800">
                <a:solidFill>
                  <a:schemeClr val="dk1"/>
                </a:solidFill>
                <a:latin typeface="Calibri"/>
                <a:ea typeface="Calibri"/>
                <a:cs typeface="Calibri"/>
                <a:sym typeface="Calibri"/>
              </a:rPr>
              <a:t>What we will cover in this section:</a:t>
            </a:r>
            <a:endParaRPr/>
          </a:p>
          <a:p>
            <a:pPr indent="-342900" lvl="0" marL="342900" marR="0" rtl="0" algn="l">
              <a:lnSpc>
                <a:spcPct val="150000"/>
              </a:lnSpc>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Ansible Basics</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Terminology</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Dependencies/Constraints</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Components</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a:t>
            </a:r>
            <a:r>
              <a:rPr b="0" i="1" lang="en-US" sz="2000" u="none" cap="none" strike="noStrike">
                <a:solidFill>
                  <a:schemeClr val="dk1"/>
                </a:solidFill>
                <a:latin typeface="Calibri"/>
                <a:ea typeface="Calibri"/>
                <a:cs typeface="Calibri"/>
                <a:sym typeface="Calibri"/>
              </a:rPr>
              <a:t>typical </a:t>
            </a:r>
            <a:r>
              <a:rPr b="0" i="0" lang="en-US" sz="2000" u="none" cap="none" strike="noStrike">
                <a:solidFill>
                  <a:schemeClr val="dk1"/>
                </a:solidFill>
                <a:latin typeface="Calibri"/>
                <a:ea typeface="Calibri"/>
                <a:cs typeface="Calibri"/>
                <a:sym typeface="Calibri"/>
              </a:rPr>
              <a:t>Ansible Environment</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Best Practices</a:t>
            </a:r>
            <a:endParaRPr/>
          </a:p>
        </p:txBody>
      </p:sp>
      <p:sp>
        <p:nvSpPr>
          <p:cNvPr id="648" name="Google Shape;648;p89"/>
          <p:cNvSpPr txBox="1"/>
          <p:nvPr/>
        </p:nvSpPr>
        <p:spPr>
          <a:xfrm>
            <a:off x="5105400" y="1447800"/>
            <a:ext cx="3638308" cy="4572000"/>
          </a:xfrm>
          <a:prstGeom prst="rect">
            <a:avLst/>
          </a:prstGeom>
          <a:noFill/>
          <a:ln>
            <a:noFill/>
          </a:ln>
        </p:spPr>
        <p:txBody>
          <a:bodyPr anchorCtr="0" anchor="t" bIns="45700" lIns="91425" spcFirstLastPara="1" rIns="91425" wrap="square" tIns="45700">
            <a:noAutofit/>
          </a:bodyPr>
          <a:lstStyle/>
          <a:p>
            <a:pPr indent="-107950" lvl="1" marL="742950" marR="0" rtl="0" algn="l">
              <a:lnSpc>
                <a:spcPct val="150000"/>
              </a:lnSpc>
              <a:spcBef>
                <a:spcPts val="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50000"/>
              </a:lnSpc>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YAML Fundamentals</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Basic YAML Syntax</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YAML in Use</a:t>
            </a:r>
            <a:endParaRPr/>
          </a:p>
          <a:p>
            <a:pPr indent="-342900" lvl="0" marL="342900" marR="0" rtl="0" algn="l">
              <a:lnSpc>
                <a:spcPct val="150000"/>
              </a:lnSpc>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Authentication Basics</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Authenticating with SSH Keys</a:t>
            </a:r>
            <a:endParaRPr/>
          </a:p>
          <a:p>
            <a:pPr indent="-342900" lvl="0" marL="342900" marR="0" rtl="0" algn="l">
              <a:lnSpc>
                <a:spcPct val="150000"/>
              </a:lnSpc>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Vagrant Basics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90"/>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Ansible Basics:</a:t>
            </a:r>
            <a:br>
              <a:rPr b="1" i="0" lang="en-US" sz="3600" u="none" cap="none" strike="noStrike">
                <a:solidFill>
                  <a:srgbClr val="E36C09"/>
                </a:solidFill>
                <a:latin typeface="Calibri"/>
                <a:ea typeface="Calibri"/>
                <a:cs typeface="Calibri"/>
                <a:sym typeface="Calibri"/>
              </a:rPr>
            </a:br>
            <a:r>
              <a:rPr b="1" i="0" lang="en-US" sz="3600" u="none" cap="none" strike="noStrike">
                <a:solidFill>
                  <a:srgbClr val="E36C09"/>
                </a:solidFill>
                <a:latin typeface="Calibri"/>
                <a:ea typeface="Calibri"/>
                <a:cs typeface="Calibri"/>
                <a:sym typeface="Calibri"/>
              </a:rPr>
              <a:t>Common Ansible Terminology</a:t>
            </a:r>
            <a:endParaRPr/>
          </a:p>
        </p:txBody>
      </p:sp>
      <p:cxnSp>
        <p:nvCxnSpPr>
          <p:cNvPr id="654" name="Google Shape;654;p90"/>
          <p:cNvCxnSpPr/>
          <p:nvPr/>
        </p:nvCxnSpPr>
        <p:spPr>
          <a:xfrm>
            <a:off x="533400" y="1524000"/>
            <a:ext cx="8077200" cy="0"/>
          </a:xfrm>
          <a:prstGeom prst="straightConnector1">
            <a:avLst/>
          </a:prstGeom>
          <a:noFill/>
          <a:ln cap="flat" cmpd="sng" w="38100">
            <a:solidFill>
              <a:srgbClr val="BFBFBF"/>
            </a:solidFill>
            <a:prstDash val="solid"/>
            <a:round/>
            <a:headEnd len="sm" w="sm" type="none"/>
            <a:tailEnd len="sm" w="sm" type="none"/>
          </a:ln>
        </p:spPr>
      </p:cxnSp>
      <p:graphicFrame>
        <p:nvGraphicFramePr>
          <p:cNvPr id="655" name="Google Shape;655;p90"/>
          <p:cNvGraphicFramePr/>
          <p:nvPr/>
        </p:nvGraphicFramePr>
        <p:xfrm>
          <a:off x="471348" y="1981200"/>
          <a:ext cx="3000000" cy="3000000"/>
        </p:xfrm>
        <a:graphic>
          <a:graphicData uri="http://schemas.openxmlformats.org/drawingml/2006/table">
            <a:tbl>
              <a:tblPr>
                <a:noFill/>
                <a:tableStyleId>{4AE2D083-4FEB-46E1-8E60-38838D62A93F}</a:tableStyleId>
              </a:tblPr>
              <a:tblGrid>
                <a:gridCol w="2806700"/>
                <a:gridCol w="5637350"/>
              </a:tblGrid>
              <a:tr h="619975">
                <a:tc>
                  <a:txBody>
                    <a:bodyPr>
                      <a:noAutofit/>
                    </a:bodyPr>
                    <a:lstStyle/>
                    <a:p>
                      <a:pPr indent="0" lvl="0" marL="0" marR="0" rtl="0" algn="l">
                        <a:spcBef>
                          <a:spcPts val="0"/>
                        </a:spcBef>
                        <a:spcAft>
                          <a:spcPts val="0"/>
                        </a:spcAft>
                        <a:buNone/>
                      </a:pPr>
                      <a:r>
                        <a:rPr b="1" lang="en-US" sz="1800" u="none" cap="none" strike="noStrike">
                          <a:solidFill>
                            <a:schemeClr val="dk1"/>
                          </a:solidFill>
                        </a:rPr>
                        <a:t>Ansible Controller</a:t>
                      </a:r>
                      <a:endParaRPr/>
                    </a:p>
                  </a:txBody>
                  <a:tcPr marT="58175" marB="58175" marR="58175" marL="58175" anchor="ctr">
                    <a:solidFill>
                      <a:srgbClr val="DAEEF3"/>
                    </a:solidFill>
                  </a:tcPr>
                </a:tc>
                <a:tc>
                  <a:txBody>
                    <a:bodyPr>
                      <a:noAutofit/>
                    </a:bodyPr>
                    <a:lstStyle/>
                    <a:p>
                      <a:pPr indent="0" lvl="0" marL="0" marR="0" rtl="0" algn="l">
                        <a:spcBef>
                          <a:spcPts val="0"/>
                        </a:spcBef>
                        <a:spcAft>
                          <a:spcPts val="0"/>
                        </a:spcAft>
                        <a:buNone/>
                      </a:pPr>
                      <a:r>
                        <a:rPr b="1" lang="en-US" sz="1800" u="none" cap="none" strike="noStrike">
                          <a:solidFill>
                            <a:schemeClr val="dk1"/>
                          </a:solidFill>
                        </a:rPr>
                        <a:t>The host/device we execute our Ansible code </a:t>
                      </a:r>
                      <a:r>
                        <a:rPr b="1" lang="en-US" sz="1800" u="sng" cap="none" strike="noStrike">
                          <a:solidFill>
                            <a:schemeClr val="dk1"/>
                          </a:solidFill>
                        </a:rPr>
                        <a:t>from</a:t>
                      </a:r>
                      <a:endParaRPr/>
                    </a:p>
                  </a:txBody>
                  <a:tcPr marT="58175" marB="58175" marR="58175" marL="58175" anchor="ctr">
                    <a:solidFill>
                      <a:srgbClr val="DAEEF3"/>
                    </a:solidFill>
                  </a:tcPr>
                </a:tc>
              </a:tr>
              <a:tr h="790850">
                <a:tc>
                  <a:txBody>
                    <a:bodyPr>
                      <a:noAutofit/>
                    </a:bodyPr>
                    <a:lstStyle/>
                    <a:p>
                      <a:pPr indent="0" lvl="0" marL="0" marR="0" rtl="0" algn="l">
                        <a:spcBef>
                          <a:spcPts val="0"/>
                        </a:spcBef>
                        <a:spcAft>
                          <a:spcPts val="0"/>
                        </a:spcAft>
                        <a:buNone/>
                      </a:pPr>
                      <a:r>
                        <a:rPr b="1" lang="en-US" sz="1800" u="none" cap="none" strike="noStrike"/>
                        <a:t>Inventory</a:t>
                      </a:r>
                      <a:endParaRPr/>
                    </a:p>
                  </a:txBody>
                  <a:tcPr marT="58175" marB="58175" marR="58175" marL="58175" anchor="ctr"/>
                </a:tc>
                <a:tc>
                  <a:txBody>
                    <a:bodyPr>
                      <a:noAutofit/>
                    </a:bodyPr>
                    <a:lstStyle/>
                    <a:p>
                      <a:pPr indent="0" lvl="0" marL="0" marR="0" rtl="0" algn="l">
                        <a:spcBef>
                          <a:spcPts val="0"/>
                        </a:spcBef>
                        <a:spcAft>
                          <a:spcPts val="0"/>
                        </a:spcAft>
                        <a:buNone/>
                      </a:pPr>
                      <a:r>
                        <a:rPr lang="en-US" sz="1800" u="none" cap="none" strike="noStrike"/>
                        <a:t>A list of servers/devices in our environment Ansible will connect to</a:t>
                      </a:r>
                      <a:endParaRPr/>
                    </a:p>
                  </a:txBody>
                  <a:tcPr marT="58175" marB="58175" marR="58175" marL="58175" anchor="ctr"/>
                </a:tc>
              </a:tr>
              <a:tr h="790850">
                <a:tc>
                  <a:txBody>
                    <a:bodyPr>
                      <a:noAutofit/>
                    </a:bodyPr>
                    <a:lstStyle/>
                    <a:p>
                      <a:pPr indent="0" lvl="0" marL="0" marR="0" rtl="0" algn="l">
                        <a:spcBef>
                          <a:spcPts val="0"/>
                        </a:spcBef>
                        <a:spcAft>
                          <a:spcPts val="0"/>
                        </a:spcAft>
                        <a:buNone/>
                      </a:pPr>
                      <a:r>
                        <a:rPr b="1" lang="en-US" sz="1800" u="none" cap="none" strike="noStrike"/>
                        <a:t>Playbook</a:t>
                      </a:r>
                      <a:endParaRPr/>
                    </a:p>
                  </a:txBody>
                  <a:tcPr marT="58175" marB="58175" marR="58175" marL="58175" anchor="ctr"/>
                </a:tc>
                <a:tc>
                  <a:txBody>
                    <a:bodyPr>
                      <a:noAutofit/>
                    </a:bodyPr>
                    <a:lstStyle/>
                    <a:p>
                      <a:pPr indent="0" lvl="0" marL="0" marR="0" rtl="0" algn="l">
                        <a:spcBef>
                          <a:spcPts val="0"/>
                        </a:spcBef>
                        <a:spcAft>
                          <a:spcPts val="0"/>
                        </a:spcAft>
                        <a:buNone/>
                      </a:pPr>
                      <a:r>
                        <a:rPr lang="en-US" sz="1800" u="none" cap="none" strike="noStrike"/>
                        <a:t>The state definition we want Ansible to apply to our servers</a:t>
                      </a:r>
                      <a:endParaRPr/>
                    </a:p>
                  </a:txBody>
                  <a:tcPr marT="58175" marB="58175" marR="58175" marL="58175" anchor="ctr"/>
                </a:tc>
              </a:tr>
              <a:tr h="1303500">
                <a:tc>
                  <a:txBody>
                    <a:bodyPr>
                      <a:noAutofit/>
                    </a:bodyPr>
                    <a:lstStyle/>
                    <a:p>
                      <a:pPr indent="0" lvl="0" marL="0" marR="0" rtl="0" algn="l">
                        <a:spcBef>
                          <a:spcPts val="0"/>
                        </a:spcBef>
                        <a:spcAft>
                          <a:spcPts val="0"/>
                        </a:spcAft>
                        <a:buNone/>
                      </a:pPr>
                      <a:r>
                        <a:rPr b="1" lang="en-US" sz="1800" u="none" cap="none" strike="noStrike"/>
                        <a:t>Roles</a:t>
                      </a:r>
                      <a:endParaRPr/>
                    </a:p>
                  </a:txBody>
                  <a:tcPr marT="58175" marB="58175" marR="58175" marL="58175" anchor="ctr"/>
                </a:tc>
                <a:tc>
                  <a:txBody>
                    <a:bodyPr>
                      <a:noAutofit/>
                    </a:bodyPr>
                    <a:lstStyle/>
                    <a:p>
                      <a:pPr indent="0" lvl="0" marL="0" marR="0" rtl="0" algn="l">
                        <a:spcBef>
                          <a:spcPts val="0"/>
                        </a:spcBef>
                        <a:spcAft>
                          <a:spcPts val="0"/>
                        </a:spcAft>
                        <a:buNone/>
                      </a:pPr>
                      <a:r>
                        <a:rPr lang="en-US" sz="1800" u="none" cap="none" strike="noStrike"/>
                        <a:t>A package of tasks, config files, templates and variables we can include from our playbooks</a:t>
                      </a:r>
                      <a:endParaRPr/>
                    </a:p>
                  </a:txBody>
                  <a:tcPr marT="58175" marB="58175" marR="58175" marL="5817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64"/>
          <p:cNvSpPr txBox="1"/>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a:solidFill>
                  <a:srgbClr val="0070C0"/>
                </a:solidFill>
                <a:latin typeface="Calibri"/>
                <a:ea typeface="Calibri"/>
                <a:cs typeface="Calibri"/>
                <a:sym typeface="Calibri"/>
              </a:rPr>
              <a:t>Instructor Information</a:t>
            </a:r>
            <a:endParaRPr/>
          </a:p>
        </p:txBody>
      </p:sp>
      <p:sp>
        <p:nvSpPr>
          <p:cNvPr id="331" name="Google Shape;331;p64"/>
          <p:cNvSpPr txBox="1"/>
          <p:nvPr/>
        </p:nvSpPr>
        <p:spPr>
          <a:xfrm>
            <a:off x="3948206" y="1904999"/>
            <a:ext cx="4052794" cy="12954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b="1" i="0" lang="en-US" sz="2800">
                <a:solidFill>
                  <a:schemeClr val="dk1"/>
                </a:solidFill>
                <a:latin typeface="Calibri"/>
                <a:ea typeface="Calibri"/>
                <a:cs typeface="Calibri"/>
                <a:sym typeface="Calibri"/>
              </a:rPr>
              <a:t>Who is your instructor?</a:t>
            </a:r>
            <a:endParaRPr b="0" i="0" sz="2400">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ts val="2400"/>
              <a:buFont typeface="Calibri"/>
              <a:buNone/>
            </a:pPr>
            <a:r>
              <a:rPr b="1" i="1" lang="en-US" sz="2400">
                <a:solidFill>
                  <a:schemeClr val="dk1"/>
                </a:solidFill>
                <a:latin typeface="Calibri"/>
                <a:ea typeface="Calibri"/>
                <a:cs typeface="Calibri"/>
                <a:sym typeface="Calibri"/>
              </a:rPr>
              <a:t>A little about me…</a:t>
            </a:r>
            <a:endParaRPr b="1" i="1" sz="2800">
              <a:solidFill>
                <a:schemeClr val="dk1"/>
              </a:solidFill>
              <a:latin typeface="Calibri"/>
              <a:ea typeface="Calibri"/>
              <a:cs typeface="Calibri"/>
              <a:sym typeface="Calibri"/>
            </a:endParaRPr>
          </a:p>
        </p:txBody>
      </p:sp>
      <p:pic>
        <p:nvPicPr>
          <p:cNvPr descr="http://decarbonisesa.files.wordpress.com/2011/07/who-are-we.jpg" id="332" name="Google Shape;332;p64"/>
          <p:cNvPicPr preferRelativeResize="0"/>
          <p:nvPr/>
        </p:nvPicPr>
        <p:blipFill rotWithShape="1">
          <a:blip r:embed="rId3">
            <a:alphaModFix/>
          </a:blip>
          <a:srcRect b="0" l="0" r="0" t="0"/>
          <a:stretch/>
        </p:blipFill>
        <p:spPr>
          <a:xfrm>
            <a:off x="2147794" y="1676400"/>
            <a:ext cx="1419412" cy="1447800"/>
          </a:xfrm>
          <a:prstGeom prst="rect">
            <a:avLst/>
          </a:prstGeom>
          <a:noFill/>
          <a:ln>
            <a:noFill/>
          </a:ln>
          <a:effectLst>
            <a:outerShdw blurRad="292100" rotWithShape="0" algn="tl" dir="2700000" dist="139700">
              <a:srgbClr val="333333">
                <a:alpha val="64705"/>
              </a:srgbClr>
            </a:outerShdw>
          </a:effectLst>
        </p:spPr>
      </p:pic>
      <p:cxnSp>
        <p:nvCxnSpPr>
          <p:cNvPr id="333" name="Google Shape;333;p64"/>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cxnSp>
        <p:nvCxnSpPr>
          <p:cNvPr id="334" name="Google Shape;334;p64"/>
          <p:cNvCxnSpPr/>
          <p:nvPr/>
        </p:nvCxnSpPr>
        <p:spPr>
          <a:xfrm>
            <a:off x="457200" y="35052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91"/>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Ansible Basics:</a:t>
            </a:r>
            <a:br>
              <a:rPr b="1" i="0" lang="en-US" sz="3600" u="none" cap="none" strike="noStrike">
                <a:solidFill>
                  <a:srgbClr val="E36C09"/>
                </a:solidFill>
                <a:latin typeface="Calibri"/>
                <a:ea typeface="Calibri"/>
                <a:cs typeface="Calibri"/>
                <a:sym typeface="Calibri"/>
              </a:rPr>
            </a:br>
            <a:r>
              <a:rPr b="1" i="0" lang="en-US" sz="3600" u="none" cap="none" strike="noStrike">
                <a:solidFill>
                  <a:srgbClr val="E36C09"/>
                </a:solidFill>
                <a:latin typeface="Calibri"/>
                <a:ea typeface="Calibri"/>
                <a:cs typeface="Calibri"/>
                <a:sym typeface="Calibri"/>
              </a:rPr>
              <a:t>Common Ansible Terminology</a:t>
            </a:r>
            <a:endParaRPr/>
          </a:p>
        </p:txBody>
      </p:sp>
      <p:cxnSp>
        <p:nvCxnSpPr>
          <p:cNvPr id="661" name="Google Shape;661;p91"/>
          <p:cNvCxnSpPr/>
          <p:nvPr/>
        </p:nvCxnSpPr>
        <p:spPr>
          <a:xfrm>
            <a:off x="533400" y="1524000"/>
            <a:ext cx="8077200" cy="0"/>
          </a:xfrm>
          <a:prstGeom prst="straightConnector1">
            <a:avLst/>
          </a:prstGeom>
          <a:noFill/>
          <a:ln cap="flat" cmpd="sng" w="38100">
            <a:solidFill>
              <a:srgbClr val="BFBFBF"/>
            </a:solidFill>
            <a:prstDash val="solid"/>
            <a:round/>
            <a:headEnd len="sm" w="sm" type="none"/>
            <a:tailEnd len="sm" w="sm" type="none"/>
          </a:ln>
        </p:spPr>
      </p:cxnSp>
      <p:graphicFrame>
        <p:nvGraphicFramePr>
          <p:cNvPr id="662" name="Google Shape;662;p91"/>
          <p:cNvGraphicFramePr/>
          <p:nvPr/>
        </p:nvGraphicFramePr>
        <p:xfrm>
          <a:off x="471348" y="1981200"/>
          <a:ext cx="3000000" cy="3000000"/>
        </p:xfrm>
        <a:graphic>
          <a:graphicData uri="http://schemas.openxmlformats.org/drawingml/2006/table">
            <a:tbl>
              <a:tblPr>
                <a:noFill/>
                <a:tableStyleId>{4AE2D083-4FEB-46E1-8E60-38838D62A93F}</a:tableStyleId>
              </a:tblPr>
              <a:tblGrid>
                <a:gridCol w="2806700"/>
                <a:gridCol w="5637350"/>
              </a:tblGrid>
              <a:tr h="619975">
                <a:tc>
                  <a:txBody>
                    <a:bodyPr>
                      <a:noAutofit/>
                    </a:bodyPr>
                    <a:lstStyle/>
                    <a:p>
                      <a:pPr indent="0" lvl="0" marL="0" marR="0" rtl="0" algn="l">
                        <a:spcBef>
                          <a:spcPts val="0"/>
                        </a:spcBef>
                        <a:spcAft>
                          <a:spcPts val="0"/>
                        </a:spcAft>
                        <a:buNone/>
                      </a:pPr>
                      <a:r>
                        <a:rPr b="1" lang="en-US" sz="1800" u="none" cap="none" strike="noStrike">
                          <a:solidFill>
                            <a:schemeClr val="dk1"/>
                          </a:solidFill>
                        </a:rPr>
                        <a:t>Ansible Controller</a:t>
                      </a:r>
                      <a:endParaRPr/>
                    </a:p>
                  </a:txBody>
                  <a:tcPr marT="58175" marB="58175" marR="58175" marL="58175" anchor="ctr">
                    <a:solidFill>
                      <a:srgbClr val="DAEEF3"/>
                    </a:solidFill>
                  </a:tcPr>
                </a:tc>
                <a:tc>
                  <a:txBody>
                    <a:bodyPr>
                      <a:noAutofit/>
                    </a:bodyPr>
                    <a:lstStyle/>
                    <a:p>
                      <a:pPr indent="0" lvl="0" marL="0" marR="0" rtl="0" algn="l">
                        <a:spcBef>
                          <a:spcPts val="0"/>
                        </a:spcBef>
                        <a:spcAft>
                          <a:spcPts val="0"/>
                        </a:spcAft>
                        <a:buNone/>
                      </a:pPr>
                      <a:r>
                        <a:rPr b="1" lang="en-US" sz="1800" u="none" cap="none" strike="noStrike">
                          <a:solidFill>
                            <a:schemeClr val="dk1"/>
                          </a:solidFill>
                        </a:rPr>
                        <a:t>The host/device we execute our Ansible code </a:t>
                      </a:r>
                      <a:r>
                        <a:rPr b="1" lang="en-US" sz="1800" u="sng" cap="none" strike="noStrike">
                          <a:solidFill>
                            <a:schemeClr val="dk1"/>
                          </a:solidFill>
                        </a:rPr>
                        <a:t>from</a:t>
                      </a:r>
                      <a:endParaRPr/>
                    </a:p>
                  </a:txBody>
                  <a:tcPr marT="58175" marB="58175" marR="58175" marL="58175" anchor="ctr">
                    <a:solidFill>
                      <a:srgbClr val="DAEEF3"/>
                    </a:solidFill>
                  </a:tcPr>
                </a:tc>
              </a:tr>
              <a:tr h="790850">
                <a:tc>
                  <a:txBody>
                    <a:bodyPr>
                      <a:noAutofit/>
                    </a:bodyPr>
                    <a:lstStyle/>
                    <a:p>
                      <a:pPr indent="0" lvl="0" marL="0" marR="0" rtl="0" algn="l">
                        <a:spcBef>
                          <a:spcPts val="0"/>
                        </a:spcBef>
                        <a:spcAft>
                          <a:spcPts val="0"/>
                        </a:spcAft>
                        <a:buNone/>
                      </a:pPr>
                      <a:r>
                        <a:rPr b="1" lang="en-US" sz="1800" u="none" cap="none" strike="noStrike"/>
                        <a:t>Inventory</a:t>
                      </a:r>
                      <a:endParaRPr/>
                    </a:p>
                  </a:txBody>
                  <a:tcPr marT="58175" marB="58175" marR="58175" marL="58175" anchor="ctr"/>
                </a:tc>
                <a:tc>
                  <a:txBody>
                    <a:bodyPr>
                      <a:noAutofit/>
                    </a:bodyPr>
                    <a:lstStyle/>
                    <a:p>
                      <a:pPr indent="0" lvl="0" marL="0" marR="0" rtl="0" algn="l">
                        <a:spcBef>
                          <a:spcPts val="0"/>
                        </a:spcBef>
                        <a:spcAft>
                          <a:spcPts val="0"/>
                        </a:spcAft>
                        <a:buNone/>
                      </a:pPr>
                      <a:r>
                        <a:rPr lang="en-US" sz="1800" u="none" cap="none" strike="noStrike"/>
                        <a:t>A list of servers/devices in our environment Ansible will connect to</a:t>
                      </a:r>
                      <a:endParaRPr/>
                    </a:p>
                  </a:txBody>
                  <a:tcPr marT="58175" marB="58175" marR="58175" marL="58175" anchor="ctr"/>
                </a:tc>
              </a:tr>
              <a:tr h="790850">
                <a:tc>
                  <a:txBody>
                    <a:bodyPr>
                      <a:noAutofit/>
                    </a:bodyPr>
                    <a:lstStyle/>
                    <a:p>
                      <a:pPr indent="0" lvl="0" marL="0" marR="0" rtl="0" algn="l">
                        <a:spcBef>
                          <a:spcPts val="0"/>
                        </a:spcBef>
                        <a:spcAft>
                          <a:spcPts val="0"/>
                        </a:spcAft>
                        <a:buNone/>
                      </a:pPr>
                      <a:r>
                        <a:rPr b="1" lang="en-US" sz="1800" u="none" cap="none" strike="noStrike"/>
                        <a:t>Playbook</a:t>
                      </a:r>
                      <a:endParaRPr/>
                    </a:p>
                  </a:txBody>
                  <a:tcPr marT="58175" marB="58175" marR="58175" marL="58175" anchor="ctr"/>
                </a:tc>
                <a:tc>
                  <a:txBody>
                    <a:bodyPr>
                      <a:noAutofit/>
                    </a:bodyPr>
                    <a:lstStyle/>
                    <a:p>
                      <a:pPr indent="0" lvl="0" marL="0" marR="0" rtl="0" algn="l">
                        <a:spcBef>
                          <a:spcPts val="0"/>
                        </a:spcBef>
                        <a:spcAft>
                          <a:spcPts val="0"/>
                        </a:spcAft>
                        <a:buNone/>
                      </a:pPr>
                      <a:r>
                        <a:rPr lang="en-US" sz="1800" u="none" cap="none" strike="noStrike"/>
                        <a:t>The state definition we want Ansible to apply to our servers</a:t>
                      </a:r>
                      <a:endParaRPr/>
                    </a:p>
                  </a:txBody>
                  <a:tcPr marT="58175" marB="58175" marR="58175" marL="58175" anchor="ctr"/>
                </a:tc>
              </a:tr>
              <a:tr h="1303500">
                <a:tc>
                  <a:txBody>
                    <a:bodyPr>
                      <a:noAutofit/>
                    </a:bodyPr>
                    <a:lstStyle/>
                    <a:p>
                      <a:pPr indent="0" lvl="0" marL="0" marR="0" rtl="0" algn="l">
                        <a:spcBef>
                          <a:spcPts val="0"/>
                        </a:spcBef>
                        <a:spcAft>
                          <a:spcPts val="0"/>
                        </a:spcAft>
                        <a:buNone/>
                      </a:pPr>
                      <a:r>
                        <a:rPr b="1" lang="en-US" sz="1800" u="none" cap="none" strike="noStrike"/>
                        <a:t>Roles</a:t>
                      </a:r>
                      <a:endParaRPr/>
                    </a:p>
                  </a:txBody>
                  <a:tcPr marT="58175" marB="58175" marR="58175" marL="58175" anchor="ctr"/>
                </a:tc>
                <a:tc>
                  <a:txBody>
                    <a:bodyPr>
                      <a:noAutofit/>
                    </a:bodyPr>
                    <a:lstStyle/>
                    <a:p>
                      <a:pPr indent="0" lvl="0" marL="0" marR="0" rtl="0" algn="l">
                        <a:spcBef>
                          <a:spcPts val="0"/>
                        </a:spcBef>
                        <a:spcAft>
                          <a:spcPts val="0"/>
                        </a:spcAft>
                        <a:buNone/>
                      </a:pPr>
                      <a:r>
                        <a:rPr lang="en-US" sz="1800" u="none" cap="none" strike="noStrike"/>
                        <a:t>A package of tasks, config files, templates and variables we can include from our playbooks</a:t>
                      </a:r>
                      <a:endParaRPr/>
                    </a:p>
                  </a:txBody>
                  <a:tcPr marT="58175" marB="58175" marR="58175" marL="58175"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9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Ansible Basics:</a:t>
            </a:r>
            <a:br>
              <a:rPr b="1" i="0" lang="en-US" sz="3600" u="none" cap="none" strike="noStrike">
                <a:solidFill>
                  <a:srgbClr val="E36C09"/>
                </a:solidFill>
                <a:latin typeface="Calibri"/>
                <a:ea typeface="Calibri"/>
                <a:cs typeface="Calibri"/>
                <a:sym typeface="Calibri"/>
              </a:rPr>
            </a:br>
            <a:r>
              <a:rPr b="1" i="0" lang="en-US" sz="3600" u="none" cap="none" strike="noStrike">
                <a:solidFill>
                  <a:srgbClr val="E36C09"/>
                </a:solidFill>
                <a:latin typeface="Calibri"/>
                <a:ea typeface="Calibri"/>
                <a:cs typeface="Calibri"/>
                <a:sym typeface="Calibri"/>
              </a:rPr>
              <a:t>Dependencies/Constraints</a:t>
            </a:r>
            <a:endParaRPr/>
          </a:p>
        </p:txBody>
      </p:sp>
      <p:sp>
        <p:nvSpPr>
          <p:cNvPr id="668" name="Google Shape;668;p92"/>
          <p:cNvSpPr txBox="1"/>
          <p:nvPr>
            <p:ph idx="1" type="body"/>
          </p:nvPr>
        </p:nvSpPr>
        <p:spPr>
          <a:xfrm>
            <a:off x="457200" y="1828799"/>
            <a:ext cx="8229600" cy="41751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Jumping between modules, it is important to know which module should be used in each case. For example, the “command” and “shell” modules are commonly used in places where the other should have been.</a:t>
            </a:r>
            <a:endParaRPr/>
          </a:p>
          <a:p>
            <a:pPr indent="-342900" lvl="0" marL="342900" marR="0" rtl="0" algn="l">
              <a:spcBef>
                <a:spcPts val="220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Understanding the various input, output, configuration, and DSL formats seen and used in Ansible.</a:t>
            </a:r>
            <a:endParaRPr/>
          </a:p>
          <a:p>
            <a:pPr indent="-342900" lvl="0" marL="342900" marR="0" rtl="0" algn="l">
              <a:spcBef>
                <a:spcPts val="220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modules used and commands input using Ansible depend on thorough understanding of the target host’s own dependencies. </a:t>
            </a:r>
            <a:endParaRPr/>
          </a:p>
          <a:p>
            <a:pPr indent="-285750" lvl="1" marL="742950" marR="0" rtl="0" algn="l">
              <a:spcBef>
                <a:spcPts val="220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For example, depending on your target node’s operating system, one module may need to be used over another. </a:t>
            </a:r>
            <a:endParaRPr/>
          </a:p>
          <a:p>
            <a:pPr indent="-342900" lvl="0" marL="342900" marR="0" rtl="0" algn="l">
              <a:spcBef>
                <a:spcPts val="220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Don’t forget about your network dependencies.</a:t>
            </a:r>
            <a:endParaRPr/>
          </a:p>
        </p:txBody>
      </p:sp>
      <p:cxnSp>
        <p:nvCxnSpPr>
          <p:cNvPr id="669" name="Google Shape;669;p92"/>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93"/>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E36C09"/>
                </a:solidFill>
                <a:latin typeface="Calibri"/>
                <a:ea typeface="Calibri"/>
                <a:cs typeface="Calibri"/>
                <a:sym typeface="Calibri"/>
              </a:rPr>
              <a:t>Ansible Basics: Components &amp;</a:t>
            </a:r>
            <a:br>
              <a:rPr b="1" i="0" lang="en-US" sz="3200" u="none" cap="none" strike="noStrike">
                <a:solidFill>
                  <a:srgbClr val="E36C09"/>
                </a:solidFill>
                <a:latin typeface="Calibri"/>
                <a:ea typeface="Calibri"/>
                <a:cs typeface="Calibri"/>
                <a:sym typeface="Calibri"/>
              </a:rPr>
            </a:br>
            <a:r>
              <a:rPr b="1" i="0" lang="en-US" sz="3200" u="none" cap="none" strike="noStrike">
                <a:solidFill>
                  <a:srgbClr val="E36C09"/>
                </a:solidFill>
                <a:latin typeface="Calibri"/>
                <a:ea typeface="Calibri"/>
                <a:cs typeface="Calibri"/>
                <a:sym typeface="Calibri"/>
              </a:rPr>
              <a:t>Example of a </a:t>
            </a:r>
            <a:r>
              <a:rPr b="1" i="1" lang="en-US" sz="3200" u="none" cap="none" strike="noStrike">
                <a:solidFill>
                  <a:srgbClr val="E36C09"/>
                </a:solidFill>
                <a:latin typeface="Calibri"/>
                <a:ea typeface="Calibri"/>
                <a:cs typeface="Calibri"/>
                <a:sym typeface="Calibri"/>
              </a:rPr>
              <a:t>Typical</a:t>
            </a:r>
            <a:r>
              <a:rPr b="1" i="0" lang="en-US" sz="3200" u="none" cap="none" strike="noStrike">
                <a:solidFill>
                  <a:srgbClr val="E36C09"/>
                </a:solidFill>
                <a:latin typeface="Calibri"/>
                <a:ea typeface="Calibri"/>
                <a:cs typeface="Calibri"/>
                <a:sym typeface="Calibri"/>
              </a:rPr>
              <a:t> Ansible Environment</a:t>
            </a:r>
            <a:endParaRPr b="1" i="0" sz="3600" u="none" cap="none" strike="noStrike">
              <a:solidFill>
                <a:srgbClr val="E36C09"/>
              </a:solidFill>
              <a:latin typeface="Calibri"/>
              <a:ea typeface="Calibri"/>
              <a:cs typeface="Calibri"/>
              <a:sym typeface="Calibri"/>
            </a:endParaRPr>
          </a:p>
        </p:txBody>
      </p:sp>
      <p:cxnSp>
        <p:nvCxnSpPr>
          <p:cNvPr id="675" name="Google Shape;675;p93"/>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pic>
        <p:nvPicPr>
          <p:cNvPr id="676" name="Google Shape;676;p93"/>
          <p:cNvPicPr preferRelativeResize="0"/>
          <p:nvPr/>
        </p:nvPicPr>
        <p:blipFill rotWithShape="1">
          <a:blip r:embed="rId3">
            <a:alphaModFix/>
          </a:blip>
          <a:srcRect b="0" l="0" r="0" t="0"/>
          <a:stretch/>
        </p:blipFill>
        <p:spPr>
          <a:xfrm>
            <a:off x="304800" y="1398994"/>
            <a:ext cx="8077200" cy="465304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94"/>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Ansible Basics:</a:t>
            </a:r>
            <a:br>
              <a:rPr b="1" i="0" lang="en-US" sz="3600" u="none" cap="none" strike="noStrike">
                <a:solidFill>
                  <a:srgbClr val="E36C09"/>
                </a:solidFill>
                <a:latin typeface="Calibri"/>
                <a:ea typeface="Calibri"/>
                <a:cs typeface="Calibri"/>
                <a:sym typeface="Calibri"/>
              </a:rPr>
            </a:br>
            <a:r>
              <a:rPr b="1" i="0" lang="en-US" sz="3600" u="none" cap="none" strike="noStrike">
                <a:solidFill>
                  <a:srgbClr val="E36C09"/>
                </a:solidFill>
                <a:latin typeface="Calibri"/>
                <a:ea typeface="Calibri"/>
                <a:cs typeface="Calibri"/>
                <a:sym typeface="Calibri"/>
              </a:rPr>
              <a:t>Best Practices</a:t>
            </a:r>
            <a:endParaRPr/>
          </a:p>
        </p:txBody>
      </p:sp>
      <p:sp>
        <p:nvSpPr>
          <p:cNvPr id="683" name="Google Shape;683;p94"/>
          <p:cNvSpPr txBox="1"/>
          <p:nvPr>
            <p:ph idx="1" type="body"/>
          </p:nvPr>
        </p:nvSpPr>
        <p:spPr>
          <a:xfrm>
            <a:off x="457200" y="1600201"/>
            <a:ext cx="8229600" cy="4403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When getting started, here are some best practices to keep in mind to ensure we have a smooth overall experience with Ansible. </a:t>
            </a:r>
            <a:endParaRPr/>
          </a:p>
          <a:p>
            <a:pPr indent="-285750" lvl="1" marL="742950" marR="0" rtl="0" algn="l">
              <a:spcBef>
                <a:spcPts val="2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Don’t underestimate the importance of properly configuring SSH.</a:t>
            </a:r>
            <a:endParaRPr/>
          </a:p>
          <a:p>
            <a:pPr indent="-285750" lvl="1" marL="742950" marR="0" rtl="0" algn="l">
              <a:spcBef>
                <a:spcPts val="2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Assuming you are using Github, get Ansible to communicate with the Github server for you, and do so securely. </a:t>
            </a:r>
            <a:endParaRPr/>
          </a:p>
          <a:p>
            <a:pPr indent="-285750" lvl="1" marL="742950" marR="0" rtl="0" algn="l">
              <a:spcBef>
                <a:spcPts val="2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Keep your vars separate from your secret vars.</a:t>
            </a:r>
            <a:endParaRPr/>
          </a:p>
          <a:p>
            <a:pPr indent="-285750" lvl="1" marL="742950" marR="0" rtl="0" algn="l">
              <a:spcBef>
                <a:spcPts val="2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Separate your setup and deploy playbooks</a:t>
            </a:r>
            <a:endParaRPr/>
          </a:p>
        </p:txBody>
      </p:sp>
      <p:cxnSp>
        <p:nvCxnSpPr>
          <p:cNvPr id="684" name="Google Shape;684;p94"/>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9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Ansible Basics:</a:t>
            </a:r>
            <a:br>
              <a:rPr b="1" i="0" lang="en-US" sz="3600" u="none" cap="none" strike="noStrike">
                <a:solidFill>
                  <a:srgbClr val="E36C09"/>
                </a:solidFill>
                <a:latin typeface="Calibri"/>
                <a:ea typeface="Calibri"/>
                <a:cs typeface="Calibri"/>
                <a:sym typeface="Calibri"/>
              </a:rPr>
            </a:br>
            <a:r>
              <a:rPr b="1" i="0" lang="en-US" sz="3600" u="none" cap="none" strike="noStrike">
                <a:solidFill>
                  <a:srgbClr val="E36C09"/>
                </a:solidFill>
                <a:latin typeface="Calibri"/>
                <a:ea typeface="Calibri"/>
                <a:cs typeface="Calibri"/>
                <a:sym typeface="Calibri"/>
              </a:rPr>
              <a:t>Best Practices</a:t>
            </a:r>
            <a:endParaRPr/>
          </a:p>
        </p:txBody>
      </p:sp>
      <p:sp>
        <p:nvSpPr>
          <p:cNvPr id="693" name="Google Shape;693;p95"/>
          <p:cNvSpPr txBox="1"/>
          <p:nvPr>
            <p:ph idx="1" type="body"/>
          </p:nvPr>
        </p:nvSpPr>
        <p:spPr>
          <a:xfrm>
            <a:off x="457200" y="1600201"/>
            <a:ext cx="8229600" cy="4403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When getting started, here are some best practices to keep in mind to ensure we have a smooth overall experience with Ansible. </a:t>
            </a:r>
            <a:endParaRPr/>
          </a:p>
          <a:p>
            <a:pPr indent="-285750" lvl="1" marL="742950" marR="0" rtl="0" algn="l">
              <a:spcBef>
                <a:spcPts val="2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Don’t underestimate the importance of properly configuring SSH.</a:t>
            </a:r>
            <a:endParaRPr/>
          </a:p>
          <a:p>
            <a:pPr indent="-285750" lvl="1" marL="742950" marR="0" rtl="0" algn="l">
              <a:spcBef>
                <a:spcPts val="2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Assuming you are using Github, get Ansible to communicate with the Github server for you, and do so securely. </a:t>
            </a:r>
            <a:endParaRPr/>
          </a:p>
          <a:p>
            <a:pPr indent="-285750" lvl="1" marL="742950" marR="0" rtl="0" algn="l">
              <a:spcBef>
                <a:spcPts val="2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Keep your vars separate from your secret vars.</a:t>
            </a:r>
            <a:endParaRPr/>
          </a:p>
          <a:p>
            <a:pPr indent="-285750" lvl="1" marL="742950" marR="0" rtl="0" algn="l">
              <a:spcBef>
                <a:spcPts val="2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Separate your setup and deploy playbooks</a:t>
            </a:r>
            <a:endParaRPr/>
          </a:p>
        </p:txBody>
      </p:sp>
      <p:cxnSp>
        <p:nvCxnSpPr>
          <p:cNvPr id="694" name="Google Shape;694;p95"/>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96"/>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Authentication Basics: SSH Keys</a:t>
            </a:r>
            <a:endParaRPr/>
          </a:p>
        </p:txBody>
      </p:sp>
      <p:cxnSp>
        <p:nvCxnSpPr>
          <p:cNvPr id="701" name="Google Shape;701;p96"/>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702" name="Google Shape;702;p96"/>
          <p:cNvSpPr/>
          <p:nvPr/>
        </p:nvSpPr>
        <p:spPr>
          <a:xfrm>
            <a:off x="381000" y="3312578"/>
            <a:ext cx="1371600" cy="698822"/>
          </a:xfrm>
          <a:prstGeom prst="cube">
            <a:avLst>
              <a:gd fmla="val 11403" name="adj"/>
            </a:avLst>
          </a:prstGeom>
          <a:solidFill>
            <a:schemeClr val="accent5"/>
          </a:solidFill>
          <a:ln cap="flat" cmpd="sng" w="25400">
            <a:solidFill>
              <a:srgbClr val="36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Client</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(Private Key</a:t>
            </a:r>
            <a:endParaRPr/>
          </a:p>
        </p:txBody>
      </p:sp>
      <p:sp>
        <p:nvSpPr>
          <p:cNvPr id="703" name="Google Shape;703;p96"/>
          <p:cNvSpPr/>
          <p:nvPr/>
        </p:nvSpPr>
        <p:spPr>
          <a:xfrm>
            <a:off x="7234524" y="2903606"/>
            <a:ext cx="1299876" cy="1447801"/>
          </a:xfrm>
          <a:prstGeom prst="cube">
            <a:avLst>
              <a:gd fmla="val 11403"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Server</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(Public Key)</a:t>
            </a:r>
            <a:endParaRPr sz="2000">
              <a:solidFill>
                <a:schemeClr val="lt1"/>
              </a:solidFill>
              <a:latin typeface="Arial"/>
              <a:ea typeface="Arial"/>
              <a:cs typeface="Arial"/>
              <a:sym typeface="Arial"/>
            </a:endParaRPr>
          </a:p>
        </p:txBody>
      </p:sp>
      <p:cxnSp>
        <p:nvCxnSpPr>
          <p:cNvPr id="704" name="Google Shape;704;p96"/>
          <p:cNvCxnSpPr/>
          <p:nvPr/>
        </p:nvCxnSpPr>
        <p:spPr>
          <a:xfrm>
            <a:off x="2133600" y="2903606"/>
            <a:ext cx="4114800" cy="0"/>
          </a:xfrm>
          <a:prstGeom prst="straightConnector1">
            <a:avLst/>
          </a:prstGeom>
          <a:noFill/>
          <a:ln cap="flat" cmpd="sng" w="38100">
            <a:solidFill>
              <a:srgbClr val="45A9C4"/>
            </a:solidFill>
            <a:prstDash val="solid"/>
            <a:round/>
            <a:headEnd len="sm" w="sm" type="none"/>
            <a:tailEnd len="sm" w="sm" type="none"/>
          </a:ln>
        </p:spPr>
      </p:cxnSp>
      <p:cxnSp>
        <p:nvCxnSpPr>
          <p:cNvPr id="705" name="Google Shape;705;p96"/>
          <p:cNvCxnSpPr/>
          <p:nvPr/>
        </p:nvCxnSpPr>
        <p:spPr>
          <a:xfrm>
            <a:off x="2667000" y="3399387"/>
            <a:ext cx="4114800" cy="0"/>
          </a:xfrm>
          <a:prstGeom prst="straightConnector1">
            <a:avLst/>
          </a:prstGeom>
          <a:noFill/>
          <a:ln cap="flat" cmpd="sng" w="38100">
            <a:solidFill>
              <a:srgbClr val="7C5F9F"/>
            </a:solidFill>
            <a:prstDash val="solid"/>
            <a:round/>
            <a:headEnd len="sm" w="sm" type="none"/>
            <a:tailEnd len="sm" w="sm" type="none"/>
          </a:ln>
        </p:spPr>
      </p:cxnSp>
      <p:cxnSp>
        <p:nvCxnSpPr>
          <p:cNvPr id="706" name="Google Shape;706;p96"/>
          <p:cNvCxnSpPr/>
          <p:nvPr/>
        </p:nvCxnSpPr>
        <p:spPr>
          <a:xfrm>
            <a:off x="2133600" y="3894207"/>
            <a:ext cx="4114800" cy="0"/>
          </a:xfrm>
          <a:prstGeom prst="straightConnector1">
            <a:avLst/>
          </a:prstGeom>
          <a:noFill/>
          <a:ln cap="flat" cmpd="sng" w="38100">
            <a:solidFill>
              <a:srgbClr val="45A9C4"/>
            </a:solidFill>
            <a:prstDash val="solid"/>
            <a:round/>
            <a:headEnd len="sm" w="sm" type="none"/>
            <a:tailEnd len="sm" w="sm" type="none"/>
          </a:ln>
        </p:spPr>
      </p:cxnSp>
      <p:cxnSp>
        <p:nvCxnSpPr>
          <p:cNvPr id="707" name="Google Shape;707;p96"/>
          <p:cNvCxnSpPr/>
          <p:nvPr/>
        </p:nvCxnSpPr>
        <p:spPr>
          <a:xfrm>
            <a:off x="2667000" y="4427607"/>
            <a:ext cx="4114800" cy="0"/>
          </a:xfrm>
          <a:prstGeom prst="straightConnector1">
            <a:avLst/>
          </a:prstGeom>
          <a:noFill/>
          <a:ln cap="flat" cmpd="sng" w="38100">
            <a:solidFill>
              <a:srgbClr val="7C5F9F"/>
            </a:solidFill>
            <a:prstDash val="solid"/>
            <a:round/>
            <a:headEnd len="sm" w="sm" type="none"/>
            <a:tailEnd len="sm" w="sm" type="none"/>
          </a:ln>
        </p:spPr>
      </p:cxnSp>
      <p:sp>
        <p:nvSpPr>
          <p:cNvPr id="708" name="Google Shape;708;p96"/>
          <p:cNvSpPr txBox="1"/>
          <p:nvPr/>
        </p:nvSpPr>
        <p:spPr>
          <a:xfrm>
            <a:off x="2133600" y="2547679"/>
            <a:ext cx="23695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Initiate SSH Connection</a:t>
            </a:r>
            <a:endParaRPr/>
          </a:p>
        </p:txBody>
      </p:sp>
      <p:sp>
        <p:nvSpPr>
          <p:cNvPr id="709" name="Google Shape;709;p96"/>
          <p:cNvSpPr txBox="1"/>
          <p:nvPr/>
        </p:nvSpPr>
        <p:spPr>
          <a:xfrm>
            <a:off x="3660778" y="3029574"/>
            <a:ext cx="33403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Send Random Challenge Message</a:t>
            </a:r>
            <a:endParaRPr/>
          </a:p>
        </p:txBody>
      </p:sp>
      <p:sp>
        <p:nvSpPr>
          <p:cNvPr id="710" name="Google Shape;710;p96"/>
          <p:cNvSpPr txBox="1"/>
          <p:nvPr/>
        </p:nvSpPr>
        <p:spPr>
          <a:xfrm>
            <a:off x="2133600" y="3551306"/>
            <a:ext cx="33784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Encrypt Message With Private Key</a:t>
            </a:r>
            <a:endParaRPr/>
          </a:p>
        </p:txBody>
      </p:sp>
      <p:sp>
        <p:nvSpPr>
          <p:cNvPr id="711" name="Google Shape;711;p96"/>
          <p:cNvSpPr txBox="1"/>
          <p:nvPr/>
        </p:nvSpPr>
        <p:spPr>
          <a:xfrm>
            <a:off x="3588451" y="4060878"/>
            <a:ext cx="33175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Decrypt Message With Public Key</a:t>
            </a:r>
            <a:endParaRPr/>
          </a:p>
        </p:txBody>
      </p:sp>
      <p:sp>
        <p:nvSpPr>
          <p:cNvPr id="712" name="Google Shape;712;p96"/>
          <p:cNvSpPr txBox="1"/>
          <p:nvPr/>
        </p:nvSpPr>
        <p:spPr>
          <a:xfrm>
            <a:off x="2743200" y="4431268"/>
            <a:ext cx="42883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Message Matches, Client Is Authenticated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97"/>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Creating SSH Keys:</a:t>
            </a:r>
            <a:endParaRPr/>
          </a:p>
        </p:txBody>
      </p:sp>
      <p:cxnSp>
        <p:nvCxnSpPr>
          <p:cNvPr id="719" name="Google Shape;719;p97"/>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720" name="Google Shape;720;p97"/>
          <p:cNvSpPr txBox="1"/>
          <p:nvPr>
            <p:ph idx="1" type="body"/>
          </p:nvPr>
        </p:nvSpPr>
        <p:spPr>
          <a:xfrm>
            <a:off x="591275" y="1765758"/>
            <a:ext cx="5486400" cy="215444"/>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3A3A3A"/>
              </a:buClr>
              <a:buSzPts val="1400"/>
              <a:buFont typeface="Calibri"/>
              <a:buNone/>
            </a:pPr>
            <a:r>
              <a:rPr b="0" i="0" lang="en-US" sz="1400" u="none" cap="none" strike="noStrike">
                <a:solidFill>
                  <a:srgbClr val="3A3A3A"/>
                </a:solidFill>
                <a:latin typeface="Calibri"/>
                <a:ea typeface="Calibri"/>
                <a:cs typeface="Calibri"/>
                <a:sym typeface="Calibri"/>
              </a:rPr>
              <a:t>     ssh-keygen </a:t>
            </a:r>
            <a:endParaRPr b="0" i="0" sz="1400" u="none" cap="none" strike="noStrike">
              <a:solidFill>
                <a:schemeClr val="dk1"/>
              </a:solidFill>
              <a:latin typeface="Calibri"/>
              <a:ea typeface="Calibri"/>
              <a:cs typeface="Calibri"/>
              <a:sym typeface="Calibri"/>
            </a:endParaRPr>
          </a:p>
        </p:txBody>
      </p:sp>
      <p:sp>
        <p:nvSpPr>
          <p:cNvPr id="721" name="Google Shape;721;p97"/>
          <p:cNvSpPr/>
          <p:nvPr/>
        </p:nvSpPr>
        <p:spPr>
          <a:xfrm>
            <a:off x="593341" y="3473679"/>
            <a:ext cx="5490533" cy="861774"/>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3A3A3A"/>
              </a:buClr>
              <a:buSzPts val="1400"/>
              <a:buFont typeface="Calibri"/>
              <a:buNone/>
            </a:pPr>
            <a:r>
              <a:rPr b="0" i="0" lang="en-US" sz="1400" u="none" cap="none" strike="noStrike">
                <a:solidFill>
                  <a:srgbClr val="3A3A3A"/>
                </a:solidFill>
                <a:latin typeface="Calibri"/>
                <a:ea typeface="Calibri"/>
                <a:cs typeface="Calibri"/>
                <a:sym typeface="Calibri"/>
              </a:rPr>
              <a:t>     </a:t>
            </a:r>
            <a:endParaRPr/>
          </a:p>
          <a:p>
            <a:pPr indent="0" lvl="0" marL="0" marR="0" rtl="0" algn="l">
              <a:lnSpc>
                <a:spcPct val="100000"/>
              </a:lnSpc>
              <a:spcBef>
                <a:spcPts val="0"/>
              </a:spcBef>
              <a:spcAft>
                <a:spcPts val="0"/>
              </a:spcAft>
              <a:buClr>
                <a:srgbClr val="3A3A3A"/>
              </a:buClr>
              <a:buSzPts val="1400"/>
              <a:buFont typeface="Calibri"/>
              <a:buNone/>
            </a:pPr>
            <a:r>
              <a:rPr b="0" i="0" lang="en-US" sz="1400" u="none" cap="none" strike="noStrike">
                <a:solidFill>
                  <a:srgbClr val="3A3A3A"/>
                </a:solidFill>
                <a:latin typeface="Calibri"/>
                <a:ea typeface="Calibri"/>
                <a:cs typeface="Calibri"/>
                <a:sym typeface="Calibri"/>
              </a:rPr>
              <a:t>/home/</a:t>
            </a:r>
            <a:r>
              <a:rPr b="0" i="0" lang="en-US" sz="1400" u="none" cap="none" strike="noStrike">
                <a:solidFill>
                  <a:srgbClr val="E94849"/>
                </a:solidFill>
                <a:latin typeface="Calibri"/>
                <a:ea typeface="Calibri"/>
                <a:cs typeface="Calibri"/>
                <a:sym typeface="Calibri"/>
              </a:rPr>
              <a:t>username</a:t>
            </a:r>
            <a:r>
              <a:rPr b="0" i="0" lang="en-US" sz="1400" u="none" cap="none" strike="noStrike">
                <a:solidFill>
                  <a:srgbClr val="3A3A3A"/>
                </a:solidFill>
                <a:latin typeface="Calibri"/>
                <a:ea typeface="Calibri"/>
                <a:cs typeface="Calibri"/>
                <a:sym typeface="Calibri"/>
              </a:rPr>
              <a:t>/.ssh/id_rsa already exists. </a:t>
            </a:r>
            <a:endParaRPr/>
          </a:p>
          <a:p>
            <a:pPr indent="0" lvl="0" marL="0" marR="0" rtl="0" algn="l">
              <a:lnSpc>
                <a:spcPct val="100000"/>
              </a:lnSpc>
              <a:spcBef>
                <a:spcPts val="0"/>
              </a:spcBef>
              <a:spcAft>
                <a:spcPts val="0"/>
              </a:spcAft>
              <a:buClr>
                <a:srgbClr val="3A3A3A"/>
              </a:buClr>
              <a:buSzPts val="1400"/>
              <a:buFont typeface="Calibri"/>
              <a:buNone/>
            </a:pPr>
            <a:r>
              <a:rPr b="0" i="0" lang="en-US" sz="1400" u="none" cap="none" strike="noStrike">
                <a:solidFill>
                  <a:srgbClr val="3A3A3A"/>
                </a:solidFill>
                <a:latin typeface="Calibri"/>
                <a:ea typeface="Calibri"/>
                <a:cs typeface="Calibri"/>
                <a:sym typeface="Calibri"/>
              </a:rPr>
              <a:t>Overwrite (y/n)?</a:t>
            </a:r>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 </a:t>
            </a:r>
            <a:endParaRPr/>
          </a:p>
        </p:txBody>
      </p:sp>
      <p:sp>
        <p:nvSpPr>
          <p:cNvPr id="722" name="Google Shape;722;p97"/>
          <p:cNvSpPr/>
          <p:nvPr/>
        </p:nvSpPr>
        <p:spPr>
          <a:xfrm>
            <a:off x="591275" y="3124200"/>
            <a:ext cx="666315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If you had previously generated an SSH key pair, you may see a prompt that looks like this:</a:t>
            </a:r>
            <a:endParaRPr/>
          </a:p>
        </p:txBody>
      </p:sp>
      <p:sp>
        <p:nvSpPr>
          <p:cNvPr id="723" name="Google Shape;723;p97"/>
          <p:cNvSpPr/>
          <p:nvPr/>
        </p:nvSpPr>
        <p:spPr>
          <a:xfrm>
            <a:off x="591275" y="1444823"/>
            <a:ext cx="63246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On your local computer, generate a SSH key pair by typing:</a:t>
            </a:r>
            <a:endParaRPr/>
          </a:p>
        </p:txBody>
      </p:sp>
      <p:sp>
        <p:nvSpPr>
          <p:cNvPr id="724" name="Google Shape;724;p97"/>
          <p:cNvSpPr/>
          <p:nvPr/>
        </p:nvSpPr>
        <p:spPr>
          <a:xfrm>
            <a:off x="591275" y="2285999"/>
            <a:ext cx="5486400" cy="738664"/>
          </a:xfrm>
          <a:prstGeom prst="rect">
            <a:avLst/>
          </a:prstGeom>
          <a:solidFill>
            <a:srgbClr val="F2F2F2"/>
          </a:solidFill>
          <a:ln cap="flat" cmpd="sng" w="9525">
            <a:solidFill>
              <a:srgbClr val="26262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3A3A3A"/>
              </a:solidFill>
              <a:latin typeface="Calibri"/>
              <a:ea typeface="Calibri"/>
              <a:cs typeface="Calibri"/>
              <a:sym typeface="Calibri"/>
            </a:endParaRPr>
          </a:p>
          <a:p>
            <a:pPr indent="0" lvl="0" marL="0" marR="0" rtl="0" algn="l">
              <a:spcBef>
                <a:spcPts val="0"/>
              </a:spcBef>
              <a:spcAft>
                <a:spcPts val="0"/>
              </a:spcAft>
              <a:buNone/>
            </a:pPr>
            <a:r>
              <a:rPr lang="en-US" sz="1400">
                <a:solidFill>
                  <a:srgbClr val="3A3A3A"/>
                </a:solidFill>
                <a:latin typeface="Calibri"/>
                <a:ea typeface="Calibri"/>
                <a:cs typeface="Calibri"/>
                <a:sym typeface="Calibri"/>
              </a:rPr>
              <a:t>Generating public/private rsa key pair. </a:t>
            </a:r>
            <a:endParaRPr/>
          </a:p>
          <a:p>
            <a:pPr indent="0" lvl="0" marL="0" marR="0" rtl="0" algn="l">
              <a:spcBef>
                <a:spcPts val="0"/>
              </a:spcBef>
              <a:spcAft>
                <a:spcPts val="0"/>
              </a:spcAft>
              <a:buNone/>
            </a:pPr>
            <a:r>
              <a:rPr lang="en-US" sz="1400">
                <a:solidFill>
                  <a:srgbClr val="3A3A3A"/>
                </a:solidFill>
                <a:latin typeface="Calibri"/>
                <a:ea typeface="Calibri"/>
                <a:cs typeface="Calibri"/>
                <a:sym typeface="Calibri"/>
              </a:rPr>
              <a:t>Enter file in which to save the key (/home/</a:t>
            </a:r>
            <a:r>
              <a:rPr lang="en-US" sz="1400">
                <a:solidFill>
                  <a:srgbClr val="E94849"/>
                </a:solidFill>
                <a:latin typeface="Calibri"/>
                <a:ea typeface="Calibri"/>
                <a:cs typeface="Calibri"/>
                <a:sym typeface="Calibri"/>
              </a:rPr>
              <a:t>username</a:t>
            </a:r>
            <a:r>
              <a:rPr lang="en-US" sz="1400">
                <a:solidFill>
                  <a:srgbClr val="3A3A3A"/>
                </a:solidFill>
                <a:latin typeface="Calibri"/>
                <a:ea typeface="Calibri"/>
                <a:cs typeface="Calibri"/>
                <a:sym typeface="Calibri"/>
              </a:rPr>
              <a:t>/.ssh/id_rsa): </a:t>
            </a:r>
            <a:endParaRPr sz="1400">
              <a:solidFill>
                <a:schemeClr val="dk1"/>
              </a:solidFill>
              <a:latin typeface="Calibri"/>
              <a:ea typeface="Calibri"/>
              <a:cs typeface="Calibri"/>
              <a:sym typeface="Calibri"/>
            </a:endParaRPr>
          </a:p>
        </p:txBody>
      </p:sp>
      <p:sp>
        <p:nvSpPr>
          <p:cNvPr id="725" name="Google Shape;725;p97"/>
          <p:cNvSpPr/>
          <p:nvPr/>
        </p:nvSpPr>
        <p:spPr>
          <a:xfrm>
            <a:off x="591275" y="1981202"/>
            <a:ext cx="340144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A3A3A"/>
                </a:solidFill>
                <a:latin typeface="Calibri"/>
                <a:ea typeface="Calibri"/>
                <a:cs typeface="Calibri"/>
                <a:sym typeface="Calibri"/>
              </a:rPr>
              <a:t>Which should result in the following output: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98"/>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Vagrant Basics</a:t>
            </a:r>
            <a:endParaRPr/>
          </a:p>
        </p:txBody>
      </p:sp>
      <p:sp>
        <p:nvSpPr>
          <p:cNvPr id="731" name="Google Shape;731;p98"/>
          <p:cNvSpPr txBox="1"/>
          <p:nvPr>
            <p:ph idx="1" type="body"/>
          </p:nvPr>
        </p:nvSpPr>
        <p:spPr>
          <a:xfrm>
            <a:off x="381000" y="1371600"/>
            <a:ext cx="8229600" cy="4572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What is Vagrant?</a:t>
            </a:r>
            <a:endParaRPr/>
          </a:p>
          <a:p>
            <a:pPr indent="-285750" lvl="1" marL="742950" marR="0" rtl="0" algn="l">
              <a:spcBef>
                <a:spcPts val="2200"/>
              </a:spcBef>
              <a:spcAft>
                <a:spcPts val="0"/>
              </a:spcAft>
              <a:buClr>
                <a:srgbClr val="3F3F3F"/>
              </a:buClr>
              <a:buSzPts val="1600"/>
              <a:buFont typeface="Calibri"/>
              <a:buChar char="–"/>
            </a:pPr>
            <a:r>
              <a:rPr b="1" i="0" lang="en-US" sz="1600" u="none" cap="none" strike="noStrike">
                <a:solidFill>
                  <a:srgbClr val="3F3F3F"/>
                </a:solidFill>
                <a:latin typeface="Calibri"/>
                <a:ea typeface="Calibri"/>
                <a:cs typeface="Calibri"/>
                <a:sym typeface="Calibri"/>
              </a:rPr>
              <a:t>A virtual machine environment managing and provisioning tool that can be used in conjunction with many other DevOps tools for creating, configuring, managing, and testing hosts, servers, and even entire infrastructures.</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Vagrant Features &amp; Capabilities:</a:t>
            </a:r>
            <a:endParaRPr/>
          </a:p>
          <a:p>
            <a:pPr indent="-285750" lvl="1" marL="742950" marR="0" rtl="0" algn="l">
              <a:lnSpc>
                <a:spcPct val="88750"/>
              </a:lnSpc>
              <a:spcBef>
                <a:spcPts val="220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Network interface management		 – Multi-machine management</a:t>
            </a:r>
            <a:endParaRPr/>
          </a:p>
          <a:p>
            <a:pPr indent="-285750" lvl="1" marL="742950" marR="0" rtl="0" algn="l">
              <a:lnSpc>
                <a:spcPct val="88750"/>
              </a:lnSpc>
              <a:spcBef>
                <a:spcPts val="220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Shared folder management: 			– Provisioning</a:t>
            </a:r>
            <a:endParaRPr/>
          </a:p>
          <a:p>
            <a:pPr indent="-342900" lvl="0" marL="342900" marR="0" rtl="0" algn="l">
              <a:lnSpc>
                <a:spcPct val="71000"/>
              </a:lnSpc>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Vagrant and Ansible:</a:t>
            </a:r>
            <a:endParaRPr/>
          </a:p>
          <a:p>
            <a:pPr indent="-285750" lvl="1" marL="742950" marR="0" rtl="0" algn="l">
              <a:spcBef>
                <a:spcPts val="2200"/>
              </a:spcBef>
              <a:spcAft>
                <a:spcPts val="0"/>
              </a:spcAft>
              <a:buClr>
                <a:srgbClr val="3F3F3F"/>
              </a:buClr>
              <a:buSzPts val="1600"/>
              <a:buFont typeface="Calibri"/>
              <a:buChar char="–"/>
            </a:pPr>
            <a:r>
              <a:rPr b="1" i="0" lang="en-US" sz="1600" u="none" cap="none" strike="noStrike">
                <a:solidFill>
                  <a:srgbClr val="3F3F3F"/>
                </a:solidFill>
                <a:latin typeface="Calibri"/>
                <a:ea typeface="Calibri"/>
                <a:cs typeface="Calibri"/>
                <a:sym typeface="Calibri"/>
              </a:rPr>
              <a:t>Vagrant has easy integration with Ansible, and can work well together with Ansible as the provisioner. The processes to implement each work very similarly, and it is common to see them implemented together in a typical enterprise environment.</a:t>
            </a:r>
            <a:endParaRPr/>
          </a:p>
        </p:txBody>
      </p:sp>
      <p:cxnSp>
        <p:nvCxnSpPr>
          <p:cNvPr id="732" name="Google Shape;732;p98"/>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99"/>
          <p:cNvSpPr txBox="1"/>
          <p:nvPr>
            <p:ph type="title"/>
          </p:nvPr>
        </p:nvSpPr>
        <p:spPr>
          <a:xfrm>
            <a:off x="304800" y="228600"/>
            <a:ext cx="85344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Example of a Vagrantfile</a:t>
            </a:r>
            <a:endParaRPr b="1" i="0" sz="4000" u="none" cap="none" strike="noStrike">
              <a:solidFill>
                <a:srgbClr val="E36C09"/>
              </a:solidFill>
              <a:latin typeface="Calibri"/>
              <a:ea typeface="Calibri"/>
              <a:cs typeface="Calibri"/>
              <a:sym typeface="Calibri"/>
            </a:endParaRPr>
          </a:p>
        </p:txBody>
      </p:sp>
      <p:sp>
        <p:nvSpPr>
          <p:cNvPr id="738" name="Google Shape;738;p99"/>
          <p:cNvSpPr txBox="1"/>
          <p:nvPr>
            <p:ph idx="1" type="body"/>
          </p:nvPr>
        </p:nvSpPr>
        <p:spPr>
          <a:xfrm>
            <a:off x="1123709" y="1143000"/>
            <a:ext cx="6953491" cy="4808316"/>
          </a:xfrm>
          <a:prstGeom prst="rect">
            <a:avLst/>
          </a:prstGeom>
          <a:solidFill>
            <a:schemeClr val="lt2"/>
          </a:solidFill>
          <a:ln cap="flat" cmpd="sng" w="9525">
            <a:solidFill>
              <a:srgbClr val="49442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1.# This is optimized for Vagrant 1.7 and above.</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2.# Although versions 1.6.x should behave very similarly, it is recommended</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3.# to upgrade instead of disabling the requirement below.</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4.Vagrant.require_version "&gt;= 1.7.0"</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5.Vagrant.configure(2) do |config|</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6. 	config.vm.box = "ubuntu/trusty64"</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7.# Disable the new default behavior introduced in Vagrant 1.7, to</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8.# ensure that all Vagrant machines will use the same SSH key pair.</a:t>
            </a:r>
            <a:endParaRPr/>
          </a:p>
          <a:p>
            <a:pPr indent="-342900" lvl="0" marL="342900" marR="0" rtl="0" algn="l">
              <a:spcBef>
                <a:spcPts val="600"/>
              </a:spcBef>
              <a:spcAft>
                <a:spcPts val="0"/>
              </a:spcAft>
              <a:buClr>
                <a:srgbClr val="3F3F3F"/>
              </a:buClr>
              <a:buSzPts val="1600"/>
              <a:buFont typeface="Calibri"/>
              <a:buAutoNum type="arabicPeriod" startAt="9"/>
            </a:pPr>
            <a:r>
              <a:rPr b="0" i="0" lang="en-US" sz="1600" u="none" cap="none" strike="noStrike">
                <a:solidFill>
                  <a:srgbClr val="3F3F3F"/>
                </a:solidFill>
                <a:latin typeface="Calibri"/>
                <a:ea typeface="Calibri"/>
                <a:cs typeface="Calibri"/>
                <a:sym typeface="Calibri"/>
              </a:rPr>
              <a:t>config.ssh.insert_key = false</a:t>
            </a:r>
            <a:endParaRPr/>
          </a:p>
          <a:p>
            <a:pPr indent="-342900" lvl="0" marL="342900" marR="0" rtl="0" algn="l">
              <a:spcBef>
                <a:spcPts val="600"/>
              </a:spcBef>
              <a:spcAft>
                <a:spcPts val="0"/>
              </a:spcAft>
              <a:buClr>
                <a:srgbClr val="3F3F3F"/>
              </a:buClr>
              <a:buSzPts val="1600"/>
              <a:buFont typeface="Calibri"/>
              <a:buAutoNum type="arabicPeriod" startAt="9"/>
            </a:pPr>
            <a:r>
              <a:rPr b="0" i="0" lang="en-US" sz="1600" u="none" cap="none" strike="noStrike">
                <a:solidFill>
                  <a:srgbClr val="3F3F3F"/>
                </a:solidFill>
                <a:latin typeface="Calibri"/>
                <a:ea typeface="Calibri"/>
                <a:cs typeface="Calibri"/>
                <a:sym typeface="Calibri"/>
              </a:rPr>
              <a:t>	config.vm.provision "ansible" do |ansible|</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11. 		ansible.verbose = "v“</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12.		ansible.playbook = "playbook.yml"</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13.  end</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14.end</a:t>
            </a:r>
            <a:endParaRPr/>
          </a:p>
          <a:p>
            <a:pPr indent="0" lvl="0" marL="0" marR="0" rtl="0" algn="l">
              <a:spcBef>
                <a:spcPts val="600"/>
              </a:spcBef>
              <a:spcAft>
                <a:spcPts val="0"/>
              </a:spcAft>
              <a:buClr>
                <a:srgbClr val="3F3F3F"/>
              </a:buClr>
              <a:buSzPts val="1600"/>
              <a:buFont typeface="Calibri"/>
              <a:buNone/>
            </a:pPr>
            <a:r>
              <a:rPr b="0" i="0" lang="en-US" sz="1600" u="none" cap="none" strike="noStrike">
                <a:solidFill>
                  <a:srgbClr val="3F3F3F"/>
                </a:solidFill>
                <a:latin typeface="Calibri"/>
                <a:ea typeface="Calibri"/>
                <a:cs typeface="Calibri"/>
                <a:sym typeface="Calibri"/>
              </a:rPr>
              <a:t>15.</a:t>
            </a:r>
            <a:endParaRPr/>
          </a:p>
        </p:txBody>
      </p:sp>
      <p:cxnSp>
        <p:nvCxnSpPr>
          <p:cNvPr id="739" name="Google Shape;739;p99"/>
          <p:cNvCxnSpPr/>
          <p:nvPr/>
        </p:nvCxnSpPr>
        <p:spPr>
          <a:xfrm>
            <a:off x="457200" y="990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Google Shape;744;p100"/>
          <p:cNvSpPr txBox="1"/>
          <p:nvPr>
            <p:ph type="title"/>
          </p:nvPr>
        </p:nvSpPr>
        <p:spPr>
          <a:xfrm>
            <a:off x="114300" y="255608"/>
            <a:ext cx="8763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Getting to Know Our Lab Environment</a:t>
            </a:r>
            <a:endParaRPr/>
          </a:p>
        </p:txBody>
      </p:sp>
      <p:sp>
        <p:nvSpPr>
          <p:cNvPr id="745" name="Google Shape;745;p100"/>
          <p:cNvSpPr txBox="1"/>
          <p:nvPr>
            <p:ph idx="1" type="body"/>
          </p:nvPr>
        </p:nvSpPr>
        <p:spPr>
          <a:xfrm>
            <a:off x="381000" y="1752600"/>
            <a:ext cx="8229600" cy="3657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What is Our Classroom Lab Setup Like?</a:t>
            </a:r>
            <a:endParaRPr/>
          </a:p>
          <a:p>
            <a:pPr indent="-342900" lvl="0" marL="342900" marR="0" rtl="0" algn="l">
              <a:spcBef>
                <a:spcPts val="220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Virtualization Crash Course </a:t>
            </a:r>
            <a:endParaRPr/>
          </a:p>
          <a:p>
            <a:pPr indent="-342900" lvl="0" marL="342900" marR="0" rtl="0" algn="l">
              <a:spcBef>
                <a:spcPts val="220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Overview of Jenkins</a:t>
            </a:r>
            <a:endParaRPr/>
          </a:p>
          <a:p>
            <a:pPr indent="-342900" lvl="0" marL="342900" marR="0" rtl="0" algn="l">
              <a:spcBef>
                <a:spcPts val="220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	Brief Example of Ansible in a Jenkins Environment</a:t>
            </a:r>
            <a:endParaRPr/>
          </a:p>
          <a:p>
            <a:pPr indent="-342900" lvl="0" marL="342900" marR="0" rtl="0" algn="l">
              <a:spcBef>
                <a:spcPts val="220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Overview of LXC</a:t>
            </a:r>
            <a:endParaRPr/>
          </a:p>
          <a:p>
            <a:pPr indent="-342900" lvl="0" marL="342900" marR="0" rtl="0" algn="l">
              <a:spcBef>
                <a:spcPts val="220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	Example of Ansible provisioned resources and LXC</a:t>
            </a:r>
            <a:endParaRPr/>
          </a:p>
        </p:txBody>
      </p:sp>
      <p:cxnSp>
        <p:nvCxnSpPr>
          <p:cNvPr id="746" name="Google Shape;746;p100"/>
          <p:cNvCxnSpPr/>
          <p:nvPr/>
        </p:nvCxnSpPr>
        <p:spPr>
          <a:xfrm>
            <a:off x="381000" y="1295400"/>
            <a:ext cx="8077200" cy="0"/>
          </a:xfrm>
          <a:prstGeom prst="straightConnector1">
            <a:avLst/>
          </a:prstGeom>
          <a:noFill/>
          <a:ln cap="flat" cmpd="sng" w="38100">
            <a:solidFill>
              <a:srgbClr val="BFBFBF"/>
            </a:solidFill>
            <a:prstDash val="solid"/>
            <a:round/>
            <a:headEnd len="sm" w="sm" type="none"/>
            <a:tailEnd len="sm" w="sm" type="none"/>
          </a:ln>
        </p:spPr>
      </p:cxnSp>
      <p:sp>
        <p:nvSpPr>
          <p:cNvPr id="747" name="Google Shape;747;p100"/>
          <p:cNvSpPr txBox="1"/>
          <p:nvPr/>
        </p:nvSpPr>
        <p:spPr>
          <a:xfrm>
            <a:off x="240175" y="-60766"/>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600">
                <a:solidFill>
                  <a:srgbClr val="34A4BA"/>
                </a:solidFill>
                <a:latin typeface="Calibri"/>
                <a:ea typeface="Calibri"/>
                <a:cs typeface="Calibri"/>
                <a:sym typeface="Calibri"/>
              </a:rPr>
              <a:t>Sub-section: Pre-exercise Level 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65"/>
          <p:cNvSpPr txBox="1"/>
          <p:nvPr>
            <p:ph type="title"/>
          </p:nvPr>
        </p:nvSpPr>
        <p:spPr>
          <a:xfrm>
            <a:off x="1485900" y="304800"/>
            <a:ext cx="61722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0070C0"/>
                </a:solidFill>
                <a:latin typeface="Calibri"/>
                <a:ea typeface="Calibri"/>
                <a:cs typeface="Calibri"/>
                <a:sym typeface="Calibri"/>
              </a:rPr>
              <a:t>Who’s Who?</a:t>
            </a:r>
            <a:endParaRPr/>
          </a:p>
        </p:txBody>
      </p:sp>
      <p:grpSp>
        <p:nvGrpSpPr>
          <p:cNvPr id="340" name="Google Shape;340;p65"/>
          <p:cNvGrpSpPr/>
          <p:nvPr/>
        </p:nvGrpSpPr>
        <p:grpSpPr>
          <a:xfrm>
            <a:off x="1488989" y="1401765"/>
            <a:ext cx="6166021" cy="4389437"/>
            <a:chOff x="3089" y="0"/>
            <a:chExt cx="6166021" cy="4389437"/>
          </a:xfrm>
        </p:grpSpPr>
        <p:sp>
          <p:nvSpPr>
            <p:cNvPr id="341" name="Google Shape;341;p65"/>
            <p:cNvSpPr/>
            <p:nvPr/>
          </p:nvSpPr>
          <p:spPr>
            <a:xfrm>
              <a:off x="462914" y="0"/>
              <a:ext cx="5246370" cy="4389437"/>
            </a:xfrm>
            <a:prstGeom prst="rightArrow">
              <a:avLst>
                <a:gd fmla="val 50000" name="adj1"/>
                <a:gd fmla="val 50000" name="adj2"/>
              </a:avLst>
            </a:prstGeom>
            <a:solidFill>
              <a:srgbClr val="CFD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5"/>
            <p:cNvSpPr/>
            <p:nvPr/>
          </p:nvSpPr>
          <p:spPr>
            <a:xfrm>
              <a:off x="3089" y="1316831"/>
              <a:ext cx="1485788" cy="1755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5"/>
            <p:cNvSpPr txBox="1"/>
            <p:nvPr/>
          </p:nvSpPr>
          <p:spPr>
            <a:xfrm>
              <a:off x="75619" y="1389361"/>
              <a:ext cx="1340728" cy="16107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What is your Name, Company, and Job Role?</a:t>
              </a:r>
              <a:endParaRPr/>
            </a:p>
          </p:txBody>
        </p:sp>
        <p:sp>
          <p:nvSpPr>
            <p:cNvPr id="344" name="Google Shape;344;p65"/>
            <p:cNvSpPr/>
            <p:nvPr/>
          </p:nvSpPr>
          <p:spPr>
            <a:xfrm>
              <a:off x="1563166" y="1316831"/>
              <a:ext cx="1485788" cy="1755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5"/>
            <p:cNvSpPr txBox="1"/>
            <p:nvPr/>
          </p:nvSpPr>
          <p:spPr>
            <a:xfrm>
              <a:off x="1635696" y="1389361"/>
              <a:ext cx="1340728" cy="16107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How Are You Currently Using Ansible?</a:t>
              </a:r>
              <a:endParaRPr/>
            </a:p>
          </p:txBody>
        </p:sp>
        <p:sp>
          <p:nvSpPr>
            <p:cNvPr id="346" name="Google Shape;346;p65"/>
            <p:cNvSpPr/>
            <p:nvPr/>
          </p:nvSpPr>
          <p:spPr>
            <a:xfrm>
              <a:off x="3123244" y="1316831"/>
              <a:ext cx="1485788" cy="1755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5"/>
            <p:cNvSpPr txBox="1"/>
            <p:nvPr/>
          </p:nvSpPr>
          <p:spPr>
            <a:xfrm>
              <a:off x="3195774" y="1389361"/>
              <a:ext cx="1340728" cy="16107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What Are Your Ansible Goals?</a:t>
              </a:r>
              <a:endParaRPr/>
            </a:p>
            <a:p>
              <a:pPr indent="0" lvl="0" marL="0" marR="0" rtl="0" algn="ctr">
                <a:lnSpc>
                  <a:spcPct val="90000"/>
                </a:lnSpc>
                <a:spcBef>
                  <a:spcPts val="595"/>
                </a:spcBef>
                <a:spcAft>
                  <a:spcPts val="0"/>
                </a:spcAft>
                <a:buNone/>
              </a:pPr>
              <a:r>
                <a:rPr lang="en-US" sz="1700">
                  <a:solidFill>
                    <a:schemeClr val="lt1"/>
                  </a:solidFill>
                  <a:latin typeface="Arial"/>
                  <a:ea typeface="Arial"/>
                  <a:cs typeface="Arial"/>
                  <a:sym typeface="Arial"/>
                </a:rPr>
                <a:t> Short Term, &amp; Long Term</a:t>
              </a:r>
              <a:endParaRPr/>
            </a:p>
          </p:txBody>
        </p:sp>
        <p:sp>
          <p:nvSpPr>
            <p:cNvPr id="348" name="Google Shape;348;p65"/>
            <p:cNvSpPr/>
            <p:nvPr/>
          </p:nvSpPr>
          <p:spPr>
            <a:xfrm>
              <a:off x="4683322" y="1316831"/>
              <a:ext cx="1485788" cy="1755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5"/>
            <p:cNvSpPr txBox="1"/>
            <p:nvPr/>
          </p:nvSpPr>
          <p:spPr>
            <a:xfrm>
              <a:off x="4755852" y="1389361"/>
              <a:ext cx="1340728" cy="16107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What’s On Your Ansible “To-Do” List?</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101"/>
          <p:cNvSpPr txBox="1"/>
          <p:nvPr>
            <p:ph type="title"/>
          </p:nvPr>
        </p:nvSpPr>
        <p:spPr>
          <a:xfrm>
            <a:off x="114300" y="76200"/>
            <a:ext cx="8763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What is Our Classroom Lab Setup Like? </a:t>
            </a:r>
            <a:endParaRPr/>
          </a:p>
        </p:txBody>
      </p:sp>
      <p:sp>
        <p:nvSpPr>
          <p:cNvPr id="754" name="Google Shape;754;p101"/>
          <p:cNvSpPr txBox="1"/>
          <p:nvPr>
            <p:ph idx="1" type="body"/>
          </p:nvPr>
        </p:nvSpPr>
        <p:spPr>
          <a:xfrm>
            <a:off x="381000" y="1219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Our lab environment is made up of a series of virtual machines which are unique to each student. Because of this, if something in your environment becomes corrupted or unusable,  it won’t impact anyone else in the class. </a:t>
            </a:r>
            <a:endParaRPr/>
          </a:p>
          <a:p>
            <a:pPr indent="-342900" lvl="0" marL="342900" marR="0" rtl="0" algn="l">
              <a:spcBef>
                <a:spcPts val="220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When you first log to your student base machine using the credentials provided by your instructor, you are now in the Ansible Controller environment, this is where we will run most of our exercises from. </a:t>
            </a:r>
            <a:endParaRPr/>
          </a:p>
          <a:p>
            <a:pPr indent="-342900" lvl="0" marL="342900" marR="0" rtl="0" algn="l">
              <a:spcBef>
                <a:spcPts val="220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We have provided the code for most of the exercises in the ‘code’ directory under your particular student account name. To see this, enter this on your Ansible controller after logging in:</a:t>
            </a:r>
            <a:endParaRPr/>
          </a:p>
        </p:txBody>
      </p:sp>
      <p:cxnSp>
        <p:nvCxnSpPr>
          <p:cNvPr id="755" name="Google Shape;755;p101"/>
          <p:cNvCxnSpPr/>
          <p:nvPr/>
        </p:nvCxnSpPr>
        <p:spPr>
          <a:xfrm>
            <a:off x="381000" y="990600"/>
            <a:ext cx="8077200" cy="0"/>
          </a:xfrm>
          <a:prstGeom prst="straightConnector1">
            <a:avLst/>
          </a:prstGeom>
          <a:noFill/>
          <a:ln cap="flat" cmpd="sng" w="38100">
            <a:solidFill>
              <a:srgbClr val="BFBFBF"/>
            </a:solidFill>
            <a:prstDash val="solid"/>
            <a:round/>
            <a:headEnd len="sm" w="sm" type="none"/>
            <a:tailEnd len="sm" w="sm" type="none"/>
          </a:ln>
        </p:spPr>
      </p:cxnSp>
      <p:sp>
        <p:nvSpPr>
          <p:cNvPr id="756" name="Google Shape;756;p101"/>
          <p:cNvSpPr txBox="1"/>
          <p:nvPr/>
        </p:nvSpPr>
        <p:spPr>
          <a:xfrm>
            <a:off x="6781800" y="5207913"/>
            <a:ext cx="1600200" cy="430887"/>
          </a:xfrm>
          <a:prstGeom prst="rect">
            <a:avLst/>
          </a:prstGeom>
          <a:solidFill>
            <a:schemeClr val="lt2"/>
          </a:solidFill>
          <a:ln cap="flat" cmpd="sng" w="9525">
            <a:solidFill>
              <a:srgbClr val="49442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$ls ./code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02"/>
          <p:cNvSpPr txBox="1"/>
          <p:nvPr>
            <p:ph type="title"/>
          </p:nvPr>
        </p:nvSpPr>
        <p:spPr>
          <a:xfrm>
            <a:off x="190500" y="228598"/>
            <a:ext cx="8763000" cy="7620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Virtualization Crash Course: 30,000 ft. view</a:t>
            </a:r>
            <a:endParaRPr/>
          </a:p>
        </p:txBody>
      </p:sp>
      <p:sp>
        <p:nvSpPr>
          <p:cNvPr id="762" name="Google Shape;762;p102"/>
          <p:cNvSpPr txBox="1"/>
          <p:nvPr>
            <p:ph idx="1" type="body"/>
          </p:nvPr>
        </p:nvSpPr>
        <p:spPr>
          <a:xfrm>
            <a:off x="381000" y="914400"/>
            <a:ext cx="83820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Virtualization leverages available software and hardware technologies to enable a single machine to operate as if it were multiple. How it does this can be very different depending on many factors including: The technologies or resources available, or even the overall goals to be met. </a:t>
            </a:r>
            <a:endParaRPr/>
          </a:p>
          <a:p>
            <a:pPr indent="-342900" lvl="0" marL="342900" marR="0" rtl="0" algn="l">
              <a:spcBef>
                <a:spcPts val="220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A system can be virtualized at various levels, serving different purposes. Here are some of these levels and a few of their defining characteristics:</a:t>
            </a:r>
            <a:endParaRPr/>
          </a:p>
          <a:p>
            <a:pPr indent="-285750" lvl="1" marL="742950" marR="0" rtl="0" algn="l">
              <a:spcBef>
                <a:spcPts val="2200"/>
              </a:spcBef>
              <a:spcAft>
                <a:spcPts val="0"/>
              </a:spcAft>
              <a:buClr>
                <a:srgbClr val="7F7F7F"/>
              </a:buClr>
              <a:buSzPts val="1600"/>
              <a:buFont typeface="Noto Sans Symbols"/>
              <a:buChar char="❑"/>
            </a:pPr>
            <a:r>
              <a:rPr b="1" i="0" lang="en-US" sz="1600" u="none" cap="none" strike="noStrike">
                <a:solidFill>
                  <a:srgbClr val="7F7F7F"/>
                </a:solidFill>
                <a:latin typeface="Calibri"/>
                <a:ea typeface="Calibri"/>
                <a:cs typeface="Calibri"/>
                <a:sym typeface="Calibri"/>
              </a:rPr>
              <a:t>Hardware-level – Low performance, low elasticity, minimal tenancy</a:t>
            </a:r>
            <a:endParaRPr/>
          </a:p>
          <a:p>
            <a:pPr indent="-285750" lvl="1" marL="742950" marR="0" rtl="0" algn="l">
              <a:spcBef>
                <a:spcPts val="2200"/>
              </a:spcBef>
              <a:spcAft>
                <a:spcPts val="0"/>
              </a:spcAft>
              <a:buClr>
                <a:srgbClr val="7F7F7F"/>
              </a:buClr>
              <a:buSzPts val="1600"/>
              <a:buFont typeface="Noto Sans Symbols"/>
              <a:buChar char="❑"/>
            </a:pPr>
            <a:r>
              <a:rPr b="1" i="0" lang="en-US" sz="1600" u="none" cap="none" strike="noStrike">
                <a:solidFill>
                  <a:srgbClr val="7F7F7F"/>
                </a:solidFill>
                <a:latin typeface="Calibri"/>
                <a:ea typeface="Calibri"/>
                <a:cs typeface="Calibri"/>
                <a:sym typeface="Calibri"/>
              </a:rPr>
              <a:t>Platform/Application Level – High abstraction, high tenancy, poor security/containment.</a:t>
            </a:r>
            <a:endParaRPr/>
          </a:p>
          <a:p>
            <a:pPr indent="-285750" lvl="1" marL="742950" marR="0" rtl="0" algn="l">
              <a:spcBef>
                <a:spcPts val="2200"/>
              </a:spcBef>
              <a:spcAft>
                <a:spcPts val="0"/>
              </a:spcAft>
              <a:buClr>
                <a:srgbClr val="7F7F7F"/>
              </a:buClr>
              <a:buSzPts val="1600"/>
              <a:buFont typeface="Noto Sans Symbols"/>
              <a:buChar char="❑"/>
            </a:pPr>
            <a:r>
              <a:rPr b="1" i="0" lang="en-US" sz="1600" u="none" cap="none" strike="noStrike">
                <a:solidFill>
                  <a:srgbClr val="7F7F7F"/>
                </a:solidFill>
                <a:latin typeface="Calibri"/>
                <a:ea typeface="Calibri"/>
                <a:cs typeface="Calibri"/>
                <a:sym typeface="Calibri"/>
              </a:rPr>
              <a:t>OS-level – High tenancy, high performance, relatively efficient resource use, better security, better compartmentalization, potentially slow provisioning speed</a:t>
            </a:r>
            <a:endParaRPr/>
          </a:p>
          <a:p>
            <a:pPr indent="-285750" lvl="1" marL="742950" marR="0" rtl="0" algn="l">
              <a:spcBef>
                <a:spcPts val="2200"/>
              </a:spcBef>
              <a:spcAft>
                <a:spcPts val="0"/>
              </a:spcAft>
              <a:buClr>
                <a:srgbClr val="7F7F7F"/>
              </a:buClr>
              <a:buSzPts val="1600"/>
              <a:buFont typeface="Noto Sans Symbols"/>
              <a:buChar char="❑"/>
            </a:pPr>
            <a:r>
              <a:rPr b="1" i="0" lang="en-US" sz="1600" u="none" cap="none" strike="noStrike">
                <a:solidFill>
                  <a:srgbClr val="7F7F7F"/>
                </a:solidFill>
                <a:latin typeface="Calibri"/>
                <a:ea typeface="Calibri"/>
                <a:cs typeface="Calibri"/>
                <a:sym typeface="Calibri"/>
              </a:rPr>
              <a:t>Containerization – Similar in resource sharing to traditional virtualization, just at a much smaller scale. Does not require the entire OS install to be provisioned. </a:t>
            </a:r>
            <a:endParaRPr/>
          </a:p>
        </p:txBody>
      </p:sp>
      <p:cxnSp>
        <p:nvCxnSpPr>
          <p:cNvPr id="763" name="Google Shape;763;p102"/>
          <p:cNvCxnSpPr/>
          <p:nvPr/>
        </p:nvCxnSpPr>
        <p:spPr>
          <a:xfrm>
            <a:off x="438873" y="838200"/>
            <a:ext cx="8077200" cy="0"/>
          </a:xfrm>
          <a:prstGeom prst="straightConnector1">
            <a:avLst/>
          </a:prstGeom>
          <a:noFill/>
          <a:ln cap="flat" cmpd="sng" w="38100">
            <a:solidFill>
              <a:srgbClr val="BFBFBF"/>
            </a:solidFill>
            <a:prstDash val="solid"/>
            <a:round/>
            <a:headEnd len="sm" w="sm" type="none"/>
            <a:tailEnd len="sm" w="sm" type="none"/>
          </a:ln>
        </p:spPr>
      </p:cxnSp>
      <p:sp>
        <p:nvSpPr>
          <p:cNvPr id="764" name="Google Shape;764;p102"/>
          <p:cNvSpPr/>
          <p:nvPr/>
        </p:nvSpPr>
        <p:spPr>
          <a:xfrm>
            <a:off x="7620000" y="5562600"/>
            <a:ext cx="1524000" cy="1066801"/>
          </a:xfrm>
          <a:prstGeom prst="irregularSeal2">
            <a:avLst/>
          </a:prstGeom>
          <a:solidFill>
            <a:srgbClr val="FFC000"/>
          </a:solidFill>
          <a:ln cap="flat" cmpd="sng" w="9525">
            <a:solidFill>
              <a:srgbClr val="0F243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rgbClr val="002060"/>
                </a:solidFill>
                <a:latin typeface="Arial"/>
                <a:ea typeface="Arial"/>
                <a:cs typeface="Arial"/>
                <a:sym typeface="Arial"/>
              </a:rPr>
              <a:t>Smaller. Faster. Better.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103"/>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Infrastructure as a service</a:t>
            </a:r>
            <a:endParaRPr/>
          </a:p>
        </p:txBody>
      </p:sp>
      <p:sp>
        <p:nvSpPr>
          <p:cNvPr id="771" name="Google Shape;771;p103"/>
          <p:cNvSpPr txBox="1"/>
          <p:nvPr>
            <p:ph idx="1" type="body"/>
          </p:nvPr>
        </p:nvSpPr>
        <p:spPr>
          <a:xfrm>
            <a:off x="381000" y="1371600"/>
            <a:ext cx="8229600" cy="4327525"/>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p:txBody>
      </p:sp>
      <p:cxnSp>
        <p:nvCxnSpPr>
          <p:cNvPr id="772" name="Google Shape;772;p103"/>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pic>
        <p:nvPicPr>
          <p:cNvPr id="773" name="Google Shape;773;p103"/>
          <p:cNvPicPr preferRelativeResize="0"/>
          <p:nvPr/>
        </p:nvPicPr>
        <p:blipFill rotWithShape="1">
          <a:blip r:embed="rId3">
            <a:alphaModFix/>
          </a:blip>
          <a:srcRect b="0" l="0" r="0" t="0"/>
          <a:stretch/>
        </p:blipFill>
        <p:spPr>
          <a:xfrm>
            <a:off x="152400" y="1320608"/>
            <a:ext cx="8772843" cy="469919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104"/>
          <p:cNvSpPr txBox="1"/>
          <p:nvPr>
            <p:ph type="title"/>
          </p:nvPr>
        </p:nvSpPr>
        <p:spPr>
          <a:xfrm>
            <a:off x="114300" y="76200"/>
            <a:ext cx="8763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Overview of Jenkins</a:t>
            </a:r>
            <a:endParaRPr/>
          </a:p>
        </p:txBody>
      </p:sp>
      <p:sp>
        <p:nvSpPr>
          <p:cNvPr id="779" name="Google Shape;779;p104"/>
          <p:cNvSpPr txBox="1"/>
          <p:nvPr>
            <p:ph idx="1" type="body"/>
          </p:nvPr>
        </p:nvSpPr>
        <p:spPr>
          <a:xfrm>
            <a:off x="656381" y="1187260"/>
            <a:ext cx="8229600" cy="44799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Jenkins is a self-contained, Java-based Continuous Integration tool with an extensive library of plugins available in the Jenkins Update Center. This powerful open-source utility, when integrated with the right set of DevOps oriented tools, can be utilized to maximize the capabilities of nearly every aspect of your enterprise IT environment, both easily and efficiently. </a:t>
            </a:r>
            <a:endParaRPr/>
          </a:p>
          <a:p>
            <a:pPr indent="-342900" lvl="0" marL="342900" marR="0" rtl="0" algn="l">
              <a:spcBef>
                <a:spcPts val="220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Ansible has an excellent relationship with Jenkins, and the tools are commonly deployed together. </a:t>
            </a:r>
            <a:endParaRPr/>
          </a:p>
          <a:p>
            <a:pPr indent="-342900" lvl="0" marL="342900" marR="0" rtl="0" algn="l">
              <a:spcBef>
                <a:spcPts val="220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Combining Ansible with Jenkins, and containers, you can now provision from build to deploy, a fully functioning, testable, and repeatable Jenkins environment, all at the push of a button. </a:t>
            </a:r>
            <a:endParaRPr/>
          </a:p>
          <a:p>
            <a:pPr indent="0" lvl="0" marL="0" marR="0" rtl="0" algn="l">
              <a:spcBef>
                <a:spcPts val="2200"/>
              </a:spcBef>
              <a:spcAft>
                <a:spcPts val="0"/>
              </a:spcAft>
              <a:buClr>
                <a:srgbClr val="7F7F7F"/>
              </a:buClr>
              <a:buSzPts val="2000"/>
              <a:buFont typeface="Calibri"/>
              <a:buNone/>
            </a:pPr>
            <a:r>
              <a:rPr b="1" i="0" lang="en-US" sz="2000" u="none" cap="none" strike="noStrike">
                <a:solidFill>
                  <a:srgbClr val="7F7F7F"/>
                </a:solidFill>
                <a:latin typeface="Calibri"/>
                <a:ea typeface="Calibri"/>
                <a:cs typeface="Calibri"/>
                <a:sym typeface="Calibri"/>
              </a:rPr>
              <a:t>									</a:t>
            </a:r>
            <a:r>
              <a:rPr b="1" i="1" lang="en-US" sz="1800" u="none" cap="none" strike="noStrike">
                <a:solidFill>
                  <a:srgbClr val="7F7F7F"/>
                </a:solidFill>
                <a:latin typeface="Calibri"/>
                <a:ea typeface="Calibri"/>
                <a:cs typeface="Calibri"/>
                <a:sym typeface="Calibri"/>
              </a:rPr>
              <a:t>Well… perhaps just a few buttons need to be pushed.</a:t>
            </a:r>
            <a:r>
              <a:rPr b="1" i="1" lang="en-US" sz="2000" u="none" cap="none" strike="noStrike">
                <a:solidFill>
                  <a:srgbClr val="7F7F7F"/>
                </a:solidFill>
                <a:latin typeface="Calibri"/>
                <a:ea typeface="Calibri"/>
                <a:cs typeface="Calibri"/>
                <a:sym typeface="Calibri"/>
              </a:rPr>
              <a:t>   </a:t>
            </a:r>
            <a:endParaRPr/>
          </a:p>
        </p:txBody>
      </p:sp>
      <p:cxnSp>
        <p:nvCxnSpPr>
          <p:cNvPr id="780" name="Google Shape;780;p104"/>
          <p:cNvCxnSpPr/>
          <p:nvPr/>
        </p:nvCxnSpPr>
        <p:spPr>
          <a:xfrm>
            <a:off x="381000" y="990600"/>
            <a:ext cx="8077200" cy="0"/>
          </a:xfrm>
          <a:prstGeom prst="straightConnector1">
            <a:avLst/>
          </a:prstGeom>
          <a:noFill/>
          <a:ln cap="flat" cmpd="sng" w="38100">
            <a:solidFill>
              <a:srgbClr val="BFBFBF"/>
            </a:solidFill>
            <a:prstDash val="solid"/>
            <a:round/>
            <a:headEnd len="sm" w="sm" type="none"/>
            <a:tailEnd len="sm" w="sm" type="none"/>
          </a:ln>
        </p:spPr>
      </p:cxnSp>
      <p:pic>
        <p:nvPicPr>
          <p:cNvPr id="781" name="Google Shape;781;p104"/>
          <p:cNvPicPr preferRelativeResize="0"/>
          <p:nvPr/>
        </p:nvPicPr>
        <p:blipFill rotWithShape="1">
          <a:blip r:embed="rId3">
            <a:alphaModFix/>
          </a:blip>
          <a:srcRect b="0" l="0" r="0" t="0"/>
          <a:stretch/>
        </p:blipFill>
        <p:spPr>
          <a:xfrm>
            <a:off x="114300" y="4765766"/>
            <a:ext cx="1104900" cy="15152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105"/>
          <p:cNvSpPr txBox="1"/>
          <p:nvPr>
            <p:ph type="title"/>
          </p:nvPr>
        </p:nvSpPr>
        <p:spPr>
          <a:xfrm>
            <a:off x="114300" y="76200"/>
            <a:ext cx="8763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E36C09"/>
                </a:solidFill>
                <a:latin typeface="Calibri"/>
                <a:ea typeface="Calibri"/>
                <a:cs typeface="Calibri"/>
                <a:sym typeface="Calibri"/>
              </a:rPr>
              <a:t>Overview of LXC</a:t>
            </a:r>
            <a:endParaRPr/>
          </a:p>
        </p:txBody>
      </p:sp>
      <p:sp>
        <p:nvSpPr>
          <p:cNvPr id="788" name="Google Shape;788;p105"/>
          <p:cNvSpPr txBox="1"/>
          <p:nvPr>
            <p:ph idx="1" type="body"/>
          </p:nvPr>
        </p:nvSpPr>
        <p:spPr>
          <a:xfrm>
            <a:off x="381000" y="1219200"/>
            <a:ext cx="8229600" cy="44799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2000"/>
              <a:buFont typeface="Noto Sans Symbols"/>
              <a:buChar char="❑"/>
            </a:pPr>
            <a:r>
              <a:rPr b="1" i="0" lang="en-US" sz="2000" u="none" cap="none" strike="noStrike">
                <a:solidFill>
                  <a:srgbClr val="7F7F7F"/>
                </a:solidFill>
                <a:latin typeface="Calibri"/>
                <a:ea typeface="Calibri"/>
                <a:cs typeface="Calibri"/>
                <a:sym typeface="Calibri"/>
              </a:rPr>
              <a:t>LXC, or Linux Containers, offers a unique approach to virtualization, where the resources allocated to the container, or virtual machine without the overhead of a fully virtualized system,  maintain the same level of access to the kernel, file systems, and other host resources through kernel namespaces over OS level virtualization. </a:t>
            </a:r>
            <a:endParaRPr/>
          </a:p>
          <a:p>
            <a:pPr indent="-285750" lvl="1" marL="742950" marR="0" rtl="0" algn="l">
              <a:spcBef>
                <a:spcPts val="2200"/>
              </a:spcBef>
              <a:spcAft>
                <a:spcPts val="0"/>
              </a:spcAft>
              <a:buClr>
                <a:srgbClr val="7F7F7F"/>
              </a:buClr>
              <a:buSzPts val="1600"/>
              <a:buFont typeface="Noto Sans Symbols"/>
              <a:buChar char="❑"/>
            </a:pPr>
            <a:r>
              <a:rPr b="1" i="0" lang="en-US" sz="1600" u="none" cap="none" strike="noStrike">
                <a:solidFill>
                  <a:srgbClr val="7F7F7F"/>
                </a:solidFill>
                <a:latin typeface="Calibri"/>
                <a:ea typeface="Calibri"/>
                <a:cs typeface="Calibri"/>
                <a:sym typeface="Calibri"/>
              </a:rPr>
              <a:t>Key features include:</a:t>
            </a:r>
            <a:endParaRPr/>
          </a:p>
          <a:p>
            <a:pPr indent="-228600" lvl="2" marL="1143000" marR="0" rtl="0" algn="l">
              <a:spcBef>
                <a:spcPts val="2200"/>
              </a:spcBef>
              <a:spcAft>
                <a:spcPts val="0"/>
              </a:spcAft>
              <a:buClr>
                <a:srgbClr val="7F7F7F"/>
              </a:buClr>
              <a:buSzPts val="1200"/>
              <a:buFont typeface="Noto Sans Symbols"/>
              <a:buChar char="❑"/>
            </a:pPr>
            <a:r>
              <a:rPr b="1" i="0" lang="en-US" sz="1200" u="none" cap="none" strike="noStrike">
                <a:solidFill>
                  <a:srgbClr val="7F7F7F"/>
                </a:solidFill>
                <a:latin typeface="Calibri"/>
                <a:ea typeface="Calibri"/>
                <a:cs typeface="Calibri"/>
                <a:sym typeface="Calibri"/>
              </a:rPr>
              <a:t>Isolated CPU, RAM, I/O, and networking resources through cgroups</a:t>
            </a:r>
            <a:endParaRPr b="1" i="0" sz="1200" u="none" cap="none" strike="noStrike">
              <a:solidFill>
                <a:srgbClr val="7F7F7F"/>
              </a:solidFill>
              <a:latin typeface="Calibri"/>
              <a:ea typeface="Calibri"/>
              <a:cs typeface="Calibri"/>
              <a:sym typeface="Calibri"/>
            </a:endParaRPr>
          </a:p>
          <a:p>
            <a:pPr indent="-228600" lvl="2" marL="1143000" marR="0" rtl="0" algn="l">
              <a:spcBef>
                <a:spcPts val="2200"/>
              </a:spcBef>
              <a:spcAft>
                <a:spcPts val="0"/>
              </a:spcAft>
              <a:buClr>
                <a:srgbClr val="7F7F7F"/>
              </a:buClr>
              <a:buSzPts val="1200"/>
              <a:buFont typeface="Noto Sans Symbols"/>
              <a:buChar char="❑"/>
            </a:pPr>
            <a:r>
              <a:rPr b="1" i="0" lang="en-US" sz="1200" u="none" cap="none" strike="noStrike">
                <a:solidFill>
                  <a:srgbClr val="7F7F7F"/>
                </a:solidFill>
                <a:latin typeface="Calibri"/>
                <a:ea typeface="Calibri"/>
                <a:cs typeface="Calibri"/>
                <a:sym typeface="Calibri"/>
              </a:rPr>
              <a:t>Controlled network connection to both the virtual and physical networks</a:t>
            </a:r>
            <a:endParaRPr/>
          </a:p>
          <a:p>
            <a:pPr indent="-228600" lvl="2" marL="1143000" marR="0" rtl="0" algn="l">
              <a:spcBef>
                <a:spcPts val="2200"/>
              </a:spcBef>
              <a:spcAft>
                <a:spcPts val="0"/>
              </a:spcAft>
              <a:buClr>
                <a:srgbClr val="7F7F7F"/>
              </a:buClr>
              <a:buSzPts val="1200"/>
              <a:buFont typeface="Noto Sans Symbols"/>
              <a:buChar char="❑"/>
            </a:pPr>
            <a:r>
              <a:rPr b="1" i="0" lang="en-US" sz="1200" u="none" cap="none" strike="noStrike">
                <a:solidFill>
                  <a:srgbClr val="7F7F7F"/>
                </a:solidFill>
                <a:latin typeface="Calibri"/>
                <a:ea typeface="Calibri"/>
                <a:cs typeface="Calibri"/>
                <a:sym typeface="Calibri"/>
              </a:rPr>
              <a:t>Solid Linux support community</a:t>
            </a:r>
            <a:endParaRPr/>
          </a:p>
          <a:p>
            <a:pPr indent="-228600" lvl="2" marL="1143000" marR="0" rtl="0" algn="l">
              <a:spcBef>
                <a:spcPts val="2200"/>
              </a:spcBef>
              <a:spcAft>
                <a:spcPts val="0"/>
              </a:spcAft>
              <a:buClr>
                <a:srgbClr val="7F7F7F"/>
              </a:buClr>
              <a:buSzPts val="1200"/>
              <a:buFont typeface="Noto Sans Symbols"/>
              <a:buChar char="❑"/>
            </a:pPr>
            <a:r>
              <a:rPr b="1" i="0" lang="en-US" sz="1200" u="none" cap="none" strike="noStrike">
                <a:solidFill>
                  <a:srgbClr val="7F7F7F"/>
                </a:solidFill>
                <a:latin typeface="Calibri"/>
                <a:ea typeface="Calibri"/>
                <a:cs typeface="Calibri"/>
                <a:sym typeface="Calibri"/>
              </a:rPr>
              <a:t>Relatively easy to moderate learning curve.  </a:t>
            </a:r>
            <a:endParaRPr/>
          </a:p>
        </p:txBody>
      </p:sp>
      <p:cxnSp>
        <p:nvCxnSpPr>
          <p:cNvPr id="789" name="Google Shape;789;p105"/>
          <p:cNvCxnSpPr/>
          <p:nvPr/>
        </p:nvCxnSpPr>
        <p:spPr>
          <a:xfrm>
            <a:off x="381000" y="9906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cxnSp>
        <p:nvCxnSpPr>
          <p:cNvPr id="794" name="Google Shape;794;p106"/>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pic>
        <p:nvPicPr>
          <p:cNvPr descr="http://www.corentec.com/images/download%20icon.png" id="795" name="Google Shape;795;p106" title="Software install icon"/>
          <p:cNvPicPr preferRelativeResize="0"/>
          <p:nvPr/>
        </p:nvPicPr>
        <p:blipFill rotWithShape="1">
          <a:blip r:embed="rId3">
            <a:alphaModFix/>
          </a:blip>
          <a:srcRect b="0" l="0" r="0" t="0"/>
          <a:stretch/>
        </p:blipFill>
        <p:spPr>
          <a:xfrm>
            <a:off x="7507147" y="4495800"/>
            <a:ext cx="1447800" cy="1488501"/>
          </a:xfrm>
          <a:prstGeom prst="rect">
            <a:avLst/>
          </a:prstGeom>
          <a:noFill/>
          <a:ln>
            <a:noFill/>
          </a:ln>
        </p:spPr>
      </p:pic>
      <p:sp>
        <p:nvSpPr>
          <p:cNvPr id="796" name="Google Shape;796;p106"/>
          <p:cNvSpPr txBox="1"/>
          <p:nvPr/>
        </p:nvSpPr>
        <p:spPr>
          <a:xfrm>
            <a:off x="228600" y="230244"/>
            <a:ext cx="89154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a:solidFill>
                  <a:srgbClr val="34A4BA"/>
                </a:solidFill>
                <a:latin typeface="Calibri"/>
                <a:ea typeface="Calibri"/>
                <a:cs typeface="Calibri"/>
                <a:sym typeface="Calibri"/>
              </a:rPr>
              <a:t>Exercise: </a:t>
            </a:r>
            <a:endParaRPr/>
          </a:p>
          <a:p>
            <a:pPr indent="0" lvl="0" marL="0" marR="0" rtl="0" algn="ctr">
              <a:spcBef>
                <a:spcPts val="0"/>
              </a:spcBef>
              <a:spcAft>
                <a:spcPts val="0"/>
              </a:spcAft>
              <a:buNone/>
            </a:pPr>
            <a:r>
              <a:rPr b="1" i="0" lang="en-US" sz="2800">
                <a:solidFill>
                  <a:srgbClr val="34A4BA"/>
                </a:solidFill>
                <a:latin typeface="Calibri"/>
                <a:ea typeface="Calibri"/>
                <a:cs typeface="Calibri"/>
                <a:sym typeface="Calibri"/>
              </a:rPr>
              <a:t>Installation and Lab Environment Walkthrough</a:t>
            </a:r>
            <a:endParaRPr/>
          </a:p>
        </p:txBody>
      </p:sp>
      <p:sp>
        <p:nvSpPr>
          <p:cNvPr id="797" name="Google Shape;797;p106"/>
          <p:cNvSpPr txBox="1"/>
          <p:nvPr/>
        </p:nvSpPr>
        <p:spPr>
          <a:xfrm>
            <a:off x="268147" y="1583317"/>
            <a:ext cx="8418653" cy="3810000"/>
          </a:xfrm>
          <a:prstGeom prst="rect">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rgbClr val="E36C09"/>
              </a:buClr>
              <a:buSzPts val="2400"/>
              <a:buFont typeface="Calibri"/>
              <a:buChar char="-"/>
            </a:pPr>
            <a:r>
              <a:rPr b="1" i="0" lang="en-US" sz="2400">
                <a:solidFill>
                  <a:srgbClr val="E36C09"/>
                </a:solidFill>
                <a:latin typeface="Calibri"/>
                <a:ea typeface="Calibri"/>
                <a:cs typeface="Calibri"/>
                <a:sym typeface="Calibri"/>
              </a:rPr>
              <a:t>Exercise Objective A: Accessing the Lab Environment (Pre</a:t>
            </a:r>
            <a:r>
              <a:rPr b="1" lang="en-US" sz="2400">
                <a:solidFill>
                  <a:srgbClr val="E36C09"/>
                </a:solidFill>
                <a:latin typeface="Calibri"/>
                <a:ea typeface="Calibri"/>
                <a:cs typeface="Calibri"/>
                <a:sym typeface="Calibri"/>
              </a:rPr>
              <a:t>requisite)</a:t>
            </a:r>
            <a:endParaRPr/>
          </a:p>
          <a:p>
            <a:pPr indent="-190500" lvl="0" marL="342900" marR="0" rtl="0" algn="l">
              <a:spcBef>
                <a:spcPts val="0"/>
              </a:spcBef>
              <a:spcAft>
                <a:spcPts val="0"/>
              </a:spcAft>
              <a:buClr>
                <a:schemeClr val="dk1"/>
              </a:buClr>
              <a:buSzPts val="2400"/>
              <a:buFont typeface="Open Sans"/>
              <a:buNone/>
            </a:pPr>
            <a:r>
              <a:t/>
            </a:r>
            <a:endParaRPr b="1" i="0" sz="2400">
              <a:solidFill>
                <a:srgbClr val="E36C09"/>
              </a:solidFill>
              <a:latin typeface="Calibri"/>
              <a:ea typeface="Calibri"/>
              <a:cs typeface="Calibri"/>
              <a:sym typeface="Calibri"/>
            </a:endParaRPr>
          </a:p>
          <a:p>
            <a:pPr indent="-342900" lvl="0" marL="342900" marR="0" rtl="0" algn="l">
              <a:spcBef>
                <a:spcPts val="0"/>
              </a:spcBef>
              <a:spcAft>
                <a:spcPts val="0"/>
              </a:spcAft>
              <a:buClr>
                <a:srgbClr val="E36C09"/>
              </a:buClr>
              <a:buSzPts val="2400"/>
              <a:buFont typeface="Calibri"/>
              <a:buChar char="-"/>
            </a:pPr>
            <a:r>
              <a:rPr b="1" i="0" lang="en-US" sz="2400">
                <a:solidFill>
                  <a:srgbClr val="E36C09"/>
                </a:solidFill>
                <a:latin typeface="Calibri"/>
                <a:ea typeface="Calibri"/>
                <a:cs typeface="Calibri"/>
                <a:sym typeface="Calibri"/>
              </a:rPr>
              <a:t>Exercise Objective C: Ansible Easy Install (Exercise 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cxnSp>
        <p:nvCxnSpPr>
          <p:cNvPr id="802" name="Google Shape;802;p107"/>
          <p:cNvCxnSpPr/>
          <p:nvPr/>
        </p:nvCxnSpPr>
        <p:spPr>
          <a:xfrm>
            <a:off x="419582" y="914400"/>
            <a:ext cx="8077200" cy="0"/>
          </a:xfrm>
          <a:prstGeom prst="straightConnector1">
            <a:avLst/>
          </a:prstGeom>
          <a:noFill/>
          <a:ln cap="flat" cmpd="sng" w="38100">
            <a:solidFill>
              <a:srgbClr val="BFBFBF"/>
            </a:solidFill>
            <a:prstDash val="solid"/>
            <a:round/>
            <a:headEnd len="sm" w="sm" type="none"/>
            <a:tailEnd len="sm" w="sm" type="none"/>
          </a:ln>
        </p:spPr>
      </p:cxnSp>
      <p:sp>
        <p:nvSpPr>
          <p:cNvPr id="803" name="Google Shape;803;p107"/>
          <p:cNvSpPr txBox="1"/>
          <p:nvPr/>
        </p:nvSpPr>
        <p:spPr>
          <a:xfrm>
            <a:off x="990600" y="1371600"/>
            <a:ext cx="8343418" cy="426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800"/>
              <a:buFont typeface="Calibri"/>
              <a:buNone/>
            </a:pPr>
            <a:r>
              <a:rPr b="1" i="0" lang="en-US" sz="2800">
                <a:solidFill>
                  <a:schemeClr val="dk1"/>
                </a:solidFill>
                <a:latin typeface="Calibri"/>
                <a:ea typeface="Calibri"/>
                <a:cs typeface="Calibri"/>
                <a:sym typeface="Calibri"/>
              </a:rPr>
              <a:t>What we will cover in this section:</a:t>
            </a:r>
            <a:endParaRPr/>
          </a:p>
          <a:p>
            <a:pPr indent="-342900" lvl="0" marL="342900" marR="0" rtl="0" algn="l">
              <a:lnSpc>
                <a:spcPct val="150000"/>
              </a:lnSpc>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Ansible Command Line</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Basic Ansible Command Line Syntax</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Installing Software/Packages</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Managing Users, Permissions, and Services</a:t>
            </a:r>
            <a:endParaRPr/>
          </a:p>
          <a:p>
            <a:pPr indent="-342900" lvl="0" marL="342900" marR="0" rtl="0" algn="l">
              <a:lnSpc>
                <a:spcPct val="150000"/>
              </a:lnSpc>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Ansible GUI</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Glance at GUIs for Ansible</a:t>
            </a:r>
            <a:endParaRPr/>
          </a:p>
        </p:txBody>
      </p:sp>
      <p:sp>
        <p:nvSpPr>
          <p:cNvPr id="804" name="Google Shape;804;p107"/>
          <p:cNvSpPr txBox="1"/>
          <p:nvPr>
            <p:ph type="title"/>
          </p:nvPr>
        </p:nvSpPr>
        <p:spPr>
          <a:xfrm>
            <a:off x="457200" y="609600"/>
            <a:ext cx="8229600" cy="121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500" u="none" cap="none" strike="noStrike">
                <a:solidFill>
                  <a:srgbClr val="E36C09"/>
                </a:solidFill>
                <a:latin typeface="Calibri"/>
                <a:ea typeface="Calibri"/>
                <a:cs typeface="Calibri"/>
                <a:sym typeface="Calibri"/>
              </a:rPr>
              <a:t>Ansible Core Fundamentals:</a:t>
            </a:r>
            <a:endParaRPr/>
          </a:p>
        </p:txBody>
      </p:sp>
      <p:sp>
        <p:nvSpPr>
          <p:cNvPr id="805" name="Google Shape;805;p107"/>
          <p:cNvSpPr txBox="1"/>
          <p:nvPr/>
        </p:nvSpPr>
        <p:spPr>
          <a:xfrm>
            <a:off x="457200" y="190501"/>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600">
                <a:solidFill>
                  <a:srgbClr val="34A4BA"/>
                </a:solidFill>
                <a:latin typeface="Calibri"/>
                <a:ea typeface="Calibri"/>
                <a:cs typeface="Calibri"/>
                <a:sym typeface="Calibri"/>
              </a:rPr>
              <a:t>Section 3: </a:t>
            </a:r>
            <a:r>
              <a:rPr b="0" i="0" lang="en-US" sz="2600">
                <a:solidFill>
                  <a:srgbClr val="34A4BA"/>
                </a:solidFill>
                <a:latin typeface="Calibri"/>
                <a:ea typeface="Calibri"/>
                <a:cs typeface="Calibri"/>
                <a:sym typeface="Calibri"/>
              </a:rPr>
              <a:t>Ansible Configuration Management Boot Camp</a:t>
            </a:r>
            <a:endParaRPr b="1" i="0" sz="2600">
              <a:solidFill>
                <a:srgbClr val="34A4BA"/>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cxnSp>
        <p:nvCxnSpPr>
          <p:cNvPr id="810" name="Google Shape;810;p108"/>
          <p:cNvCxnSpPr/>
          <p:nvPr/>
        </p:nvCxnSpPr>
        <p:spPr>
          <a:xfrm>
            <a:off x="419582" y="914400"/>
            <a:ext cx="8077200" cy="0"/>
          </a:xfrm>
          <a:prstGeom prst="straightConnector1">
            <a:avLst/>
          </a:prstGeom>
          <a:noFill/>
          <a:ln cap="flat" cmpd="sng" w="38100">
            <a:solidFill>
              <a:srgbClr val="BFBFBF"/>
            </a:solidFill>
            <a:prstDash val="solid"/>
            <a:round/>
            <a:headEnd len="sm" w="sm" type="none"/>
            <a:tailEnd len="sm" w="sm" type="none"/>
          </a:ln>
        </p:spPr>
      </p:cxnSp>
      <p:grpSp>
        <p:nvGrpSpPr>
          <p:cNvPr id="811" name="Google Shape;811;p108"/>
          <p:cNvGrpSpPr/>
          <p:nvPr/>
        </p:nvGrpSpPr>
        <p:grpSpPr>
          <a:xfrm>
            <a:off x="762000" y="1524000"/>
            <a:ext cx="8381999" cy="3480602"/>
            <a:chOff x="348206" y="1258266"/>
            <a:chExt cx="8240637" cy="3480602"/>
          </a:xfrm>
        </p:grpSpPr>
        <p:sp>
          <p:nvSpPr>
            <p:cNvPr id="812" name="Google Shape;812;p108"/>
            <p:cNvSpPr txBox="1"/>
            <p:nvPr/>
          </p:nvSpPr>
          <p:spPr>
            <a:xfrm>
              <a:off x="348206" y="1258266"/>
              <a:ext cx="7600709" cy="348060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800"/>
                <a:buFont typeface="Calibri"/>
                <a:buNone/>
              </a:pPr>
              <a:r>
                <a:rPr b="1" i="0" lang="en-US" sz="2800">
                  <a:solidFill>
                    <a:schemeClr val="dk1"/>
                  </a:solidFill>
                  <a:latin typeface="Calibri"/>
                  <a:ea typeface="Calibri"/>
                  <a:cs typeface="Calibri"/>
                  <a:sym typeface="Calibri"/>
                </a:rPr>
                <a:t>What we will cover in this section (Continued):</a:t>
              </a:r>
              <a:endParaRPr/>
            </a:p>
            <a:p>
              <a:pPr indent="-152400" lvl="1" marL="400050" marR="0" rtl="0" algn="l">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Inventory Breakdown</a:t>
              </a:r>
              <a:endParaRPr/>
            </a:p>
            <a:p>
              <a:pPr indent="-152400" lvl="1" marL="400050" marR="0" rtl="0" algn="l">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Ansible Hosts</a:t>
              </a:r>
              <a:endParaRPr/>
            </a:p>
            <a:p>
              <a:pPr indent="-152400" lvl="1" marL="400050" marR="0" rtl="0" algn="l">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Ansible Tasks</a:t>
              </a:r>
              <a:endParaRPr/>
            </a:p>
            <a:p>
              <a:pPr indent="-152400" lvl="1" marL="400050" marR="0" rtl="0" algn="l">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Ansible Plays</a:t>
              </a:r>
              <a:endParaRPr/>
            </a:p>
            <a:p>
              <a:pPr indent="-152400" lvl="1" marL="400050" marR="0" rtl="0" algn="l">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Ansible Roles</a:t>
              </a:r>
              <a:endParaRPr/>
            </a:p>
            <a:p>
              <a:pPr indent="0" lvl="0" marL="0" marR="0" rtl="0" algn="l">
                <a:lnSpc>
                  <a:spcPct val="150000"/>
                </a:lnSpc>
                <a:spcBef>
                  <a:spcPts val="0"/>
                </a:spcBef>
                <a:spcAft>
                  <a:spcPts val="0"/>
                </a:spcAft>
                <a:buClr>
                  <a:schemeClr val="dk1"/>
                </a:buClr>
                <a:buSzPts val="2400"/>
                <a:buFont typeface="PT Sans"/>
                <a:buNone/>
              </a:pPr>
              <a:r>
                <a:t/>
              </a:r>
              <a:endParaRPr b="0" i="0" sz="2400">
                <a:solidFill>
                  <a:srgbClr val="000000"/>
                </a:solidFill>
                <a:latin typeface="Calibri"/>
                <a:ea typeface="Calibri"/>
                <a:cs typeface="Calibri"/>
                <a:sym typeface="Calibri"/>
              </a:endParaRPr>
            </a:p>
            <a:p>
              <a:pPr indent="0" lvl="0" marL="0" marR="0" rtl="0" algn="l">
                <a:lnSpc>
                  <a:spcPct val="150000"/>
                </a:lnSpc>
                <a:spcBef>
                  <a:spcPts val="560"/>
                </a:spcBef>
                <a:spcAft>
                  <a:spcPts val="0"/>
                </a:spcAft>
                <a:buClr>
                  <a:schemeClr val="dk1"/>
                </a:buClr>
                <a:buSzPts val="2800"/>
                <a:buFont typeface="PT Sans"/>
                <a:buNone/>
              </a:pPr>
              <a:r>
                <a:t/>
              </a:r>
              <a:endParaRPr b="1" i="0" sz="2800">
                <a:solidFill>
                  <a:schemeClr val="dk1"/>
                </a:solidFill>
                <a:latin typeface="Calibri"/>
                <a:ea typeface="Calibri"/>
                <a:cs typeface="Calibri"/>
                <a:sym typeface="Calibri"/>
              </a:endParaRPr>
            </a:p>
          </p:txBody>
        </p:sp>
        <p:sp>
          <p:nvSpPr>
            <p:cNvPr id="813" name="Google Shape;813;p108"/>
            <p:cNvSpPr/>
            <p:nvPr/>
          </p:nvSpPr>
          <p:spPr>
            <a:xfrm>
              <a:off x="4626443" y="1876546"/>
              <a:ext cx="3962400" cy="2862322"/>
            </a:xfrm>
            <a:prstGeom prst="rect">
              <a:avLst/>
            </a:prstGeom>
            <a:noFill/>
            <a:ln>
              <a:noFill/>
            </a:ln>
          </p:spPr>
          <p:txBody>
            <a:bodyPr anchorCtr="0" anchor="t" bIns="45700" lIns="91425" spcFirstLastPara="1" rIns="91425" wrap="square" tIns="45700">
              <a:noAutofit/>
            </a:bodyPr>
            <a:lstStyle/>
            <a:p>
              <a:pPr indent="-152400" lvl="0" marL="0" marR="0" rtl="0" algn="l">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Ansible Modules</a:t>
              </a:r>
              <a:endParaRPr/>
            </a:p>
            <a:p>
              <a:pPr indent="-152400" lvl="0" marL="0" marR="0" rtl="0" algn="l">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Ansible Playbooks</a:t>
              </a:r>
              <a:endParaRPr/>
            </a:p>
            <a:p>
              <a:pPr indent="-152400" lvl="0" marL="0" marR="0" rtl="0" algn="l">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Ansible Management, </a:t>
              </a:r>
              <a:endParaRPr/>
            </a:p>
            <a:p>
              <a:pPr indent="-152400" lvl="0" marL="0" marR="0" rtl="0" algn="l">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Provisioning With Ansible</a:t>
              </a:r>
              <a:endParaRPr/>
            </a:p>
            <a:p>
              <a:pPr indent="-152400" lvl="0" marL="0" marR="0" rtl="0" algn="l">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Best Practices</a:t>
              </a:r>
              <a:endParaRPr sz="2000">
                <a:solidFill>
                  <a:srgbClr val="000000"/>
                </a:solidFill>
                <a:latin typeface="Calibri"/>
                <a:ea typeface="Calibri"/>
                <a:cs typeface="Calibri"/>
                <a:sym typeface="Calibri"/>
              </a:endParaRPr>
            </a:p>
          </p:txBody>
        </p:sp>
      </p:grpSp>
      <p:sp>
        <p:nvSpPr>
          <p:cNvPr id="814" name="Google Shape;814;p108"/>
          <p:cNvSpPr txBox="1"/>
          <p:nvPr>
            <p:ph type="title"/>
          </p:nvPr>
        </p:nvSpPr>
        <p:spPr>
          <a:xfrm>
            <a:off x="457200" y="609600"/>
            <a:ext cx="8229600" cy="121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500" u="none" cap="none" strike="noStrike">
                <a:solidFill>
                  <a:srgbClr val="E36C09"/>
                </a:solidFill>
                <a:latin typeface="Calibri"/>
                <a:ea typeface="Calibri"/>
                <a:cs typeface="Calibri"/>
                <a:sym typeface="Calibri"/>
              </a:rPr>
              <a:t>Ansible Core Fundamentals:</a:t>
            </a:r>
            <a:endParaRPr/>
          </a:p>
        </p:txBody>
      </p:sp>
      <p:sp>
        <p:nvSpPr>
          <p:cNvPr id="815" name="Google Shape;815;p108"/>
          <p:cNvSpPr txBox="1"/>
          <p:nvPr/>
        </p:nvSpPr>
        <p:spPr>
          <a:xfrm>
            <a:off x="457200" y="190501"/>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600">
                <a:solidFill>
                  <a:srgbClr val="34A4BA"/>
                </a:solidFill>
                <a:latin typeface="Calibri"/>
                <a:ea typeface="Calibri"/>
                <a:cs typeface="Calibri"/>
                <a:sym typeface="Calibri"/>
              </a:rPr>
              <a:t>Section 3: </a:t>
            </a:r>
            <a:r>
              <a:rPr b="0" i="0" lang="en-US" sz="2600">
                <a:solidFill>
                  <a:srgbClr val="34A4BA"/>
                </a:solidFill>
                <a:latin typeface="Calibri"/>
                <a:ea typeface="Calibri"/>
                <a:cs typeface="Calibri"/>
                <a:sym typeface="Calibri"/>
              </a:rPr>
              <a:t>Ansible Configuration Management Boot Camp</a:t>
            </a:r>
            <a:endParaRPr b="1" i="0" sz="2600">
              <a:solidFill>
                <a:srgbClr val="34A4BA"/>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109"/>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Introduction to:</a:t>
            </a:r>
            <a:br>
              <a:rPr b="1" i="0" lang="en-US" sz="4000" u="none" cap="none" strike="noStrike">
                <a:solidFill>
                  <a:srgbClr val="E36C09"/>
                </a:solidFill>
                <a:latin typeface="Calibri"/>
                <a:ea typeface="Calibri"/>
                <a:cs typeface="Calibri"/>
                <a:sym typeface="Calibri"/>
              </a:rPr>
            </a:br>
            <a:r>
              <a:rPr b="1" i="0" lang="en-US" sz="4000" u="none" cap="none" strike="noStrike">
                <a:solidFill>
                  <a:srgbClr val="E36C09"/>
                </a:solidFill>
                <a:latin typeface="Calibri"/>
                <a:ea typeface="Calibri"/>
                <a:cs typeface="Calibri"/>
                <a:sym typeface="Calibri"/>
              </a:rPr>
              <a:t>The Ansible Command Line</a:t>
            </a:r>
            <a:endParaRPr/>
          </a:p>
        </p:txBody>
      </p:sp>
      <p:cxnSp>
        <p:nvCxnSpPr>
          <p:cNvPr id="821" name="Google Shape;821;p109"/>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
        <p:nvSpPr>
          <p:cNvPr id="822" name="Google Shape;822;p109"/>
          <p:cNvSpPr txBox="1"/>
          <p:nvPr/>
        </p:nvSpPr>
        <p:spPr>
          <a:xfrm>
            <a:off x="609600" y="1600200"/>
            <a:ext cx="79248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Ansible comes with a number of command line tools which you will use to interact with the rest of your infrastructure. The most frequently used tools for most people are: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ansible - a low level tool useful for running ad-hoc commands.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ansible-playbook - the tool you use to kick off playbook runs across your environment.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ansible-galaxy - the tool you use to search, download and update community roles as well as create your own.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ansible-vault - used in the protection of sensitive information stored in your ansible repository.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110"/>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Modules Overview</a:t>
            </a:r>
            <a:endParaRPr/>
          </a:p>
        </p:txBody>
      </p:sp>
      <p:sp>
        <p:nvSpPr>
          <p:cNvPr id="828" name="Google Shape;828;p110"/>
          <p:cNvSpPr txBox="1"/>
          <p:nvPr>
            <p:ph idx="1" type="body"/>
          </p:nvPr>
        </p:nvSpPr>
        <p:spPr>
          <a:xfrm>
            <a:off x="457200" y="1477963"/>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Modules, which in many other settings may be more commonly referred to as library, or task plugins, are the core component on what is accomplishing the jobs we tell Ansible we want done. </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Modules take a                approach to arguments and are </a:t>
            </a:r>
            <a:r>
              <a:rPr b="0" i="0" lang="en-US" sz="3200" u="sng" cap="none" strike="noStrike">
                <a:solidFill>
                  <a:schemeClr val="dk1"/>
                </a:solidFill>
                <a:latin typeface="Calibri"/>
                <a:ea typeface="Calibri"/>
                <a:cs typeface="Calibri"/>
                <a:sym typeface="Calibri"/>
              </a:rPr>
              <a:t>space </a:t>
            </a:r>
            <a:r>
              <a:rPr b="0" i="0" lang="en-US" sz="3200" u="none" cap="none" strike="noStrike">
                <a:solidFill>
                  <a:schemeClr val="dk1"/>
                </a:solidFill>
                <a:latin typeface="Calibri"/>
                <a:ea typeface="Calibri"/>
                <a:cs typeface="Calibri"/>
                <a:sym typeface="Calibri"/>
              </a:rPr>
              <a:t>delimited.</a:t>
            </a:r>
            <a:endParaRPr/>
          </a:p>
          <a:p>
            <a:pPr indent="0" lvl="1" marL="457200" marR="0" rtl="0" algn="l">
              <a:spcBef>
                <a:spcPts val="560"/>
              </a:spcBef>
              <a:spcAft>
                <a:spcPts val="0"/>
              </a:spcAft>
              <a:buClr>
                <a:schemeClr val="dk1"/>
              </a:buClr>
              <a:buSzPts val="2800"/>
              <a:buFont typeface="Calibri"/>
              <a:buNone/>
            </a:pPr>
            <a:r>
              <a:t/>
            </a:r>
            <a:endParaRPr b="0" i="0" sz="2800" u="sng" cap="none" strike="noStrike">
              <a:solidFill>
                <a:schemeClr val="dk1"/>
              </a:solidFill>
              <a:latin typeface="Calibri"/>
              <a:ea typeface="Calibri"/>
              <a:cs typeface="Calibri"/>
              <a:sym typeface="Calibri"/>
            </a:endParaRPr>
          </a:p>
        </p:txBody>
      </p:sp>
      <p:cxnSp>
        <p:nvCxnSpPr>
          <p:cNvPr id="829" name="Google Shape;829;p110"/>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830" name="Google Shape;830;p110"/>
          <p:cNvSpPr/>
          <p:nvPr/>
        </p:nvSpPr>
        <p:spPr>
          <a:xfrm>
            <a:off x="3505200" y="4114800"/>
            <a:ext cx="1229700" cy="369300"/>
          </a:xfrm>
          <a:prstGeom prst="rect">
            <a:avLst/>
          </a:prstGeom>
          <a:solidFill>
            <a:srgbClr val="FDE9D8"/>
          </a:solidFill>
          <a:ln cap="flat" cmpd="sng" w="9525">
            <a:solidFill>
              <a:srgbClr val="9966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key=value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6"/>
          <p:cNvSpPr txBox="1"/>
          <p:nvPr>
            <p:ph type="title"/>
          </p:nvPr>
        </p:nvSpPr>
        <p:spPr>
          <a:xfrm>
            <a:off x="457200" y="221673"/>
            <a:ext cx="8229600" cy="92132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800" u="none" cap="none" strike="noStrike">
                <a:solidFill>
                  <a:srgbClr val="E36C09"/>
                </a:solidFill>
                <a:latin typeface="Calibri"/>
                <a:ea typeface="Calibri"/>
                <a:cs typeface="Calibri"/>
                <a:sym typeface="Calibri"/>
              </a:rPr>
              <a:t>Who is this course for?</a:t>
            </a:r>
            <a:endParaRPr/>
          </a:p>
        </p:txBody>
      </p:sp>
      <p:cxnSp>
        <p:nvCxnSpPr>
          <p:cNvPr id="355" name="Google Shape;355;p66"/>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356" name="Google Shape;356;p66"/>
          <p:cNvSpPr txBox="1"/>
          <p:nvPr/>
        </p:nvSpPr>
        <p:spPr>
          <a:xfrm>
            <a:off x="152400" y="1371600"/>
            <a:ext cx="86868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Calibri"/>
              <a:buChar char="•"/>
            </a:pPr>
            <a:r>
              <a:rPr b="1" i="0" lang="en-US" sz="2400">
                <a:solidFill>
                  <a:schemeClr val="dk1"/>
                </a:solidFill>
                <a:latin typeface="Calibri"/>
                <a:ea typeface="Calibri"/>
                <a:cs typeface="Calibri"/>
                <a:sym typeface="Calibri"/>
              </a:rPr>
              <a:t>This workshop is well suited for:</a:t>
            </a:r>
            <a:endParaRPr/>
          </a:p>
          <a:p>
            <a:pPr indent="-285750" lvl="1" marL="742950" marR="0" rtl="0" algn="l">
              <a:spcBef>
                <a:spcPts val="4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IT Specialists who are moderately comfortable working in a Linux environment, and familiar with SSH use, commonly working as either:</a:t>
            </a:r>
            <a:endParaRPr/>
          </a:p>
          <a:p>
            <a:pPr indent="-127000" lvl="2" marL="1143000" marR="0" rtl="0" algn="l">
              <a:spcBef>
                <a:spcPts val="320"/>
              </a:spcBef>
              <a:spcAft>
                <a:spcPts val="0"/>
              </a:spcAft>
              <a:buClr>
                <a:schemeClr val="dk1"/>
              </a:buClr>
              <a:buSzPts val="1600"/>
              <a:buFont typeface="PT Sans"/>
              <a:buNone/>
            </a:pPr>
            <a:r>
              <a:t/>
            </a:r>
            <a:endParaRPr b="1" i="0" sz="1600" u="none" cap="none" strike="noStrike">
              <a:solidFill>
                <a:schemeClr val="dk1"/>
              </a:solidFill>
              <a:latin typeface="Calibri"/>
              <a:ea typeface="Calibri"/>
              <a:cs typeface="Calibri"/>
              <a:sym typeface="Calibri"/>
            </a:endParaRPr>
          </a:p>
          <a:p>
            <a:pPr indent="-228600" lvl="2" marL="1143000" marR="0" rtl="0" algn="l">
              <a:spcBef>
                <a:spcPts val="32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Developers</a:t>
            </a:r>
            <a:endParaRPr/>
          </a:p>
          <a:p>
            <a:pPr indent="-127000" lvl="2" marL="1143000" marR="0" rtl="0" algn="l">
              <a:spcBef>
                <a:spcPts val="320"/>
              </a:spcBef>
              <a:spcAft>
                <a:spcPts val="0"/>
              </a:spcAft>
              <a:buClr>
                <a:schemeClr val="dk1"/>
              </a:buClr>
              <a:buSzPts val="1600"/>
              <a:buFont typeface="PT Sans"/>
              <a:buNone/>
            </a:pPr>
            <a:r>
              <a:t/>
            </a:r>
            <a:endParaRPr b="1" i="0" sz="1600" u="none" cap="none" strike="noStrike">
              <a:solidFill>
                <a:schemeClr val="dk1"/>
              </a:solidFill>
              <a:latin typeface="Calibri"/>
              <a:ea typeface="Calibri"/>
              <a:cs typeface="Calibri"/>
              <a:sym typeface="Calibri"/>
            </a:endParaRPr>
          </a:p>
          <a:p>
            <a:pPr indent="-228600" lvl="2" marL="1143000" marR="0" rtl="0" algn="l">
              <a:spcBef>
                <a:spcPts val="32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Q/A or Testers</a:t>
            </a:r>
            <a:endParaRPr/>
          </a:p>
          <a:p>
            <a:pPr indent="-127000" lvl="2" marL="1143000" marR="0" rtl="0" algn="l">
              <a:spcBef>
                <a:spcPts val="320"/>
              </a:spcBef>
              <a:spcAft>
                <a:spcPts val="0"/>
              </a:spcAft>
              <a:buClr>
                <a:schemeClr val="dk1"/>
              </a:buClr>
              <a:buSzPts val="1600"/>
              <a:buFont typeface="PT Sans"/>
              <a:buNone/>
            </a:pPr>
            <a:r>
              <a:t/>
            </a:r>
            <a:endParaRPr b="1" i="0" sz="1600" u="none" cap="none" strike="noStrike">
              <a:solidFill>
                <a:schemeClr val="dk1"/>
              </a:solidFill>
              <a:latin typeface="Calibri"/>
              <a:ea typeface="Calibri"/>
              <a:cs typeface="Calibri"/>
              <a:sym typeface="Calibri"/>
            </a:endParaRPr>
          </a:p>
          <a:p>
            <a:pPr indent="-228600" lvl="2" marL="1143000" marR="0" rtl="0" algn="l">
              <a:spcBef>
                <a:spcPts val="32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System Administrators/Engineers </a:t>
            </a:r>
            <a:endParaRPr/>
          </a:p>
          <a:p>
            <a:pPr indent="-127000" lvl="2" marL="1143000" marR="0" rtl="0" algn="l">
              <a:spcBef>
                <a:spcPts val="320"/>
              </a:spcBef>
              <a:spcAft>
                <a:spcPts val="0"/>
              </a:spcAft>
              <a:buClr>
                <a:schemeClr val="dk1"/>
              </a:buClr>
              <a:buSzPts val="1600"/>
              <a:buFont typeface="PT Sans"/>
              <a:buNone/>
            </a:pPr>
            <a:r>
              <a:t/>
            </a:r>
            <a:endParaRPr b="1" i="0" sz="1600" u="none" cap="none" strike="noStrike">
              <a:solidFill>
                <a:schemeClr val="dk1"/>
              </a:solidFill>
              <a:latin typeface="Calibri"/>
              <a:ea typeface="Calibri"/>
              <a:cs typeface="Calibri"/>
              <a:sym typeface="Calibri"/>
            </a:endParaRPr>
          </a:p>
          <a:p>
            <a:pPr indent="-228600" lvl="2" marL="1143000" marR="0" rtl="0" algn="l">
              <a:spcBef>
                <a:spcPts val="32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DBAs</a:t>
            </a:r>
            <a:endParaRPr/>
          </a:p>
          <a:p>
            <a:pPr indent="-127000" lvl="2" marL="1143000" marR="0" rtl="0" algn="l">
              <a:spcBef>
                <a:spcPts val="320"/>
              </a:spcBef>
              <a:spcAft>
                <a:spcPts val="0"/>
              </a:spcAft>
              <a:buClr>
                <a:schemeClr val="dk1"/>
              </a:buClr>
              <a:buSzPts val="1600"/>
              <a:buFont typeface="PT Sans"/>
              <a:buNone/>
            </a:pPr>
            <a:r>
              <a:t/>
            </a:r>
            <a:endParaRPr b="1" i="0" sz="1600" u="none" cap="none" strike="noStrike">
              <a:solidFill>
                <a:schemeClr val="dk1"/>
              </a:solidFill>
              <a:latin typeface="Calibri"/>
              <a:ea typeface="Calibri"/>
              <a:cs typeface="Calibri"/>
              <a:sym typeface="Calibri"/>
            </a:endParaRPr>
          </a:p>
          <a:p>
            <a:pPr indent="-228600" lvl="2" marL="1143000" marR="0" rtl="0" algn="l">
              <a:spcBef>
                <a:spcPts val="32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Or an IT in different job role who finds themselves in need of a simplified orchestration and configuration management program. </a:t>
            </a:r>
            <a:endParaRPr/>
          </a:p>
          <a:p>
            <a:pPr indent="-158750" lvl="1" marL="742950" marR="0" rtl="0" algn="l">
              <a:spcBef>
                <a:spcPts val="400"/>
              </a:spcBef>
              <a:spcAft>
                <a:spcPts val="0"/>
              </a:spcAft>
              <a:buClr>
                <a:schemeClr val="dk1"/>
              </a:buClr>
              <a:buSzPts val="2000"/>
              <a:buFont typeface="PT Sans"/>
              <a:buNone/>
            </a:pPr>
            <a:r>
              <a:t/>
            </a:r>
            <a:endParaRPr b="1" i="0" sz="20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PT Sans"/>
              <a:buNone/>
            </a:pPr>
            <a:r>
              <a:t/>
            </a:r>
            <a:endParaRPr b="1" i="0" sz="2400">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PT Sans"/>
              <a:buNone/>
            </a:pPr>
            <a:r>
              <a:t/>
            </a:r>
            <a:endParaRPr b="1" i="0" sz="24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111"/>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E36C09"/>
                </a:solidFill>
                <a:latin typeface="Calibri"/>
                <a:ea typeface="Calibri"/>
                <a:cs typeface="Calibri"/>
                <a:sym typeface="Calibri"/>
              </a:rPr>
              <a:t>Ansible Command Line: </a:t>
            </a:r>
            <a:br>
              <a:rPr b="1" i="0" lang="en-US" sz="3200" u="none" cap="none" strike="noStrike">
                <a:solidFill>
                  <a:srgbClr val="E36C09"/>
                </a:solidFill>
                <a:latin typeface="Calibri"/>
                <a:ea typeface="Calibri"/>
                <a:cs typeface="Calibri"/>
                <a:sym typeface="Calibri"/>
              </a:rPr>
            </a:br>
            <a:r>
              <a:rPr b="1" i="0" lang="en-US" sz="3200" u="none" cap="none" strike="noStrike">
                <a:solidFill>
                  <a:srgbClr val="E36C09"/>
                </a:solidFill>
                <a:latin typeface="Calibri"/>
                <a:ea typeface="Calibri"/>
                <a:cs typeface="Calibri"/>
                <a:sym typeface="Calibri"/>
              </a:rPr>
              <a:t>Installing Software/Packages</a:t>
            </a:r>
            <a:br>
              <a:rPr b="1" i="0" lang="en-US" sz="3200" u="none" cap="none" strike="noStrike">
                <a:solidFill>
                  <a:srgbClr val="E36C09"/>
                </a:solidFill>
                <a:latin typeface="Calibri"/>
                <a:ea typeface="Calibri"/>
                <a:cs typeface="Calibri"/>
                <a:sym typeface="Calibri"/>
              </a:rPr>
            </a:br>
            <a:endParaRPr b="1" i="0" sz="3200" u="none" cap="none" strike="noStrike">
              <a:solidFill>
                <a:srgbClr val="E36C09"/>
              </a:solidFill>
              <a:latin typeface="Calibri"/>
              <a:ea typeface="Calibri"/>
              <a:cs typeface="Calibri"/>
              <a:sym typeface="Calibri"/>
            </a:endParaRPr>
          </a:p>
        </p:txBody>
      </p:sp>
      <p:cxnSp>
        <p:nvCxnSpPr>
          <p:cNvPr id="836" name="Google Shape;836;p111"/>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837" name="Google Shape;837;p111"/>
          <p:cNvSpPr txBox="1"/>
          <p:nvPr/>
        </p:nvSpPr>
        <p:spPr>
          <a:xfrm>
            <a:off x="838200" y="1371600"/>
            <a:ext cx="7467600"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There are Ansible modules available to manage packages for many platforms. For instance, there are modules available for yum and apt.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Examples of these in use: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#Ensure a package is installed, but don’t update it:</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ansible webservers -m yum -a "name=acme state=present"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#Ensure a package is installed to a specific version:</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ansible webservers -m yum -a "name=acme-1.5 state=present"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#Ensure a package is at the latest version:</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ansible webservers -m yum -a "name=acme state=latest"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#Ensure a package is not installed:</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ansible webservers -m yum -a "name=acme state=absent"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11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E36C09"/>
                </a:solidFill>
                <a:latin typeface="Calibri"/>
                <a:ea typeface="Calibri"/>
                <a:cs typeface="Calibri"/>
                <a:sym typeface="Calibri"/>
              </a:rPr>
              <a:t>Ansible Command Line:</a:t>
            </a:r>
            <a:br>
              <a:rPr b="1" i="0" lang="en-US" sz="3600" u="none" cap="none" strike="noStrike">
                <a:solidFill>
                  <a:srgbClr val="E36C09"/>
                </a:solidFill>
                <a:latin typeface="Calibri"/>
                <a:ea typeface="Calibri"/>
                <a:cs typeface="Calibri"/>
                <a:sym typeface="Calibri"/>
              </a:rPr>
            </a:br>
            <a:r>
              <a:rPr b="1" i="0" lang="en-US" sz="3200" u="none" cap="none" strike="noStrike">
                <a:solidFill>
                  <a:srgbClr val="E36C09"/>
                </a:solidFill>
                <a:latin typeface="Calibri"/>
                <a:ea typeface="Calibri"/>
                <a:cs typeface="Calibri"/>
                <a:sym typeface="Calibri"/>
              </a:rPr>
              <a:t>Managing Users, Permissions, &amp; Services</a:t>
            </a:r>
            <a:endParaRPr b="1" i="0" sz="3600" u="none" cap="none" strike="noStrike">
              <a:solidFill>
                <a:srgbClr val="E36C09"/>
              </a:solidFill>
              <a:latin typeface="Calibri"/>
              <a:ea typeface="Calibri"/>
              <a:cs typeface="Calibri"/>
              <a:sym typeface="Calibri"/>
            </a:endParaRPr>
          </a:p>
        </p:txBody>
      </p:sp>
      <p:sp>
        <p:nvSpPr>
          <p:cNvPr id="843" name="Google Shape;843;p112"/>
          <p:cNvSpPr txBox="1"/>
          <p:nvPr>
            <p:ph idx="1" type="body"/>
          </p:nvPr>
        </p:nvSpPr>
        <p:spPr>
          <a:xfrm>
            <a:off x="228600" y="1493520"/>
            <a:ext cx="8686800" cy="553243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‘user’ module allows easy creation and manipulation of existing user accounts, as well as removal of user accounts that may exist:</a:t>
            </a:r>
            <a:endParaRPr/>
          </a:p>
          <a:p>
            <a:pPr indent="0" lvl="0" marL="0" marR="0" rtl="0" algn="l">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For Example:</a:t>
            </a:r>
            <a:endParaRPr/>
          </a:p>
          <a:p>
            <a:pPr indent="0" lvl="0" marL="0" marR="0" rtl="0" algn="l">
              <a:spcBef>
                <a:spcPts val="200"/>
              </a:spcBef>
              <a:spcAft>
                <a:spcPts val="0"/>
              </a:spcAft>
              <a:buClr>
                <a:schemeClr val="dk1"/>
              </a:buClr>
              <a:buSzPts val="1000"/>
              <a:buFont typeface="Calibri"/>
              <a:buNone/>
            </a:pPr>
            <a:r>
              <a:t/>
            </a:r>
            <a:endParaRPr b="0" i="0" sz="1000" u="none" cap="none" strike="noStrike">
              <a:solidFill>
                <a:schemeClr val="dk1"/>
              </a:solidFill>
              <a:latin typeface="Calibri"/>
              <a:ea typeface="Calibri"/>
              <a:cs typeface="Calibri"/>
              <a:sym typeface="Calibri"/>
            </a:endParaRPr>
          </a:p>
          <a:p>
            <a:pPr indent="0" lvl="1" marL="4572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ansible all -m user -a "name=foo password=&lt;encrypted password here&gt;"</a:t>
            </a:r>
            <a:endParaRPr/>
          </a:p>
          <a:p>
            <a:pPr indent="0" lvl="1" marL="4572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ansible all -m user -a "name=foo state=absent“</a:t>
            </a:r>
            <a:endParaRPr/>
          </a:p>
          <a:p>
            <a:pPr indent="0" lvl="1" marL="457200" marR="0" rtl="0" algn="l">
              <a:spcBef>
                <a:spcPts val="36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Ensure a service is started on all webservers:</a:t>
            </a:r>
            <a:endParaRPr/>
          </a:p>
          <a:p>
            <a:pPr indent="0" lvl="1" marL="4572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ansible webservers -m service -a "name=httpd state=started"</a:t>
            </a:r>
            <a:endParaRPr/>
          </a:p>
          <a:p>
            <a:pPr indent="0" lvl="1" marL="457200" marR="0" rtl="0" algn="l">
              <a:spcBef>
                <a:spcPts val="36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Alternatively, restart a service on all webservers:</a:t>
            </a:r>
            <a:endParaRPr/>
          </a:p>
          <a:p>
            <a:pPr indent="0" lvl="1" marL="4572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ansible webservers -m service -a "name=httpd state=restarted"</a:t>
            </a:r>
            <a:endParaRPr/>
          </a:p>
          <a:p>
            <a:pPr indent="0" lvl="1" marL="457200" marR="0" rtl="0" algn="l">
              <a:spcBef>
                <a:spcPts val="36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Ensure a service is stopped:</a:t>
            </a:r>
            <a:endParaRPr/>
          </a:p>
          <a:p>
            <a:pPr indent="0" lvl="1" marL="4572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ansible webservers -m service -a "name=httpd state=stopped"</a:t>
            </a:r>
            <a:endParaRPr/>
          </a:p>
        </p:txBody>
      </p:sp>
      <p:cxnSp>
        <p:nvCxnSpPr>
          <p:cNvPr id="844" name="Google Shape;844;p112"/>
          <p:cNvCxnSpPr/>
          <p:nvPr/>
        </p:nvCxnSpPr>
        <p:spPr>
          <a:xfrm>
            <a:off x="457200" y="1524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113"/>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Inventory Breakdown</a:t>
            </a:r>
            <a:endParaRPr/>
          </a:p>
        </p:txBody>
      </p:sp>
      <p:sp>
        <p:nvSpPr>
          <p:cNvPr id="850" name="Google Shape;850;p113"/>
          <p:cNvSpPr txBox="1"/>
          <p:nvPr>
            <p:ph idx="1" type="body"/>
          </p:nvPr>
        </p:nvSpPr>
        <p:spPr>
          <a:xfrm>
            <a:off x="381000" y="1371600"/>
            <a:ext cx="8229600" cy="432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595959"/>
              </a:buClr>
              <a:buSzPts val="2400"/>
              <a:buFont typeface="Calibri"/>
              <a:buNone/>
            </a:pPr>
            <a:r>
              <a:rPr b="1" i="0" lang="en-US" sz="2400" u="none" cap="none" strike="noStrike">
                <a:solidFill>
                  <a:srgbClr val="595959"/>
                </a:solidFill>
                <a:latin typeface="Calibri"/>
                <a:ea typeface="Calibri"/>
                <a:cs typeface="Calibri"/>
                <a:sym typeface="Calibri"/>
              </a:rPr>
              <a:t>We have talked a lot about performing actions on a target machine, but so far we have only been dealing with a single target.</a:t>
            </a:r>
            <a:endParaRPr/>
          </a:p>
          <a:p>
            <a:pPr indent="-342900" lvl="0" marL="342900" marR="0" rtl="0" algn="l">
              <a:spcBef>
                <a:spcPts val="220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Ansible uses an “inventory” to define all the target machines in your environment, weather they are physical servers, virtual machines, or instances running on a third party cloud provider such as Amazon AWS or DigitalOcean.</a:t>
            </a:r>
            <a:endParaRPr/>
          </a:p>
          <a:p>
            <a:pPr indent="-342900" lvl="0" marL="342900" marR="0" rtl="0" algn="l">
              <a:spcBef>
                <a:spcPts val="220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An inventory in it’s most basic form can just be a text file containing a list of hostnames, but we can be a little more descriptive in our inventory and split our machines in to logical groups.</a:t>
            </a:r>
            <a:endParaRPr/>
          </a:p>
        </p:txBody>
      </p:sp>
      <p:cxnSp>
        <p:nvCxnSpPr>
          <p:cNvPr id="851" name="Google Shape;851;p113"/>
          <p:cNvCxnSpPr/>
          <p:nvPr/>
        </p:nvCxnSpPr>
        <p:spPr>
          <a:xfrm>
            <a:off x="457200" y="12954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114"/>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Inventory – Groups: Example</a:t>
            </a:r>
            <a:endParaRPr/>
          </a:p>
        </p:txBody>
      </p:sp>
      <p:sp>
        <p:nvSpPr>
          <p:cNvPr id="858" name="Google Shape;858;p114"/>
          <p:cNvSpPr txBox="1"/>
          <p:nvPr>
            <p:ph idx="1" type="body"/>
          </p:nvPr>
        </p:nvSpPr>
        <p:spPr>
          <a:xfrm>
            <a:off x="533400" y="1524000"/>
            <a:ext cx="8229600" cy="452610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When performing configuration tasks, we typically want to perform actions on groups of hosts, rather than on an individual host.</a:t>
            </a:r>
            <a:endParaRPr/>
          </a:p>
          <a:p>
            <a:pPr indent="-82550" lvl="1" marL="628650" marR="0" rtl="0" algn="l">
              <a:spcBef>
                <a:spcPts val="1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10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Consider our example inventory which defines two web nodes, and one database node:</a:t>
            </a:r>
            <a:endParaRPr/>
          </a:p>
          <a:p>
            <a:pPr indent="-82550" lvl="1" marL="628650" marR="0" rtl="0" algn="l">
              <a:spcBef>
                <a:spcPts val="1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228600" lvl="2" marL="1143000" marR="0" rtl="0" algn="l">
              <a:spcBef>
                <a:spcPts val="10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[vagrant@ansible vagrant]$ cat hosts </a:t>
            </a:r>
            <a:endParaRPr/>
          </a:p>
          <a:p>
            <a:pPr indent="-228600" lvl="2" marL="1143000" marR="0" rtl="0" algn="l">
              <a:spcBef>
                <a:spcPts val="10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node1 ansible_ssh_host=10.2.3.20</a:t>
            </a:r>
            <a:endParaRPr/>
          </a:p>
          <a:p>
            <a:pPr indent="-228600" lvl="2" marL="1143000" marR="0" rtl="0" algn="l">
              <a:spcBef>
                <a:spcPts val="10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node2 ansible_ssh_host=10.2.3.30</a:t>
            </a:r>
            <a:endParaRPr/>
          </a:p>
          <a:p>
            <a:pPr indent="-228600" lvl="2" marL="1143000" marR="0" rtl="0" algn="l">
              <a:spcBef>
                <a:spcPts val="10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node3 ansible_ssh_host=10.2.3.40</a:t>
            </a:r>
            <a:endParaRPr/>
          </a:p>
          <a:p>
            <a:pPr indent="-139700" lvl="2" marL="1143000" marR="0" rtl="0" algn="l">
              <a:spcBef>
                <a:spcPts val="100"/>
              </a:spcBef>
              <a:spcAft>
                <a:spcPts val="0"/>
              </a:spcAft>
              <a:buClr>
                <a:schemeClr val="dk1"/>
              </a:buClr>
              <a:buSzPts val="1400"/>
              <a:buFont typeface="Calibri"/>
              <a:buNone/>
            </a:pPr>
            <a:r>
              <a:t/>
            </a:r>
            <a:endParaRPr b="1" i="0" sz="1400" u="none" cap="none" strike="noStrike">
              <a:solidFill>
                <a:schemeClr val="dk1"/>
              </a:solidFill>
              <a:latin typeface="Calibri"/>
              <a:ea typeface="Calibri"/>
              <a:cs typeface="Calibri"/>
              <a:sym typeface="Calibri"/>
            </a:endParaRPr>
          </a:p>
          <a:p>
            <a:pPr indent="-228600" lvl="2" marL="1143000" marR="0" rtl="0" algn="l">
              <a:spcBef>
                <a:spcPts val="10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[web]</a:t>
            </a:r>
            <a:endParaRPr/>
          </a:p>
          <a:p>
            <a:pPr indent="-228600" lvl="2" marL="1143000" marR="0" rtl="0" algn="l">
              <a:spcBef>
                <a:spcPts val="10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node1</a:t>
            </a:r>
            <a:endParaRPr/>
          </a:p>
          <a:p>
            <a:pPr indent="-228600" lvl="2" marL="1143000" marR="0" rtl="0" algn="l">
              <a:spcBef>
                <a:spcPts val="10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node2</a:t>
            </a:r>
            <a:endParaRPr/>
          </a:p>
          <a:p>
            <a:pPr indent="-139700" lvl="2" marL="1143000" marR="0" rtl="0" algn="l">
              <a:spcBef>
                <a:spcPts val="100"/>
              </a:spcBef>
              <a:spcAft>
                <a:spcPts val="0"/>
              </a:spcAft>
              <a:buClr>
                <a:schemeClr val="dk1"/>
              </a:buClr>
              <a:buSzPts val="1400"/>
              <a:buFont typeface="Calibri"/>
              <a:buNone/>
            </a:pPr>
            <a:r>
              <a:t/>
            </a:r>
            <a:endParaRPr b="1" i="0" sz="1400" u="none" cap="none" strike="noStrike">
              <a:solidFill>
                <a:schemeClr val="dk1"/>
              </a:solidFill>
              <a:latin typeface="Calibri"/>
              <a:ea typeface="Calibri"/>
              <a:cs typeface="Calibri"/>
              <a:sym typeface="Calibri"/>
            </a:endParaRPr>
          </a:p>
          <a:p>
            <a:pPr indent="-228600" lvl="2" marL="1143000" marR="0" rtl="0" algn="l">
              <a:spcBef>
                <a:spcPts val="10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[database]</a:t>
            </a:r>
            <a:endParaRPr/>
          </a:p>
          <a:p>
            <a:pPr indent="-228600" lvl="2" marL="1143000" marR="0" rtl="0" algn="l">
              <a:spcBef>
                <a:spcPts val="10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node3</a:t>
            </a:r>
            <a:endParaRPr/>
          </a:p>
          <a:p>
            <a:pPr indent="-82550" lvl="1" marL="628650" marR="0" rtl="0" algn="l">
              <a:spcBef>
                <a:spcPts val="1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285750" lvl="1" marL="742950" marR="0" rtl="0" algn="l">
              <a:spcBef>
                <a:spcPts val="10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Ansible automatically defines a group called all which includes all of the hosts in the inventory.</a:t>
            </a:r>
            <a:endParaRPr/>
          </a:p>
        </p:txBody>
      </p:sp>
      <p:cxnSp>
        <p:nvCxnSpPr>
          <p:cNvPr id="859" name="Google Shape;859;p114"/>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11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What if I want, or </a:t>
            </a:r>
            <a:r>
              <a:rPr b="1" i="1" lang="en-US" sz="4000" u="none" cap="none" strike="noStrike">
                <a:solidFill>
                  <a:srgbClr val="E36C09"/>
                </a:solidFill>
                <a:latin typeface="Calibri"/>
                <a:ea typeface="Calibri"/>
                <a:cs typeface="Calibri"/>
                <a:sym typeface="Calibri"/>
              </a:rPr>
              <a:t>need </a:t>
            </a:r>
            <a:r>
              <a:rPr b="1" i="0" lang="en-US" sz="4000" u="none" cap="none" strike="noStrike">
                <a:solidFill>
                  <a:srgbClr val="E36C09"/>
                </a:solidFill>
                <a:latin typeface="Calibri"/>
                <a:ea typeface="Calibri"/>
                <a:cs typeface="Calibri"/>
                <a:sym typeface="Calibri"/>
              </a:rPr>
              <a:t>a GUI?</a:t>
            </a:r>
            <a:endParaRPr/>
          </a:p>
        </p:txBody>
      </p:sp>
      <p:sp>
        <p:nvSpPr>
          <p:cNvPr id="865" name="Google Shape;865;p115"/>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2800"/>
              <a:buFont typeface="Noto Sans Symbols"/>
              <a:buChar char="❑"/>
            </a:pPr>
            <a:r>
              <a:rPr b="1" i="0" lang="en-US" sz="2800" u="none" cap="none" strike="noStrike">
                <a:solidFill>
                  <a:srgbClr val="595959"/>
                </a:solidFill>
                <a:latin typeface="Calibri"/>
                <a:ea typeface="Calibri"/>
                <a:cs typeface="Calibri"/>
                <a:sym typeface="Calibri"/>
              </a:rPr>
              <a:t>For most operations, people working on the command line is part of the job. But if you have members of your organization that need the ability to execute tasks with Ansible, or you want to hide ansible behind a web interface, there are options to help with that.</a:t>
            </a:r>
            <a:endParaRPr b="1" i="0" sz="3200" u="none" cap="none" strike="noStrike">
              <a:solidFill>
                <a:srgbClr val="595959"/>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cxnSp>
        <p:nvCxnSpPr>
          <p:cNvPr id="866" name="Google Shape;866;p115"/>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cxnSp>
        <p:nvCxnSpPr>
          <p:cNvPr id="871" name="Google Shape;871;p116"/>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
        <p:nvSpPr>
          <p:cNvPr id="872" name="Google Shape;872;p116"/>
          <p:cNvSpPr txBox="1"/>
          <p:nvPr/>
        </p:nvSpPr>
        <p:spPr>
          <a:xfrm>
            <a:off x="228600" y="230244"/>
            <a:ext cx="89154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a:solidFill>
                  <a:srgbClr val="34A4BA"/>
                </a:solidFill>
                <a:latin typeface="Calibri"/>
                <a:ea typeface="Calibri"/>
                <a:cs typeface="Calibri"/>
                <a:sym typeface="Calibri"/>
              </a:rPr>
              <a:t>Exercise: </a:t>
            </a:r>
            <a:endParaRPr/>
          </a:p>
          <a:p>
            <a:pPr indent="0" lvl="0" marL="0" marR="0" rtl="0" algn="ctr">
              <a:spcBef>
                <a:spcPts val="0"/>
              </a:spcBef>
              <a:spcAft>
                <a:spcPts val="0"/>
              </a:spcAft>
              <a:buNone/>
            </a:pPr>
            <a:r>
              <a:rPr b="1" i="0" lang="en-US" sz="2800">
                <a:solidFill>
                  <a:srgbClr val="34A4BA"/>
                </a:solidFill>
                <a:latin typeface="Calibri"/>
                <a:ea typeface="Calibri"/>
                <a:cs typeface="Calibri"/>
                <a:sym typeface="Calibri"/>
              </a:rPr>
              <a:t>Command Line Basics</a:t>
            </a:r>
            <a:endParaRPr/>
          </a:p>
        </p:txBody>
      </p:sp>
      <p:sp>
        <p:nvSpPr>
          <p:cNvPr id="873" name="Google Shape;873;p116"/>
          <p:cNvSpPr txBox="1"/>
          <p:nvPr/>
        </p:nvSpPr>
        <p:spPr>
          <a:xfrm>
            <a:off x="457200" y="1607046"/>
            <a:ext cx="8305800" cy="4377300"/>
          </a:xfrm>
          <a:prstGeom prst="rect">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rgbClr val="E36C09"/>
              </a:buClr>
              <a:buSzPts val="2400"/>
              <a:buFont typeface="Calibri"/>
              <a:buChar char="-"/>
            </a:pPr>
            <a:r>
              <a:rPr b="1" i="0" lang="en-US" sz="2400">
                <a:solidFill>
                  <a:srgbClr val="E36C09"/>
                </a:solidFill>
                <a:latin typeface="Calibri"/>
                <a:ea typeface="Calibri"/>
                <a:cs typeface="Calibri"/>
                <a:sym typeface="Calibri"/>
              </a:rPr>
              <a:t>Exercise Objective A: </a:t>
            </a:r>
            <a:r>
              <a:rPr b="1" lang="en-US" sz="2400">
                <a:solidFill>
                  <a:srgbClr val="E36C09"/>
                </a:solidFill>
                <a:latin typeface="Calibri"/>
                <a:ea typeface="Calibri"/>
                <a:cs typeface="Calibri"/>
                <a:sym typeface="Calibri"/>
              </a:rPr>
              <a:t>Exercise 1 &amp; 2</a:t>
            </a:r>
            <a:endParaRPr/>
          </a:p>
          <a:p>
            <a:pPr indent="-190500" lvl="0" marL="342900" marR="0" rtl="0" algn="l">
              <a:spcBef>
                <a:spcPts val="0"/>
              </a:spcBef>
              <a:spcAft>
                <a:spcPts val="0"/>
              </a:spcAft>
              <a:buClr>
                <a:schemeClr val="dk1"/>
              </a:buClr>
              <a:buSzPts val="2400"/>
              <a:buFont typeface="Open Sans"/>
              <a:buNone/>
            </a:pPr>
            <a:r>
              <a:t/>
            </a:r>
            <a:endParaRPr b="1" i="0" sz="2400">
              <a:solidFill>
                <a:srgbClr val="E36C09"/>
              </a:solidFill>
              <a:latin typeface="Calibri"/>
              <a:ea typeface="Calibri"/>
              <a:cs typeface="Calibri"/>
              <a:sym typeface="Calibri"/>
            </a:endParaRPr>
          </a:p>
          <a:p>
            <a:pPr indent="-342900" lvl="0" marL="342900" marR="0" rtl="0" algn="l">
              <a:spcBef>
                <a:spcPts val="0"/>
              </a:spcBef>
              <a:spcAft>
                <a:spcPts val="0"/>
              </a:spcAft>
              <a:buClr>
                <a:srgbClr val="E36C09"/>
              </a:buClr>
              <a:buSzPts val="2400"/>
              <a:buFont typeface="Calibri"/>
              <a:buChar char="-"/>
            </a:pPr>
            <a:r>
              <a:rPr b="1" i="0" lang="en-US" sz="2400">
                <a:solidFill>
                  <a:srgbClr val="E36C09"/>
                </a:solidFill>
                <a:latin typeface="Calibri"/>
                <a:ea typeface="Calibri"/>
                <a:cs typeface="Calibri"/>
                <a:sym typeface="Calibri"/>
              </a:rPr>
              <a:t>Exercise Objective B: </a:t>
            </a:r>
            <a:r>
              <a:rPr b="1" lang="en-US" sz="2400">
                <a:solidFill>
                  <a:srgbClr val="E36C09"/>
                </a:solidFill>
                <a:latin typeface="Calibri"/>
                <a:ea typeface="Calibri"/>
                <a:cs typeface="Calibri"/>
                <a:sym typeface="Calibri"/>
              </a:rPr>
              <a:t>Exercise 3</a:t>
            </a:r>
            <a:endParaRPr/>
          </a:p>
          <a:p>
            <a:pPr indent="-190500" lvl="0" marL="342900" marR="0" rtl="0" algn="l">
              <a:spcBef>
                <a:spcPts val="0"/>
              </a:spcBef>
              <a:spcAft>
                <a:spcPts val="0"/>
              </a:spcAft>
              <a:buClr>
                <a:schemeClr val="dk1"/>
              </a:buClr>
              <a:buSzPts val="2400"/>
              <a:buFont typeface="Open Sans"/>
              <a:buNone/>
            </a:pPr>
            <a:r>
              <a:t/>
            </a:r>
            <a:endParaRPr b="1" i="0" sz="2400">
              <a:solidFill>
                <a:srgbClr val="E36C09"/>
              </a:solidFill>
              <a:latin typeface="Calibri"/>
              <a:ea typeface="Calibri"/>
              <a:cs typeface="Calibri"/>
              <a:sym typeface="Calibri"/>
            </a:endParaRPr>
          </a:p>
          <a:p>
            <a:pPr indent="-342900" lvl="0" marL="342900" marR="0" rtl="0" algn="l">
              <a:spcBef>
                <a:spcPts val="0"/>
              </a:spcBef>
              <a:spcAft>
                <a:spcPts val="0"/>
              </a:spcAft>
              <a:buClr>
                <a:srgbClr val="E36C09"/>
              </a:buClr>
              <a:buSzPts val="2400"/>
              <a:buFont typeface="Calibri"/>
              <a:buChar char="-"/>
            </a:pPr>
            <a:r>
              <a:rPr b="1" i="0" lang="en-US" sz="2400">
                <a:solidFill>
                  <a:srgbClr val="E36C09"/>
                </a:solidFill>
                <a:latin typeface="Calibri"/>
                <a:ea typeface="Calibri"/>
                <a:cs typeface="Calibri"/>
                <a:sym typeface="Calibri"/>
              </a:rPr>
              <a:t>Exercise Objective C: </a:t>
            </a:r>
            <a:r>
              <a:rPr b="1" lang="en-US" sz="2400">
                <a:solidFill>
                  <a:srgbClr val="E36C09"/>
                </a:solidFill>
                <a:latin typeface="Calibri"/>
                <a:ea typeface="Calibri"/>
                <a:cs typeface="Calibri"/>
                <a:sym typeface="Calibri"/>
              </a:rPr>
              <a:t>Exercise 4</a:t>
            </a:r>
            <a:endParaRPr/>
          </a:p>
          <a:p>
            <a:pPr indent="-190500" lvl="0" marL="342900" marR="0" rtl="0" algn="l">
              <a:spcBef>
                <a:spcPts val="0"/>
              </a:spcBef>
              <a:spcAft>
                <a:spcPts val="0"/>
              </a:spcAft>
              <a:buClr>
                <a:schemeClr val="dk1"/>
              </a:buClr>
              <a:buSzPts val="2400"/>
              <a:buFont typeface="Open Sans"/>
              <a:buNone/>
            </a:pPr>
            <a:r>
              <a:t/>
            </a:r>
            <a:endParaRPr b="1" i="0" sz="2400">
              <a:solidFill>
                <a:srgbClr val="E36C09"/>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cxnSp>
        <p:nvCxnSpPr>
          <p:cNvPr id="878" name="Google Shape;878;p117"/>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
        <p:nvSpPr>
          <p:cNvPr id="879" name="Google Shape;879;p117"/>
          <p:cNvSpPr txBox="1"/>
          <p:nvPr/>
        </p:nvSpPr>
        <p:spPr>
          <a:xfrm>
            <a:off x="228600" y="230244"/>
            <a:ext cx="89154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34A4BA"/>
                </a:solidFill>
                <a:latin typeface="Calibri"/>
                <a:ea typeface="Calibri"/>
                <a:cs typeface="Calibri"/>
                <a:sym typeface="Calibri"/>
              </a:rPr>
              <a:t>Recap From Yesterday:</a:t>
            </a:r>
            <a:endParaRPr/>
          </a:p>
        </p:txBody>
      </p:sp>
      <p:sp>
        <p:nvSpPr>
          <p:cNvPr id="880" name="Google Shape;880;p117"/>
          <p:cNvSpPr txBox="1"/>
          <p:nvPr/>
        </p:nvSpPr>
        <p:spPr>
          <a:xfrm>
            <a:off x="457200" y="1607046"/>
            <a:ext cx="8305800" cy="4377300"/>
          </a:xfrm>
          <a:prstGeom prst="rect">
            <a:avLst/>
          </a:prstGeom>
          <a:noFill/>
          <a:ln>
            <a:noFill/>
          </a:ln>
        </p:spPr>
        <p:txBody>
          <a:bodyPr anchorCtr="0" anchor="ctr" bIns="45700" lIns="91425" spcFirstLastPara="1" rIns="91425" wrap="square" tIns="45700">
            <a:noAutofit/>
          </a:bodyPr>
          <a:lstStyle/>
          <a:p>
            <a:pPr indent="-381000" lvl="0" marL="457200" marR="0" rtl="0" algn="l">
              <a:spcBef>
                <a:spcPts val="0"/>
              </a:spcBef>
              <a:spcAft>
                <a:spcPts val="0"/>
              </a:spcAft>
              <a:buClr>
                <a:srgbClr val="E36C09"/>
              </a:buClr>
              <a:buSzPts val="2400"/>
              <a:buFont typeface="Calibri"/>
              <a:buChar char="-"/>
            </a:pPr>
            <a:r>
              <a:rPr b="1" lang="en-US" sz="2400">
                <a:solidFill>
                  <a:srgbClr val="E36C09"/>
                </a:solidFill>
                <a:latin typeface="Calibri"/>
                <a:ea typeface="Calibri"/>
                <a:cs typeface="Calibri"/>
                <a:sym typeface="Calibri"/>
              </a:rPr>
              <a:t>What is Config Management?</a:t>
            </a:r>
            <a:endParaRPr b="1" sz="2400">
              <a:solidFill>
                <a:srgbClr val="E36C09"/>
              </a:solidFill>
              <a:latin typeface="Calibri"/>
              <a:ea typeface="Calibri"/>
              <a:cs typeface="Calibri"/>
              <a:sym typeface="Calibri"/>
            </a:endParaRPr>
          </a:p>
          <a:p>
            <a:pPr indent="-381000" lvl="0" marL="457200" marR="0" rtl="0" algn="l">
              <a:spcBef>
                <a:spcPts val="0"/>
              </a:spcBef>
              <a:spcAft>
                <a:spcPts val="0"/>
              </a:spcAft>
              <a:buClr>
                <a:srgbClr val="E36C09"/>
              </a:buClr>
              <a:buSzPts val="2400"/>
              <a:buFont typeface="Calibri"/>
              <a:buChar char="-"/>
            </a:pPr>
            <a:r>
              <a:rPr b="1" lang="en-US" sz="2400">
                <a:solidFill>
                  <a:srgbClr val="E36C09"/>
                </a:solidFill>
                <a:latin typeface="Calibri"/>
                <a:ea typeface="Calibri"/>
                <a:cs typeface="Calibri"/>
                <a:sym typeface="Calibri"/>
              </a:rPr>
              <a:t>What is Devops / CI - CD mean?</a:t>
            </a:r>
            <a:endParaRPr b="1" sz="2400">
              <a:solidFill>
                <a:srgbClr val="E36C09"/>
              </a:solidFill>
              <a:latin typeface="Calibri"/>
              <a:ea typeface="Calibri"/>
              <a:cs typeface="Calibri"/>
              <a:sym typeface="Calibri"/>
            </a:endParaRPr>
          </a:p>
          <a:p>
            <a:pPr indent="-381000" lvl="0" marL="457200" marR="0" rtl="0" algn="l">
              <a:spcBef>
                <a:spcPts val="0"/>
              </a:spcBef>
              <a:spcAft>
                <a:spcPts val="0"/>
              </a:spcAft>
              <a:buClr>
                <a:srgbClr val="E36C09"/>
              </a:buClr>
              <a:buSzPts val="2400"/>
              <a:buFont typeface="Calibri"/>
              <a:buChar char="-"/>
            </a:pPr>
            <a:r>
              <a:rPr b="1" lang="en-US" sz="2400">
                <a:solidFill>
                  <a:srgbClr val="E36C09"/>
                </a:solidFill>
                <a:latin typeface="Calibri"/>
                <a:ea typeface="Calibri"/>
                <a:cs typeface="Calibri"/>
                <a:sym typeface="Calibri"/>
              </a:rPr>
              <a:t>Ansible Basics (Inventory, Playbook, Roles)</a:t>
            </a:r>
            <a:endParaRPr b="1" sz="2400">
              <a:solidFill>
                <a:srgbClr val="E36C09"/>
              </a:solidFill>
              <a:latin typeface="Calibri"/>
              <a:ea typeface="Calibri"/>
              <a:cs typeface="Calibri"/>
              <a:sym typeface="Calibri"/>
            </a:endParaRPr>
          </a:p>
          <a:p>
            <a:pPr indent="-381000" lvl="0" marL="457200" marR="0" rtl="0" algn="l">
              <a:spcBef>
                <a:spcPts val="0"/>
              </a:spcBef>
              <a:spcAft>
                <a:spcPts val="0"/>
              </a:spcAft>
              <a:buClr>
                <a:srgbClr val="E36C09"/>
              </a:buClr>
              <a:buSzPts val="2400"/>
              <a:buFont typeface="Calibri"/>
              <a:buChar char="-"/>
            </a:pPr>
            <a:r>
              <a:rPr b="1" lang="en-US" sz="2400">
                <a:solidFill>
                  <a:srgbClr val="E36C09"/>
                </a:solidFill>
                <a:latin typeface="Calibri"/>
                <a:ea typeface="Calibri"/>
                <a:cs typeface="Calibri"/>
                <a:sym typeface="Calibri"/>
              </a:rPr>
              <a:t>Ansible Architecture</a:t>
            </a:r>
            <a:endParaRPr b="1" sz="2400">
              <a:solidFill>
                <a:srgbClr val="E36C09"/>
              </a:solidFill>
              <a:latin typeface="Calibri"/>
              <a:ea typeface="Calibri"/>
              <a:cs typeface="Calibri"/>
              <a:sym typeface="Calibri"/>
            </a:endParaRPr>
          </a:p>
          <a:p>
            <a:pPr indent="-381000" lvl="0" marL="457200" marR="0" rtl="0" algn="l">
              <a:spcBef>
                <a:spcPts val="0"/>
              </a:spcBef>
              <a:spcAft>
                <a:spcPts val="0"/>
              </a:spcAft>
              <a:buClr>
                <a:srgbClr val="E36C09"/>
              </a:buClr>
              <a:buSzPts val="2400"/>
              <a:buFont typeface="Calibri"/>
              <a:buChar char="-"/>
            </a:pPr>
            <a:r>
              <a:rPr b="1" lang="en-US" sz="2400">
                <a:solidFill>
                  <a:srgbClr val="E36C09"/>
                </a:solidFill>
                <a:latin typeface="Calibri"/>
                <a:ea typeface="Calibri"/>
                <a:cs typeface="Calibri"/>
                <a:sym typeface="Calibri"/>
              </a:rPr>
              <a:t>Basics of ssh, yaml files and vagrant fundamentals</a:t>
            </a:r>
            <a:endParaRPr b="1" sz="2400">
              <a:solidFill>
                <a:srgbClr val="E36C09"/>
              </a:solidFill>
              <a:latin typeface="Calibri"/>
              <a:ea typeface="Calibri"/>
              <a:cs typeface="Calibri"/>
              <a:sym typeface="Calibri"/>
            </a:endParaRPr>
          </a:p>
          <a:p>
            <a:pPr indent="-381000" lvl="0" marL="457200" rtl="0" algn="l">
              <a:spcBef>
                <a:spcPts val="0"/>
              </a:spcBef>
              <a:spcAft>
                <a:spcPts val="0"/>
              </a:spcAft>
              <a:buClr>
                <a:srgbClr val="E36C09"/>
              </a:buClr>
              <a:buSzPts val="2400"/>
              <a:buFont typeface="Calibri"/>
              <a:buChar char="-"/>
            </a:pPr>
            <a:r>
              <a:rPr b="1" lang="en-US" sz="2400">
                <a:solidFill>
                  <a:srgbClr val="E36C09"/>
                </a:solidFill>
                <a:latin typeface="Calibri"/>
                <a:ea typeface="Calibri"/>
                <a:cs typeface="Calibri"/>
                <a:sym typeface="Calibri"/>
              </a:rPr>
              <a:t>Basics of Virtualization</a:t>
            </a:r>
            <a:endParaRPr b="1" sz="2400">
              <a:solidFill>
                <a:srgbClr val="E36C09"/>
              </a:solidFill>
              <a:latin typeface="Calibri"/>
              <a:ea typeface="Calibri"/>
              <a:cs typeface="Calibri"/>
              <a:sym typeface="Calibri"/>
            </a:endParaRPr>
          </a:p>
          <a:p>
            <a:pPr indent="-381000" lvl="0" marL="457200" rtl="0" algn="l">
              <a:spcBef>
                <a:spcPts val="0"/>
              </a:spcBef>
              <a:spcAft>
                <a:spcPts val="0"/>
              </a:spcAft>
              <a:buClr>
                <a:srgbClr val="E36C09"/>
              </a:buClr>
              <a:buSzPts val="2400"/>
              <a:buFont typeface="Calibri"/>
              <a:buChar char="-"/>
            </a:pPr>
            <a:r>
              <a:rPr b="1" lang="en-US" sz="2400">
                <a:solidFill>
                  <a:srgbClr val="E36C09"/>
                </a:solidFill>
                <a:latin typeface="Calibri"/>
                <a:ea typeface="Calibri"/>
                <a:cs typeface="Calibri"/>
                <a:sym typeface="Calibri"/>
              </a:rPr>
              <a:t>Exercises on basics of Ansible modules, and setup</a:t>
            </a:r>
            <a:endParaRPr b="1" sz="2400">
              <a:solidFill>
                <a:srgbClr val="E36C09"/>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11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Hosts, Tasks, Roles, and Plays</a:t>
            </a:r>
            <a:endParaRPr/>
          </a:p>
        </p:txBody>
      </p:sp>
      <p:sp>
        <p:nvSpPr>
          <p:cNvPr id="886" name="Google Shape;886;p118"/>
          <p:cNvSpPr txBox="1"/>
          <p:nvPr>
            <p:ph idx="1" type="body"/>
          </p:nvPr>
        </p:nvSpPr>
        <p:spPr>
          <a:xfrm>
            <a:off x="487680" y="1295400"/>
            <a:ext cx="8229600" cy="50751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Tasks – </a:t>
            </a:r>
            <a:r>
              <a:rPr b="0" i="0" lang="en-US" sz="2000" u="none" cap="none" strike="noStrike">
                <a:solidFill>
                  <a:schemeClr val="dk1"/>
                </a:solidFill>
                <a:latin typeface="Calibri"/>
                <a:ea typeface="Calibri"/>
                <a:cs typeface="Calibri"/>
                <a:sym typeface="Calibri"/>
              </a:rPr>
              <a:t>Playbooks exist to run tasks. Tasks combine an action (a module and its arguments) with a name and optionally some other keywords (like looping directives). </a:t>
            </a:r>
            <a:endParaRPr/>
          </a:p>
          <a:p>
            <a:pPr indent="-285750" lvl="0" marL="28575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Plays – </a:t>
            </a:r>
            <a:r>
              <a:rPr b="0" i="0" lang="en-US" sz="2000" u="none" cap="none" strike="noStrike">
                <a:solidFill>
                  <a:schemeClr val="dk1"/>
                </a:solidFill>
                <a:latin typeface="Calibri"/>
                <a:ea typeface="Calibri"/>
                <a:cs typeface="Calibri"/>
                <a:sym typeface="Calibri"/>
              </a:rPr>
              <a:t>A play is minimally a mapping between a set of hosts selected by a host specifier (usually chosen by groups but sometimes by hostname globs) and the tasks which run on those hosts to define the role that those systems will perform.</a:t>
            </a:r>
            <a:endParaRPr b="0" i="0" sz="3200" u="none" cap="none" strike="noStrike">
              <a:solidFill>
                <a:schemeClr val="dk1"/>
              </a:solidFill>
              <a:latin typeface="Calibri"/>
              <a:ea typeface="Calibri"/>
              <a:cs typeface="Calibri"/>
              <a:sym typeface="Calibri"/>
            </a:endParaRPr>
          </a:p>
          <a:p>
            <a:pPr indent="-285750" lvl="0" marL="28575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Roles – </a:t>
            </a:r>
            <a:r>
              <a:rPr b="0" i="0" lang="en-US" sz="2000" u="none" cap="none" strike="noStrike">
                <a:solidFill>
                  <a:schemeClr val="dk1"/>
                </a:solidFill>
                <a:latin typeface="Calibri"/>
                <a:ea typeface="Calibri"/>
                <a:cs typeface="Calibri"/>
                <a:sym typeface="Calibri"/>
              </a:rPr>
              <a:t>Roles are units of organization in Ansible. Assigning a role to a group of hosts (or a set of groups, or host patterns, etc.) implies that they should implement a specific behavior. </a:t>
            </a:r>
            <a:endParaRPr b="0" i="0" sz="3200" u="none" cap="none" strike="noStrike">
              <a:solidFill>
                <a:schemeClr val="dk1"/>
              </a:solidFill>
              <a:latin typeface="Calibri"/>
              <a:ea typeface="Calibri"/>
              <a:cs typeface="Calibri"/>
              <a:sym typeface="Calibri"/>
            </a:endParaRPr>
          </a:p>
          <a:p>
            <a:pPr indent="-285750" lvl="0" marL="28575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Hosts– </a:t>
            </a:r>
            <a:r>
              <a:rPr b="0" i="0" lang="en-US" sz="2000" u="none" cap="none" strike="noStrike">
                <a:solidFill>
                  <a:schemeClr val="dk1"/>
                </a:solidFill>
                <a:latin typeface="Calibri"/>
                <a:ea typeface="Calibri"/>
                <a:cs typeface="Calibri"/>
                <a:sym typeface="Calibri"/>
              </a:rPr>
              <a:t>A host is simply a remote machine that Ansible manages.</a:t>
            </a:r>
            <a:endParaRPr/>
          </a:p>
        </p:txBody>
      </p:sp>
      <p:cxnSp>
        <p:nvCxnSpPr>
          <p:cNvPr id="887" name="Google Shape;887;p118"/>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19"/>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YAML Fundamentals: Basic Syntax</a:t>
            </a:r>
            <a:endParaRPr/>
          </a:p>
        </p:txBody>
      </p:sp>
      <p:sp>
        <p:nvSpPr>
          <p:cNvPr id="894" name="Google Shape;894;p119"/>
          <p:cNvSpPr txBox="1"/>
          <p:nvPr>
            <p:ph idx="1" type="body"/>
          </p:nvPr>
        </p:nvSpPr>
        <p:spPr>
          <a:xfrm>
            <a:off x="381000" y="1371600"/>
            <a:ext cx="8229600" cy="432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Calibri"/>
              <a:buNone/>
            </a:pPr>
            <a:r>
              <a:rPr b="1" i="0" lang="en-US" sz="2000" u="none" cap="none" strike="noStrike">
                <a:solidFill>
                  <a:srgbClr val="3F3F3F"/>
                </a:solidFill>
                <a:latin typeface="Calibri"/>
                <a:ea typeface="Calibri"/>
                <a:cs typeface="Calibri"/>
                <a:sym typeface="Calibri"/>
              </a:rPr>
              <a:t>Since we have already constructed a few example playbooks, you may have noticed files with the .yml extension.  </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Ansible uses YAML as the default language in which we write our Playbooks</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“YAML is a human friendly data serialization standard for all programming languages.” </a:t>
            </a:r>
            <a:r>
              <a:rPr b="1" i="0" lang="en-US" sz="1400" u="none" cap="none" strike="noStrike">
                <a:solidFill>
                  <a:srgbClr val="3F3F3F"/>
                </a:solidFill>
                <a:latin typeface="Calibri"/>
                <a:ea typeface="Calibri"/>
                <a:cs typeface="Calibri"/>
                <a:sym typeface="Calibri"/>
              </a:rPr>
              <a:t>(Source: </a:t>
            </a:r>
            <a:r>
              <a:rPr b="1" i="0" lang="en-US" sz="1400" u="sng" cap="none" strike="noStrike">
                <a:solidFill>
                  <a:schemeClr val="hlink"/>
                </a:solidFill>
                <a:latin typeface="Calibri"/>
                <a:ea typeface="Calibri"/>
                <a:cs typeface="Calibri"/>
                <a:sym typeface="Calibri"/>
                <a:hlinkClick r:id="rId3"/>
              </a:rPr>
              <a:t>www.yaml.org</a:t>
            </a:r>
            <a:r>
              <a:rPr b="1" i="0" lang="en-US" sz="1400" u="none" cap="none" strike="noStrike">
                <a:solidFill>
                  <a:srgbClr val="3F3F3F"/>
                </a:solidFill>
                <a:latin typeface="Calibri"/>
                <a:ea typeface="Calibri"/>
                <a:cs typeface="Calibri"/>
                <a:sym typeface="Calibri"/>
              </a:rPr>
              <a:t>) </a:t>
            </a:r>
            <a:endParaRPr b="1" i="0" sz="2000" u="none" cap="none" strike="noStrike">
              <a:solidFill>
                <a:srgbClr val="3F3F3F"/>
              </a:solidFill>
              <a:latin typeface="Calibri"/>
              <a:ea typeface="Calibri"/>
              <a:cs typeface="Calibri"/>
              <a:sym typeface="Calibri"/>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More simply put, and specifically for our use case here: YAML is a file format and is similar in intent to JSON, but generally easier for humans to read.</a:t>
            </a:r>
            <a:endParaRPr/>
          </a:p>
        </p:txBody>
      </p:sp>
      <p:cxnSp>
        <p:nvCxnSpPr>
          <p:cNvPr id="895" name="Google Shape;895;p119"/>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120"/>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YAML Fundamentals: Basic Syntax</a:t>
            </a:r>
            <a:endParaRPr/>
          </a:p>
        </p:txBody>
      </p:sp>
      <p:sp>
        <p:nvSpPr>
          <p:cNvPr id="904" name="Google Shape;904;p120"/>
          <p:cNvSpPr txBox="1"/>
          <p:nvPr>
            <p:ph idx="1" type="body"/>
          </p:nvPr>
        </p:nvSpPr>
        <p:spPr>
          <a:xfrm>
            <a:off x="381000" y="1371600"/>
            <a:ext cx="8229600" cy="4724400"/>
          </a:xfrm>
          <a:prstGeom prst="rect">
            <a:avLst/>
          </a:prstGeom>
          <a:noFill/>
          <a:ln>
            <a:noFill/>
          </a:ln>
        </p:spPr>
        <p:txBody>
          <a:bodyPr anchorCtr="0" anchor="t" bIns="45700" lIns="91425" spcFirstLastPara="1" rIns="91425" wrap="square" tIns="45700">
            <a:noAutofit/>
          </a:bodyPr>
          <a:lstStyle/>
          <a:p>
            <a:pPr indent="-260350" lvl="1" marL="742950" marR="0" rtl="0" algn="l">
              <a:spcBef>
                <a:spcPts val="0"/>
              </a:spcBef>
              <a:spcAft>
                <a:spcPts val="0"/>
              </a:spcAft>
              <a:buClr>
                <a:srgbClr val="595959"/>
              </a:buClr>
              <a:buSzPts val="1200"/>
              <a:buFont typeface="Calibri"/>
              <a:buChar char="–"/>
            </a:pPr>
            <a:r>
              <a:rPr b="1" i="0" lang="en-US" sz="1200" u="none" cap="none" strike="noStrike">
                <a:solidFill>
                  <a:srgbClr val="595959"/>
                </a:solidFill>
                <a:latin typeface="Calibri"/>
                <a:ea typeface="Calibri"/>
                <a:cs typeface="Calibri"/>
                <a:sym typeface="Calibri"/>
              </a:rPr>
              <a:t>Start of file and comments</a:t>
            </a:r>
            <a:endParaRPr sz="1200"/>
          </a:p>
          <a:p>
            <a:pPr indent="-184150" lvl="1" marL="628650" marR="0" rtl="0" algn="l">
              <a:spcBef>
                <a:spcPts val="10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A YAML file generally starts with three “-“ characters on a line by itself</a:t>
            </a:r>
            <a:endParaRPr sz="1200"/>
          </a:p>
          <a:p>
            <a:pPr indent="-184150" lvl="1" marL="628650" marR="0" rtl="0" algn="l">
              <a:spcBef>
                <a:spcPts val="10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 character = Comment</a:t>
            </a:r>
            <a:endParaRPr sz="1200"/>
          </a:p>
          <a:p>
            <a:pPr indent="-107950" lvl="1" marL="628650" marR="0" rtl="0" algn="l">
              <a:spcBef>
                <a:spcPts val="100"/>
              </a:spcBef>
              <a:spcAft>
                <a:spcPts val="0"/>
              </a:spcAft>
              <a:buClr>
                <a:schemeClr val="dk1"/>
              </a:buClr>
              <a:buSzPts val="1000"/>
              <a:buFont typeface="Arial"/>
              <a:buNone/>
            </a:pPr>
            <a:r>
              <a:t/>
            </a:r>
            <a:endParaRPr b="1" i="0" sz="1200" u="none" cap="none" strike="noStrike">
              <a:solidFill>
                <a:schemeClr val="dk1"/>
              </a:solidFill>
              <a:latin typeface="Calibri"/>
              <a:ea typeface="Calibri"/>
              <a:cs typeface="Calibri"/>
              <a:sym typeface="Calibri"/>
            </a:endParaRPr>
          </a:p>
          <a:p>
            <a:pPr indent="-260350" lvl="1" marL="742950" marR="0" rtl="0" algn="l">
              <a:spcBef>
                <a:spcPts val="100"/>
              </a:spcBef>
              <a:spcAft>
                <a:spcPts val="0"/>
              </a:spcAft>
              <a:buClr>
                <a:srgbClr val="595959"/>
              </a:buClr>
              <a:buSzPts val="1200"/>
              <a:buFont typeface="Calibri"/>
              <a:buChar char="–"/>
            </a:pPr>
            <a:r>
              <a:rPr b="1" i="0" lang="en-US" sz="1200" u="none" cap="none" strike="noStrike">
                <a:solidFill>
                  <a:srgbClr val="595959"/>
                </a:solidFill>
                <a:latin typeface="Calibri"/>
                <a:ea typeface="Calibri"/>
                <a:cs typeface="Calibri"/>
                <a:sym typeface="Calibri"/>
              </a:rPr>
              <a:t>Dictionaries and Lists</a:t>
            </a:r>
            <a:endParaRPr sz="1200"/>
          </a:p>
          <a:p>
            <a:pPr indent="-184150" lvl="1" marL="628650" marR="0" rtl="0" algn="l">
              <a:spcBef>
                <a:spcPts val="10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A dictionary is represented in a simple key: value form (the colon must be followed by a space):</a:t>
            </a:r>
            <a:endParaRPr sz="1200"/>
          </a:p>
          <a:p>
            <a:pPr indent="-184150" lvl="1" marL="628650" marR="0" rtl="0" algn="l">
              <a:spcBef>
                <a:spcPts val="10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Dictionaries and Lists can be in abbreviated form if desired, though usually done when more complex data structures are wanted.</a:t>
            </a:r>
            <a:endParaRPr sz="1200"/>
          </a:p>
          <a:p>
            <a:pPr indent="-184150" lvl="1" marL="628650" marR="0" rtl="0" algn="l">
              <a:spcBef>
                <a:spcPts val="10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List members, or items will always begin with a     “– “</a:t>
            </a:r>
            <a:endParaRPr sz="1200"/>
          </a:p>
          <a:p>
            <a:pPr indent="-107950" lvl="1" marL="628650" marR="0" rtl="0" algn="l">
              <a:spcBef>
                <a:spcPts val="100"/>
              </a:spcBef>
              <a:spcAft>
                <a:spcPts val="0"/>
              </a:spcAft>
              <a:buClr>
                <a:schemeClr val="dk1"/>
              </a:buClr>
              <a:buSzPts val="1000"/>
              <a:buFont typeface="Arial"/>
              <a:buNone/>
            </a:pPr>
            <a:r>
              <a:t/>
            </a:r>
            <a:endParaRPr b="1" i="0" sz="1200" u="none" cap="none" strike="noStrike">
              <a:solidFill>
                <a:schemeClr val="dk1"/>
              </a:solidFill>
              <a:latin typeface="Calibri"/>
              <a:ea typeface="Calibri"/>
              <a:cs typeface="Calibri"/>
              <a:sym typeface="Calibri"/>
            </a:endParaRPr>
          </a:p>
          <a:p>
            <a:pPr indent="-260350" lvl="1" marL="742950" marR="0" rtl="0" algn="l">
              <a:spcBef>
                <a:spcPts val="100"/>
              </a:spcBef>
              <a:spcAft>
                <a:spcPts val="0"/>
              </a:spcAft>
              <a:buClr>
                <a:srgbClr val="595959"/>
              </a:buClr>
              <a:buSzPts val="1200"/>
              <a:buFont typeface="Calibri"/>
              <a:buChar char="–"/>
            </a:pPr>
            <a:r>
              <a:rPr b="1" i="0" lang="en-US" sz="1200" u="none" cap="none" strike="noStrike">
                <a:solidFill>
                  <a:srgbClr val="595959"/>
                </a:solidFill>
                <a:latin typeface="Calibri"/>
                <a:ea typeface="Calibri"/>
                <a:cs typeface="Calibri"/>
                <a:sym typeface="Calibri"/>
              </a:rPr>
              <a:t>Strings</a:t>
            </a:r>
            <a:endParaRPr sz="1200"/>
          </a:p>
          <a:p>
            <a:pPr indent="-184150" lvl="1" marL="628650" marR="0" rtl="0" algn="l">
              <a:spcBef>
                <a:spcPts val="10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Strings in Quotes = Optional</a:t>
            </a:r>
            <a:endParaRPr sz="1200"/>
          </a:p>
          <a:p>
            <a:pPr indent="-184150" lvl="2" marL="1028700" marR="0" rtl="0" algn="l">
              <a:spcBef>
                <a:spcPts val="10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Name: this is a string</a:t>
            </a:r>
            <a:endParaRPr sz="1200"/>
          </a:p>
          <a:p>
            <a:pPr indent="-184150" lvl="2" marL="1028700" marR="0" rtl="0" algn="l">
              <a:spcBef>
                <a:spcPts val="10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Name: “Or you can put it in quotes”</a:t>
            </a:r>
            <a:endParaRPr sz="1200"/>
          </a:p>
          <a:p>
            <a:pPr indent="-107950" lvl="1" marL="628650" marR="0" rtl="0" algn="l">
              <a:spcBef>
                <a:spcPts val="100"/>
              </a:spcBef>
              <a:spcAft>
                <a:spcPts val="0"/>
              </a:spcAft>
              <a:buClr>
                <a:schemeClr val="dk1"/>
              </a:buClr>
              <a:buSzPts val="1000"/>
              <a:buFont typeface="Arial"/>
              <a:buNone/>
            </a:pPr>
            <a:r>
              <a:t/>
            </a:r>
            <a:endParaRPr b="1" i="0" sz="1200" u="none" cap="none" strike="noStrike">
              <a:solidFill>
                <a:schemeClr val="dk1"/>
              </a:solidFill>
              <a:latin typeface="Calibri"/>
              <a:ea typeface="Calibri"/>
              <a:cs typeface="Calibri"/>
              <a:sym typeface="Calibri"/>
            </a:endParaRPr>
          </a:p>
          <a:p>
            <a:pPr indent="-260350" lvl="1" marL="742950" marR="0" rtl="0" algn="l">
              <a:spcBef>
                <a:spcPts val="100"/>
              </a:spcBef>
              <a:spcAft>
                <a:spcPts val="0"/>
              </a:spcAft>
              <a:buClr>
                <a:srgbClr val="595959"/>
              </a:buClr>
              <a:buSzPts val="1200"/>
              <a:buFont typeface="Calibri"/>
              <a:buChar char="–"/>
            </a:pPr>
            <a:r>
              <a:rPr b="1" i="0" lang="en-US" sz="1200" u="none" cap="none" strike="noStrike">
                <a:solidFill>
                  <a:srgbClr val="595959"/>
                </a:solidFill>
                <a:latin typeface="Calibri"/>
                <a:ea typeface="Calibri"/>
                <a:cs typeface="Calibri"/>
                <a:sym typeface="Calibri"/>
              </a:rPr>
              <a:t>Boolean</a:t>
            </a:r>
            <a:endParaRPr sz="1200"/>
          </a:p>
          <a:p>
            <a:pPr indent="-184150" lvl="1" marL="628650" marR="0" rtl="0" algn="l">
              <a:spcBef>
                <a:spcPts val="100"/>
              </a:spcBef>
              <a:spcAft>
                <a:spcPts val="0"/>
              </a:spcAft>
              <a:buClr>
                <a:schemeClr val="dk1"/>
              </a:buClr>
              <a:buSzPts val="1200"/>
              <a:buFont typeface="Arial"/>
              <a:buChar char="•"/>
            </a:pPr>
            <a:r>
              <a:rPr b="1" i="0" lang="en-US" sz="1200" u="none" cap="none" strike="noStrike">
                <a:solidFill>
                  <a:schemeClr val="dk1"/>
                </a:solidFill>
                <a:latin typeface="Calibri"/>
                <a:ea typeface="Calibri"/>
                <a:cs typeface="Calibri"/>
                <a:sym typeface="Calibri"/>
              </a:rPr>
              <a:t>Ansible is fairly flexible on Boolean values or yes / no, true / false.</a:t>
            </a:r>
            <a:endParaRPr sz="1200"/>
          </a:p>
          <a:p>
            <a:pPr indent="0" lvl="1" marL="457200" marR="0" rtl="0" algn="l">
              <a:spcBef>
                <a:spcPts val="100"/>
              </a:spcBef>
              <a:spcAft>
                <a:spcPts val="0"/>
              </a:spcAft>
              <a:buClr>
                <a:schemeClr val="dk1"/>
              </a:buClr>
              <a:buSzPts val="1000"/>
              <a:buFont typeface="Calibri"/>
              <a:buNone/>
            </a:pPr>
            <a:r>
              <a:t/>
            </a:r>
            <a:endParaRPr b="1" i="0" sz="1200" u="none" cap="none" strike="noStrike">
              <a:solidFill>
                <a:schemeClr val="dk1"/>
              </a:solidFill>
              <a:latin typeface="Calibri"/>
              <a:ea typeface="Calibri"/>
              <a:cs typeface="Calibri"/>
              <a:sym typeface="Calibri"/>
            </a:endParaRPr>
          </a:p>
          <a:p>
            <a:pPr indent="-260350" lvl="1" marL="742950" marR="0" rtl="0" algn="l">
              <a:spcBef>
                <a:spcPts val="100"/>
              </a:spcBef>
              <a:spcAft>
                <a:spcPts val="0"/>
              </a:spcAft>
              <a:buClr>
                <a:srgbClr val="595959"/>
              </a:buClr>
              <a:buSzPts val="1200"/>
              <a:buFont typeface="Calibri"/>
              <a:buChar char="–"/>
            </a:pPr>
            <a:r>
              <a:rPr b="1" i="0" lang="en-US" sz="1200" u="none" cap="none" strike="noStrike">
                <a:solidFill>
                  <a:srgbClr val="595959"/>
                </a:solidFill>
                <a:latin typeface="Calibri"/>
                <a:ea typeface="Calibri"/>
                <a:cs typeface="Calibri"/>
                <a:sym typeface="Calibri"/>
              </a:rPr>
              <a:t>Values</a:t>
            </a:r>
            <a:endParaRPr sz="1200"/>
          </a:p>
          <a:p>
            <a:pPr indent="-184150" lvl="1" marL="628650" marR="0" rtl="0" algn="l">
              <a:spcBef>
                <a:spcPts val="100"/>
              </a:spcBef>
              <a:spcAft>
                <a:spcPts val="0"/>
              </a:spcAft>
              <a:buClr>
                <a:srgbClr val="000000"/>
              </a:buClr>
              <a:buSzPts val="1200"/>
              <a:buFont typeface="Arial"/>
              <a:buChar char="•"/>
            </a:pPr>
            <a:r>
              <a:rPr b="1" i="0" lang="en-US" sz="1200" u="none" cap="none" strike="noStrike">
                <a:solidFill>
                  <a:srgbClr val="000000"/>
                </a:solidFill>
                <a:latin typeface="Calibri"/>
                <a:ea typeface="Calibri"/>
                <a:cs typeface="Calibri"/>
                <a:sym typeface="Calibri"/>
              </a:rPr>
              <a:t>Values can span multiple lines using a  “ | “ or a “ &gt; “ </a:t>
            </a:r>
            <a:endParaRPr sz="1200"/>
          </a:p>
          <a:p>
            <a:pPr indent="-184150" lvl="2" marL="1028700" marR="0" rtl="0" algn="l">
              <a:spcBef>
                <a:spcPts val="100"/>
              </a:spcBef>
              <a:spcAft>
                <a:spcPts val="0"/>
              </a:spcAft>
              <a:buClr>
                <a:srgbClr val="000000"/>
              </a:buClr>
              <a:buSzPts val="1200"/>
              <a:buFont typeface="Arial"/>
              <a:buChar char="•"/>
            </a:pPr>
            <a:r>
              <a:rPr b="1" i="0" lang="en-US" sz="1200" u="none" cap="none" strike="noStrike">
                <a:solidFill>
                  <a:srgbClr val="000000"/>
                </a:solidFill>
                <a:latin typeface="Calibri"/>
                <a:ea typeface="Calibri"/>
                <a:cs typeface="Calibri"/>
                <a:sym typeface="Calibri"/>
              </a:rPr>
              <a:t>|   includes new lines</a:t>
            </a:r>
            <a:endParaRPr sz="1200"/>
          </a:p>
          <a:p>
            <a:pPr indent="-184150" lvl="2" marL="1028700" marR="0" rtl="0" algn="l">
              <a:spcBef>
                <a:spcPts val="100"/>
              </a:spcBef>
              <a:spcAft>
                <a:spcPts val="0"/>
              </a:spcAft>
              <a:buClr>
                <a:srgbClr val="000000"/>
              </a:buClr>
              <a:buSzPts val="1200"/>
              <a:buFont typeface="Arial"/>
              <a:buChar char="•"/>
            </a:pPr>
            <a:r>
              <a:rPr b="1" i="0" lang="en-US" sz="1200" u="none" cap="none" strike="noStrike">
                <a:solidFill>
                  <a:srgbClr val="000000"/>
                </a:solidFill>
                <a:latin typeface="Calibri"/>
                <a:ea typeface="Calibri"/>
                <a:cs typeface="Calibri"/>
                <a:sym typeface="Calibri"/>
              </a:rPr>
              <a:t>&gt;  ignores new lines.</a:t>
            </a:r>
            <a:endParaRPr sz="1200"/>
          </a:p>
          <a:p>
            <a:pPr indent="-209550" lvl="1" marL="742950" marR="0" rtl="0" algn="l">
              <a:spcBef>
                <a:spcPts val="100"/>
              </a:spcBef>
              <a:spcAft>
                <a:spcPts val="0"/>
              </a:spcAft>
              <a:buClr>
                <a:schemeClr val="dk1"/>
              </a:buClr>
              <a:buSzPts val="1200"/>
              <a:buFont typeface="Calibri"/>
              <a:buNone/>
            </a:pPr>
            <a:r>
              <a:t/>
            </a:r>
            <a:endParaRPr b="1" i="0" sz="1200" u="none" cap="none" strike="noStrike">
              <a:solidFill>
                <a:srgbClr val="595959"/>
              </a:solidFill>
              <a:latin typeface="Calibri"/>
              <a:ea typeface="Calibri"/>
              <a:cs typeface="Calibri"/>
              <a:sym typeface="Calibri"/>
            </a:endParaRPr>
          </a:p>
          <a:p>
            <a:pPr indent="-215900" lvl="0" marL="342900" marR="0" rtl="0" algn="l">
              <a:spcBef>
                <a:spcPts val="2200"/>
              </a:spcBef>
              <a:spcAft>
                <a:spcPts val="0"/>
              </a:spcAft>
              <a:buClr>
                <a:schemeClr val="dk1"/>
              </a:buClr>
              <a:buSzPts val="2000"/>
              <a:buFont typeface="Calibri"/>
              <a:buNone/>
            </a:pPr>
            <a:r>
              <a:t/>
            </a:r>
            <a:endParaRPr b="1" i="0" sz="1200" u="none" cap="none" strike="noStrike">
              <a:solidFill>
                <a:srgbClr val="3F3F3F"/>
              </a:solidFill>
              <a:latin typeface="Calibri"/>
              <a:ea typeface="Calibri"/>
              <a:cs typeface="Calibri"/>
              <a:sym typeface="Calibri"/>
            </a:endParaRPr>
          </a:p>
        </p:txBody>
      </p:sp>
      <p:cxnSp>
        <p:nvCxnSpPr>
          <p:cNvPr id="905" name="Google Shape;905;p120"/>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906" name="Google Shape;906;p120"/>
          <p:cNvSpPr/>
          <p:nvPr/>
        </p:nvSpPr>
        <p:spPr>
          <a:xfrm>
            <a:off x="3561588" y="3200400"/>
            <a:ext cx="381000" cy="152400"/>
          </a:xfrm>
          <a:prstGeom prst="rect">
            <a:avLst/>
          </a:prstGeom>
          <a:solidFill>
            <a:srgbClr val="DAE5F1"/>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632423"/>
                </a:solidFill>
                <a:latin typeface="Arial"/>
                <a:ea typeface="Arial"/>
                <a:cs typeface="Arial"/>
                <a:sym typeface="Arial"/>
              </a:rPr>
              <a:t>Dash</a:t>
            </a:r>
            <a:endParaRPr/>
          </a:p>
        </p:txBody>
      </p:sp>
      <p:cxnSp>
        <p:nvCxnSpPr>
          <p:cNvPr id="907" name="Google Shape;907;p120"/>
          <p:cNvCxnSpPr>
            <a:stCxn id="906" idx="3"/>
          </p:cNvCxnSpPr>
          <p:nvPr/>
        </p:nvCxnSpPr>
        <p:spPr>
          <a:xfrm flipH="1" rot="10800000">
            <a:off x="3942588" y="3124200"/>
            <a:ext cx="45600" cy="152400"/>
          </a:xfrm>
          <a:prstGeom prst="bentConnector2">
            <a:avLst/>
          </a:prstGeom>
          <a:noFill/>
          <a:ln cap="flat" cmpd="sng" w="9525">
            <a:solidFill>
              <a:srgbClr val="4A7DBA"/>
            </a:solidFill>
            <a:prstDash val="solid"/>
            <a:round/>
            <a:headEnd len="sm" w="sm" type="none"/>
            <a:tailEnd len="med" w="med" type="triangle"/>
          </a:ln>
        </p:spPr>
      </p:cxnSp>
      <p:grpSp>
        <p:nvGrpSpPr>
          <p:cNvPr id="908" name="Google Shape;908;p120"/>
          <p:cNvGrpSpPr/>
          <p:nvPr/>
        </p:nvGrpSpPr>
        <p:grpSpPr>
          <a:xfrm>
            <a:off x="4103860" y="3124200"/>
            <a:ext cx="570240" cy="228600"/>
            <a:chOff x="4084080" y="3124200"/>
            <a:chExt cx="518400" cy="228600"/>
          </a:xfrm>
        </p:grpSpPr>
        <p:sp>
          <p:nvSpPr>
            <p:cNvPr id="909" name="Google Shape;909;p120"/>
            <p:cNvSpPr/>
            <p:nvPr/>
          </p:nvSpPr>
          <p:spPr>
            <a:xfrm>
              <a:off x="4145280" y="3200400"/>
              <a:ext cx="457200" cy="152400"/>
            </a:xfrm>
            <a:prstGeom prst="rect">
              <a:avLst/>
            </a:prstGeom>
            <a:solidFill>
              <a:srgbClr val="DAE5F1"/>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632423"/>
                  </a:solidFill>
                  <a:latin typeface="Arial"/>
                  <a:ea typeface="Arial"/>
                  <a:cs typeface="Arial"/>
                  <a:sym typeface="Arial"/>
                </a:rPr>
                <a:t>Space</a:t>
              </a:r>
              <a:endParaRPr/>
            </a:p>
          </p:txBody>
        </p:sp>
        <p:cxnSp>
          <p:nvCxnSpPr>
            <p:cNvPr id="910" name="Google Shape;910;p120"/>
            <p:cNvCxnSpPr>
              <a:stCxn id="909" idx="1"/>
            </p:cNvCxnSpPr>
            <p:nvPr/>
          </p:nvCxnSpPr>
          <p:spPr>
            <a:xfrm rot="10800000">
              <a:off x="4084080" y="3124200"/>
              <a:ext cx="61200" cy="152400"/>
            </a:xfrm>
            <a:prstGeom prst="bentConnector2">
              <a:avLst/>
            </a:prstGeom>
            <a:noFill/>
            <a:ln cap="flat" cmpd="sng" w="9525">
              <a:solidFill>
                <a:srgbClr val="4A7DBA"/>
              </a:solidFill>
              <a:prstDash val="solid"/>
              <a:round/>
              <a:headEnd len="sm" w="sm" type="none"/>
              <a:tailEnd len="med" w="med"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7"/>
          <p:cNvSpPr txBox="1"/>
          <p:nvPr>
            <p:ph type="title"/>
          </p:nvPr>
        </p:nvSpPr>
        <p:spPr>
          <a:xfrm>
            <a:off x="457200" y="221673"/>
            <a:ext cx="8229600" cy="92132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800" u="none" cap="none" strike="noStrike">
                <a:solidFill>
                  <a:srgbClr val="E36C09"/>
                </a:solidFill>
                <a:latin typeface="Calibri"/>
                <a:ea typeface="Calibri"/>
                <a:cs typeface="Calibri"/>
                <a:sym typeface="Calibri"/>
              </a:rPr>
              <a:t>What to expect from this class</a:t>
            </a:r>
            <a:endParaRPr/>
          </a:p>
        </p:txBody>
      </p:sp>
      <p:cxnSp>
        <p:nvCxnSpPr>
          <p:cNvPr id="362" name="Google Shape;362;p67"/>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363" name="Google Shape;363;p67"/>
          <p:cNvSpPr txBox="1"/>
          <p:nvPr/>
        </p:nvSpPr>
        <p:spPr>
          <a:xfrm>
            <a:off x="457200" y="1295400"/>
            <a:ext cx="8382000" cy="4800600"/>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Noto Sans Symbols"/>
              <a:buNone/>
            </a:pPr>
            <a:r>
              <a:t/>
            </a:r>
            <a:endParaRPr b="1" i="0" sz="2400">
              <a:solidFill>
                <a:srgbClr val="595959"/>
              </a:solidFill>
              <a:latin typeface="Calibri"/>
              <a:ea typeface="Calibri"/>
              <a:cs typeface="Calibri"/>
              <a:sym typeface="Calibri"/>
            </a:endParaRPr>
          </a:p>
          <a:p>
            <a:pPr indent="-342900" lvl="0" marL="342900" marR="0" rtl="0" algn="l">
              <a:spcBef>
                <a:spcPts val="480"/>
              </a:spcBef>
              <a:spcAft>
                <a:spcPts val="0"/>
              </a:spcAft>
              <a:buClr>
                <a:srgbClr val="595959"/>
              </a:buClr>
              <a:buSzPts val="2400"/>
              <a:buFont typeface="Noto Sans Symbols"/>
              <a:buChar char="❑"/>
            </a:pPr>
            <a:r>
              <a:rPr b="1" i="0" lang="en-US" sz="2400">
                <a:solidFill>
                  <a:srgbClr val="595959"/>
                </a:solidFill>
                <a:latin typeface="Calibri"/>
                <a:ea typeface="Calibri"/>
                <a:cs typeface="Calibri"/>
                <a:sym typeface="Calibri"/>
              </a:rPr>
              <a:t>Hands-on experience from basic to real-world application.</a:t>
            </a:r>
            <a:endParaRPr/>
          </a:p>
          <a:p>
            <a:pPr indent="-190500" lvl="0" marL="342900" marR="0" rtl="0" algn="l">
              <a:spcBef>
                <a:spcPts val="480"/>
              </a:spcBef>
              <a:spcAft>
                <a:spcPts val="0"/>
              </a:spcAft>
              <a:buClr>
                <a:schemeClr val="dk1"/>
              </a:buClr>
              <a:buSzPts val="2400"/>
              <a:buFont typeface="Noto Sans Symbols"/>
              <a:buNone/>
            </a:pPr>
            <a:r>
              <a:t/>
            </a:r>
            <a:endParaRPr b="1" i="0" sz="2400">
              <a:solidFill>
                <a:srgbClr val="595959"/>
              </a:solidFill>
              <a:latin typeface="Calibri"/>
              <a:ea typeface="Calibri"/>
              <a:cs typeface="Calibri"/>
              <a:sym typeface="Calibri"/>
            </a:endParaRPr>
          </a:p>
          <a:p>
            <a:pPr indent="-342900" lvl="0" marL="342900" marR="0" rtl="0" algn="l">
              <a:spcBef>
                <a:spcPts val="480"/>
              </a:spcBef>
              <a:spcAft>
                <a:spcPts val="0"/>
              </a:spcAft>
              <a:buClr>
                <a:srgbClr val="595959"/>
              </a:buClr>
              <a:buSzPts val="2400"/>
              <a:buFont typeface="Noto Sans Symbols"/>
              <a:buChar char="❑"/>
            </a:pPr>
            <a:r>
              <a:rPr b="1" i="0" lang="en-US" sz="2400">
                <a:solidFill>
                  <a:srgbClr val="595959"/>
                </a:solidFill>
                <a:latin typeface="Calibri"/>
                <a:ea typeface="Calibri"/>
                <a:cs typeface="Calibri"/>
                <a:sym typeface="Calibri"/>
              </a:rPr>
              <a:t>Fully participatory and Ansible centered. </a:t>
            </a:r>
            <a:endParaRPr/>
          </a:p>
          <a:p>
            <a:pPr indent="-190500" lvl="0" marL="342900" marR="0" rtl="0" algn="l">
              <a:spcBef>
                <a:spcPts val="480"/>
              </a:spcBef>
              <a:spcAft>
                <a:spcPts val="0"/>
              </a:spcAft>
              <a:buClr>
                <a:schemeClr val="dk1"/>
              </a:buClr>
              <a:buSzPts val="2400"/>
              <a:buFont typeface="Noto Sans Symbols"/>
              <a:buNone/>
            </a:pPr>
            <a:r>
              <a:t/>
            </a:r>
            <a:endParaRPr b="1" i="0" sz="2400">
              <a:solidFill>
                <a:srgbClr val="595959"/>
              </a:solidFill>
              <a:latin typeface="Calibri"/>
              <a:ea typeface="Calibri"/>
              <a:cs typeface="Calibri"/>
              <a:sym typeface="Calibri"/>
            </a:endParaRPr>
          </a:p>
          <a:p>
            <a:pPr indent="-342900" lvl="0" marL="342900" marR="0" rtl="0" algn="l">
              <a:spcBef>
                <a:spcPts val="480"/>
              </a:spcBef>
              <a:spcAft>
                <a:spcPts val="0"/>
              </a:spcAft>
              <a:buClr>
                <a:srgbClr val="595959"/>
              </a:buClr>
              <a:buSzPts val="2400"/>
              <a:buFont typeface="Noto Sans Symbols"/>
              <a:buChar char="❑"/>
            </a:pPr>
            <a:r>
              <a:rPr b="1" i="0" lang="en-US" sz="2400">
                <a:solidFill>
                  <a:srgbClr val="595959"/>
                </a:solidFill>
                <a:latin typeface="Calibri"/>
                <a:ea typeface="Calibri"/>
                <a:cs typeface="Calibri"/>
                <a:sym typeface="Calibri"/>
              </a:rPr>
              <a:t>Conversations and coaching.</a:t>
            </a:r>
            <a:endParaRPr/>
          </a:p>
          <a:p>
            <a:pPr indent="-190500" lvl="0" marL="342900" marR="0" rtl="0" algn="l">
              <a:spcBef>
                <a:spcPts val="480"/>
              </a:spcBef>
              <a:spcAft>
                <a:spcPts val="0"/>
              </a:spcAft>
              <a:buClr>
                <a:schemeClr val="dk1"/>
              </a:buClr>
              <a:buSzPts val="2400"/>
              <a:buFont typeface="Noto Sans Symbols"/>
              <a:buNone/>
            </a:pPr>
            <a:r>
              <a:t/>
            </a:r>
            <a:endParaRPr b="1" i="0" sz="2400">
              <a:solidFill>
                <a:srgbClr val="595959"/>
              </a:solidFill>
              <a:latin typeface="Calibri"/>
              <a:ea typeface="Calibri"/>
              <a:cs typeface="Calibri"/>
              <a:sym typeface="Calibri"/>
            </a:endParaRPr>
          </a:p>
          <a:p>
            <a:pPr indent="-342900" lvl="0" marL="342900" marR="0" rtl="0" algn="l">
              <a:spcBef>
                <a:spcPts val="480"/>
              </a:spcBef>
              <a:spcAft>
                <a:spcPts val="0"/>
              </a:spcAft>
              <a:buClr>
                <a:srgbClr val="595959"/>
              </a:buClr>
              <a:buSzPts val="2400"/>
              <a:buFont typeface="Noto Sans Symbols"/>
              <a:buChar char="❑"/>
            </a:pPr>
            <a:r>
              <a:rPr b="1" i="0" lang="en-US" sz="2400">
                <a:solidFill>
                  <a:srgbClr val="595959"/>
                </a:solidFill>
                <a:latin typeface="Calibri"/>
                <a:ea typeface="Calibri"/>
                <a:cs typeface="Calibri"/>
                <a:sym typeface="Calibri"/>
              </a:rPr>
              <a:t>An effort to bring what we learn here from the “real-world”, to “your world”.</a:t>
            </a:r>
            <a:endParaRPr/>
          </a:p>
          <a:p>
            <a:pPr indent="-190500" lvl="0" marL="342900" marR="0" rtl="0" algn="l">
              <a:spcBef>
                <a:spcPts val="480"/>
              </a:spcBef>
              <a:spcAft>
                <a:spcPts val="0"/>
              </a:spcAft>
              <a:buClr>
                <a:schemeClr val="dk1"/>
              </a:buClr>
              <a:buSzPts val="2400"/>
              <a:buFont typeface="PT Sans"/>
              <a:buNone/>
            </a:pPr>
            <a:r>
              <a:t/>
            </a:r>
            <a:endParaRPr b="1" i="0" sz="2400">
              <a:solidFill>
                <a:srgbClr val="595959"/>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12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YAML Fundamentals: YAML in Use</a:t>
            </a:r>
            <a:endParaRPr/>
          </a:p>
        </p:txBody>
      </p:sp>
      <p:sp>
        <p:nvSpPr>
          <p:cNvPr id="917" name="Google Shape;917;p121"/>
          <p:cNvSpPr txBox="1"/>
          <p:nvPr>
            <p:ph idx="1" type="body"/>
          </p:nvPr>
        </p:nvSpPr>
        <p:spPr>
          <a:xfrm>
            <a:off x="457200" y="1447800"/>
            <a:ext cx="4038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Lists (Delimited with hyphens):</a:t>
            </a:r>
            <a:endParaRPr/>
          </a:p>
          <a:p>
            <a:pPr indent="0" lvl="0" marL="0" marR="0" rtl="0" algn="l">
              <a:spcBef>
                <a:spcPts val="80"/>
              </a:spcBef>
              <a:spcAft>
                <a:spcPts val="0"/>
              </a:spcAft>
              <a:buClr>
                <a:schemeClr val="dk1"/>
              </a:buClr>
              <a:buSzPts val="400"/>
              <a:buFont typeface="Calibri"/>
              <a:buNone/>
            </a:pPr>
            <a:r>
              <a:t/>
            </a:r>
            <a:endParaRPr b="0" i="1" sz="4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360"/>
              </a:spcBef>
              <a:spcAft>
                <a:spcPts val="0"/>
              </a:spcAft>
              <a:buClr>
                <a:schemeClr val="dk1"/>
              </a:buClr>
              <a:buSzPts val="1800"/>
              <a:buFont typeface="Calibri"/>
              <a:buNone/>
            </a:pPr>
            <a:r>
              <a:rPr b="0" i="1" lang="en-US" sz="1800" u="none" cap="none" strike="noStrike">
                <a:solidFill>
                  <a:schemeClr val="dk1"/>
                </a:solidFill>
                <a:latin typeface="Calibri"/>
                <a:ea typeface="Calibri"/>
                <a:cs typeface="Calibri"/>
                <a:sym typeface="Calibri"/>
              </a:rPr>
              <a:t># A List of “Family Guy” Characters</a:t>
            </a:r>
            <a:endParaRPr/>
          </a:p>
          <a:p>
            <a:pPr indent="0" lvl="0" marL="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family_guy:</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Peter Griffin</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Lois Griffin</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Meg Griffin</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Chris Griffin </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Stewie Griffin</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Brian Griffin</a:t>
            </a:r>
            <a:endParaRPr/>
          </a:p>
          <a:p>
            <a:pPr indent="-342900" lvl="0" marL="34290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Or inline:</a:t>
            </a:r>
            <a:endParaRPr/>
          </a:p>
          <a:p>
            <a:pPr indent="0" lvl="0" marL="0" marR="0" rtl="0" algn="l">
              <a:spcBef>
                <a:spcPts val="160"/>
              </a:spcBef>
              <a:spcAft>
                <a:spcPts val="0"/>
              </a:spcAft>
              <a:buClr>
                <a:schemeClr val="dk1"/>
              </a:buClr>
              <a:buSzPts val="800"/>
              <a:buFont typeface="Calibri"/>
              <a:buNone/>
            </a:pPr>
            <a:r>
              <a:t/>
            </a:r>
            <a:endParaRPr b="0" i="0" sz="800" u="none" cap="none" strike="noStrike">
              <a:solidFill>
                <a:schemeClr val="dk1"/>
              </a:solidFill>
              <a:latin typeface="Calibri"/>
              <a:ea typeface="Calibri"/>
              <a:cs typeface="Calibri"/>
              <a:sym typeface="Calibri"/>
            </a:endParaRPr>
          </a:p>
          <a:p>
            <a:pPr indent="0" lvl="0" marL="0" marR="0" rtl="0" algn="l">
              <a:spcBef>
                <a:spcPts val="28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family_guy: [Peter, Lois, Meg, Chris, Stewie, Brian]</a:t>
            </a:r>
            <a:endParaRPr b="0" i="0" sz="2000" u="none" cap="none" strike="noStrike">
              <a:solidFill>
                <a:schemeClr val="dk1"/>
              </a:solidFill>
              <a:latin typeface="Calibri"/>
              <a:ea typeface="Calibri"/>
              <a:cs typeface="Calibri"/>
              <a:sym typeface="Calibri"/>
            </a:endParaRPr>
          </a:p>
        </p:txBody>
      </p:sp>
      <p:sp>
        <p:nvSpPr>
          <p:cNvPr id="918" name="Google Shape;918;p121"/>
          <p:cNvSpPr txBox="1"/>
          <p:nvPr>
            <p:ph idx="2" type="body"/>
          </p:nvPr>
        </p:nvSpPr>
        <p:spPr>
          <a:xfrm>
            <a:off x="4648200" y="1447800"/>
            <a:ext cx="4038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Dictionaries:</a:t>
            </a:r>
            <a:endParaRPr/>
          </a:p>
          <a:p>
            <a:pPr indent="0" lvl="0" marL="0" marR="0" rtl="0" algn="l">
              <a:spcBef>
                <a:spcPts val="10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360"/>
              </a:spcBef>
              <a:spcAft>
                <a:spcPts val="0"/>
              </a:spcAft>
              <a:buClr>
                <a:schemeClr val="dk1"/>
              </a:buClr>
              <a:buSzPts val="1800"/>
              <a:buFont typeface="Calibri"/>
              <a:buNone/>
            </a:pPr>
            <a:r>
              <a:rPr b="0" i="1" lang="en-US" sz="1800" u="none" cap="none" strike="noStrike">
                <a:solidFill>
                  <a:schemeClr val="dk1"/>
                </a:solidFill>
                <a:latin typeface="Calibri"/>
                <a:ea typeface="Calibri"/>
                <a:cs typeface="Calibri"/>
                <a:sym typeface="Calibri"/>
              </a:rPr>
              <a:t># A Client Contact Record</a:t>
            </a:r>
            <a:endParaRPr/>
          </a:p>
          <a:p>
            <a:pPr indent="0" lvl="0" marL="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analog:</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company: Analog Coffee</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address: 235 Summit Ave</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city: Seattle</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state: WA</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website: http://analogcoffee.com/</a:t>
            </a:r>
            <a:endParaRPr/>
          </a:p>
          <a:p>
            <a:pPr indent="-184150" lvl="1" marL="742950" marR="0" rtl="0" algn="l">
              <a:spcBef>
                <a:spcPts val="32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Or Inline:</a:t>
            </a:r>
            <a:endParaRPr/>
          </a:p>
          <a:p>
            <a:pPr indent="0" lvl="0" marL="0" marR="0" rtl="0" algn="l">
              <a:spcBef>
                <a:spcPts val="140"/>
              </a:spcBef>
              <a:spcAft>
                <a:spcPts val="0"/>
              </a:spcAft>
              <a:buClr>
                <a:schemeClr val="dk1"/>
              </a:buClr>
              <a:buSzPts val="700"/>
              <a:buFont typeface="Calibri"/>
              <a:buNone/>
            </a:pPr>
            <a:r>
              <a:t/>
            </a:r>
            <a:endParaRPr b="0" i="0" sz="700" u="none" cap="none" strike="noStrike">
              <a:solidFill>
                <a:schemeClr val="dk1"/>
              </a:solidFill>
              <a:latin typeface="Calibri"/>
              <a:ea typeface="Calibri"/>
              <a:cs typeface="Calibri"/>
              <a:sym typeface="Calibri"/>
            </a:endParaRPr>
          </a:p>
          <a:p>
            <a:pPr indent="0" lvl="0" marL="0" marR="0" rtl="0" algn="l">
              <a:spcBef>
                <a:spcPts val="24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analog: {company: Analog Coffee, address: 235 Summit Ave, city: Seattle, state: WA, website: http://analogcoffee.com/}</a:t>
            </a:r>
            <a:endParaRPr/>
          </a:p>
        </p:txBody>
      </p:sp>
      <p:cxnSp>
        <p:nvCxnSpPr>
          <p:cNvPr id="919" name="Google Shape;919;p121"/>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12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YAML Fundamentals: YAML in Use</a:t>
            </a:r>
            <a:endParaRPr/>
          </a:p>
        </p:txBody>
      </p:sp>
      <p:sp>
        <p:nvSpPr>
          <p:cNvPr id="926" name="Google Shape;926;p122"/>
          <p:cNvSpPr txBox="1"/>
          <p:nvPr>
            <p:ph idx="1" type="body"/>
          </p:nvPr>
        </p:nvSpPr>
        <p:spPr>
          <a:xfrm>
            <a:off x="457200" y="1447800"/>
            <a:ext cx="4038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Lists (Delimited with hyphens):</a:t>
            </a:r>
            <a:endParaRPr/>
          </a:p>
          <a:p>
            <a:pPr indent="0" lvl="0" marL="0" marR="0" rtl="0" algn="l">
              <a:spcBef>
                <a:spcPts val="80"/>
              </a:spcBef>
              <a:spcAft>
                <a:spcPts val="0"/>
              </a:spcAft>
              <a:buClr>
                <a:schemeClr val="dk1"/>
              </a:buClr>
              <a:buSzPts val="400"/>
              <a:buFont typeface="Calibri"/>
              <a:buNone/>
            </a:pPr>
            <a:r>
              <a:t/>
            </a:r>
            <a:endParaRPr b="0" i="1" sz="4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360"/>
              </a:spcBef>
              <a:spcAft>
                <a:spcPts val="0"/>
              </a:spcAft>
              <a:buClr>
                <a:schemeClr val="dk1"/>
              </a:buClr>
              <a:buSzPts val="1800"/>
              <a:buFont typeface="Calibri"/>
              <a:buNone/>
            </a:pPr>
            <a:r>
              <a:rPr b="0" i="1" lang="en-US" sz="1800" u="none" cap="none" strike="noStrike">
                <a:solidFill>
                  <a:schemeClr val="dk1"/>
                </a:solidFill>
                <a:latin typeface="Calibri"/>
                <a:ea typeface="Calibri"/>
                <a:cs typeface="Calibri"/>
                <a:sym typeface="Calibri"/>
              </a:rPr>
              <a:t># A List of “Family Guy” Characters</a:t>
            </a:r>
            <a:endParaRPr/>
          </a:p>
          <a:p>
            <a:pPr indent="0" lvl="0" marL="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family_guy:</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Peter Griffin</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Lois Griffin</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Meg Griffin</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Chris Griffin </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Stewie Griffin</a:t>
            </a:r>
            <a:endParaRPr/>
          </a:p>
          <a:p>
            <a:pPr indent="-285750" lvl="1" marL="742950" marR="0" rtl="0" algn="l">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Brian Griffin</a:t>
            </a:r>
            <a:endParaRPr/>
          </a:p>
          <a:p>
            <a:pPr indent="-342900" lvl="0" marL="34290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Or inline:</a:t>
            </a:r>
            <a:endParaRPr/>
          </a:p>
          <a:p>
            <a:pPr indent="0" lvl="0" marL="0" marR="0" rtl="0" algn="l">
              <a:spcBef>
                <a:spcPts val="160"/>
              </a:spcBef>
              <a:spcAft>
                <a:spcPts val="0"/>
              </a:spcAft>
              <a:buClr>
                <a:schemeClr val="dk1"/>
              </a:buClr>
              <a:buSzPts val="800"/>
              <a:buFont typeface="Calibri"/>
              <a:buNone/>
            </a:pPr>
            <a:r>
              <a:t/>
            </a:r>
            <a:endParaRPr b="0" i="0" sz="800" u="none" cap="none" strike="noStrike">
              <a:solidFill>
                <a:schemeClr val="dk1"/>
              </a:solidFill>
              <a:latin typeface="Calibri"/>
              <a:ea typeface="Calibri"/>
              <a:cs typeface="Calibri"/>
              <a:sym typeface="Calibri"/>
            </a:endParaRPr>
          </a:p>
          <a:p>
            <a:pPr indent="0" lvl="0" marL="0" marR="0" rtl="0" algn="l">
              <a:spcBef>
                <a:spcPts val="28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family_guy: [Peter, Lois, Meg, Chris, Stewie, Brian]</a:t>
            </a:r>
            <a:endParaRPr b="0" i="0" sz="2000" u="none" cap="none" strike="noStrike">
              <a:solidFill>
                <a:schemeClr val="dk1"/>
              </a:solidFill>
              <a:latin typeface="Calibri"/>
              <a:ea typeface="Calibri"/>
              <a:cs typeface="Calibri"/>
              <a:sym typeface="Calibri"/>
            </a:endParaRPr>
          </a:p>
        </p:txBody>
      </p:sp>
      <p:sp>
        <p:nvSpPr>
          <p:cNvPr id="927" name="Google Shape;927;p122"/>
          <p:cNvSpPr txBox="1"/>
          <p:nvPr>
            <p:ph idx="2" type="body"/>
          </p:nvPr>
        </p:nvSpPr>
        <p:spPr>
          <a:xfrm>
            <a:off x="4648200" y="1447800"/>
            <a:ext cx="4038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Dictionaries:</a:t>
            </a:r>
            <a:endParaRPr/>
          </a:p>
          <a:p>
            <a:pPr indent="0" lvl="0" marL="0" marR="0" rtl="0" algn="l">
              <a:spcBef>
                <a:spcPts val="10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360"/>
              </a:spcBef>
              <a:spcAft>
                <a:spcPts val="0"/>
              </a:spcAft>
              <a:buClr>
                <a:schemeClr val="dk1"/>
              </a:buClr>
              <a:buSzPts val="1800"/>
              <a:buFont typeface="Calibri"/>
              <a:buNone/>
            </a:pPr>
            <a:r>
              <a:rPr b="0" i="1" lang="en-US" sz="1800" u="none" cap="none" strike="noStrike">
                <a:solidFill>
                  <a:schemeClr val="dk1"/>
                </a:solidFill>
                <a:latin typeface="Calibri"/>
                <a:ea typeface="Calibri"/>
                <a:cs typeface="Calibri"/>
                <a:sym typeface="Calibri"/>
              </a:rPr>
              <a:t># A Client Contact Record</a:t>
            </a:r>
            <a:endParaRPr/>
          </a:p>
          <a:p>
            <a:pPr indent="0" lvl="0" marL="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analog:</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company: Analog Coffee</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address: 235 Summit Ave</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city: Seattle</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state: WA</a:t>
            </a:r>
            <a:endParaRPr/>
          </a:p>
          <a:p>
            <a:pPr indent="0" lvl="1" marL="457200" marR="0" rtl="0" algn="l">
              <a:spcBef>
                <a:spcPts val="32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website: http://analogcoffee.com/</a:t>
            </a:r>
            <a:endParaRPr/>
          </a:p>
          <a:p>
            <a:pPr indent="-184150" lvl="1" marL="742950" marR="0" rtl="0" algn="l">
              <a:spcBef>
                <a:spcPts val="32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Or Inline:</a:t>
            </a:r>
            <a:endParaRPr/>
          </a:p>
          <a:p>
            <a:pPr indent="0" lvl="0" marL="0" marR="0" rtl="0" algn="l">
              <a:spcBef>
                <a:spcPts val="140"/>
              </a:spcBef>
              <a:spcAft>
                <a:spcPts val="0"/>
              </a:spcAft>
              <a:buClr>
                <a:schemeClr val="dk1"/>
              </a:buClr>
              <a:buSzPts val="700"/>
              <a:buFont typeface="Calibri"/>
              <a:buNone/>
            </a:pPr>
            <a:r>
              <a:t/>
            </a:r>
            <a:endParaRPr b="0" i="0" sz="700" u="none" cap="none" strike="noStrike">
              <a:solidFill>
                <a:schemeClr val="dk1"/>
              </a:solidFill>
              <a:latin typeface="Calibri"/>
              <a:ea typeface="Calibri"/>
              <a:cs typeface="Calibri"/>
              <a:sym typeface="Calibri"/>
            </a:endParaRPr>
          </a:p>
          <a:p>
            <a:pPr indent="0" lvl="0" marL="0" marR="0" rtl="0" algn="l">
              <a:spcBef>
                <a:spcPts val="24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analog: {company: Analog Coffee, address: 235 Summit Ave, city: Seattle, state: WA, website: http://analogcoffee.com/}</a:t>
            </a:r>
            <a:endParaRPr/>
          </a:p>
        </p:txBody>
      </p:sp>
      <p:cxnSp>
        <p:nvCxnSpPr>
          <p:cNvPr id="928" name="Google Shape;928;p122"/>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123"/>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Introduction to Playbooks</a:t>
            </a:r>
            <a:endParaRPr/>
          </a:p>
        </p:txBody>
      </p:sp>
      <p:sp>
        <p:nvSpPr>
          <p:cNvPr id="934" name="Google Shape;934;p123"/>
          <p:cNvSpPr txBox="1"/>
          <p:nvPr>
            <p:ph idx="1" type="body"/>
          </p:nvPr>
        </p:nvSpPr>
        <p:spPr>
          <a:xfrm>
            <a:off x="457200" y="1477963"/>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Playbooks are expressed in YAML format</a:t>
            </a:r>
            <a:endParaRPr/>
          </a:p>
          <a:p>
            <a:pPr indent="-342900" lvl="0" marL="342900" marR="0" rtl="0" algn="l">
              <a:spcBef>
                <a:spcPts val="40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By composing a playbook of multiple ‘plays’, it is possible to orchestrate multi-machine deployments. </a:t>
            </a:r>
            <a:endParaRPr/>
          </a:p>
          <a:p>
            <a:pPr indent="-342900" lvl="0" marL="342900" marR="0" rtl="0" algn="l">
              <a:spcBef>
                <a:spcPts val="40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For each play in a playbook, you get to choose which machines in your infrastructure to target and what remote user to complete the steps (called tasks) as.</a:t>
            </a:r>
            <a:endParaRPr/>
          </a:p>
          <a:p>
            <a:pPr indent="0" lvl="0" marL="0" marR="0" rtl="0" algn="l">
              <a:spcBef>
                <a:spcPts val="4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hosts: Kubernetes_minon     # Group name from inventory file </a:t>
            </a:r>
            <a:endParaRPr/>
          </a:p>
          <a:p>
            <a:pPr indent="0" lvl="0" marL="0" marR="0" rtl="0" algn="l">
              <a:spcBef>
                <a:spcPts val="4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User: centos                       # Server authentication</a:t>
            </a:r>
            <a:endParaRPr/>
          </a:p>
          <a:p>
            <a:pPr indent="0" lvl="0" marL="0" marR="0" rtl="0" algn="l">
              <a:spcBef>
                <a:spcPts val="4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Sudo: true                          # Server authentication</a:t>
            </a:r>
            <a:endParaRPr/>
          </a:p>
          <a:p>
            <a:pPr indent="0" lvl="0" marL="0" marR="0" rtl="0" algn="l">
              <a:spcBef>
                <a:spcPts val="4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Roles:</a:t>
            </a:r>
            <a:endParaRPr/>
          </a:p>
          <a:p>
            <a:pPr indent="0" lvl="0" marL="0" marR="0" rtl="0" algn="l">
              <a:spcBef>
                <a:spcPts val="400"/>
              </a:spcBef>
              <a:spcAft>
                <a:spcPts val="0"/>
              </a:spcAft>
              <a:buClr>
                <a:srgbClr val="000000"/>
              </a:buClr>
              <a:buSzPts val="2000"/>
              <a:buFont typeface="Calibri"/>
              <a:buNone/>
            </a:pPr>
            <a:r>
              <a:rPr lang="en-US" sz="2000">
                <a:solidFill>
                  <a:srgbClr val="000000"/>
                </a:solidFill>
              </a:rPr>
              <a:t>    </a:t>
            </a:r>
            <a:r>
              <a:rPr b="0" i="0" lang="en-US" sz="2000" u="none" cap="none" strike="noStrike">
                <a:solidFill>
                  <a:srgbClr val="000000"/>
                </a:solidFill>
                <a:latin typeface="Calibri"/>
                <a:ea typeface="Calibri"/>
                <a:cs typeface="Calibri"/>
                <a:sym typeface="Calibri"/>
              </a:rPr>
              <a:t> - Java                                      # Role installed on server</a:t>
            </a:r>
            <a:endParaRPr/>
          </a:p>
          <a:p>
            <a:pPr indent="0" lvl="0" marL="0" marR="0" rtl="0" algn="l">
              <a:spcBef>
                <a:spcPts val="400"/>
              </a:spcBef>
              <a:spcAft>
                <a:spcPts val="0"/>
              </a:spcAft>
              <a:buClr>
                <a:srgbClr val="000000"/>
              </a:buClr>
              <a:buSzPts val="2000"/>
              <a:buFont typeface="Calibri"/>
              <a:buNone/>
            </a:pPr>
            <a:r>
              <a:rPr lang="en-US" sz="2000">
                <a:solidFill>
                  <a:srgbClr val="000000"/>
                </a:solidFill>
              </a:rPr>
              <a:t>   </a:t>
            </a:r>
            <a:r>
              <a:rPr b="0" i="0" lang="en-US" sz="2000" u="none" cap="none" strike="noStrike">
                <a:solidFill>
                  <a:srgbClr val="000000"/>
                </a:solidFill>
                <a:latin typeface="Calibri"/>
                <a:ea typeface="Calibri"/>
                <a:cs typeface="Calibri"/>
                <a:sym typeface="Calibri"/>
              </a:rPr>
              <a:t> - Memcached                         # Role installed on server</a:t>
            </a:r>
            <a:endParaRPr/>
          </a:p>
          <a:p>
            <a:pPr indent="-215900" lvl="0" marL="342900" marR="0" rtl="0" algn="l">
              <a:spcBef>
                <a:spcPts val="40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cxnSp>
        <p:nvCxnSpPr>
          <p:cNvPr id="935" name="Google Shape;935;p123"/>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 name="Shape 939"/>
        <p:cNvGrpSpPr/>
        <p:nvPr/>
      </p:nvGrpSpPr>
      <p:grpSpPr>
        <a:xfrm>
          <a:off x="0" y="0"/>
          <a:ext cx="0" cy="0"/>
          <a:chOff x="0" y="0"/>
          <a:chExt cx="0" cy="0"/>
        </a:xfrm>
      </p:grpSpPr>
      <p:sp>
        <p:nvSpPr>
          <p:cNvPr id="940" name="Google Shape;940;p124"/>
          <p:cNvSpPr txBox="1"/>
          <p:nvPr>
            <p:ph type="title"/>
          </p:nvPr>
        </p:nvSpPr>
        <p:spPr>
          <a:xfrm>
            <a:off x="304800" y="-7620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Breaking down a task:</a:t>
            </a:r>
            <a:endParaRPr/>
          </a:p>
        </p:txBody>
      </p:sp>
      <p:sp>
        <p:nvSpPr>
          <p:cNvPr id="941" name="Google Shape;941;p124"/>
          <p:cNvSpPr txBox="1"/>
          <p:nvPr>
            <p:ph idx="1" type="body"/>
          </p:nvPr>
        </p:nvSpPr>
        <p:spPr>
          <a:xfrm>
            <a:off x="152400" y="990600"/>
            <a:ext cx="8382000" cy="5334000"/>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Calibri"/>
              <a:buNone/>
            </a:pPr>
            <a:r>
              <a:t/>
            </a:r>
            <a:endParaRPr b="1" i="0" sz="2000" u="none" cap="none" strike="noStrike">
              <a:solidFill>
                <a:srgbClr val="3F3F3F"/>
              </a:solidFill>
              <a:latin typeface="Calibri"/>
              <a:ea typeface="Calibri"/>
              <a:cs typeface="Calibri"/>
              <a:sym typeface="Calibri"/>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Each task in our playbook starts with a name, and while the name value is optional, it helps others understand what your playbook is trying to do.</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Also, as we saw when we executed our playbook, the name gets displayed when the task is run, so it helps us know what Ansible is doing.</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These arguments tell the yum module that the "state" of the package named "epel-release" should be "present".</a:t>
            </a:r>
            <a:endParaRPr/>
          </a:p>
          <a:p>
            <a:pPr indent="0" lvl="2" marL="800100" marR="0" rtl="0" algn="l">
              <a:spcBef>
                <a:spcPts val="6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name: Ensure the EPEL repository is present</a:t>
            </a:r>
            <a:endParaRPr/>
          </a:p>
          <a:p>
            <a:pPr indent="0" lvl="2" marL="800100" marR="0" rtl="0" algn="l">
              <a:spcBef>
                <a:spcPts val="6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yum: name=epel-release state=present</a:t>
            </a:r>
            <a:endParaRPr/>
          </a:p>
          <a:p>
            <a:pPr indent="-215900" lvl="0" marL="342900" marR="0" rtl="0" algn="l">
              <a:spcBef>
                <a:spcPts val="2200"/>
              </a:spcBef>
              <a:spcAft>
                <a:spcPts val="0"/>
              </a:spcAft>
              <a:buClr>
                <a:schemeClr val="dk1"/>
              </a:buClr>
              <a:buSzPts val="2000"/>
              <a:buFont typeface="Calibri"/>
              <a:buNone/>
            </a:pPr>
            <a:r>
              <a:t/>
            </a:r>
            <a:endParaRPr b="1" i="0" sz="2000" u="none" cap="none" strike="noStrike">
              <a:solidFill>
                <a:srgbClr val="3F3F3F"/>
              </a:solidFill>
              <a:latin typeface="Calibri"/>
              <a:ea typeface="Calibri"/>
              <a:cs typeface="Calibri"/>
              <a:sym typeface="Calibri"/>
            </a:endParaRPr>
          </a:p>
        </p:txBody>
      </p:sp>
      <p:cxnSp>
        <p:nvCxnSpPr>
          <p:cNvPr id="942" name="Google Shape;942;p124"/>
          <p:cNvCxnSpPr/>
          <p:nvPr/>
        </p:nvCxnSpPr>
        <p:spPr>
          <a:xfrm>
            <a:off x="457200" y="8382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cxnSp>
        <p:nvCxnSpPr>
          <p:cNvPr id="948" name="Google Shape;948;p125"/>
          <p:cNvCxnSpPr/>
          <p:nvPr/>
        </p:nvCxnSpPr>
        <p:spPr>
          <a:xfrm>
            <a:off x="457200" y="1219200"/>
            <a:ext cx="8077200" cy="0"/>
          </a:xfrm>
          <a:prstGeom prst="straightConnector1">
            <a:avLst/>
          </a:prstGeom>
          <a:noFill/>
          <a:ln cap="flat" cmpd="sng" w="38100">
            <a:solidFill>
              <a:srgbClr val="BFBFBF"/>
            </a:solidFill>
            <a:prstDash val="solid"/>
            <a:round/>
            <a:headEnd len="sm" w="sm" type="none"/>
            <a:tailEnd len="sm" w="sm" type="none"/>
          </a:ln>
        </p:spPr>
      </p:cxnSp>
      <p:pic>
        <p:nvPicPr>
          <p:cNvPr descr="http://www.corentec.com/images/download%20icon.png" id="949" name="Google Shape;949;p125" title="Software install icon"/>
          <p:cNvPicPr preferRelativeResize="0"/>
          <p:nvPr/>
        </p:nvPicPr>
        <p:blipFill rotWithShape="1">
          <a:blip r:embed="rId3">
            <a:alphaModFix/>
          </a:blip>
          <a:srcRect b="0" l="0" r="0" t="0"/>
          <a:stretch/>
        </p:blipFill>
        <p:spPr>
          <a:xfrm>
            <a:off x="7803613" y="4800600"/>
            <a:ext cx="1151334" cy="1183701"/>
          </a:xfrm>
          <a:prstGeom prst="rect">
            <a:avLst/>
          </a:prstGeom>
          <a:noFill/>
          <a:ln>
            <a:noFill/>
          </a:ln>
        </p:spPr>
      </p:pic>
      <p:sp>
        <p:nvSpPr>
          <p:cNvPr id="950" name="Google Shape;950;p125"/>
          <p:cNvSpPr txBox="1"/>
          <p:nvPr/>
        </p:nvSpPr>
        <p:spPr>
          <a:xfrm>
            <a:off x="228600" y="230244"/>
            <a:ext cx="89154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a:solidFill>
                  <a:srgbClr val="34A4BA"/>
                </a:solidFill>
                <a:latin typeface="Calibri"/>
                <a:ea typeface="Calibri"/>
                <a:cs typeface="Calibri"/>
                <a:sym typeface="Calibri"/>
              </a:rPr>
              <a:t>Exercise: </a:t>
            </a:r>
            <a:endParaRPr/>
          </a:p>
          <a:p>
            <a:pPr indent="0" lvl="0" marL="0" marR="0" rtl="0" algn="ctr">
              <a:spcBef>
                <a:spcPts val="0"/>
              </a:spcBef>
              <a:spcAft>
                <a:spcPts val="0"/>
              </a:spcAft>
              <a:buNone/>
            </a:pPr>
            <a:r>
              <a:rPr b="1" i="0" lang="en-US" sz="2800">
                <a:solidFill>
                  <a:srgbClr val="34A4BA"/>
                </a:solidFill>
                <a:latin typeface="Calibri"/>
                <a:ea typeface="Calibri"/>
                <a:cs typeface="Calibri"/>
                <a:sym typeface="Calibri"/>
              </a:rPr>
              <a:t>Working with Playbooks</a:t>
            </a:r>
            <a:endParaRPr/>
          </a:p>
        </p:txBody>
      </p:sp>
      <p:sp>
        <p:nvSpPr>
          <p:cNvPr id="951" name="Google Shape;951;p125"/>
          <p:cNvSpPr txBox="1"/>
          <p:nvPr/>
        </p:nvSpPr>
        <p:spPr>
          <a:xfrm>
            <a:off x="685800" y="1490144"/>
            <a:ext cx="8077200" cy="4377300"/>
          </a:xfrm>
          <a:prstGeom prst="rect">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rgbClr val="E36C09"/>
              </a:buClr>
              <a:buSzPts val="2400"/>
              <a:buFont typeface="Calibri"/>
              <a:buChar char="-"/>
            </a:pPr>
            <a:r>
              <a:rPr b="1" i="0" lang="en-US" sz="2400">
                <a:solidFill>
                  <a:srgbClr val="E36C09"/>
                </a:solidFill>
                <a:latin typeface="Calibri"/>
                <a:ea typeface="Calibri"/>
                <a:cs typeface="Calibri"/>
                <a:sym typeface="Calibri"/>
              </a:rPr>
              <a:t>Exercise Objective A: </a:t>
            </a:r>
            <a:r>
              <a:rPr b="1" i="0" lang="en-US" sz="2400">
                <a:solidFill>
                  <a:srgbClr val="E36C09"/>
                </a:solidFill>
                <a:latin typeface="Calibri"/>
                <a:ea typeface="Calibri"/>
                <a:cs typeface="Calibri"/>
                <a:sym typeface="Calibri"/>
              </a:rPr>
              <a:t>Outlining and Creating A Simple Playbook (Exercise 5)</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126"/>
          <p:cNvSpPr txBox="1"/>
          <p:nvPr>
            <p:ph type="title"/>
          </p:nvPr>
        </p:nvSpPr>
        <p:spPr>
          <a:xfrm>
            <a:off x="228600" y="0"/>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How a role works</a:t>
            </a:r>
            <a:endParaRPr/>
          </a:p>
        </p:txBody>
      </p:sp>
      <p:sp>
        <p:nvSpPr>
          <p:cNvPr id="960" name="Google Shape;960;p126"/>
          <p:cNvSpPr txBox="1"/>
          <p:nvPr>
            <p:ph idx="1" type="body"/>
          </p:nvPr>
        </p:nvSpPr>
        <p:spPr>
          <a:xfrm>
            <a:off x="381000" y="1371600"/>
            <a:ext cx="8229600" cy="43275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All roles must have a tasks/main.yml file, this file gets executed first and describes how the rest of the role is defined.</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The files folder contains files that get copied to a target node, while the templates folder contains templates that get turned in to files on the target node.</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We will build our own role a bit later, but for now let’s see what happens when we execute our role.</a:t>
            </a:r>
            <a:endParaRPr/>
          </a:p>
        </p:txBody>
      </p:sp>
      <p:cxnSp>
        <p:nvCxnSpPr>
          <p:cNvPr id="961" name="Google Shape;961;p126"/>
          <p:cNvCxnSpPr/>
          <p:nvPr/>
        </p:nvCxnSpPr>
        <p:spPr>
          <a:xfrm>
            <a:off x="457200" y="9144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Google Shape;966;p127"/>
          <p:cNvSpPr txBox="1"/>
          <p:nvPr>
            <p:ph type="title"/>
          </p:nvPr>
        </p:nvSpPr>
        <p:spPr>
          <a:xfrm>
            <a:off x="304800" y="0"/>
            <a:ext cx="85344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Proper Variable Use in Roles</a:t>
            </a:r>
            <a:endParaRPr/>
          </a:p>
        </p:txBody>
      </p:sp>
      <p:sp>
        <p:nvSpPr>
          <p:cNvPr id="967" name="Google Shape;967;p127"/>
          <p:cNvSpPr txBox="1"/>
          <p:nvPr>
            <p:ph idx="1" type="body"/>
          </p:nvPr>
        </p:nvSpPr>
        <p:spPr>
          <a:xfrm>
            <a:off x="342900" y="762000"/>
            <a:ext cx="8496300" cy="510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Especially when security is a concern, ie. Ansible Vault is in play, we want to follow through with the official best practices from Ansible regarding Variables and Roles. </a:t>
            </a:r>
            <a:endParaRPr/>
          </a:p>
          <a:p>
            <a:pPr indent="0" lvl="0" marL="0" marR="0" rtl="0" algn="l">
              <a:spcBef>
                <a:spcPts val="220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	start with a </a:t>
            </a:r>
            <a:r>
              <a:rPr b="1" i="0" lang="en-US" sz="1900" u="none" cap="none" strike="noStrike">
                <a:solidFill>
                  <a:schemeClr val="dk1"/>
                </a:solidFill>
                <a:latin typeface="Calibri"/>
                <a:ea typeface="Calibri"/>
                <a:cs typeface="Calibri"/>
                <a:sym typeface="Calibri"/>
              </a:rPr>
              <a:t>group_vars/</a:t>
            </a:r>
            <a:r>
              <a:rPr b="0" i="0" lang="en-US" sz="1900" u="none" cap="none" strike="noStrike">
                <a:solidFill>
                  <a:schemeClr val="dk1"/>
                </a:solidFill>
                <a:latin typeface="Calibri"/>
                <a:ea typeface="Calibri"/>
                <a:cs typeface="Calibri"/>
                <a:sym typeface="Calibri"/>
              </a:rPr>
              <a:t> subdirectory named after the group.</a:t>
            </a:r>
            <a:endParaRPr/>
          </a:p>
          <a:p>
            <a:pPr indent="0" lvl="0" marL="0" marR="0" rtl="0" algn="l">
              <a:spcBef>
                <a:spcPts val="220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 	In this directory, create two files named </a:t>
            </a:r>
            <a:r>
              <a:rPr b="1" i="0" lang="en-US" sz="1900" u="none" cap="none" strike="noStrike">
                <a:solidFill>
                  <a:schemeClr val="dk1"/>
                </a:solidFill>
                <a:latin typeface="Calibri"/>
                <a:ea typeface="Calibri"/>
                <a:cs typeface="Calibri"/>
                <a:sym typeface="Calibri"/>
              </a:rPr>
              <a:t>vars</a:t>
            </a:r>
            <a:r>
              <a:rPr b="0" i="0" lang="en-US" sz="1900" u="none" cap="none" strike="noStrike">
                <a:solidFill>
                  <a:schemeClr val="dk1"/>
                </a:solidFill>
                <a:latin typeface="Calibri"/>
                <a:ea typeface="Calibri"/>
                <a:cs typeface="Calibri"/>
                <a:sym typeface="Calibri"/>
              </a:rPr>
              <a:t> and </a:t>
            </a:r>
            <a:r>
              <a:rPr b="1" i="0" lang="en-US" sz="1900" u="none" cap="none" strike="noStrike">
                <a:solidFill>
                  <a:schemeClr val="dk1"/>
                </a:solidFill>
                <a:latin typeface="Calibri"/>
                <a:ea typeface="Calibri"/>
                <a:cs typeface="Calibri"/>
                <a:sym typeface="Calibri"/>
              </a:rPr>
              <a:t>vault.</a:t>
            </a:r>
            <a:endParaRPr/>
          </a:p>
          <a:p>
            <a:pPr indent="0" lvl="0" marL="0" marR="0" rtl="0" algn="l">
              <a:spcBef>
                <a:spcPts val="2200"/>
              </a:spcBef>
              <a:spcAft>
                <a:spcPts val="0"/>
              </a:spcAft>
              <a:buClr>
                <a:schemeClr val="dk1"/>
              </a:buClr>
              <a:buSzPts val="1900"/>
              <a:buFont typeface="Calibri"/>
              <a:buNone/>
            </a:pPr>
            <a:r>
              <a:rPr b="1" i="0" lang="en-US" sz="1900" u="none" cap="none" strike="noStrike">
                <a:solidFill>
                  <a:schemeClr val="dk1"/>
                </a:solidFill>
                <a:latin typeface="Calibri"/>
                <a:ea typeface="Calibri"/>
                <a:cs typeface="Calibri"/>
                <a:sym typeface="Calibri"/>
              </a:rPr>
              <a:t>	</a:t>
            </a:r>
            <a:r>
              <a:rPr b="0" i="0" lang="en-US" sz="1900" u="none" cap="none" strike="noStrike">
                <a:solidFill>
                  <a:schemeClr val="dk1"/>
                </a:solidFill>
                <a:latin typeface="Calibri"/>
                <a:ea typeface="Calibri"/>
                <a:cs typeface="Calibri"/>
                <a:sym typeface="Calibri"/>
              </a:rPr>
              <a:t>In </a:t>
            </a:r>
            <a:r>
              <a:rPr b="1" i="0" lang="en-US" sz="1900" u="none" cap="none" strike="noStrike">
                <a:solidFill>
                  <a:schemeClr val="dk1"/>
                </a:solidFill>
                <a:latin typeface="Calibri"/>
                <a:ea typeface="Calibri"/>
                <a:cs typeface="Calibri"/>
                <a:sym typeface="Calibri"/>
              </a:rPr>
              <a:t>vars, </a:t>
            </a:r>
            <a:r>
              <a:rPr b="0" i="0" lang="en-US" sz="1900" u="none" cap="none" strike="noStrike">
                <a:solidFill>
                  <a:schemeClr val="dk1"/>
                </a:solidFill>
                <a:latin typeface="Calibri"/>
                <a:ea typeface="Calibri"/>
                <a:cs typeface="Calibri"/>
                <a:sym typeface="Calibri"/>
              </a:rPr>
              <a:t>define all of the variables needed secure, or otherwise.</a:t>
            </a:r>
            <a:endParaRPr/>
          </a:p>
          <a:p>
            <a:pPr indent="0" lvl="0" marL="0" marR="0" rtl="0" algn="l">
              <a:spcBef>
                <a:spcPts val="220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	Then, copy all of the sensitive variables over to the vault file and prefix these 	variables with ”vault_”.</a:t>
            </a:r>
            <a:endParaRPr/>
          </a:p>
          <a:p>
            <a:pPr indent="0" lvl="0" marL="0" marR="0" rtl="0" algn="l">
              <a:spcBef>
                <a:spcPts val="220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	Finally, adjust the variables in the vars file to point to the 	matching vault_ variables and ensure that the vault file is vault encrypted. </a:t>
            </a:r>
            <a:endParaRPr/>
          </a:p>
          <a:p>
            <a:pPr indent="0" lvl="0" marL="0" marR="0" rtl="0" algn="l">
              <a:spcBef>
                <a:spcPts val="2200"/>
              </a:spcBef>
              <a:spcAft>
                <a:spcPts val="0"/>
              </a:spcAft>
              <a:buClr>
                <a:schemeClr val="dk1"/>
              </a:buClr>
              <a:buSzPts val="1944"/>
              <a:buFont typeface="Calibri"/>
              <a:buNone/>
            </a:pPr>
            <a:r>
              <a:rPr b="0" i="0" lang="en-US" sz="1944" u="none" cap="none" strike="noStrike">
                <a:solidFill>
                  <a:schemeClr val="dk1"/>
                </a:solidFill>
                <a:latin typeface="Calibri"/>
                <a:ea typeface="Calibri"/>
                <a:cs typeface="Calibri"/>
                <a:sym typeface="Calibri"/>
              </a:rPr>
              <a:t>This best practice has no limit on the amount of variable and vault files or their names.</a:t>
            </a:r>
            <a:endParaRPr b="0" i="0" sz="2000" u="none" cap="none" strike="noStrike">
              <a:solidFill>
                <a:schemeClr val="dk1"/>
              </a:solidFill>
              <a:latin typeface="Calibri"/>
              <a:ea typeface="Calibri"/>
              <a:cs typeface="Calibri"/>
              <a:sym typeface="Calibri"/>
            </a:endParaRPr>
          </a:p>
          <a:p>
            <a:pPr indent="0" lvl="0" marL="0" marR="0" rtl="0" algn="l">
              <a:spcBef>
                <a:spcPts val="220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a:p>
            <a:pPr indent="0" lvl="0" marL="0" marR="0" rtl="0" algn="l">
              <a:spcBef>
                <a:spcPts val="22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spcBef>
                <a:spcPts val="220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p:txBody>
      </p:sp>
      <p:cxnSp>
        <p:nvCxnSpPr>
          <p:cNvPr id="968" name="Google Shape;968;p127"/>
          <p:cNvCxnSpPr/>
          <p:nvPr/>
        </p:nvCxnSpPr>
        <p:spPr>
          <a:xfrm>
            <a:off x="304800" y="6858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12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Setting some default variables</a:t>
            </a:r>
            <a:endParaRPr/>
          </a:p>
        </p:txBody>
      </p:sp>
      <p:sp>
        <p:nvSpPr>
          <p:cNvPr id="975" name="Google Shape;975;p128"/>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cxnSp>
        <p:nvCxnSpPr>
          <p:cNvPr id="976" name="Google Shape;976;p128"/>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977" name="Google Shape;977;p128"/>
          <p:cNvSpPr/>
          <p:nvPr/>
        </p:nvSpPr>
        <p:spPr>
          <a:xfrm>
            <a:off x="990600" y="1413377"/>
            <a:ext cx="7772400" cy="4526100"/>
          </a:xfrm>
          <a:prstGeom prst="rect">
            <a:avLst/>
          </a:prstGeom>
          <a:noFill/>
          <a:ln>
            <a:noFill/>
          </a:ln>
        </p:spPr>
        <p:txBody>
          <a:bodyPr anchorCtr="0" anchor="t" bIns="45700" lIns="91425" spcFirstLastPara="1" rIns="91425" wrap="square" tIns="45700">
            <a:noAutofit/>
          </a:bodyPr>
          <a:lstStyle/>
          <a:p>
            <a:pPr indent="0" lvl="2" marL="914400" marR="0" rtl="0" algn="l">
              <a:spcBef>
                <a:spcPts val="0"/>
              </a:spcBef>
              <a:spcAft>
                <a:spcPts val="0"/>
              </a:spcAft>
              <a:buNone/>
            </a:pPr>
            <a:r>
              <a:rPr b="1" i="0" lang="en-US" sz="1200" u="none" cap="none" strike="noStrike">
                <a:solidFill>
                  <a:schemeClr val="dk1"/>
                </a:solidFill>
                <a:latin typeface="Arial"/>
                <a:ea typeface="Arial"/>
                <a:cs typeface="Arial"/>
                <a:sym typeface="Arial"/>
              </a:rPr>
              <a:t>ntp_driftfile: /var/lib/ntp/drift</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ntp_server: [0.centos.pool.ntp.org, 1.centos.pool.ntp.org, 2.centos.pool.ntp.org, 3.centos.pool.ntp.org]</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ntp_restrict:</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  - "restrict -4 default kod notrap nomodify nopeer noquery"</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  - "restrict -6 default kod notrap nomodify nopeer noquery"</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  - "restrict 127.0.0.1"</a:t>
            </a:r>
            <a:endParaRPr sz="1200"/>
          </a:p>
          <a:p>
            <a:pPr indent="0" lvl="2" marL="914400" marR="0" rtl="0" algn="l">
              <a:spcBef>
                <a:spcPts val="600"/>
              </a:spcBef>
              <a:spcAft>
                <a:spcPts val="0"/>
              </a:spcAft>
              <a:buNone/>
            </a:pPr>
            <a:r>
              <a:t/>
            </a:r>
            <a:endParaRPr b="1" i="0" sz="1200" u="none" cap="none" strike="noStrike">
              <a:solidFill>
                <a:schemeClr val="dk1"/>
              </a:solidFill>
              <a:latin typeface="Arial"/>
              <a:ea typeface="Arial"/>
              <a:cs typeface="Arial"/>
              <a:sym typeface="Arial"/>
            </a:endParaRPr>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ntp_crypto: no</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ntp_includefile: no</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ntp_keys: no</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ntp_trustedkey: no</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ntp_requestkey: no</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ntp_controlkey: no</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ntp_statistics: no</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ntp_broadcast: no </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ntp_broadcastclient: no         </a:t>
            </a:r>
            <a:endParaRPr sz="1200"/>
          </a:p>
          <a:p>
            <a:pPr indent="0" lvl="2" marL="914400" marR="0" rtl="0" algn="l">
              <a:spcBef>
                <a:spcPts val="600"/>
              </a:spcBef>
              <a:spcAft>
                <a:spcPts val="0"/>
              </a:spcAft>
              <a:buNone/>
            </a:pPr>
            <a:r>
              <a:rPr b="1" i="0" lang="en-US" sz="1200" u="none" cap="none" strike="noStrike">
                <a:solidFill>
                  <a:schemeClr val="dk1"/>
                </a:solidFill>
                <a:latin typeface="Arial"/>
                <a:ea typeface="Arial"/>
                <a:cs typeface="Arial"/>
                <a:sym typeface="Arial"/>
              </a:rPr>
              <a:t>ntp_multicastclient: no</a:t>
            </a:r>
            <a:endParaRPr b="1" i="0" sz="1200" u="none" cap="none" strike="noStrike">
              <a:solidFill>
                <a:srgbClr val="595959"/>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129"/>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Dynamic inventory</a:t>
            </a:r>
            <a:endParaRPr/>
          </a:p>
        </p:txBody>
      </p:sp>
      <p:cxnSp>
        <p:nvCxnSpPr>
          <p:cNvPr id="985" name="Google Shape;985;p129"/>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pic>
        <p:nvPicPr>
          <p:cNvPr id="986" name="Google Shape;986;p129" title="Screenshot - dynamic inventory"/>
          <p:cNvPicPr preferRelativeResize="0"/>
          <p:nvPr/>
        </p:nvPicPr>
        <p:blipFill rotWithShape="1">
          <a:blip r:embed="rId3">
            <a:alphaModFix/>
          </a:blip>
          <a:srcRect b="46057" l="-7" r="60626" t="13445"/>
          <a:stretch/>
        </p:blipFill>
        <p:spPr>
          <a:xfrm>
            <a:off x="1143000" y="1524000"/>
            <a:ext cx="6934201" cy="445770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130"/>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Final notes on dynamic inventory</a:t>
            </a:r>
            <a:endParaRPr/>
          </a:p>
        </p:txBody>
      </p:sp>
      <p:sp>
        <p:nvSpPr>
          <p:cNvPr id="992" name="Google Shape;992;p130"/>
          <p:cNvSpPr txBox="1"/>
          <p:nvPr>
            <p:ph idx="1" type="body"/>
          </p:nvPr>
        </p:nvSpPr>
        <p:spPr>
          <a:xfrm>
            <a:off x="381000" y="1371600"/>
            <a:ext cx="8229600" cy="432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2800"/>
              <a:buFont typeface="Calibri"/>
              <a:buNone/>
            </a:pPr>
            <a:r>
              <a:rPr b="1" i="0" lang="en-US" sz="2800" u="none" cap="none" strike="noStrike">
                <a:solidFill>
                  <a:srgbClr val="7F7F7F"/>
                </a:solidFill>
                <a:latin typeface="Calibri"/>
                <a:ea typeface="Calibri"/>
                <a:cs typeface="Calibri"/>
                <a:sym typeface="Calibri"/>
              </a:rPr>
              <a:t>Dynamic inventory scripts can save you a lot of time populating your inventory manually.</a:t>
            </a:r>
            <a:endParaRPr/>
          </a:p>
          <a:p>
            <a:pPr indent="-328928" lvl="0" marL="328928" marR="0" rtl="0" algn="l">
              <a:spcBef>
                <a:spcPts val="31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It is also possible to mix static and dynamic inventory.</a:t>
            </a:r>
            <a:endParaRPr/>
          </a:p>
          <a:p>
            <a:pPr indent="-328928" lvl="0" marL="328928" marR="0" rtl="0" algn="l">
              <a:spcBef>
                <a:spcPts val="31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If you created a directory such as inventory/staging/ and put a static inventory file and a dynamic inventory script in that directory, when you give ansible the “-i inventory/staging” argument it will process both your static and dynamic inventory and combine the two together.</a:t>
            </a:r>
            <a:endParaRPr/>
          </a:p>
        </p:txBody>
      </p:sp>
      <p:cxnSp>
        <p:nvCxnSpPr>
          <p:cNvPr id="993" name="Google Shape;993;p130"/>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8"/>
          <p:cNvSpPr txBox="1"/>
          <p:nvPr>
            <p:ph type="title"/>
          </p:nvPr>
        </p:nvSpPr>
        <p:spPr>
          <a:xfrm>
            <a:off x="95250" y="221673"/>
            <a:ext cx="8953500" cy="9213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rgbClr val="E36C09"/>
                </a:solidFill>
                <a:latin typeface="Calibri"/>
                <a:ea typeface="Calibri"/>
                <a:cs typeface="Calibri"/>
                <a:sym typeface="Calibri"/>
              </a:rPr>
              <a:t>About the lab environment…</a:t>
            </a:r>
            <a:endParaRPr/>
          </a:p>
        </p:txBody>
      </p:sp>
      <p:cxnSp>
        <p:nvCxnSpPr>
          <p:cNvPr id="369" name="Google Shape;369;p68"/>
          <p:cNvCxnSpPr/>
          <p:nvPr/>
        </p:nvCxnSpPr>
        <p:spPr>
          <a:xfrm>
            <a:off x="533400" y="1066800"/>
            <a:ext cx="8077200" cy="0"/>
          </a:xfrm>
          <a:prstGeom prst="straightConnector1">
            <a:avLst/>
          </a:prstGeom>
          <a:noFill/>
          <a:ln cap="flat" cmpd="sng" w="38100">
            <a:solidFill>
              <a:srgbClr val="BFBFBF"/>
            </a:solidFill>
            <a:prstDash val="solid"/>
            <a:round/>
            <a:headEnd len="sm" w="sm" type="none"/>
            <a:tailEnd len="sm" w="sm" type="none"/>
          </a:ln>
        </p:spPr>
      </p:cxnSp>
      <p:sp>
        <p:nvSpPr>
          <p:cNvPr id="370" name="Google Shape;370;p68"/>
          <p:cNvSpPr txBox="1"/>
          <p:nvPr/>
        </p:nvSpPr>
        <p:spPr>
          <a:xfrm>
            <a:off x="266700" y="1219200"/>
            <a:ext cx="8610600" cy="5029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2400"/>
              <a:buFont typeface="Noto Sans Symbols"/>
              <a:buChar char="❑"/>
            </a:pPr>
            <a:r>
              <a:rPr b="1" i="0" lang="en-US" sz="2400">
                <a:solidFill>
                  <a:srgbClr val="595959"/>
                </a:solidFill>
                <a:latin typeface="Calibri"/>
                <a:ea typeface="Calibri"/>
                <a:cs typeface="Calibri"/>
                <a:sym typeface="Calibri"/>
              </a:rPr>
              <a:t>Due to the versatile nature and robust capabilities of Ansible, the lab environment used in this class can be built in a large number of configurations. Because of this, we have designed the labs and the necessary environments on which they will run, to have characteristics similar to what would be seen in the typical enterprise setting.</a:t>
            </a:r>
            <a:endParaRPr/>
          </a:p>
          <a:p>
            <a:pPr indent="-273050" lvl="0" marL="342900" marR="0" rtl="0" algn="l">
              <a:spcBef>
                <a:spcPts val="220"/>
              </a:spcBef>
              <a:spcAft>
                <a:spcPts val="0"/>
              </a:spcAft>
              <a:buClr>
                <a:schemeClr val="dk1"/>
              </a:buClr>
              <a:buSzPts val="1100"/>
              <a:buFont typeface="Noto Sans Symbols"/>
              <a:buNone/>
            </a:pPr>
            <a:r>
              <a:t/>
            </a:r>
            <a:endParaRPr b="1" i="0" sz="1100">
              <a:solidFill>
                <a:srgbClr val="595959"/>
              </a:solidFill>
              <a:latin typeface="Calibri"/>
              <a:ea typeface="Calibri"/>
              <a:cs typeface="Calibri"/>
              <a:sym typeface="Calibri"/>
            </a:endParaRPr>
          </a:p>
          <a:p>
            <a:pPr indent="-342900" lvl="0" marL="342900" marR="0" rtl="0" algn="l">
              <a:spcBef>
                <a:spcPts val="480"/>
              </a:spcBef>
              <a:spcAft>
                <a:spcPts val="0"/>
              </a:spcAft>
              <a:buClr>
                <a:srgbClr val="595959"/>
              </a:buClr>
              <a:buSzPts val="2400"/>
              <a:buFont typeface="Noto Sans Symbols"/>
              <a:buChar char="❑"/>
            </a:pPr>
            <a:r>
              <a:rPr b="1" i="0" lang="en-US" sz="2400">
                <a:solidFill>
                  <a:srgbClr val="595959"/>
                </a:solidFill>
                <a:latin typeface="Calibri"/>
                <a:ea typeface="Calibri"/>
                <a:cs typeface="Calibri"/>
                <a:sym typeface="Calibri"/>
              </a:rPr>
              <a:t>Additionally, some steps taken, configurations made, or modules used in the exercises will function as designed, you will likely recognize slight differences between this environment, and the environment you are used to. Regardless of this, the core principles used here remain the same, and the learning objectives will ultimately be achieved.</a:t>
            </a:r>
            <a:endParaRPr/>
          </a:p>
          <a:p>
            <a:pPr indent="-190500" lvl="0" marL="342900" marR="0" rtl="0" algn="l">
              <a:spcBef>
                <a:spcPts val="480"/>
              </a:spcBef>
              <a:spcAft>
                <a:spcPts val="0"/>
              </a:spcAft>
              <a:buClr>
                <a:schemeClr val="dk1"/>
              </a:buClr>
              <a:buSzPts val="2400"/>
              <a:buFont typeface="PT Sans"/>
              <a:buNone/>
            </a:pPr>
            <a:r>
              <a:t/>
            </a:r>
            <a:endParaRPr b="1" i="0" sz="2400">
              <a:solidFill>
                <a:srgbClr val="595959"/>
              </a:solidFill>
              <a:latin typeface="Calibri"/>
              <a:ea typeface="Calibri"/>
              <a:cs typeface="Calibri"/>
              <a:sym typeface="Calibri"/>
            </a:endParaRPr>
          </a:p>
        </p:txBody>
      </p:sp>
      <p:cxnSp>
        <p:nvCxnSpPr>
          <p:cNvPr id="371" name="Google Shape;371;p68"/>
          <p:cNvCxnSpPr/>
          <p:nvPr/>
        </p:nvCxnSpPr>
        <p:spPr>
          <a:xfrm>
            <a:off x="533400" y="35814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13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Ansible Documentation</a:t>
            </a:r>
            <a:endParaRPr/>
          </a:p>
        </p:txBody>
      </p:sp>
      <p:sp>
        <p:nvSpPr>
          <p:cNvPr id="999" name="Google Shape;999;p131"/>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primary, and currently most detailed source of documentation on Ansible can be found in Ansible’s official documentation site: </a:t>
            </a:r>
            <a:r>
              <a:rPr b="1" i="0" lang="en-US" sz="2400" u="none" cap="none" strike="noStrike">
                <a:solidFill>
                  <a:schemeClr val="dk1"/>
                </a:solidFill>
                <a:latin typeface="Calibri"/>
                <a:ea typeface="Calibri"/>
                <a:cs typeface="Calibri"/>
                <a:sym typeface="Calibri"/>
              </a:rPr>
              <a:t>docs.ansible.com.</a:t>
            </a:r>
            <a:r>
              <a:rPr b="0" i="0" lang="en-US" sz="2400" u="none" cap="none" strike="noStrike">
                <a:solidFill>
                  <a:schemeClr val="dk1"/>
                </a:solidFill>
                <a:latin typeface="Calibri"/>
                <a:ea typeface="Calibri"/>
                <a:cs typeface="Calibri"/>
                <a:sym typeface="Calibri"/>
              </a:rPr>
              <a:t> </a:t>
            </a:r>
            <a:endParaRPr/>
          </a:p>
          <a:p>
            <a:pPr indent="-285750" lvl="1" marL="742950" marR="0" rtl="0" algn="l">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Examples of content available include:</a:t>
            </a:r>
            <a:endParaRPr/>
          </a:p>
          <a:p>
            <a:pPr indent="-285750" lvl="1" marL="742950" marR="0" rtl="0" algn="l">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Installation and how to get started with Ansible</a:t>
            </a:r>
            <a:endParaRPr/>
          </a:p>
          <a:p>
            <a:pPr indent="-285750" lvl="1" marL="742950" marR="0" rtl="0" algn="l">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Playbooks</a:t>
            </a:r>
            <a:endParaRPr/>
          </a:p>
          <a:p>
            <a:pPr indent="-285750" lvl="1" marL="742950" marR="0" rtl="0" algn="l">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Inventory</a:t>
            </a:r>
            <a:endParaRPr/>
          </a:p>
          <a:p>
            <a:pPr indent="-285750" lvl="1" marL="742950" marR="0" rtl="0" algn="l">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A Module Index including Network Modules</a:t>
            </a:r>
            <a:endParaRPr/>
          </a:p>
          <a:p>
            <a:pPr indent="-285750" lvl="1" marL="742950" marR="0" rtl="0" algn="l">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A link to community provided information and how to contribute</a:t>
            </a:r>
            <a:endParaRPr/>
          </a:p>
          <a:p>
            <a:pPr indent="-285750" lvl="1" marL="742950" marR="0" rtl="0" algn="l">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Information regarding Ansible-Container</a:t>
            </a:r>
            <a:endParaRPr/>
          </a:p>
          <a:p>
            <a:pPr indent="-285750" lvl="1" marL="742950" marR="0" rtl="0" algn="l">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And much more.</a:t>
            </a:r>
            <a:endParaRPr/>
          </a:p>
        </p:txBody>
      </p:sp>
      <p:cxnSp>
        <p:nvCxnSpPr>
          <p:cNvPr id="1000" name="Google Shape;1000;p131"/>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13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Taking a Look at the Ansible Galaxy</a:t>
            </a:r>
            <a:endParaRPr/>
          </a:p>
        </p:txBody>
      </p:sp>
      <p:sp>
        <p:nvSpPr>
          <p:cNvPr id="1006" name="Google Shape;1006;p132"/>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website Ansible Galaxy, is a free site for finding, downloading, and sharing community developed Ansible roles. Downloading roles from Galaxy is a great way to jumpstart your automation projects.</a:t>
            </a:r>
            <a:endParaRPr/>
          </a:p>
          <a:p>
            <a:pPr indent="-215900" lvl="0" marL="342900"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Access the Galaxy web site using GitHub OAuth, and to install roles use the ‘ansible-galaxy’ command line tool included in Ansible 1.4.2 and later.</a:t>
            </a:r>
            <a:endParaRPr/>
          </a:p>
          <a:p>
            <a:pPr indent="-215900" lvl="0" marL="342900"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742950" marR="0" rtl="0" algn="l">
              <a:spcBef>
                <a:spcPts val="400"/>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I</a:t>
            </a:r>
            <a:r>
              <a:rPr b="0" i="0" lang="en-US" sz="2000" u="none" cap="none" strike="noStrike">
                <a:solidFill>
                  <a:schemeClr val="dk1"/>
                </a:solidFill>
                <a:latin typeface="Calibri"/>
                <a:ea typeface="Calibri"/>
                <a:cs typeface="Calibri"/>
                <a:sym typeface="Calibri"/>
              </a:rPr>
              <a:t>nstalling Roles with Ansible Galaxy:</a:t>
            </a:r>
            <a:endParaRPr/>
          </a:p>
          <a:p>
            <a:pPr indent="0" lvl="2" marL="914400" marR="0" rtl="0" algn="l">
              <a:spcBef>
                <a:spcPts val="4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ansible-galaxy install username.rolename</a:t>
            </a:r>
            <a:endParaRPr b="1" i="0" sz="2000" u="none" cap="none" strike="noStrike">
              <a:solidFill>
                <a:schemeClr val="dk1"/>
              </a:solidFill>
              <a:latin typeface="Calibri"/>
              <a:ea typeface="Calibri"/>
              <a:cs typeface="Calibri"/>
              <a:sym typeface="Calibri"/>
            </a:endParaRPr>
          </a:p>
          <a:p>
            <a:pPr indent="-285750" lvl="1" marL="742950" marR="0" rtl="0" algn="l">
              <a:spcBef>
                <a:spcPts val="48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Alternatively, specifying a specific directory where the downloaded role is placed</a:t>
            </a:r>
            <a:r>
              <a:rPr b="0" i="0" lang="en-US" sz="2400" u="none" cap="none" strike="noStrike">
                <a:solidFill>
                  <a:srgbClr val="000000"/>
                </a:solidFill>
                <a:latin typeface="Calibri"/>
                <a:ea typeface="Calibri"/>
                <a:cs typeface="Calibri"/>
                <a:sym typeface="Calibri"/>
              </a:rPr>
              <a:t>:</a:t>
            </a:r>
            <a:endParaRPr/>
          </a:p>
          <a:p>
            <a:pPr indent="0" lvl="2" marL="914400" marR="0" rtl="0" algn="l">
              <a:spcBef>
                <a:spcPts val="400"/>
              </a:spcBef>
              <a:spcAft>
                <a:spcPts val="0"/>
              </a:spcAft>
              <a:buClr>
                <a:srgbClr val="000000"/>
              </a:buClr>
              <a:buSzPts val="2000"/>
              <a:buFont typeface="Calibri"/>
              <a:buNone/>
            </a:pPr>
            <a:r>
              <a:rPr b="1" i="0" lang="en-US" sz="2000" u="none" cap="none" strike="noStrike">
                <a:solidFill>
                  <a:srgbClr val="000000"/>
                </a:solidFill>
                <a:latin typeface="Calibri"/>
                <a:ea typeface="Calibri"/>
                <a:cs typeface="Calibri"/>
                <a:sym typeface="Calibri"/>
              </a:rPr>
              <a:t>$ ansible-galaxy install username.role -p ~/Code/ansible_roles/</a:t>
            </a:r>
            <a:endParaRPr/>
          </a:p>
          <a:p>
            <a:pPr indent="0" lvl="2" marL="914400" marR="0" rtl="0" algn="l">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cxnSp>
        <p:nvCxnSpPr>
          <p:cNvPr id="1007" name="Google Shape;1007;p132"/>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133"/>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Best practices – directory layout</a:t>
            </a:r>
            <a:endParaRPr/>
          </a:p>
        </p:txBody>
      </p:sp>
      <p:sp>
        <p:nvSpPr>
          <p:cNvPr id="1014" name="Google Shape;1014;p133"/>
          <p:cNvSpPr txBox="1"/>
          <p:nvPr>
            <p:ph idx="1" type="body"/>
          </p:nvPr>
        </p:nvSpPr>
        <p:spPr>
          <a:xfrm>
            <a:off x="381000" y="1371600"/>
            <a:ext cx="8229600" cy="43275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As we identified previously, it is best to split up our Ansible tasks in to reusable components or roles.  </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In order to keep our Ansible repository well organized, and so others we are collaborating with can find things easily, Ansible provides a suggested directory structure for your Ansible repository at: </a:t>
            </a:r>
            <a:endParaRPr/>
          </a:p>
          <a:p>
            <a:pPr indent="0" lvl="0" marL="0" marR="0" rtl="0" algn="l">
              <a:spcBef>
                <a:spcPts val="2200"/>
              </a:spcBef>
              <a:spcAft>
                <a:spcPts val="0"/>
              </a:spcAft>
              <a:buClr>
                <a:srgbClr val="3F3F3F"/>
              </a:buClr>
              <a:buSzPts val="2000"/>
              <a:buFont typeface="Calibri"/>
              <a:buNone/>
            </a:pPr>
            <a:r>
              <a:rPr b="1" i="0" lang="en-US" sz="2000" u="none" cap="none" strike="noStrike">
                <a:solidFill>
                  <a:srgbClr val="3F3F3F"/>
                </a:solidFill>
                <a:latin typeface="Calibri"/>
                <a:ea typeface="Calibri"/>
                <a:cs typeface="Calibri"/>
                <a:sym typeface="Calibri"/>
              </a:rPr>
              <a:t>		</a:t>
            </a:r>
            <a:r>
              <a:rPr b="1" i="0" lang="en-US" sz="2000" u="sng" cap="none" strike="noStrike">
                <a:solidFill>
                  <a:schemeClr val="hlink"/>
                </a:solidFill>
                <a:latin typeface="Calibri"/>
                <a:ea typeface="Calibri"/>
                <a:cs typeface="Calibri"/>
                <a:sym typeface="Calibri"/>
                <a:hlinkClick r:id="rId3"/>
              </a:rPr>
              <a:t>http://docs.ansible.com/ansible/playbooks_best_practices.html</a:t>
            </a:r>
            <a:r>
              <a:rPr b="1" i="0" lang="en-US" sz="2000" u="none" cap="none" strike="noStrike">
                <a:solidFill>
                  <a:srgbClr val="3F3F3F"/>
                </a:solidFill>
                <a:latin typeface="Calibri"/>
                <a:ea typeface="Calibri"/>
                <a:cs typeface="Calibri"/>
                <a:sym typeface="Calibri"/>
              </a:rPr>
              <a:t>  </a:t>
            </a:r>
            <a:endParaRPr/>
          </a:p>
          <a:p>
            <a:pPr indent="-215900" lvl="0" marL="342900" marR="0" rtl="0" algn="l">
              <a:spcBef>
                <a:spcPts val="2200"/>
              </a:spcBef>
              <a:spcAft>
                <a:spcPts val="0"/>
              </a:spcAft>
              <a:buClr>
                <a:schemeClr val="dk1"/>
              </a:buClr>
              <a:buSzPts val="2000"/>
              <a:buFont typeface="Calibri"/>
              <a:buNone/>
            </a:pPr>
            <a:r>
              <a:t/>
            </a:r>
            <a:endParaRPr b="1" i="0" sz="2000" u="none" cap="none" strike="noStrike">
              <a:solidFill>
                <a:srgbClr val="3F3F3F"/>
              </a:solidFill>
              <a:latin typeface="Calibri"/>
              <a:ea typeface="Calibri"/>
              <a:cs typeface="Calibri"/>
              <a:sym typeface="Calibri"/>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I have expanded a little on this directory layout based on using Ansible in real world environments and finding a structure that is comfortable for everyone to use.</a:t>
            </a:r>
            <a:endParaRPr/>
          </a:p>
        </p:txBody>
      </p:sp>
      <p:cxnSp>
        <p:nvCxnSpPr>
          <p:cNvPr id="1015" name="Google Shape;1015;p133"/>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cxnSp>
        <p:nvCxnSpPr>
          <p:cNvPr id="1021" name="Google Shape;1021;p134"/>
          <p:cNvCxnSpPr/>
          <p:nvPr/>
        </p:nvCxnSpPr>
        <p:spPr>
          <a:xfrm>
            <a:off x="457200" y="1371600"/>
            <a:ext cx="8077200" cy="0"/>
          </a:xfrm>
          <a:prstGeom prst="straightConnector1">
            <a:avLst/>
          </a:prstGeom>
          <a:noFill/>
          <a:ln cap="flat" cmpd="sng" w="38100">
            <a:solidFill>
              <a:srgbClr val="BFBFBF"/>
            </a:solidFill>
            <a:prstDash val="solid"/>
            <a:round/>
            <a:headEnd len="sm" w="sm" type="none"/>
            <a:tailEnd len="sm" w="sm" type="none"/>
          </a:ln>
        </p:spPr>
      </p:cxnSp>
      <p:sp>
        <p:nvSpPr>
          <p:cNvPr id="1022" name="Google Shape;1022;p134"/>
          <p:cNvSpPr txBox="1"/>
          <p:nvPr/>
        </p:nvSpPr>
        <p:spPr>
          <a:xfrm>
            <a:off x="228600" y="230244"/>
            <a:ext cx="89154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a:solidFill>
                  <a:srgbClr val="34A4BA"/>
                </a:solidFill>
                <a:latin typeface="Calibri"/>
                <a:ea typeface="Calibri"/>
                <a:cs typeface="Calibri"/>
                <a:sym typeface="Calibri"/>
              </a:rPr>
              <a:t>Exercise: </a:t>
            </a:r>
            <a:endParaRPr/>
          </a:p>
          <a:p>
            <a:pPr indent="0" lvl="0" marL="0" marR="0" rtl="0" algn="ctr">
              <a:spcBef>
                <a:spcPts val="0"/>
              </a:spcBef>
              <a:spcAft>
                <a:spcPts val="0"/>
              </a:spcAft>
              <a:buNone/>
            </a:pPr>
            <a:r>
              <a:rPr b="1" lang="en-US" sz="2800">
                <a:solidFill>
                  <a:srgbClr val="34A4BA"/>
                </a:solidFill>
                <a:latin typeface="Calibri"/>
                <a:ea typeface="Calibri"/>
                <a:cs typeface="Calibri"/>
                <a:sym typeface="Calibri"/>
              </a:rPr>
              <a:t>Advanced Inventory and Variables</a:t>
            </a:r>
            <a:endParaRPr/>
          </a:p>
        </p:txBody>
      </p:sp>
      <p:sp>
        <p:nvSpPr>
          <p:cNvPr id="1023" name="Google Shape;1023;p134"/>
          <p:cNvSpPr txBox="1"/>
          <p:nvPr/>
        </p:nvSpPr>
        <p:spPr>
          <a:xfrm>
            <a:off x="685800" y="1490145"/>
            <a:ext cx="8077200" cy="3691456"/>
          </a:xfrm>
          <a:prstGeom prst="rect">
            <a:avLst/>
          </a:prstGeom>
          <a:noFill/>
          <a:ln>
            <a:noFill/>
          </a:ln>
        </p:spPr>
        <p:txBody>
          <a:bodyPr anchorCtr="0" anchor="ctr" bIns="45700" lIns="91425" spcFirstLastPara="1" rIns="91425" wrap="square" tIns="45700">
            <a:noAutofit/>
          </a:bodyPr>
          <a:lstStyle/>
          <a:p>
            <a:pPr indent="-190500" lvl="0" marL="342900" marR="0" rtl="0" algn="l">
              <a:spcBef>
                <a:spcPts val="0"/>
              </a:spcBef>
              <a:spcAft>
                <a:spcPts val="0"/>
              </a:spcAft>
              <a:buClr>
                <a:schemeClr val="dk1"/>
              </a:buClr>
              <a:buSzPts val="2400"/>
              <a:buFont typeface="Open Sans"/>
              <a:buNone/>
            </a:pPr>
            <a:r>
              <a:t/>
            </a:r>
            <a:endParaRPr b="1" i="0" sz="2400">
              <a:solidFill>
                <a:srgbClr val="E36C09"/>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Open Sans"/>
              <a:buNone/>
            </a:pPr>
            <a:r>
              <a:t/>
            </a:r>
            <a:endParaRPr b="1" i="0" sz="2400">
              <a:solidFill>
                <a:srgbClr val="E36C09"/>
              </a:solidFill>
              <a:latin typeface="Calibri"/>
              <a:ea typeface="Calibri"/>
              <a:cs typeface="Calibri"/>
              <a:sym typeface="Calibri"/>
            </a:endParaRPr>
          </a:p>
          <a:p>
            <a:pPr indent="-342900" lvl="0" marL="342900" marR="0" rtl="0" algn="l">
              <a:spcBef>
                <a:spcPts val="0"/>
              </a:spcBef>
              <a:spcAft>
                <a:spcPts val="0"/>
              </a:spcAft>
              <a:buClr>
                <a:srgbClr val="E36C09"/>
              </a:buClr>
              <a:buSzPts val="2400"/>
              <a:buFont typeface="Calibri"/>
              <a:buChar char="-"/>
            </a:pPr>
            <a:r>
              <a:rPr b="1" i="0" lang="en-US" sz="2400">
                <a:solidFill>
                  <a:srgbClr val="E36C09"/>
                </a:solidFill>
                <a:latin typeface="Calibri"/>
                <a:ea typeface="Calibri"/>
                <a:cs typeface="Calibri"/>
                <a:sym typeface="Calibri"/>
              </a:rPr>
              <a:t>Exercise Objective A: </a:t>
            </a:r>
            <a:r>
              <a:rPr b="1" lang="en-US" sz="2400">
                <a:solidFill>
                  <a:srgbClr val="E36C09"/>
                </a:solidFill>
                <a:latin typeface="Calibri"/>
                <a:ea typeface="Calibri"/>
                <a:cs typeface="Calibri"/>
                <a:sym typeface="Calibri"/>
              </a:rPr>
              <a:t>Advanced Inventory &amp; Variables (Exercise 6)</a:t>
            </a:r>
            <a:endParaRPr/>
          </a:p>
          <a:p>
            <a:pPr indent="0" lvl="0" marL="0" marR="0" rtl="0" algn="l">
              <a:spcBef>
                <a:spcPts val="0"/>
              </a:spcBef>
              <a:spcAft>
                <a:spcPts val="0"/>
              </a:spcAft>
              <a:buNone/>
            </a:pPr>
            <a:r>
              <a:t/>
            </a:r>
            <a:endParaRPr/>
          </a:p>
          <a:p>
            <a:pPr indent="-190500" lvl="0" marL="342900" marR="0" rtl="0" algn="l">
              <a:spcBef>
                <a:spcPts val="0"/>
              </a:spcBef>
              <a:spcAft>
                <a:spcPts val="0"/>
              </a:spcAft>
              <a:buClr>
                <a:schemeClr val="dk1"/>
              </a:buClr>
              <a:buSzPts val="2400"/>
              <a:buFont typeface="Open Sans"/>
              <a:buNone/>
            </a:pPr>
            <a:r>
              <a:t/>
            </a:r>
            <a:endParaRPr b="1" i="0" sz="2400">
              <a:solidFill>
                <a:srgbClr val="E36C09"/>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Open Sans"/>
              <a:buNone/>
            </a:pPr>
            <a:r>
              <a:t/>
            </a:r>
            <a:endParaRPr b="1" i="0" sz="2400">
              <a:solidFill>
                <a:srgbClr val="E36C09"/>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7" name="Shape 1027"/>
        <p:cNvGrpSpPr/>
        <p:nvPr/>
      </p:nvGrpSpPr>
      <p:grpSpPr>
        <a:xfrm>
          <a:off x="0" y="0"/>
          <a:ext cx="0" cy="0"/>
          <a:chOff x="0" y="0"/>
          <a:chExt cx="0" cy="0"/>
        </a:xfrm>
      </p:grpSpPr>
      <p:sp>
        <p:nvSpPr>
          <p:cNvPr id="1028" name="Google Shape;1028;p135"/>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Playbook Templates</a:t>
            </a:r>
            <a:endParaRPr/>
          </a:p>
        </p:txBody>
      </p:sp>
      <p:cxnSp>
        <p:nvCxnSpPr>
          <p:cNvPr id="1029" name="Google Shape;1029;p135"/>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graphicFrame>
        <p:nvGraphicFramePr>
          <p:cNvPr id="1030" name="Google Shape;1030;p135"/>
          <p:cNvGraphicFramePr/>
          <p:nvPr/>
        </p:nvGraphicFramePr>
        <p:xfrm>
          <a:off x="914400" y="1600200"/>
          <a:ext cx="3000000" cy="3000000"/>
        </p:xfrm>
        <a:graphic>
          <a:graphicData uri="http://schemas.openxmlformats.org/drawingml/2006/table">
            <a:tbl>
              <a:tblPr>
                <a:noFill/>
                <a:tableStyleId>{190AB80C-5B1C-4254-975A-E05834CC97DE}</a:tableStyleId>
              </a:tblPr>
              <a:tblGrid>
                <a:gridCol w="3784600"/>
                <a:gridCol w="3721100"/>
              </a:tblGrid>
              <a:tr h="457200">
                <a:tc gridSpan="2">
                  <a:txBody>
                    <a:bodyPr>
                      <a:noAutofit/>
                    </a:bodyPr>
                    <a:lstStyle/>
                    <a:p>
                      <a:pPr indent="0" lvl="0" marL="0" marR="0" rtl="0" algn="ctr">
                        <a:spcBef>
                          <a:spcPts val="0"/>
                        </a:spcBef>
                        <a:spcAft>
                          <a:spcPts val="0"/>
                        </a:spcAft>
                        <a:buNone/>
                      </a:pPr>
                      <a:r>
                        <a:rPr b="1" lang="en-US" sz="2800" u="none" cap="none" strike="noStrike"/>
                        <a:t>Template Options:</a:t>
                      </a:r>
                      <a:endParaRPr b="1" i="0" sz="2800" u="none" cap="none" strike="noStrike">
                        <a:solidFill>
                          <a:srgbClr val="000000"/>
                        </a:solidFill>
                        <a:latin typeface="Calibri"/>
                        <a:ea typeface="Calibri"/>
                        <a:cs typeface="Calibri"/>
                        <a:sym typeface="Calibri"/>
                      </a:endParaRPr>
                    </a:p>
                  </a:txBody>
                  <a:tcPr marT="7625" marB="0" marR="7625" marL="7625">
                    <a:solidFill>
                      <a:srgbClr val="FABF8E"/>
                    </a:solidFill>
                  </a:tcPr>
                </a:tc>
                <a:tc hMerge="1"/>
              </a:tr>
              <a:tr h="457200">
                <a:tc>
                  <a:txBody>
                    <a:bodyPr>
                      <a:noAutofit/>
                    </a:bodyPr>
                    <a:lstStyle/>
                    <a:p>
                      <a:pPr indent="0" lvl="0" marL="0" marR="0" rtl="0" algn="ctr">
                        <a:spcBef>
                          <a:spcPts val="0"/>
                        </a:spcBef>
                        <a:spcAft>
                          <a:spcPts val="0"/>
                        </a:spcAft>
                        <a:buNone/>
                      </a:pPr>
                      <a:r>
                        <a:rPr lang="en-US" sz="2800" u="none" cap="none" strike="noStrike"/>
                        <a:t>backup</a:t>
                      </a:r>
                      <a:endParaRPr b="1" i="0" sz="2800" u="none" cap="none" strike="noStrike">
                        <a:solidFill>
                          <a:srgbClr val="000000"/>
                        </a:solidFill>
                        <a:latin typeface="Calibri"/>
                        <a:ea typeface="Calibri"/>
                        <a:cs typeface="Calibri"/>
                        <a:sym typeface="Calibri"/>
                      </a:endParaRPr>
                    </a:p>
                  </a:txBody>
                  <a:tcPr marT="7625" marB="0" marR="7625" marL="7625">
                    <a:solidFill>
                      <a:srgbClr val="FBD4B4"/>
                    </a:solidFill>
                  </a:tcPr>
                </a:tc>
                <a:tc>
                  <a:txBody>
                    <a:bodyPr>
                      <a:noAutofit/>
                    </a:bodyPr>
                    <a:lstStyle/>
                    <a:p>
                      <a:pPr indent="0" lvl="0" marL="0" marR="0" rtl="0" algn="ctr">
                        <a:spcBef>
                          <a:spcPts val="0"/>
                        </a:spcBef>
                        <a:spcAft>
                          <a:spcPts val="0"/>
                        </a:spcAft>
                        <a:buNone/>
                      </a:pPr>
                      <a:r>
                        <a:rPr lang="en-US" sz="2800" u="none" cap="none" strike="noStrike"/>
                        <a:t>serole</a:t>
                      </a:r>
                      <a:endParaRPr b="1" i="0" sz="2800" u="none" cap="none" strike="noStrike">
                        <a:solidFill>
                          <a:srgbClr val="000000"/>
                        </a:solidFill>
                        <a:latin typeface="Calibri"/>
                        <a:ea typeface="Calibri"/>
                        <a:cs typeface="Calibri"/>
                        <a:sym typeface="Calibri"/>
                      </a:endParaRPr>
                    </a:p>
                  </a:txBody>
                  <a:tcPr marT="7625" marB="0" marR="7625" marL="7625">
                    <a:solidFill>
                      <a:srgbClr val="FBD4B4"/>
                    </a:solidFill>
                  </a:tcPr>
                </a:tc>
              </a:tr>
              <a:tr h="457200">
                <a:tc>
                  <a:txBody>
                    <a:bodyPr>
                      <a:noAutofit/>
                    </a:bodyPr>
                    <a:lstStyle/>
                    <a:p>
                      <a:pPr indent="0" lvl="0" marL="0" marR="0" rtl="0" algn="ctr">
                        <a:spcBef>
                          <a:spcPts val="0"/>
                        </a:spcBef>
                        <a:spcAft>
                          <a:spcPts val="0"/>
                        </a:spcAft>
                        <a:buNone/>
                      </a:pPr>
                      <a:r>
                        <a:rPr lang="en-US" sz="2800" u="none" cap="none" strike="noStrike"/>
                        <a:t>dest</a:t>
                      </a:r>
                      <a:endParaRPr b="1" i="0" sz="2800" u="none" cap="none" strike="noStrike">
                        <a:solidFill>
                          <a:srgbClr val="000000"/>
                        </a:solidFill>
                        <a:latin typeface="Calibri"/>
                        <a:ea typeface="Calibri"/>
                        <a:cs typeface="Calibri"/>
                        <a:sym typeface="Calibri"/>
                      </a:endParaRPr>
                    </a:p>
                  </a:txBody>
                  <a:tcPr marT="7625" marB="0" marR="7625" marL="7625">
                    <a:solidFill>
                      <a:srgbClr val="FDE9D8"/>
                    </a:solidFill>
                  </a:tcPr>
                </a:tc>
                <a:tc>
                  <a:txBody>
                    <a:bodyPr>
                      <a:noAutofit/>
                    </a:bodyPr>
                    <a:lstStyle/>
                    <a:p>
                      <a:pPr indent="0" lvl="0" marL="0" marR="0" rtl="0" algn="ctr">
                        <a:spcBef>
                          <a:spcPts val="0"/>
                        </a:spcBef>
                        <a:spcAft>
                          <a:spcPts val="0"/>
                        </a:spcAft>
                        <a:buNone/>
                      </a:pPr>
                      <a:r>
                        <a:rPr lang="en-US" sz="2800" u="none" cap="none" strike="noStrike"/>
                        <a:t>setype</a:t>
                      </a:r>
                      <a:endParaRPr b="1" i="0" sz="2800" u="none" cap="none" strike="noStrike">
                        <a:solidFill>
                          <a:srgbClr val="000000"/>
                        </a:solidFill>
                        <a:latin typeface="Calibri"/>
                        <a:ea typeface="Calibri"/>
                        <a:cs typeface="Calibri"/>
                        <a:sym typeface="Calibri"/>
                      </a:endParaRPr>
                    </a:p>
                  </a:txBody>
                  <a:tcPr marT="7625" marB="0" marR="7625" marL="7625">
                    <a:solidFill>
                      <a:srgbClr val="FDE9D8"/>
                    </a:solidFill>
                  </a:tcPr>
                </a:tc>
              </a:tr>
              <a:tr h="457200">
                <a:tc>
                  <a:txBody>
                    <a:bodyPr>
                      <a:noAutofit/>
                    </a:bodyPr>
                    <a:lstStyle/>
                    <a:p>
                      <a:pPr indent="0" lvl="0" marL="0" marR="0" rtl="0" algn="ctr">
                        <a:spcBef>
                          <a:spcPts val="0"/>
                        </a:spcBef>
                        <a:spcAft>
                          <a:spcPts val="0"/>
                        </a:spcAft>
                        <a:buNone/>
                      </a:pPr>
                      <a:r>
                        <a:rPr lang="en-US" sz="2800" u="none" cap="none" strike="noStrike"/>
                        <a:t>force</a:t>
                      </a:r>
                      <a:endParaRPr b="1" i="0" sz="2800" u="none" cap="none" strike="noStrike">
                        <a:solidFill>
                          <a:srgbClr val="000000"/>
                        </a:solidFill>
                        <a:latin typeface="Calibri"/>
                        <a:ea typeface="Calibri"/>
                        <a:cs typeface="Calibri"/>
                        <a:sym typeface="Calibri"/>
                      </a:endParaRPr>
                    </a:p>
                  </a:txBody>
                  <a:tcPr marT="7625" marB="0" marR="7625" marL="7625">
                    <a:solidFill>
                      <a:srgbClr val="FBD4B4"/>
                    </a:solidFill>
                  </a:tcPr>
                </a:tc>
                <a:tc>
                  <a:txBody>
                    <a:bodyPr>
                      <a:noAutofit/>
                    </a:bodyPr>
                    <a:lstStyle/>
                    <a:p>
                      <a:pPr indent="0" lvl="0" marL="0" marR="0" rtl="0" algn="ctr">
                        <a:spcBef>
                          <a:spcPts val="0"/>
                        </a:spcBef>
                        <a:spcAft>
                          <a:spcPts val="0"/>
                        </a:spcAft>
                        <a:buNone/>
                      </a:pPr>
                      <a:r>
                        <a:rPr lang="en-US" sz="2800" u="none" cap="none" strike="noStrike"/>
                        <a:t>seuser</a:t>
                      </a:r>
                      <a:endParaRPr b="1" i="0" sz="2800" u="none" cap="none" strike="noStrike">
                        <a:solidFill>
                          <a:srgbClr val="000000"/>
                        </a:solidFill>
                        <a:latin typeface="Calibri"/>
                        <a:ea typeface="Calibri"/>
                        <a:cs typeface="Calibri"/>
                        <a:sym typeface="Calibri"/>
                      </a:endParaRPr>
                    </a:p>
                  </a:txBody>
                  <a:tcPr marT="7625" marB="0" marR="7625" marL="7625">
                    <a:solidFill>
                      <a:srgbClr val="FBD4B4"/>
                    </a:solidFill>
                  </a:tcPr>
                </a:tc>
              </a:tr>
              <a:tr h="457200">
                <a:tc>
                  <a:txBody>
                    <a:bodyPr>
                      <a:noAutofit/>
                    </a:bodyPr>
                    <a:lstStyle/>
                    <a:p>
                      <a:pPr indent="0" lvl="0" marL="0" marR="0" rtl="0" algn="ctr">
                        <a:spcBef>
                          <a:spcPts val="0"/>
                        </a:spcBef>
                        <a:spcAft>
                          <a:spcPts val="0"/>
                        </a:spcAft>
                        <a:buNone/>
                      </a:pPr>
                      <a:r>
                        <a:rPr lang="en-US" sz="2800" u="none" cap="none" strike="noStrike"/>
                        <a:t>group</a:t>
                      </a:r>
                      <a:endParaRPr b="1" i="0" sz="2800" u="none" cap="none" strike="noStrike">
                        <a:solidFill>
                          <a:srgbClr val="000000"/>
                        </a:solidFill>
                        <a:latin typeface="Calibri"/>
                        <a:ea typeface="Calibri"/>
                        <a:cs typeface="Calibri"/>
                        <a:sym typeface="Calibri"/>
                      </a:endParaRPr>
                    </a:p>
                  </a:txBody>
                  <a:tcPr marT="7625" marB="0" marR="7625" marL="7625">
                    <a:solidFill>
                      <a:srgbClr val="FDE9D8"/>
                    </a:solidFill>
                  </a:tcPr>
                </a:tc>
                <a:tc>
                  <a:txBody>
                    <a:bodyPr>
                      <a:noAutofit/>
                    </a:bodyPr>
                    <a:lstStyle/>
                    <a:p>
                      <a:pPr indent="0" lvl="0" marL="0" marR="0" rtl="0" algn="ctr">
                        <a:spcBef>
                          <a:spcPts val="0"/>
                        </a:spcBef>
                        <a:spcAft>
                          <a:spcPts val="0"/>
                        </a:spcAft>
                        <a:buNone/>
                      </a:pPr>
                      <a:r>
                        <a:rPr lang="en-US" sz="2800" u="none" cap="none" strike="noStrike"/>
                        <a:t>src</a:t>
                      </a:r>
                      <a:endParaRPr b="1" i="0" sz="2800" u="none" cap="none" strike="noStrike">
                        <a:solidFill>
                          <a:srgbClr val="000000"/>
                        </a:solidFill>
                        <a:latin typeface="Calibri"/>
                        <a:ea typeface="Calibri"/>
                        <a:cs typeface="Calibri"/>
                        <a:sym typeface="Calibri"/>
                      </a:endParaRPr>
                    </a:p>
                  </a:txBody>
                  <a:tcPr marT="7625" marB="0" marR="7625" marL="7625">
                    <a:solidFill>
                      <a:srgbClr val="FDE9D8"/>
                    </a:solidFill>
                  </a:tcPr>
                </a:tc>
              </a:tr>
              <a:tr h="914400">
                <a:tc>
                  <a:txBody>
                    <a:bodyPr>
                      <a:noAutofit/>
                    </a:bodyPr>
                    <a:lstStyle/>
                    <a:p>
                      <a:pPr indent="0" lvl="0" marL="0" marR="0" rtl="0" algn="ctr">
                        <a:spcBef>
                          <a:spcPts val="0"/>
                        </a:spcBef>
                        <a:spcAft>
                          <a:spcPts val="0"/>
                        </a:spcAft>
                        <a:buNone/>
                      </a:pPr>
                      <a:r>
                        <a:rPr lang="en-US" sz="2800" u="none" cap="none" strike="noStrike"/>
                        <a:t>mode</a:t>
                      </a:r>
                      <a:endParaRPr b="1" i="0" sz="2800" u="none" cap="none" strike="noStrike">
                        <a:solidFill>
                          <a:srgbClr val="000000"/>
                        </a:solidFill>
                        <a:latin typeface="Calibri"/>
                        <a:ea typeface="Calibri"/>
                        <a:cs typeface="Calibri"/>
                        <a:sym typeface="Calibri"/>
                      </a:endParaRPr>
                    </a:p>
                  </a:txBody>
                  <a:tcPr marT="7625" marB="0" marR="7625" marL="7625">
                    <a:solidFill>
                      <a:srgbClr val="FBD4B4"/>
                    </a:solidFill>
                  </a:tcPr>
                </a:tc>
                <a:tc>
                  <a:txBody>
                    <a:bodyPr>
                      <a:noAutofit/>
                    </a:bodyPr>
                    <a:lstStyle/>
                    <a:p>
                      <a:pPr indent="0" lvl="0" marL="0" marR="0" rtl="0" algn="ctr">
                        <a:spcBef>
                          <a:spcPts val="0"/>
                        </a:spcBef>
                        <a:spcAft>
                          <a:spcPts val="0"/>
                        </a:spcAft>
                        <a:buNone/>
                      </a:pPr>
                      <a:r>
                        <a:rPr lang="en-US" sz="2800" u="none" cap="none" strike="noStrike"/>
                        <a:t>unsafe_writes (added in 2.2)</a:t>
                      </a:r>
                      <a:endParaRPr b="1" i="0" sz="2800" u="none" cap="none" strike="noStrike">
                        <a:solidFill>
                          <a:srgbClr val="000000"/>
                        </a:solidFill>
                        <a:latin typeface="Calibri"/>
                        <a:ea typeface="Calibri"/>
                        <a:cs typeface="Calibri"/>
                        <a:sym typeface="Calibri"/>
                      </a:endParaRPr>
                    </a:p>
                  </a:txBody>
                  <a:tcPr marT="7625" marB="0" marR="7625" marL="7625">
                    <a:solidFill>
                      <a:srgbClr val="FBD4B4"/>
                    </a:solidFill>
                  </a:tcPr>
                </a:tc>
              </a:tr>
              <a:tr h="457200">
                <a:tc>
                  <a:txBody>
                    <a:bodyPr>
                      <a:noAutofit/>
                    </a:bodyPr>
                    <a:lstStyle/>
                    <a:p>
                      <a:pPr indent="0" lvl="0" marL="0" marR="0" rtl="0" algn="ctr">
                        <a:spcBef>
                          <a:spcPts val="0"/>
                        </a:spcBef>
                        <a:spcAft>
                          <a:spcPts val="0"/>
                        </a:spcAft>
                        <a:buNone/>
                      </a:pPr>
                      <a:r>
                        <a:rPr lang="en-US" sz="2800" u="none" cap="none" strike="noStrike"/>
                        <a:t>owner</a:t>
                      </a:r>
                      <a:endParaRPr b="1" i="0" sz="2800" u="none" cap="none" strike="noStrike">
                        <a:solidFill>
                          <a:srgbClr val="000000"/>
                        </a:solidFill>
                        <a:latin typeface="Calibri"/>
                        <a:ea typeface="Calibri"/>
                        <a:cs typeface="Calibri"/>
                        <a:sym typeface="Calibri"/>
                      </a:endParaRPr>
                    </a:p>
                  </a:txBody>
                  <a:tcPr marT="7625" marB="0" marR="7625" marL="7625">
                    <a:solidFill>
                      <a:srgbClr val="FDE9D8"/>
                    </a:solidFill>
                  </a:tcPr>
                </a:tc>
                <a:tc>
                  <a:txBody>
                    <a:bodyPr>
                      <a:noAutofit/>
                    </a:bodyPr>
                    <a:lstStyle/>
                    <a:p>
                      <a:pPr indent="0" lvl="0" marL="0" marR="0" rtl="0" algn="ctr">
                        <a:spcBef>
                          <a:spcPts val="0"/>
                        </a:spcBef>
                        <a:spcAft>
                          <a:spcPts val="0"/>
                        </a:spcAft>
                        <a:buNone/>
                      </a:pPr>
                      <a:r>
                        <a:rPr lang="en-US" sz="2800" u="none" cap="none" strike="noStrike"/>
                        <a:t>validate</a:t>
                      </a:r>
                      <a:endParaRPr b="1" i="0" sz="2800" u="none" cap="none" strike="noStrike">
                        <a:solidFill>
                          <a:srgbClr val="000000"/>
                        </a:solidFill>
                        <a:latin typeface="Calibri"/>
                        <a:ea typeface="Calibri"/>
                        <a:cs typeface="Calibri"/>
                        <a:sym typeface="Calibri"/>
                      </a:endParaRPr>
                    </a:p>
                  </a:txBody>
                  <a:tcPr marT="7625" marB="0" marR="7625" marL="7625">
                    <a:solidFill>
                      <a:srgbClr val="FDE9D8"/>
                    </a:solidFill>
                  </a:tcPr>
                </a:tc>
              </a:tr>
              <a:tr h="457200">
                <a:tc>
                  <a:txBody>
                    <a:bodyPr>
                      <a:noAutofit/>
                    </a:bodyPr>
                    <a:lstStyle/>
                    <a:p>
                      <a:pPr indent="0" lvl="0" marL="0" marR="0" rtl="0" algn="ctr">
                        <a:spcBef>
                          <a:spcPts val="0"/>
                        </a:spcBef>
                        <a:spcAft>
                          <a:spcPts val="0"/>
                        </a:spcAft>
                        <a:buNone/>
                      </a:pPr>
                      <a:r>
                        <a:rPr lang="en-US" sz="2800" u="none" cap="none" strike="noStrike"/>
                        <a:t>selevel</a:t>
                      </a:r>
                      <a:endParaRPr b="1" i="0" sz="2800" u="none" cap="none" strike="noStrike">
                        <a:solidFill>
                          <a:srgbClr val="000000"/>
                        </a:solidFill>
                        <a:latin typeface="Calibri"/>
                        <a:ea typeface="Calibri"/>
                        <a:cs typeface="Calibri"/>
                        <a:sym typeface="Calibri"/>
                      </a:endParaRPr>
                    </a:p>
                  </a:txBody>
                  <a:tcPr marT="7625" marB="0" marR="7625" marL="7625">
                    <a:solidFill>
                      <a:srgbClr val="FBD4B4"/>
                    </a:solidFill>
                  </a:tcPr>
                </a:tc>
                <a:tc>
                  <a:txBody>
                    <a:bodyPr>
                      <a:noAutofit/>
                    </a:bodyPr>
                    <a:lstStyle/>
                    <a:p>
                      <a:pPr indent="0" lvl="0" marL="0" marR="0" rtl="0" algn="ctr">
                        <a:spcBef>
                          <a:spcPts val="0"/>
                        </a:spcBef>
                        <a:spcAft>
                          <a:spcPts val="0"/>
                        </a:spcAft>
                        <a:buNone/>
                      </a:pPr>
                      <a:r>
                        <a:rPr lang="en-US" sz="1800" u="none" cap="none" strike="noStrike"/>
                        <a:t> </a:t>
                      </a:r>
                      <a:endParaRPr b="0" i="0" sz="1800" u="none" cap="none" strike="noStrike">
                        <a:solidFill>
                          <a:srgbClr val="000000"/>
                        </a:solidFill>
                        <a:latin typeface="Arial"/>
                        <a:ea typeface="Arial"/>
                        <a:cs typeface="Arial"/>
                        <a:sym typeface="Arial"/>
                      </a:endParaRPr>
                    </a:p>
                  </a:txBody>
                  <a:tcPr marT="7625" marB="0" marR="7625" marL="7625">
                    <a:solidFill>
                      <a:srgbClr val="FBD4B4"/>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sp>
        <p:nvSpPr>
          <p:cNvPr id="1035" name="Google Shape;1035;p136"/>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Jinja2 Basics and Syntax</a:t>
            </a:r>
            <a:endParaRPr/>
          </a:p>
        </p:txBody>
      </p:sp>
      <p:sp>
        <p:nvSpPr>
          <p:cNvPr id="1036" name="Google Shape;1036;p136"/>
          <p:cNvSpPr txBox="1"/>
          <p:nvPr>
            <p:ph idx="1" type="body"/>
          </p:nvPr>
        </p:nvSpPr>
        <p:spPr>
          <a:xfrm>
            <a:off x="381000" y="1371600"/>
            <a:ext cx="8229600" cy="43275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Ansible also uses Jinja2 to do variable substitution in playbooks. You will notice a similar {{ variable }} syntax while writing playbooks.</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You can use all of the Jinja2 features in your templates, however that level of granularity on a tool which is non-specific to Ansible is outside of the depth of this course, and therefore will not be covered in great detail. </a:t>
            </a:r>
            <a:endParaRPr/>
          </a:p>
          <a:p>
            <a:pPr indent="0" lvl="0" marL="0" marR="0" rtl="0" algn="l">
              <a:spcBef>
                <a:spcPts val="2200"/>
              </a:spcBef>
              <a:spcAft>
                <a:spcPts val="0"/>
              </a:spcAft>
              <a:buClr>
                <a:srgbClr val="3F3F3F"/>
              </a:buClr>
              <a:buSzPts val="2000"/>
              <a:buFont typeface="Calibri"/>
              <a:buNone/>
            </a:pPr>
            <a:r>
              <a:rPr b="1" i="0" lang="en-US" sz="2000" u="none" cap="none" strike="noStrike">
                <a:solidFill>
                  <a:srgbClr val="3F3F3F"/>
                </a:solidFill>
                <a:latin typeface="Calibri"/>
                <a:ea typeface="Calibri"/>
                <a:cs typeface="Calibri"/>
                <a:sym typeface="Calibri"/>
              </a:rPr>
              <a:t>Check out the Jinja2 Template Designer Documentation at </a:t>
            </a:r>
            <a:r>
              <a:rPr b="1" i="0" lang="en-US" sz="2000" u="sng" cap="none" strike="noStrike">
                <a:solidFill>
                  <a:schemeClr val="hlink"/>
                </a:solidFill>
                <a:latin typeface="Calibri"/>
                <a:ea typeface="Calibri"/>
                <a:cs typeface="Calibri"/>
                <a:sym typeface="Calibri"/>
                <a:hlinkClick r:id="rId3"/>
              </a:rPr>
              <a:t>http://jinja.pocoo.org/docs/dev/templates/</a:t>
            </a:r>
            <a:r>
              <a:rPr b="1" i="0" lang="en-US" sz="2000" u="none" cap="none" strike="noStrike">
                <a:solidFill>
                  <a:srgbClr val="3F3F3F"/>
                </a:solidFill>
                <a:latin typeface="Calibri"/>
                <a:ea typeface="Calibri"/>
                <a:cs typeface="Calibri"/>
                <a:sym typeface="Calibri"/>
              </a:rPr>
              <a:t> for more details.</a:t>
            </a:r>
            <a:endParaRPr/>
          </a:p>
          <a:p>
            <a:pPr indent="-215900" lvl="0" marL="342900" marR="0" rtl="0" algn="l">
              <a:spcBef>
                <a:spcPts val="2200"/>
              </a:spcBef>
              <a:spcAft>
                <a:spcPts val="0"/>
              </a:spcAft>
              <a:buClr>
                <a:schemeClr val="dk1"/>
              </a:buClr>
              <a:buSzPts val="2000"/>
              <a:buFont typeface="Calibri"/>
              <a:buNone/>
            </a:pPr>
            <a:r>
              <a:t/>
            </a:r>
            <a:endParaRPr b="1" i="0" sz="2000" u="none" cap="none" strike="noStrike">
              <a:solidFill>
                <a:srgbClr val="3F3F3F"/>
              </a:solidFill>
              <a:latin typeface="Calibri"/>
              <a:ea typeface="Calibri"/>
              <a:cs typeface="Calibri"/>
              <a:sym typeface="Calibri"/>
            </a:endParaRPr>
          </a:p>
        </p:txBody>
      </p:sp>
      <p:cxnSp>
        <p:nvCxnSpPr>
          <p:cNvPr id="1037" name="Google Shape;1037;p136"/>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1" name="Shape 1041"/>
        <p:cNvGrpSpPr/>
        <p:nvPr/>
      </p:nvGrpSpPr>
      <p:grpSpPr>
        <a:xfrm>
          <a:off x="0" y="0"/>
          <a:ext cx="0" cy="0"/>
          <a:chOff x="0" y="0"/>
          <a:chExt cx="0" cy="0"/>
        </a:xfrm>
      </p:grpSpPr>
      <p:sp>
        <p:nvSpPr>
          <p:cNvPr id="1042" name="Google Shape;1042;p137"/>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Playbook Tags</a:t>
            </a:r>
            <a:endParaRPr/>
          </a:p>
        </p:txBody>
      </p:sp>
      <p:sp>
        <p:nvSpPr>
          <p:cNvPr id="1043" name="Google Shape;1043;p137"/>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To Tag, or Not To Tag?</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There is a lot of healthy debate regarding the use of tags. Generally, though, industry best practices suggest to use them wisely, and not in excess. </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Tags are good for troubleshooting/debugging as they allow you to run a portion of your playbook, without having to run it in its entirety. </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Tags can be applied to playbooks, or roles.	</a:t>
            </a:r>
            <a:endParaRPr/>
          </a:p>
        </p:txBody>
      </p:sp>
      <p:cxnSp>
        <p:nvCxnSpPr>
          <p:cNvPr id="1044" name="Google Shape;1044;p137"/>
          <p:cNvCxnSpPr/>
          <p:nvPr/>
        </p:nvCxnSpPr>
        <p:spPr>
          <a:xfrm>
            <a:off x="457200" y="12954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Google Shape;1049;p13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Error and Exception Handling</a:t>
            </a:r>
            <a:endParaRPr/>
          </a:p>
        </p:txBody>
      </p:sp>
      <p:sp>
        <p:nvSpPr>
          <p:cNvPr id="1050" name="Google Shape;1050;p138"/>
          <p:cNvSpPr txBox="1"/>
          <p:nvPr>
            <p:ph idx="1" type="body"/>
          </p:nvPr>
        </p:nvSpPr>
        <p:spPr>
          <a:xfrm>
            <a:off x="152400" y="1219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In some cases, you might find it necessary to have Ansible continue executing steps in a playbook after a failure occurs. </a:t>
            </a:r>
            <a:endParaRPr/>
          </a:p>
          <a:p>
            <a:pPr indent="0" lvl="0" marL="0" marR="0" rtl="0" algn="l">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To do this create a simple task like: </a:t>
            </a:r>
            <a:endParaRPr/>
          </a:p>
          <a:p>
            <a:pPr indent="-215900" lvl="0" marL="342900" marR="0" rtl="0" algn="l">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We also may need to ensure that our handlers will continue to leave our hosts in the state in which we expect them to be, even when a task fails after handlers were notified to take an action. This can be done with in the following three ways:</a:t>
            </a:r>
            <a:endParaRPr/>
          </a:p>
          <a:p>
            <a:pPr indent="-285750" lvl="1" marL="74295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In a play:</a:t>
            </a:r>
            <a:endParaRPr/>
          </a:p>
          <a:p>
            <a:pPr indent="-285750" lvl="1" marL="74295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Command-line option: </a:t>
            </a:r>
            <a:endParaRPr/>
          </a:p>
          <a:p>
            <a:pPr indent="-285750" lvl="1" marL="74295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In ansible.cfg: </a:t>
            </a:r>
            <a:endParaRPr/>
          </a:p>
        </p:txBody>
      </p:sp>
      <p:cxnSp>
        <p:nvCxnSpPr>
          <p:cNvPr id="1051" name="Google Shape;1051;p138"/>
          <p:cNvCxnSpPr/>
          <p:nvPr/>
        </p:nvCxnSpPr>
        <p:spPr>
          <a:xfrm>
            <a:off x="457200" y="1203960"/>
            <a:ext cx="8077200" cy="0"/>
          </a:xfrm>
          <a:prstGeom prst="straightConnector1">
            <a:avLst/>
          </a:prstGeom>
          <a:noFill/>
          <a:ln cap="flat" cmpd="sng" w="38100">
            <a:solidFill>
              <a:srgbClr val="BFBFBF"/>
            </a:solidFill>
            <a:prstDash val="solid"/>
            <a:round/>
            <a:headEnd len="sm" w="sm" type="none"/>
            <a:tailEnd len="sm" w="sm" type="none"/>
          </a:ln>
        </p:spPr>
      </p:cxnSp>
      <p:sp>
        <p:nvSpPr>
          <p:cNvPr id="1052" name="Google Shape;1052;p138"/>
          <p:cNvSpPr txBox="1"/>
          <p:nvPr/>
        </p:nvSpPr>
        <p:spPr>
          <a:xfrm>
            <a:off x="4114800" y="1905000"/>
            <a:ext cx="3984523" cy="923330"/>
          </a:xfrm>
          <a:prstGeom prst="rect">
            <a:avLst/>
          </a:prstGeom>
          <a:solidFill>
            <a:schemeClr val="lt2"/>
          </a:solidFill>
          <a:ln cap="flat" cmpd="sng" w="9525">
            <a:solidFill>
              <a:srgbClr val="49442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name: do not see this as a failure</a:t>
            </a:r>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command: /bin/false </a:t>
            </a:r>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ignore_errors: yes</a:t>
            </a:r>
            <a:endParaRPr/>
          </a:p>
        </p:txBody>
      </p:sp>
      <p:sp>
        <p:nvSpPr>
          <p:cNvPr id="1053" name="Google Shape;1053;p138"/>
          <p:cNvSpPr txBox="1"/>
          <p:nvPr/>
        </p:nvSpPr>
        <p:spPr>
          <a:xfrm>
            <a:off x="1929581" y="4292080"/>
            <a:ext cx="2261419" cy="369332"/>
          </a:xfrm>
          <a:prstGeom prst="rect">
            <a:avLst/>
          </a:prstGeom>
          <a:solidFill>
            <a:schemeClr val="lt2"/>
          </a:solidFill>
          <a:ln cap="flat" cmpd="sng" w="9525">
            <a:solidFill>
              <a:srgbClr val="49442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force_handlers: True</a:t>
            </a:r>
            <a:endParaRPr/>
          </a:p>
        </p:txBody>
      </p:sp>
      <p:sp>
        <p:nvSpPr>
          <p:cNvPr id="1054" name="Google Shape;1054;p138"/>
          <p:cNvSpPr txBox="1"/>
          <p:nvPr/>
        </p:nvSpPr>
        <p:spPr>
          <a:xfrm>
            <a:off x="3281516" y="4702476"/>
            <a:ext cx="1900084" cy="369332"/>
          </a:xfrm>
          <a:prstGeom prst="rect">
            <a:avLst/>
          </a:prstGeom>
          <a:solidFill>
            <a:schemeClr val="lt2"/>
          </a:solidFill>
          <a:ln cap="flat" cmpd="sng" w="9525">
            <a:solidFill>
              <a:srgbClr val="49442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force-handlers</a:t>
            </a:r>
            <a:endParaRPr/>
          </a:p>
        </p:txBody>
      </p:sp>
      <p:sp>
        <p:nvSpPr>
          <p:cNvPr id="1055" name="Google Shape;1055;p138"/>
          <p:cNvSpPr txBox="1"/>
          <p:nvPr/>
        </p:nvSpPr>
        <p:spPr>
          <a:xfrm>
            <a:off x="2438400" y="5117560"/>
            <a:ext cx="2438400" cy="369332"/>
          </a:xfrm>
          <a:prstGeom prst="rect">
            <a:avLst/>
          </a:prstGeom>
          <a:solidFill>
            <a:schemeClr val="lt2"/>
          </a:solidFill>
          <a:ln cap="flat" cmpd="sng" w="9525">
            <a:solidFill>
              <a:srgbClr val="49442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force_handlers = True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1" name="Shape 1061"/>
        <p:cNvGrpSpPr/>
        <p:nvPr/>
      </p:nvGrpSpPr>
      <p:grpSpPr>
        <a:xfrm>
          <a:off x="0" y="0"/>
          <a:ext cx="0" cy="0"/>
          <a:chOff x="0" y="0"/>
          <a:chExt cx="0" cy="0"/>
        </a:xfrm>
      </p:grpSpPr>
      <p:sp>
        <p:nvSpPr>
          <p:cNvPr id="1062" name="Google Shape;1062;p139"/>
          <p:cNvSpPr txBox="1"/>
          <p:nvPr/>
        </p:nvSpPr>
        <p:spPr>
          <a:xfrm>
            <a:off x="533400" y="1417638"/>
            <a:ext cx="8077200" cy="3078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2000"/>
              <a:buFont typeface="Noto Sans Symbols"/>
              <a:buChar char="❑"/>
            </a:pPr>
            <a:r>
              <a:rPr b="0" i="0" lang="en-US" sz="2000">
                <a:solidFill>
                  <a:srgbClr val="595959"/>
                </a:solidFill>
                <a:latin typeface="Calibri"/>
                <a:ea typeface="Calibri"/>
                <a:cs typeface="Calibri"/>
                <a:sym typeface="Calibri"/>
              </a:rPr>
              <a:t>A task is a single line item executed by the provisioning. If we look at our example below, we see a name:, and while the name is not required, it is highly recommended. </a:t>
            </a:r>
            <a:endParaRPr/>
          </a:p>
          <a:p>
            <a:pPr indent="-215900" lvl="0" marL="342900" marR="0" rtl="0" algn="l">
              <a:spcBef>
                <a:spcPts val="400"/>
              </a:spcBef>
              <a:spcAft>
                <a:spcPts val="0"/>
              </a:spcAft>
              <a:buClr>
                <a:schemeClr val="dk1"/>
              </a:buClr>
              <a:buSzPts val="2000"/>
              <a:buFont typeface="Noto Sans Symbols"/>
              <a:buNone/>
            </a:pPr>
            <a:r>
              <a:t/>
            </a:r>
            <a:endParaRPr b="0" i="0" sz="2000">
              <a:solidFill>
                <a:srgbClr val="595959"/>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Noto Sans Symbols"/>
              <a:buNone/>
            </a:pPr>
            <a:r>
              <a:t/>
            </a:r>
            <a:endParaRPr b="0" i="0" sz="2000">
              <a:solidFill>
                <a:srgbClr val="595959"/>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Noto Sans Symbols"/>
              <a:buNone/>
            </a:pPr>
            <a:r>
              <a:t/>
            </a:r>
            <a:endParaRPr b="0" i="0" sz="2000">
              <a:solidFill>
                <a:srgbClr val="595959"/>
              </a:solidFill>
              <a:latin typeface="Calibri"/>
              <a:ea typeface="Calibri"/>
              <a:cs typeface="Calibri"/>
              <a:sym typeface="Calibri"/>
            </a:endParaRPr>
          </a:p>
          <a:p>
            <a:pPr indent="-342900" lvl="0" marL="342900" marR="0" rtl="0" algn="l">
              <a:spcBef>
                <a:spcPts val="400"/>
              </a:spcBef>
              <a:spcAft>
                <a:spcPts val="0"/>
              </a:spcAft>
              <a:buClr>
                <a:srgbClr val="595959"/>
              </a:buClr>
              <a:buSzPts val="2000"/>
              <a:buFont typeface="Noto Sans Symbols"/>
              <a:buChar char="❑"/>
            </a:pPr>
            <a:r>
              <a:rPr b="0" i="0" lang="en-US" sz="2000">
                <a:solidFill>
                  <a:srgbClr val="595959"/>
                </a:solidFill>
                <a:latin typeface="Calibri"/>
                <a:ea typeface="Calibri"/>
                <a:cs typeface="Calibri"/>
                <a:sym typeface="Calibri"/>
              </a:rPr>
              <a:t>This is what will be displayed when the task is executed. And apt: is a built-in module in Ansible which relates to, and performs the tasks of the Debian-based distribution package manager: “apt”</a:t>
            </a:r>
            <a:endParaRPr/>
          </a:p>
        </p:txBody>
      </p:sp>
      <p:sp>
        <p:nvSpPr>
          <p:cNvPr id="1063" name="Google Shape;1063;p139"/>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Task Ordering: Pre and post tasks</a:t>
            </a:r>
            <a:endParaRPr/>
          </a:p>
        </p:txBody>
      </p:sp>
      <p:cxnSp>
        <p:nvCxnSpPr>
          <p:cNvPr id="1064" name="Google Shape;1064;p139"/>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1065" name="Google Shape;1065;p139"/>
          <p:cNvSpPr/>
          <p:nvPr/>
        </p:nvSpPr>
        <p:spPr>
          <a:xfrm>
            <a:off x="3276600" y="2255520"/>
            <a:ext cx="3352800" cy="615600"/>
          </a:xfrm>
          <a:prstGeom prst="rect">
            <a:avLst/>
          </a:prstGeom>
          <a:solidFill>
            <a:schemeClr val="lt2"/>
          </a:solidFill>
          <a:ln cap="flat" cmpd="sng" w="9525">
            <a:solidFill>
              <a:srgbClr val="996633"/>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A3A3A"/>
                </a:solidFill>
                <a:latin typeface="Calibri"/>
                <a:ea typeface="Calibri"/>
                <a:cs typeface="Calibri"/>
                <a:sym typeface="Calibri"/>
              </a:rPr>
              <a:t> - name: This</a:t>
            </a:r>
            <a:r>
              <a:rPr b="0" i="0" lang="en-US" sz="2000" u="none" cap="none" strike="noStrike">
                <a:solidFill>
                  <a:srgbClr val="3A3A3A"/>
                </a:solidFill>
                <a:latin typeface="Calibri"/>
                <a:ea typeface="Calibri"/>
                <a:cs typeface="Calibri"/>
                <a:sym typeface="Calibri"/>
              </a:rPr>
              <a:t> is my task</a:t>
            </a:r>
            <a:endParaRPr sz="2000">
              <a:solidFill>
                <a:srgbClr val="3A3A3A"/>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000" u="none" cap="none" strike="noStrike">
                <a:solidFill>
                  <a:srgbClr val="3A3A3A"/>
                </a:solidFill>
                <a:latin typeface="Calibri"/>
                <a:ea typeface="Calibri"/>
                <a:cs typeface="Calibri"/>
                <a:sym typeface="Calibri"/>
              </a:rPr>
              <a:t>   </a:t>
            </a:r>
            <a:r>
              <a:rPr b="0" i="0" lang="en-US" sz="2000" u="none" cap="none" strike="noStrike">
                <a:solidFill>
                  <a:srgbClr val="3A3A3A"/>
                </a:solidFill>
                <a:latin typeface="Calibri"/>
                <a:ea typeface="Calibri"/>
                <a:cs typeface="Calibri"/>
                <a:sym typeface="Calibri"/>
              </a:rPr>
              <a:t>apt: pkg=nano state=latest</a:t>
            </a:r>
            <a:r>
              <a:rPr b="0" i="0" lang="en-US" sz="20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1" name="Shape 1071"/>
        <p:cNvGrpSpPr/>
        <p:nvPr/>
      </p:nvGrpSpPr>
      <p:grpSpPr>
        <a:xfrm>
          <a:off x="0" y="0"/>
          <a:ext cx="0" cy="0"/>
          <a:chOff x="0" y="0"/>
          <a:chExt cx="0" cy="0"/>
        </a:xfrm>
      </p:grpSpPr>
      <p:sp>
        <p:nvSpPr>
          <p:cNvPr id="1072" name="Google Shape;1072;p140"/>
          <p:cNvSpPr txBox="1"/>
          <p:nvPr/>
        </p:nvSpPr>
        <p:spPr>
          <a:xfrm>
            <a:off x="304800" y="1265250"/>
            <a:ext cx="4274400" cy="4786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chemeClr val="dk1"/>
                </a:solidFill>
              </a:rPr>
              <a:t>---</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hosts: appservers</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become: yes</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serial: 1</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pre_tasks:</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 name: Disable the backend server in HAProxy.</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haproxy:</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state: disabled</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host: '{{ inventory_hostname }}'</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socket: /var/lib/haproxy/stats</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backend: habackend</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delegate_to: "{{ item }}"</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with_items: groups.lb</a:t>
            </a:r>
            <a:endParaRPr b="1">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tasks:</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    - debug: msg="Deployment would be done here."</a:t>
            </a:r>
            <a:endParaRPr b="1">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t/>
            </a:r>
            <a:endParaRPr/>
          </a:p>
        </p:txBody>
      </p:sp>
      <p:sp>
        <p:nvSpPr>
          <p:cNvPr id="1073" name="Google Shape;1073;p140"/>
          <p:cNvSpPr txBox="1"/>
          <p:nvPr>
            <p:ph type="title"/>
          </p:nvPr>
        </p:nvSpPr>
        <p:spPr>
          <a:xfrm>
            <a:off x="457200" y="12345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Pre and post tasks Example</a:t>
            </a:r>
            <a:endParaRPr/>
          </a:p>
        </p:txBody>
      </p:sp>
      <p:cxnSp>
        <p:nvCxnSpPr>
          <p:cNvPr id="1074" name="Google Shape;1074;p140"/>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1075" name="Google Shape;1075;p140"/>
          <p:cNvSpPr txBox="1"/>
          <p:nvPr/>
        </p:nvSpPr>
        <p:spPr>
          <a:xfrm>
            <a:off x="4182550" y="1259650"/>
            <a:ext cx="4514700" cy="4786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a:solidFill>
                  <a:schemeClr val="dk1"/>
                </a:solidFill>
              </a:rPr>
              <a:t>  post_tasks:</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    - name: Wait for backend to come back up.</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      wait_for:</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        host: '{{ inventory_hostname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        port: 8080</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         state: started</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        timeout: 60</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US">
                <a:solidFill>
                  <a:schemeClr val="dk1"/>
                </a:solidFill>
              </a:rPr>
              <a:t>   - name: Enable the backend server in HAProxy.</a:t>
            </a:r>
            <a:endParaRPr b="1">
              <a:solidFill>
                <a:schemeClr val="dk1"/>
              </a:solidFill>
            </a:endParaRPr>
          </a:p>
          <a:p>
            <a:pPr indent="0" lvl="0" marL="0" rtl="0" algn="l">
              <a:spcBef>
                <a:spcPts val="0"/>
              </a:spcBef>
              <a:spcAft>
                <a:spcPts val="0"/>
              </a:spcAft>
              <a:buNone/>
            </a:pPr>
            <a:r>
              <a:rPr b="1" lang="en-US">
                <a:solidFill>
                  <a:schemeClr val="dk1"/>
                </a:solidFill>
              </a:rPr>
              <a:t>      haproxy:</a:t>
            </a:r>
            <a:endParaRPr b="1">
              <a:solidFill>
                <a:schemeClr val="dk1"/>
              </a:solidFill>
            </a:endParaRPr>
          </a:p>
          <a:p>
            <a:pPr indent="0" lvl="0" marL="0" rtl="0" algn="l">
              <a:spcBef>
                <a:spcPts val="0"/>
              </a:spcBef>
              <a:spcAft>
                <a:spcPts val="0"/>
              </a:spcAft>
              <a:buNone/>
            </a:pPr>
            <a:r>
              <a:rPr b="1" lang="en-US">
                <a:solidFill>
                  <a:schemeClr val="dk1"/>
                </a:solidFill>
              </a:rPr>
              <a:t>        state: enabled</a:t>
            </a:r>
            <a:endParaRPr b="1">
              <a:solidFill>
                <a:schemeClr val="dk1"/>
              </a:solidFill>
            </a:endParaRPr>
          </a:p>
          <a:p>
            <a:pPr indent="0" lvl="0" marL="0" rtl="0" algn="l">
              <a:spcBef>
                <a:spcPts val="0"/>
              </a:spcBef>
              <a:spcAft>
                <a:spcPts val="0"/>
              </a:spcAft>
              <a:buNone/>
            </a:pPr>
            <a:r>
              <a:rPr b="1" lang="en-US">
                <a:solidFill>
                  <a:schemeClr val="dk1"/>
                </a:solidFill>
              </a:rPr>
              <a:t>        host: '{{ inventory_hostname }}'</a:t>
            </a:r>
            <a:endParaRPr b="1">
              <a:solidFill>
                <a:schemeClr val="dk1"/>
              </a:solidFill>
            </a:endParaRPr>
          </a:p>
          <a:p>
            <a:pPr indent="0" lvl="0" marL="0" rtl="0" algn="l">
              <a:spcBef>
                <a:spcPts val="0"/>
              </a:spcBef>
              <a:spcAft>
                <a:spcPts val="0"/>
              </a:spcAft>
              <a:buNone/>
            </a:pPr>
            <a:r>
              <a:rPr b="1" lang="en-US">
                <a:solidFill>
                  <a:schemeClr val="dk1"/>
                </a:solidFill>
              </a:rPr>
              <a:t>        socket: /var/lib/haproxy/stats</a:t>
            </a:r>
            <a:endParaRPr b="1">
              <a:solidFill>
                <a:schemeClr val="dk1"/>
              </a:solidFill>
            </a:endParaRPr>
          </a:p>
          <a:p>
            <a:pPr indent="0" lvl="0" marL="0" rtl="0" algn="l">
              <a:spcBef>
                <a:spcPts val="0"/>
              </a:spcBef>
              <a:spcAft>
                <a:spcPts val="0"/>
              </a:spcAft>
              <a:buNone/>
            </a:pPr>
            <a:r>
              <a:rPr b="1" lang="en-US">
                <a:solidFill>
                  <a:schemeClr val="dk1"/>
                </a:solidFill>
              </a:rPr>
              <a:t>        backend: habackend</a:t>
            </a:r>
            <a:endParaRPr b="1">
              <a:solidFill>
                <a:schemeClr val="dk1"/>
              </a:solidFill>
            </a:endParaRPr>
          </a:p>
          <a:p>
            <a:pPr indent="0" lvl="0" marL="0" rtl="0" algn="l">
              <a:spcBef>
                <a:spcPts val="0"/>
              </a:spcBef>
              <a:spcAft>
                <a:spcPts val="0"/>
              </a:spcAft>
              <a:buNone/>
            </a:pPr>
            <a:r>
              <a:rPr b="1" lang="en-US">
                <a:solidFill>
                  <a:schemeClr val="dk1"/>
                </a:solidFill>
              </a:rPr>
              <a:t>      delegate_to: "{{ item }}"</a:t>
            </a:r>
            <a:endParaRPr b="1">
              <a:solidFill>
                <a:schemeClr val="dk1"/>
              </a:solidFill>
            </a:endParaRPr>
          </a:p>
          <a:p>
            <a:pPr indent="0" lvl="0" marL="0" rtl="0" algn="l">
              <a:spcBef>
                <a:spcPts val="0"/>
              </a:spcBef>
              <a:spcAft>
                <a:spcPts val="0"/>
              </a:spcAft>
              <a:buNone/>
            </a:pPr>
            <a:r>
              <a:rPr b="1" lang="en-US">
                <a:solidFill>
                  <a:schemeClr val="dk1"/>
                </a:solidFill>
              </a:rPr>
              <a:t>      with_items: groups.lb</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69"/>
          <p:cNvSpPr txBox="1"/>
          <p:nvPr>
            <p:ph type="title"/>
          </p:nvPr>
        </p:nvSpPr>
        <p:spPr>
          <a:xfrm>
            <a:off x="171450" y="221673"/>
            <a:ext cx="8915400" cy="9213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rgbClr val="E36C09"/>
                </a:solidFill>
                <a:latin typeface="Calibri"/>
                <a:ea typeface="Calibri"/>
                <a:cs typeface="Calibri"/>
                <a:sym typeface="Calibri"/>
              </a:rPr>
              <a:t>Exercise Resource Prerequisites: </a:t>
            </a:r>
            <a:endParaRPr/>
          </a:p>
        </p:txBody>
      </p:sp>
      <p:cxnSp>
        <p:nvCxnSpPr>
          <p:cNvPr id="377" name="Google Shape;377;p69"/>
          <p:cNvCxnSpPr/>
          <p:nvPr/>
        </p:nvCxnSpPr>
        <p:spPr>
          <a:xfrm>
            <a:off x="590550" y="1143000"/>
            <a:ext cx="8077200" cy="0"/>
          </a:xfrm>
          <a:prstGeom prst="straightConnector1">
            <a:avLst/>
          </a:prstGeom>
          <a:noFill/>
          <a:ln cap="flat" cmpd="sng" w="38100">
            <a:solidFill>
              <a:srgbClr val="BFBFBF"/>
            </a:solidFill>
            <a:prstDash val="solid"/>
            <a:round/>
            <a:headEnd len="sm" w="sm" type="none"/>
            <a:tailEnd len="sm" w="sm" type="none"/>
          </a:ln>
        </p:spPr>
      </p:cxnSp>
      <p:sp>
        <p:nvSpPr>
          <p:cNvPr id="378" name="Google Shape;378;p69"/>
          <p:cNvSpPr txBox="1"/>
          <p:nvPr/>
        </p:nvSpPr>
        <p:spPr>
          <a:xfrm>
            <a:off x="590550" y="1295400"/>
            <a:ext cx="8077200" cy="4876800"/>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PT Sans"/>
              <a:buNone/>
            </a:pPr>
            <a:r>
              <a:t/>
            </a:r>
            <a:endParaRPr b="1" i="0" sz="2000">
              <a:solidFill>
                <a:srgbClr val="595959"/>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PT Sans"/>
              <a:buNone/>
            </a:pPr>
            <a:r>
              <a:t/>
            </a:r>
            <a:endParaRPr b="1" i="0" sz="2000">
              <a:solidFill>
                <a:srgbClr val="595959"/>
              </a:solidFill>
              <a:latin typeface="Calibri"/>
              <a:ea typeface="Calibri"/>
              <a:cs typeface="Calibri"/>
              <a:sym typeface="Calibri"/>
            </a:endParaRPr>
          </a:p>
          <a:p>
            <a:pPr indent="0" lvl="0" marL="0" marR="0" rtl="0" algn="l">
              <a:spcBef>
                <a:spcPts val="48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For the purposes of this class, in order to successfully complete the lab exercises, the only software requirement is a SSH client such as PuTTY, OR a modern web browser capable of supporting HTML5 and JavaScript. </a:t>
            </a:r>
            <a:endParaRPr/>
          </a:p>
          <a:p>
            <a:pPr indent="-215900" lvl="0" marL="342900" marR="0" rtl="0" algn="l">
              <a:spcBef>
                <a:spcPts val="400"/>
              </a:spcBef>
              <a:spcAft>
                <a:spcPts val="0"/>
              </a:spcAft>
              <a:buClr>
                <a:schemeClr val="dk1"/>
              </a:buClr>
              <a:buSzPts val="2000"/>
              <a:buFont typeface="PT Sans"/>
              <a:buNone/>
            </a:pPr>
            <a:r>
              <a:t/>
            </a:r>
            <a:endParaRPr b="1" i="0" sz="2000">
              <a:solidFill>
                <a:srgbClr val="595959"/>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PT Sans"/>
              <a:buNone/>
            </a:pPr>
            <a:r>
              <a:t/>
            </a:r>
            <a:endParaRPr b="1" i="0" sz="2000">
              <a:solidFill>
                <a:srgbClr val="595959"/>
              </a:solidFill>
              <a:latin typeface="Calibri"/>
              <a:ea typeface="Calibri"/>
              <a:cs typeface="Calibri"/>
              <a:sym typeface="Calibri"/>
            </a:endParaRPr>
          </a:p>
          <a:p>
            <a:pPr indent="0" lvl="0" marL="0" marR="0" rtl="0" algn="l">
              <a:spcBef>
                <a:spcPts val="560"/>
              </a:spcBef>
              <a:spcAft>
                <a:spcPts val="0"/>
              </a:spcAft>
              <a:buClr>
                <a:srgbClr val="595959"/>
              </a:buClr>
              <a:buSzPts val="2800"/>
              <a:buFont typeface="Calibri"/>
              <a:buNone/>
            </a:pPr>
            <a:r>
              <a:rPr b="1" i="0" lang="en-US" sz="2800">
                <a:solidFill>
                  <a:srgbClr val="595959"/>
                </a:solidFill>
                <a:latin typeface="Calibri"/>
                <a:ea typeface="Calibri"/>
                <a:cs typeface="Calibri"/>
                <a:sym typeface="Calibri"/>
              </a:rPr>
              <a:t>If you do not have one of these, let your instructor know at once so a solution may be found. </a:t>
            </a:r>
            <a:endParaRPr/>
          </a:p>
        </p:txBody>
      </p:sp>
      <p:cxnSp>
        <p:nvCxnSpPr>
          <p:cNvPr id="379" name="Google Shape;379;p69"/>
          <p:cNvCxnSpPr/>
          <p:nvPr/>
        </p:nvCxnSpPr>
        <p:spPr>
          <a:xfrm>
            <a:off x="590550" y="3718367"/>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sp>
        <p:nvSpPr>
          <p:cNvPr id="1080" name="Google Shape;1080;p141"/>
          <p:cNvSpPr txBox="1"/>
          <p:nvPr/>
        </p:nvSpPr>
        <p:spPr>
          <a:xfrm>
            <a:off x="533400" y="1417638"/>
            <a:ext cx="8305800" cy="475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run_once and delegate_to are extremely helpful in scenarios like updating a database schema or clearing an application’s cache, where you need a particular task to only run one time, on a particular server. </a:t>
            </a:r>
            <a:endParaRPr/>
          </a:p>
          <a:p>
            <a:pPr indent="0" lvl="0" marL="0" marR="0" rtl="0" algn="l">
              <a:spcBef>
                <a:spcPts val="480"/>
              </a:spcBef>
              <a:spcAft>
                <a:spcPts val="0"/>
              </a:spcAft>
              <a:buClr>
                <a:srgbClr val="595959"/>
              </a:buClr>
              <a:buSzPts val="2400"/>
              <a:buFont typeface="Calibri"/>
              <a:buNone/>
            </a:pPr>
            <a:r>
              <a:rPr b="1" i="0" lang="en-US" sz="2400">
                <a:solidFill>
                  <a:srgbClr val="595959"/>
                </a:solidFill>
                <a:latin typeface="Calibri"/>
                <a:ea typeface="Calibri"/>
                <a:cs typeface="Calibri"/>
                <a:sym typeface="Calibri"/>
              </a:rPr>
              <a:t>For example:</a:t>
            </a:r>
            <a:endParaRPr/>
          </a:p>
          <a:p>
            <a:pPr indent="0" lvl="1" marL="400050" marR="0" rtl="0" algn="l">
              <a:spcBef>
                <a:spcPts val="480"/>
              </a:spcBef>
              <a:spcAft>
                <a:spcPts val="0"/>
              </a:spcAft>
              <a:buClr>
                <a:schemeClr val="dk1"/>
              </a:buClr>
              <a:buSzPts val="2400"/>
              <a:buFont typeface="PT Sans"/>
              <a:buNone/>
            </a:pPr>
            <a:r>
              <a:t/>
            </a:r>
            <a:endParaRPr b="1" i="0" sz="24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Calibri"/>
              <a:buNone/>
            </a:pPr>
            <a:r>
              <a:rPr b="1" i="0" lang="en-US" sz="2200">
                <a:solidFill>
                  <a:schemeClr val="dk1"/>
                </a:solidFill>
                <a:latin typeface="Calibri"/>
                <a:ea typeface="Calibri"/>
                <a:cs typeface="Calibri"/>
                <a:sym typeface="Calibri"/>
              </a:rPr>
              <a:t>- command: /opt/webapps/app/scripts/upgrade-database-schema</a:t>
            </a:r>
            <a:endParaRPr/>
          </a:p>
          <a:p>
            <a:pPr indent="0" lvl="0" marL="0" marR="0" rtl="0" algn="l">
              <a:spcBef>
                <a:spcPts val="440"/>
              </a:spcBef>
              <a:spcAft>
                <a:spcPts val="0"/>
              </a:spcAft>
              <a:buClr>
                <a:schemeClr val="dk1"/>
              </a:buClr>
              <a:buSzPts val="2200"/>
              <a:buFont typeface="Calibri"/>
              <a:buNone/>
            </a:pPr>
            <a:r>
              <a:rPr b="1" i="0" lang="en-US" sz="2200">
                <a:solidFill>
                  <a:schemeClr val="dk1"/>
                </a:solidFill>
                <a:latin typeface="Calibri"/>
                <a:ea typeface="Calibri"/>
                <a:cs typeface="Calibri"/>
                <a:sym typeface="Calibri"/>
              </a:rPr>
              <a:t>  run_once: true</a:t>
            </a:r>
            <a:endParaRPr/>
          </a:p>
          <a:p>
            <a:pPr indent="0" lvl="0" marL="0" marR="0" rtl="0" algn="l">
              <a:spcBef>
                <a:spcPts val="440"/>
              </a:spcBef>
              <a:spcAft>
                <a:spcPts val="0"/>
              </a:spcAft>
              <a:buClr>
                <a:schemeClr val="dk1"/>
              </a:buClr>
              <a:buSzPts val="2200"/>
              <a:buFont typeface="Calibri"/>
              <a:buNone/>
            </a:pPr>
            <a:r>
              <a:rPr b="1" i="0" lang="en-US" sz="2200">
                <a:solidFill>
                  <a:schemeClr val="dk1"/>
                </a:solidFill>
                <a:latin typeface="Calibri"/>
                <a:ea typeface="Calibri"/>
                <a:cs typeface="Calibri"/>
                <a:sym typeface="Calibri"/>
              </a:rPr>
              <a:t>  delegate_to: db1.techtown.com</a:t>
            </a:r>
            <a:endParaRPr/>
          </a:p>
        </p:txBody>
      </p:sp>
      <p:sp>
        <p:nvSpPr>
          <p:cNvPr id="1081" name="Google Shape;1081;p141"/>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Only run once</a:t>
            </a:r>
            <a:endParaRPr/>
          </a:p>
        </p:txBody>
      </p:sp>
      <p:cxnSp>
        <p:nvCxnSpPr>
          <p:cNvPr id="1082" name="Google Shape;1082;p141"/>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p14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Handlers</a:t>
            </a:r>
            <a:endParaRPr/>
          </a:p>
        </p:txBody>
      </p:sp>
      <p:sp>
        <p:nvSpPr>
          <p:cNvPr id="1088" name="Google Shape;1088;p142"/>
          <p:cNvSpPr txBox="1"/>
          <p:nvPr>
            <p:ph idx="1" type="body"/>
          </p:nvPr>
        </p:nvSpPr>
        <p:spPr>
          <a:xfrm>
            <a:off x="457200" y="1477963"/>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Handlers are one of the conditional forms that Ansible supports. </a:t>
            </a:r>
            <a:endParaRPr/>
          </a:p>
          <a:p>
            <a:pPr indent="-342900" lvl="0" marL="342900" marR="0" rtl="0" algn="l">
              <a:spcBef>
                <a:spcPts val="22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A handler is similar to a task, but it only runs if it has been notified by a task.</a:t>
            </a:r>
            <a:endParaRPr/>
          </a:p>
          <a:p>
            <a:pPr indent="-342900" lvl="0" marL="342900" marR="0" rtl="0" algn="l">
              <a:spcBef>
                <a:spcPts val="22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A task will fire the notification if Ansible recognizes that the task has changed the state of the target machine.</a:t>
            </a:r>
            <a:endParaRPr/>
          </a:p>
          <a:p>
            <a:pPr indent="-342900" lvl="0" marL="342900" marR="0" rtl="0" algn="l">
              <a:spcBef>
                <a:spcPts val="22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A task notifies a handler by passing the handler’s name as the argument.</a:t>
            </a:r>
            <a:endParaRPr/>
          </a:p>
          <a:p>
            <a:pPr indent="-215900" lvl="0" marL="342900" marR="0" rtl="0" algn="l">
              <a:spcBef>
                <a:spcPts val="220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p:txBody>
      </p:sp>
      <p:cxnSp>
        <p:nvCxnSpPr>
          <p:cNvPr id="1089" name="Google Shape;1089;p142"/>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3" name="Shape 1093"/>
        <p:cNvGrpSpPr/>
        <p:nvPr/>
      </p:nvGrpSpPr>
      <p:grpSpPr>
        <a:xfrm>
          <a:off x="0" y="0"/>
          <a:ext cx="0" cy="0"/>
          <a:chOff x="0" y="0"/>
          <a:chExt cx="0" cy="0"/>
        </a:xfrm>
      </p:grpSpPr>
      <p:sp>
        <p:nvSpPr>
          <p:cNvPr id="1094" name="Google Shape;1094;p143"/>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Triggering our handler</a:t>
            </a:r>
            <a:endParaRPr/>
          </a:p>
        </p:txBody>
      </p:sp>
      <p:sp>
        <p:nvSpPr>
          <p:cNvPr id="1095" name="Google Shape;1095;p143"/>
          <p:cNvSpPr txBox="1"/>
          <p:nvPr>
            <p:ph idx="1" type="body"/>
          </p:nvPr>
        </p:nvSpPr>
        <p:spPr>
          <a:xfrm>
            <a:off x="381000" y="1463675"/>
            <a:ext cx="8229600" cy="43275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We can change our roles/ntp/defaults/main.yml file to use a different set of NTP servers.</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ntp_server: [0.ubuntu.pool.ntp.org, 1.ubuntu.pool.ntp.org, 2.ubuntu.pool.ntp.org, 3.ubuntu.pool.ntp.org, ntp.ubuntu.com]</a:t>
            </a:r>
            <a:endParaRPr/>
          </a:p>
          <a:p>
            <a:pPr indent="-342900" lvl="0" marL="342900" marR="0" rtl="0" algn="l">
              <a:spcBef>
                <a:spcPts val="2200"/>
              </a:spcBef>
              <a:spcAft>
                <a:spcPts val="0"/>
              </a:spcAft>
              <a:buClr>
                <a:srgbClr val="3F3F3F"/>
              </a:buClr>
              <a:buSzPts val="2000"/>
              <a:buFont typeface="Calibri"/>
              <a:buChar char="•"/>
            </a:pPr>
            <a:r>
              <a:rPr b="1" i="0" lang="en-US" sz="2000" u="none" cap="none" strike="noStrike">
                <a:solidFill>
                  <a:srgbClr val="3F3F3F"/>
                </a:solidFill>
                <a:latin typeface="Calibri"/>
                <a:ea typeface="Calibri"/>
                <a:cs typeface="Calibri"/>
                <a:sym typeface="Calibri"/>
              </a:rPr>
              <a:t>Run the playbook again and see if the handler runs when the config file changes.</a:t>
            </a:r>
            <a:endParaRPr/>
          </a:p>
        </p:txBody>
      </p:sp>
      <p:cxnSp>
        <p:nvCxnSpPr>
          <p:cNvPr id="1096" name="Google Shape;1096;p143"/>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grpSp>
        <p:nvGrpSpPr>
          <p:cNvPr id="1097" name="Google Shape;1097;p143"/>
          <p:cNvGrpSpPr/>
          <p:nvPr/>
        </p:nvGrpSpPr>
        <p:grpSpPr>
          <a:xfrm>
            <a:off x="533400" y="4572000"/>
            <a:ext cx="4572000" cy="1066800"/>
            <a:chOff x="457200" y="2971800"/>
            <a:chExt cx="4572000" cy="1066800"/>
          </a:xfrm>
        </p:grpSpPr>
        <p:pic>
          <p:nvPicPr>
            <p:cNvPr descr="icon of person performing a computer lab" id="1098" name="Google Shape;1098;p143" title="icon of person performing a computer lab"/>
            <p:cNvPicPr preferRelativeResize="0"/>
            <p:nvPr/>
          </p:nvPicPr>
          <p:blipFill rotWithShape="1">
            <a:blip r:embed="rId3">
              <a:alphaModFix/>
            </a:blip>
            <a:srcRect b="0" l="0" r="0" t="0"/>
            <a:stretch/>
          </p:blipFill>
          <p:spPr>
            <a:xfrm>
              <a:off x="457200" y="2971800"/>
              <a:ext cx="1066800" cy="1066800"/>
            </a:xfrm>
            <a:prstGeom prst="rect">
              <a:avLst/>
            </a:prstGeom>
            <a:noFill/>
            <a:ln>
              <a:noFill/>
            </a:ln>
          </p:spPr>
        </p:pic>
        <p:sp>
          <p:nvSpPr>
            <p:cNvPr id="1099" name="Google Shape;1099;p143"/>
            <p:cNvSpPr txBox="1"/>
            <p:nvPr/>
          </p:nvSpPr>
          <p:spPr>
            <a:xfrm>
              <a:off x="1600200" y="3162300"/>
              <a:ext cx="3429000" cy="571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rgbClr val="7F7F7F"/>
                  </a:solidFill>
                  <a:latin typeface="Calibri"/>
                  <a:ea typeface="Calibri"/>
                  <a:cs typeface="Calibri"/>
                  <a:sym typeface="Calibri"/>
                </a:rPr>
                <a:t>CLASSROOM WORK</a:t>
              </a:r>
              <a:endParaRPr/>
            </a:p>
          </p:txBody>
        </p:sp>
        <p:cxnSp>
          <p:nvCxnSpPr>
            <p:cNvPr id="1100" name="Google Shape;1100;p143"/>
            <p:cNvCxnSpPr/>
            <p:nvPr/>
          </p:nvCxnSpPr>
          <p:spPr>
            <a:xfrm>
              <a:off x="1676400" y="3200400"/>
              <a:ext cx="2971800" cy="0"/>
            </a:xfrm>
            <a:prstGeom prst="straightConnector1">
              <a:avLst/>
            </a:prstGeom>
            <a:noFill/>
            <a:ln cap="flat" cmpd="sng" w="38100">
              <a:solidFill>
                <a:srgbClr val="BFBFBF"/>
              </a:solidFill>
              <a:prstDash val="solid"/>
              <a:round/>
              <a:headEnd len="sm" w="sm" type="none"/>
              <a:tailEnd len="sm" w="sm" type="none"/>
            </a:ln>
          </p:spPr>
        </p:cxnSp>
        <p:cxnSp>
          <p:nvCxnSpPr>
            <p:cNvPr id="1101" name="Google Shape;1101;p143"/>
            <p:cNvCxnSpPr/>
            <p:nvPr/>
          </p:nvCxnSpPr>
          <p:spPr>
            <a:xfrm>
              <a:off x="1676400" y="3733800"/>
              <a:ext cx="2971800" cy="0"/>
            </a:xfrm>
            <a:prstGeom prst="straightConnector1">
              <a:avLst/>
            </a:prstGeom>
            <a:noFill/>
            <a:ln cap="flat" cmpd="sng" w="38100">
              <a:solidFill>
                <a:srgbClr val="BFBFBF"/>
              </a:solidFill>
              <a:prstDash val="solid"/>
              <a:round/>
              <a:headEnd len="sm" w="sm" type="none"/>
              <a:tailEnd len="sm" w="sm" type="none"/>
            </a:ln>
          </p:spPr>
        </p:cxn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cxnSp>
        <p:nvCxnSpPr>
          <p:cNvPr id="1107" name="Google Shape;1107;p144"/>
          <p:cNvCxnSpPr/>
          <p:nvPr/>
        </p:nvCxnSpPr>
        <p:spPr>
          <a:xfrm>
            <a:off x="457200" y="1219200"/>
            <a:ext cx="8077200" cy="0"/>
          </a:xfrm>
          <a:prstGeom prst="straightConnector1">
            <a:avLst/>
          </a:prstGeom>
          <a:noFill/>
          <a:ln cap="flat" cmpd="sng" w="38100">
            <a:solidFill>
              <a:srgbClr val="BFBFBF"/>
            </a:solidFill>
            <a:prstDash val="solid"/>
            <a:round/>
            <a:headEnd len="sm" w="sm" type="none"/>
            <a:tailEnd len="sm" w="sm" type="none"/>
          </a:ln>
        </p:spPr>
      </p:cxnSp>
      <p:pic>
        <p:nvPicPr>
          <p:cNvPr descr="http://www.corentec.com/images/download%20icon.png" id="1108" name="Google Shape;1108;p144" title="Software install icon"/>
          <p:cNvPicPr preferRelativeResize="0"/>
          <p:nvPr/>
        </p:nvPicPr>
        <p:blipFill rotWithShape="1">
          <a:blip r:embed="rId3">
            <a:alphaModFix/>
          </a:blip>
          <a:srcRect b="0" l="0" r="0" t="0"/>
          <a:stretch/>
        </p:blipFill>
        <p:spPr>
          <a:xfrm>
            <a:off x="7803613" y="4800600"/>
            <a:ext cx="1151334" cy="1183701"/>
          </a:xfrm>
          <a:prstGeom prst="rect">
            <a:avLst/>
          </a:prstGeom>
          <a:noFill/>
          <a:ln>
            <a:noFill/>
          </a:ln>
        </p:spPr>
      </p:pic>
      <p:sp>
        <p:nvSpPr>
          <p:cNvPr id="1109" name="Google Shape;1109;p144"/>
          <p:cNvSpPr txBox="1"/>
          <p:nvPr/>
        </p:nvSpPr>
        <p:spPr>
          <a:xfrm>
            <a:off x="228600" y="230244"/>
            <a:ext cx="89154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a:solidFill>
                  <a:srgbClr val="34A4BA"/>
                </a:solidFill>
                <a:latin typeface="Calibri"/>
                <a:ea typeface="Calibri"/>
                <a:cs typeface="Calibri"/>
                <a:sym typeface="Calibri"/>
              </a:rPr>
              <a:t>Exercise: </a:t>
            </a:r>
            <a:endParaRPr/>
          </a:p>
          <a:p>
            <a:pPr indent="0" lvl="0" marL="0" marR="0" rtl="0" algn="ctr">
              <a:spcBef>
                <a:spcPts val="0"/>
              </a:spcBef>
              <a:spcAft>
                <a:spcPts val="0"/>
              </a:spcAft>
              <a:buNone/>
            </a:pPr>
            <a:r>
              <a:rPr b="1" lang="en-US" sz="2800">
                <a:solidFill>
                  <a:srgbClr val="34A4BA"/>
                </a:solidFill>
                <a:latin typeface="Calibri"/>
                <a:ea typeface="Calibri"/>
                <a:cs typeface="Calibri"/>
                <a:sym typeface="Calibri"/>
              </a:rPr>
              <a:t>Advanced PLaybooks</a:t>
            </a:r>
            <a:endParaRPr/>
          </a:p>
        </p:txBody>
      </p:sp>
      <p:sp>
        <p:nvSpPr>
          <p:cNvPr id="1110" name="Google Shape;1110;p144"/>
          <p:cNvSpPr txBox="1"/>
          <p:nvPr/>
        </p:nvSpPr>
        <p:spPr>
          <a:xfrm>
            <a:off x="685800" y="1490144"/>
            <a:ext cx="8077200" cy="4377300"/>
          </a:xfrm>
          <a:prstGeom prst="rect">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rgbClr val="E36C09"/>
              </a:buClr>
              <a:buSzPts val="2400"/>
              <a:buFont typeface="Calibri"/>
              <a:buChar char="-"/>
            </a:pPr>
            <a:r>
              <a:rPr b="1" i="0" lang="en-US" sz="2400">
                <a:solidFill>
                  <a:srgbClr val="E36C09"/>
                </a:solidFill>
                <a:latin typeface="Calibri"/>
                <a:ea typeface="Calibri"/>
                <a:cs typeface="Calibri"/>
                <a:sym typeface="Calibri"/>
              </a:rPr>
              <a:t>Exercise Objective A:  Advanced Playbooks (Exercise 7)</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sp>
        <p:nvSpPr>
          <p:cNvPr id="1115" name="Google Shape;1115;p14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Creating Your Playbook</a:t>
            </a:r>
            <a:endParaRPr/>
          </a:p>
        </p:txBody>
      </p:sp>
      <p:sp>
        <p:nvSpPr>
          <p:cNvPr id="1116" name="Google Shape;1116;p145"/>
          <p:cNvSpPr txBox="1"/>
          <p:nvPr>
            <p:ph idx="1" type="body"/>
          </p:nvPr>
        </p:nvSpPr>
        <p:spPr>
          <a:xfrm>
            <a:off x="457200" y="1477963"/>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How are you currently planning your playbooks?</a:t>
            </a:r>
            <a:endParaRPr/>
          </a:p>
          <a:p>
            <a:pPr indent="0" lvl="0" marL="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What do your current playbooks look like?</a:t>
            </a:r>
            <a:endParaRPr/>
          </a:p>
          <a:p>
            <a:pPr indent="0" lvl="0" marL="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What problems do you currently have with your playbooks?</a:t>
            </a:r>
            <a:endParaRPr/>
          </a:p>
          <a:p>
            <a:pPr indent="-139700" lvl="0" marL="34290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cxnSp>
        <p:nvCxnSpPr>
          <p:cNvPr id="1117" name="Google Shape;1117;p145"/>
          <p:cNvCxnSpPr/>
          <p:nvPr/>
        </p:nvCxnSpPr>
        <p:spPr>
          <a:xfrm>
            <a:off x="457200" y="12954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1" name="Shape 1121"/>
        <p:cNvGrpSpPr/>
        <p:nvPr/>
      </p:nvGrpSpPr>
      <p:grpSpPr>
        <a:xfrm>
          <a:off x="0" y="0"/>
          <a:ext cx="0" cy="0"/>
          <a:chOff x="0" y="0"/>
          <a:chExt cx="0" cy="0"/>
        </a:xfrm>
      </p:grpSpPr>
      <p:sp>
        <p:nvSpPr>
          <p:cNvPr id="1122" name="Google Shape;1122;p14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Ansible and Git</a:t>
            </a:r>
            <a:endParaRPr/>
          </a:p>
        </p:txBody>
      </p:sp>
      <p:sp>
        <p:nvSpPr>
          <p:cNvPr id="1123" name="Google Shape;1123;p146"/>
          <p:cNvSpPr txBox="1"/>
          <p:nvPr>
            <p:ph idx="1" type="body"/>
          </p:nvPr>
        </p:nvSpPr>
        <p:spPr>
          <a:xfrm>
            <a:off x="457200" y="1477963"/>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If the opportunity to use Git is present, every single artifact should be located there in proper version control. </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Regardless of how amazing Ansible is at configuration management, orchestration, and automation, everything falls by the way-side if we do not use version control appropriately.</a:t>
            </a:r>
            <a:endParaRPr/>
          </a:p>
        </p:txBody>
      </p:sp>
      <p:cxnSp>
        <p:nvCxnSpPr>
          <p:cNvPr id="1124" name="Google Shape;1124;p146"/>
          <p:cNvCxnSpPr/>
          <p:nvPr/>
        </p:nvCxnSpPr>
        <p:spPr>
          <a:xfrm>
            <a:off x="65532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p147"/>
          <p:cNvSpPr txBox="1"/>
          <p:nvPr>
            <p:ph type="title"/>
          </p:nvPr>
        </p:nvSpPr>
        <p:spPr>
          <a:xfrm>
            <a:off x="457200" y="1524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A Brief Look at Ansible and AWS</a:t>
            </a:r>
            <a:endParaRPr/>
          </a:p>
        </p:txBody>
      </p:sp>
      <p:cxnSp>
        <p:nvCxnSpPr>
          <p:cNvPr id="1130" name="Google Shape;1130;p147"/>
          <p:cNvCxnSpPr/>
          <p:nvPr/>
        </p:nvCxnSpPr>
        <p:spPr>
          <a:xfrm>
            <a:off x="533400" y="1066800"/>
            <a:ext cx="8077200" cy="0"/>
          </a:xfrm>
          <a:prstGeom prst="straightConnector1">
            <a:avLst/>
          </a:prstGeom>
          <a:noFill/>
          <a:ln cap="flat" cmpd="sng" w="38100">
            <a:solidFill>
              <a:srgbClr val="BFBFBF"/>
            </a:solidFill>
            <a:prstDash val="solid"/>
            <a:round/>
            <a:headEnd len="sm" w="sm" type="none"/>
            <a:tailEnd len="sm" w="sm" type="none"/>
          </a:ln>
        </p:spPr>
      </p:cxnSp>
      <p:sp>
        <p:nvSpPr>
          <p:cNvPr id="1131" name="Google Shape;1131;p147"/>
          <p:cNvSpPr txBox="1"/>
          <p:nvPr/>
        </p:nvSpPr>
        <p:spPr>
          <a:xfrm>
            <a:off x="716280" y="1051560"/>
            <a:ext cx="8077200" cy="4191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2800"/>
              <a:buFont typeface="Calibri"/>
              <a:buChar char="•"/>
            </a:pPr>
            <a:r>
              <a:rPr b="1" i="0" lang="en-US" sz="2800">
                <a:solidFill>
                  <a:srgbClr val="595959"/>
                </a:solidFill>
                <a:latin typeface="Calibri"/>
                <a:ea typeface="Calibri"/>
                <a:cs typeface="Calibri"/>
                <a:sym typeface="Calibri"/>
              </a:rPr>
              <a:t>Amazon provides three methods of accessing the AWS platform: web interface, command line interface and a REST API.</a:t>
            </a:r>
            <a:endParaRPr/>
          </a:p>
          <a:p>
            <a:pPr indent="-165100" lvl="0" marL="342900" marR="0" rtl="0" algn="l">
              <a:spcBef>
                <a:spcPts val="560"/>
              </a:spcBef>
              <a:spcAft>
                <a:spcPts val="0"/>
              </a:spcAft>
              <a:buClr>
                <a:schemeClr val="dk1"/>
              </a:buClr>
              <a:buSzPts val="2800"/>
              <a:buFont typeface="PT Sans"/>
              <a:buNone/>
            </a:pPr>
            <a:r>
              <a:t/>
            </a:r>
            <a:endParaRPr b="1" i="0" sz="2800">
              <a:solidFill>
                <a:srgbClr val="595959"/>
              </a:solidFill>
              <a:latin typeface="Calibri"/>
              <a:ea typeface="Calibri"/>
              <a:cs typeface="Calibri"/>
              <a:sym typeface="Calibri"/>
            </a:endParaRPr>
          </a:p>
          <a:p>
            <a:pPr indent="-342900" lvl="0" marL="342900" marR="0" rtl="0" algn="l">
              <a:spcBef>
                <a:spcPts val="560"/>
              </a:spcBef>
              <a:spcAft>
                <a:spcPts val="0"/>
              </a:spcAft>
              <a:buClr>
                <a:srgbClr val="595959"/>
              </a:buClr>
              <a:buSzPts val="2800"/>
              <a:buFont typeface="Calibri"/>
              <a:buChar char="•"/>
            </a:pPr>
            <a:r>
              <a:rPr b="1" i="0" lang="en-US" sz="2800">
                <a:solidFill>
                  <a:srgbClr val="595959"/>
                </a:solidFill>
                <a:latin typeface="Calibri"/>
                <a:ea typeface="Calibri"/>
                <a:cs typeface="Calibri"/>
                <a:sym typeface="Calibri"/>
              </a:rPr>
              <a:t>If you don't currently have an Amazon AWS account, you should create one at https://aws.amazon.com/free/</a:t>
            </a:r>
            <a:endParaRPr/>
          </a:p>
          <a:p>
            <a:pPr indent="-165100" lvl="0" marL="342900" marR="0" rtl="0" algn="l">
              <a:spcBef>
                <a:spcPts val="560"/>
              </a:spcBef>
              <a:spcAft>
                <a:spcPts val="0"/>
              </a:spcAft>
              <a:buClr>
                <a:schemeClr val="dk1"/>
              </a:buClr>
              <a:buSzPts val="2800"/>
              <a:buFont typeface="PT Sans"/>
              <a:buNone/>
            </a:pPr>
            <a:r>
              <a:t/>
            </a:r>
            <a:endParaRPr b="1" i="0" sz="2800">
              <a:solidFill>
                <a:srgbClr val="595959"/>
              </a:solidFill>
              <a:latin typeface="Calibri"/>
              <a:ea typeface="Calibri"/>
              <a:cs typeface="Calibri"/>
              <a:sym typeface="Calibri"/>
            </a:endParaRPr>
          </a:p>
          <a:p>
            <a:pPr indent="-342900" lvl="0" marL="342900" marR="0" rtl="0" algn="l">
              <a:spcBef>
                <a:spcPts val="560"/>
              </a:spcBef>
              <a:spcAft>
                <a:spcPts val="0"/>
              </a:spcAft>
              <a:buClr>
                <a:srgbClr val="595959"/>
              </a:buClr>
              <a:buSzPts val="2800"/>
              <a:buFont typeface="Calibri"/>
              <a:buChar char="•"/>
            </a:pPr>
            <a:r>
              <a:rPr b="1" i="0" lang="en-US" sz="2800">
                <a:solidFill>
                  <a:srgbClr val="595959"/>
                </a:solidFill>
                <a:latin typeface="Calibri"/>
                <a:ea typeface="Calibri"/>
                <a:cs typeface="Calibri"/>
                <a:sym typeface="Calibri"/>
              </a:rPr>
              <a:t>A large amount of support exists to aid you if you wish to learn more about how Ansible works with Amazon</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5" name="Shape 1135"/>
        <p:cNvGrpSpPr/>
        <p:nvPr/>
      </p:nvGrpSpPr>
      <p:grpSpPr>
        <a:xfrm>
          <a:off x="0" y="0"/>
          <a:ext cx="0" cy="0"/>
          <a:chOff x="0" y="0"/>
          <a:chExt cx="0" cy="0"/>
        </a:xfrm>
      </p:grpSpPr>
      <p:sp>
        <p:nvSpPr>
          <p:cNvPr id="1136" name="Google Shape;1136;p148"/>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Docker</a:t>
            </a:r>
            <a:endParaRPr/>
          </a:p>
        </p:txBody>
      </p:sp>
      <p:cxnSp>
        <p:nvCxnSpPr>
          <p:cNvPr id="1137" name="Google Shape;1137;p148"/>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pic>
        <p:nvPicPr>
          <p:cNvPr descr="https://www.twistlock.com/wp-content/uploads/2016/02/Docker_logo.png" id="1138" name="Google Shape;1138;p148"/>
          <p:cNvPicPr preferRelativeResize="0"/>
          <p:nvPr/>
        </p:nvPicPr>
        <p:blipFill rotWithShape="1">
          <a:blip r:embed="rId3">
            <a:alphaModFix/>
          </a:blip>
          <a:srcRect b="0" l="0" r="0" t="0"/>
          <a:stretch/>
        </p:blipFill>
        <p:spPr>
          <a:xfrm>
            <a:off x="1552575" y="914400"/>
            <a:ext cx="5886450" cy="525172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3" name="Shape 1143"/>
        <p:cNvGrpSpPr/>
        <p:nvPr/>
      </p:nvGrpSpPr>
      <p:grpSpPr>
        <a:xfrm>
          <a:off x="0" y="0"/>
          <a:ext cx="0" cy="0"/>
          <a:chOff x="0" y="0"/>
          <a:chExt cx="0" cy="0"/>
        </a:xfrm>
      </p:grpSpPr>
      <p:sp>
        <p:nvSpPr>
          <p:cNvPr id="1144" name="Google Shape;1144;p149"/>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What is Docker exactly?</a:t>
            </a:r>
            <a:endParaRPr/>
          </a:p>
        </p:txBody>
      </p:sp>
      <p:sp>
        <p:nvSpPr>
          <p:cNvPr id="1145" name="Google Shape;1145;p149"/>
          <p:cNvSpPr txBox="1"/>
          <p:nvPr>
            <p:ph idx="1" type="body"/>
          </p:nvPr>
        </p:nvSpPr>
        <p:spPr>
          <a:xfrm>
            <a:off x="381000" y="1371600"/>
            <a:ext cx="8229600" cy="43275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The philosophy behind Docker is to be able to build, ship, and run applications anywhere.  What this translates to in real world terms is that Docker allows you to package an application with all of its dependencies into a standardized unit for distribution.</a:t>
            </a:r>
            <a:endParaRPr/>
          </a:p>
          <a:p>
            <a:pPr indent="0" lvl="0" marL="0" marR="0" rtl="0" algn="l">
              <a:spcBef>
                <a:spcPts val="22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Docker containers wrap up a piece of software in a complete filesystem that contains everything it needs to run: code, runtime, system tools, system libraries – anything you can install on a server.</a:t>
            </a:r>
            <a:endParaRPr/>
          </a:p>
          <a:p>
            <a:pPr indent="0" lvl="0" marL="0" marR="0" rtl="0" algn="l">
              <a:spcBef>
                <a:spcPts val="220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p:txBody>
      </p:sp>
      <p:cxnSp>
        <p:nvCxnSpPr>
          <p:cNvPr id="1146" name="Google Shape;1146;p149"/>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0" name="Shape 1150"/>
        <p:cNvGrpSpPr/>
        <p:nvPr/>
      </p:nvGrpSpPr>
      <p:grpSpPr>
        <a:xfrm>
          <a:off x="0" y="0"/>
          <a:ext cx="0" cy="0"/>
          <a:chOff x="0" y="0"/>
          <a:chExt cx="0" cy="0"/>
        </a:xfrm>
      </p:grpSpPr>
      <p:sp>
        <p:nvSpPr>
          <p:cNvPr id="1151" name="Google Shape;1151;p150"/>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Calibri"/>
              <a:buNone/>
            </a:pPr>
            <a:r>
              <a:rPr b="1" i="0" lang="en-US" sz="3600" u="none" cap="none" strike="noStrike">
                <a:solidFill>
                  <a:schemeClr val="dk1"/>
                </a:solidFill>
                <a:latin typeface="Calibri"/>
                <a:ea typeface="Calibri"/>
                <a:cs typeface="Calibri"/>
                <a:sym typeface="Calibri"/>
              </a:rPr>
              <a:t>Docker Basics</a:t>
            </a:r>
            <a:endParaRPr/>
          </a:p>
        </p:txBody>
      </p:sp>
      <p:sp>
        <p:nvSpPr>
          <p:cNvPr id="1152" name="Google Shape;1152;p150"/>
          <p:cNvSpPr txBox="1"/>
          <p:nvPr>
            <p:ph idx="1" type="body"/>
          </p:nvPr>
        </p:nvSpPr>
        <p:spPr>
          <a:xfrm>
            <a:off x="1988222" y="1295400"/>
            <a:ext cx="7155900" cy="385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00"/>
              <a:buFont typeface="Calibri"/>
              <a:buNone/>
            </a:pPr>
            <a:r>
              <a:rPr b="1" i="0" lang="en-US" sz="2000" u="none" cap="none" strike="noStrike">
                <a:solidFill>
                  <a:schemeClr val="dk1"/>
                </a:solidFill>
                <a:latin typeface="Calibri"/>
                <a:ea typeface="Calibri"/>
                <a:cs typeface="Calibri"/>
                <a:sym typeface="Calibri"/>
              </a:rPr>
              <a:t>Docker Image </a:t>
            </a:r>
            <a:endParaRPr/>
          </a:p>
          <a:p>
            <a:pPr indent="-342900" lvl="0" marL="342900" marR="0" rtl="0" algn="l">
              <a:lnSpc>
                <a:spcPct val="100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The basis of a Docker container </a:t>
            </a:r>
            <a:endParaRPr/>
          </a:p>
          <a:p>
            <a:pPr indent="-342900" lvl="0" marL="342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400"/>
              </a:spcBef>
              <a:spcAft>
                <a:spcPts val="0"/>
              </a:spcAft>
              <a:buClr>
                <a:schemeClr val="dk1"/>
              </a:buClr>
              <a:buSzPts val="500"/>
              <a:buFont typeface="Calibri"/>
              <a:buNone/>
            </a:pPr>
            <a:r>
              <a:rPr b="1" i="0" lang="en-US" sz="2000" u="none" cap="none" strike="noStrike">
                <a:solidFill>
                  <a:schemeClr val="dk1"/>
                </a:solidFill>
                <a:latin typeface="Calibri"/>
                <a:ea typeface="Calibri"/>
                <a:cs typeface="Calibri"/>
                <a:sym typeface="Calibri"/>
              </a:rPr>
              <a:t>Docker Container </a:t>
            </a:r>
            <a:endParaRPr/>
          </a:p>
          <a:p>
            <a:pPr indent="-342900" lvl="0" marL="342900" marR="0" rtl="0" algn="l">
              <a:lnSpc>
                <a:spcPct val="100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The standard unit in which the application service resides </a:t>
            </a:r>
            <a:endParaRPr/>
          </a:p>
          <a:p>
            <a:pPr indent="0" lvl="0" marL="0" marR="0" rtl="0" algn="l">
              <a:lnSpc>
                <a:spcPct val="100000"/>
              </a:lnSpc>
              <a:spcBef>
                <a:spcPts val="400"/>
              </a:spcBef>
              <a:spcAft>
                <a:spcPts val="0"/>
              </a:spcAft>
              <a:buClr>
                <a:schemeClr val="dk1"/>
              </a:buClr>
              <a:buSzPts val="500"/>
              <a:buFont typeface="Calibri"/>
              <a:buNone/>
            </a:pPr>
            <a:r>
              <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400"/>
              </a:spcBef>
              <a:spcAft>
                <a:spcPts val="0"/>
              </a:spcAft>
              <a:buClr>
                <a:schemeClr val="dk1"/>
              </a:buClr>
              <a:buSzPts val="500"/>
              <a:buFont typeface="Calibri"/>
              <a:buNone/>
            </a:pPr>
            <a:r>
              <a:rPr b="1" i="0" lang="en-US" sz="2000" u="none" cap="none" strike="noStrike">
                <a:solidFill>
                  <a:schemeClr val="dk1"/>
                </a:solidFill>
                <a:latin typeface="Calibri"/>
                <a:ea typeface="Calibri"/>
                <a:cs typeface="Calibri"/>
                <a:sym typeface="Calibri"/>
              </a:rPr>
              <a:t>Docker Engine </a:t>
            </a:r>
            <a:endParaRPr/>
          </a:p>
          <a:p>
            <a:pPr indent="-342900" lvl="0" marL="342900" marR="0" rtl="0" algn="l">
              <a:lnSpc>
                <a:spcPct val="100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Creates, ships and runs Docker containers deployable on physical or virtual host locally, in a datacenter or cloud service provider </a:t>
            </a:r>
            <a:endParaRPr/>
          </a:p>
          <a:p>
            <a:pPr indent="-342900" lvl="0" marL="342900" marR="0" rtl="0" algn="l">
              <a:lnSpc>
                <a:spcPct val="100000"/>
              </a:lnSpc>
              <a:spcBef>
                <a:spcPts val="36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400"/>
              </a:spcBef>
              <a:spcAft>
                <a:spcPts val="0"/>
              </a:spcAft>
              <a:buClr>
                <a:schemeClr val="dk1"/>
              </a:buClr>
              <a:buSzPts val="500"/>
              <a:buFont typeface="Calibri"/>
              <a:buNone/>
            </a:pPr>
            <a:r>
              <a:rPr b="1" i="0" lang="en-US" sz="2000" u="none" cap="none" strike="noStrike">
                <a:solidFill>
                  <a:schemeClr val="dk1"/>
                </a:solidFill>
                <a:latin typeface="Calibri"/>
                <a:ea typeface="Calibri"/>
                <a:cs typeface="Calibri"/>
                <a:sym typeface="Calibri"/>
              </a:rPr>
              <a:t>Docker Registry </a:t>
            </a:r>
            <a:endParaRPr/>
          </a:p>
          <a:p>
            <a:pPr indent="-342900" lvl="0" marL="342900" marR="0" rtl="0" algn="l">
              <a:lnSpc>
                <a:spcPct val="100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On-premises registry for image storing and collaboration </a:t>
            </a:r>
            <a:endParaRPr/>
          </a:p>
          <a:p>
            <a:pPr indent="-342900" lvl="0" marL="342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pic>
        <p:nvPicPr>
          <p:cNvPr id="1153" name="Google Shape;1153;p150"/>
          <p:cNvPicPr preferRelativeResize="0"/>
          <p:nvPr/>
        </p:nvPicPr>
        <p:blipFill rotWithShape="1">
          <a:blip r:embed="rId3">
            <a:alphaModFix/>
          </a:blip>
          <a:srcRect b="0" l="0" r="0" t="0"/>
          <a:stretch/>
        </p:blipFill>
        <p:spPr>
          <a:xfrm>
            <a:off x="685800" y="1295400"/>
            <a:ext cx="1039955" cy="43854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70"/>
          <p:cNvSpPr txBox="1"/>
          <p:nvPr>
            <p:ph type="title"/>
          </p:nvPr>
        </p:nvSpPr>
        <p:spPr>
          <a:xfrm>
            <a:off x="419582" y="697858"/>
            <a:ext cx="8229600" cy="121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First Step: Getting To Know Ansible:</a:t>
            </a:r>
            <a:endParaRPr/>
          </a:p>
        </p:txBody>
      </p:sp>
      <p:cxnSp>
        <p:nvCxnSpPr>
          <p:cNvPr id="385" name="Google Shape;385;p70"/>
          <p:cNvCxnSpPr/>
          <p:nvPr/>
        </p:nvCxnSpPr>
        <p:spPr>
          <a:xfrm>
            <a:off x="419582" y="914400"/>
            <a:ext cx="8077200" cy="0"/>
          </a:xfrm>
          <a:prstGeom prst="straightConnector1">
            <a:avLst/>
          </a:prstGeom>
          <a:noFill/>
          <a:ln cap="flat" cmpd="sng" w="38100">
            <a:solidFill>
              <a:srgbClr val="BFBFBF"/>
            </a:solidFill>
            <a:prstDash val="solid"/>
            <a:round/>
            <a:headEnd len="sm" w="sm" type="none"/>
            <a:tailEnd len="sm" w="sm" type="none"/>
          </a:ln>
        </p:spPr>
      </p:cxnSp>
      <p:sp>
        <p:nvSpPr>
          <p:cNvPr id="386" name="Google Shape;386;p70"/>
          <p:cNvSpPr txBox="1"/>
          <p:nvPr/>
        </p:nvSpPr>
        <p:spPr>
          <a:xfrm>
            <a:off x="457200" y="190501"/>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600">
                <a:solidFill>
                  <a:srgbClr val="34A4BA"/>
                </a:solidFill>
                <a:latin typeface="Calibri"/>
                <a:ea typeface="Calibri"/>
                <a:cs typeface="Calibri"/>
                <a:sym typeface="Calibri"/>
              </a:rPr>
              <a:t>Section 1: </a:t>
            </a:r>
            <a:r>
              <a:rPr b="0" i="0" lang="en-US" sz="2600">
                <a:solidFill>
                  <a:srgbClr val="34A4BA"/>
                </a:solidFill>
                <a:latin typeface="Calibri"/>
                <a:ea typeface="Calibri"/>
                <a:cs typeface="Calibri"/>
                <a:sym typeface="Calibri"/>
              </a:rPr>
              <a:t>Ansible Configuration Management Boot Camp</a:t>
            </a:r>
            <a:endParaRPr b="1" i="0" sz="2600">
              <a:solidFill>
                <a:srgbClr val="34A4BA"/>
              </a:solidFill>
              <a:latin typeface="Calibri"/>
              <a:ea typeface="Calibri"/>
              <a:cs typeface="Calibri"/>
              <a:sym typeface="Calibri"/>
            </a:endParaRPr>
          </a:p>
        </p:txBody>
      </p:sp>
      <p:sp>
        <p:nvSpPr>
          <p:cNvPr id="387" name="Google Shape;387;p70"/>
          <p:cNvSpPr txBox="1"/>
          <p:nvPr/>
        </p:nvSpPr>
        <p:spPr>
          <a:xfrm>
            <a:off x="533400" y="1465645"/>
            <a:ext cx="8343418" cy="4572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800"/>
              <a:buFont typeface="Calibri"/>
              <a:buNone/>
            </a:pPr>
            <a:r>
              <a:rPr b="1" i="0" lang="en-US" sz="2800">
                <a:solidFill>
                  <a:schemeClr val="dk1"/>
                </a:solidFill>
                <a:latin typeface="Calibri"/>
                <a:ea typeface="Calibri"/>
                <a:cs typeface="Calibri"/>
                <a:sym typeface="Calibri"/>
              </a:rPr>
              <a:t>What we will cover in this section:</a:t>
            </a:r>
            <a:endParaRPr/>
          </a:p>
          <a:p>
            <a:pPr indent="-342900" lvl="0" marL="342900" marR="0" rtl="0" algn="l">
              <a:lnSpc>
                <a:spcPct val="150000"/>
              </a:lnSpc>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The Origin of Ansible</a:t>
            </a:r>
            <a:endParaRPr/>
          </a:p>
          <a:p>
            <a:pPr indent="-342900" lvl="0" marL="342900" marR="0" rtl="0" algn="l">
              <a:lnSpc>
                <a:spcPct val="150000"/>
              </a:lnSpc>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What </a:t>
            </a:r>
            <a:r>
              <a:rPr b="0" i="1" lang="en-US" sz="2400">
                <a:solidFill>
                  <a:schemeClr val="dk1"/>
                </a:solidFill>
                <a:latin typeface="Calibri"/>
                <a:ea typeface="Calibri"/>
                <a:cs typeface="Calibri"/>
                <a:sym typeface="Calibri"/>
              </a:rPr>
              <a:t>is</a:t>
            </a:r>
            <a:r>
              <a:rPr b="0" i="0" lang="en-US" sz="2400">
                <a:solidFill>
                  <a:schemeClr val="dk1"/>
                </a:solidFill>
                <a:latin typeface="Calibri"/>
                <a:ea typeface="Calibri"/>
                <a:cs typeface="Calibri"/>
                <a:sym typeface="Calibri"/>
              </a:rPr>
              <a:t> DevOps, and Why?</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Continuous Integration/Continuous Delivery/Continuous Improvement</a:t>
            </a:r>
            <a:endParaRPr/>
          </a:p>
          <a:p>
            <a:pPr indent="-342900" lvl="0" marL="342900" marR="0" rtl="0" algn="l">
              <a:lnSpc>
                <a:spcPct val="150000"/>
              </a:lnSpc>
              <a:spcBef>
                <a:spcPts val="480"/>
              </a:spcBef>
              <a:spcAft>
                <a:spcPts val="0"/>
              </a:spcAft>
              <a:buClr>
                <a:schemeClr val="dk1"/>
              </a:buClr>
              <a:buSzPts val="2400"/>
              <a:buFont typeface="Noto Sans Symbols"/>
              <a:buChar char="❑"/>
            </a:pPr>
            <a:r>
              <a:rPr b="0" i="0" lang="en-US" sz="2400">
                <a:solidFill>
                  <a:schemeClr val="dk1"/>
                </a:solidFill>
                <a:latin typeface="Calibri"/>
                <a:ea typeface="Calibri"/>
                <a:cs typeface="Calibri"/>
                <a:sym typeface="Calibri"/>
              </a:rPr>
              <a:t>Ansible’s Place in the DevOps World</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Simplified Automation With Ansible</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Where is Ansible Used in the DevOps Team, and by Whom exactly?</a:t>
            </a:r>
            <a:endParaRPr/>
          </a:p>
          <a:p>
            <a:pPr indent="-285750" lvl="1" marL="742950" marR="0" rtl="0" algn="l">
              <a:lnSpc>
                <a:spcPct val="15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How is Ansible Used by the </a:t>
            </a:r>
            <a:r>
              <a:rPr b="0" i="1" lang="en-US" sz="2000" u="none" cap="none" strike="noStrike">
                <a:solidFill>
                  <a:schemeClr val="dk1"/>
                </a:solidFill>
                <a:latin typeface="Calibri"/>
                <a:ea typeface="Calibri"/>
                <a:cs typeface="Calibri"/>
                <a:sym typeface="Calibri"/>
              </a:rPr>
              <a:t>typical </a:t>
            </a:r>
            <a:r>
              <a:rPr b="0" i="0" lang="en-US" sz="2000" u="none" cap="none" strike="noStrike">
                <a:solidFill>
                  <a:schemeClr val="dk1"/>
                </a:solidFill>
                <a:latin typeface="Calibri"/>
                <a:ea typeface="Calibri"/>
                <a:cs typeface="Calibri"/>
                <a:sym typeface="Calibri"/>
              </a:rPr>
              <a:t>DevOps Team?</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7" name="Shape 1157"/>
        <p:cNvGrpSpPr/>
        <p:nvPr/>
      </p:nvGrpSpPr>
      <p:grpSpPr>
        <a:xfrm>
          <a:off x="0" y="0"/>
          <a:ext cx="0" cy="0"/>
          <a:chOff x="0" y="0"/>
          <a:chExt cx="0" cy="0"/>
        </a:xfrm>
      </p:grpSpPr>
      <p:sp>
        <p:nvSpPr>
          <p:cNvPr id="1158" name="Google Shape;1158;p15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Calibri"/>
              <a:buNone/>
            </a:pPr>
            <a:r>
              <a:rPr b="1" i="0" lang="en-US" sz="3600" u="none" cap="none" strike="noStrike">
                <a:solidFill>
                  <a:schemeClr val="dk1"/>
                </a:solidFill>
                <a:latin typeface="Calibri"/>
                <a:ea typeface="Calibri"/>
                <a:cs typeface="Calibri"/>
                <a:sym typeface="Calibri"/>
              </a:rPr>
              <a:t>VMs vs. Containers</a:t>
            </a:r>
            <a:endParaRPr/>
          </a:p>
        </p:txBody>
      </p:sp>
      <p:pic>
        <p:nvPicPr>
          <p:cNvPr id="1159" name="Google Shape;1159;p151"/>
          <p:cNvPicPr preferRelativeResize="0"/>
          <p:nvPr/>
        </p:nvPicPr>
        <p:blipFill rotWithShape="1">
          <a:blip r:embed="rId3">
            <a:alphaModFix/>
          </a:blip>
          <a:srcRect b="0" l="0" r="0" t="0"/>
          <a:stretch/>
        </p:blipFill>
        <p:spPr>
          <a:xfrm>
            <a:off x="152400" y="1219200"/>
            <a:ext cx="8839199" cy="445761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15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Calibri"/>
              <a:buNone/>
            </a:pPr>
            <a:r>
              <a:rPr b="1" i="0" lang="en-US" sz="3600" u="none" cap="none" strike="noStrike">
                <a:solidFill>
                  <a:schemeClr val="dk1"/>
                </a:solidFill>
                <a:latin typeface="Calibri"/>
                <a:ea typeface="Calibri"/>
                <a:cs typeface="Calibri"/>
                <a:sym typeface="Calibri"/>
              </a:rPr>
              <a:t>VMs vs. Containers</a:t>
            </a:r>
            <a:endParaRPr/>
          </a:p>
        </p:txBody>
      </p:sp>
      <p:graphicFrame>
        <p:nvGraphicFramePr>
          <p:cNvPr id="1165" name="Google Shape;1165;p152"/>
          <p:cNvGraphicFramePr/>
          <p:nvPr/>
        </p:nvGraphicFramePr>
        <p:xfrm>
          <a:off x="1524000" y="1397000"/>
          <a:ext cx="3000000" cy="3000000"/>
        </p:xfrm>
        <a:graphic>
          <a:graphicData uri="http://schemas.openxmlformats.org/drawingml/2006/table">
            <a:tbl>
              <a:tblPr bandRow="1" firstRow="1">
                <a:noFill/>
                <a:tableStyleId>{5105A995-9981-4B27-9A48-633CE4DE00B0}</a:tableStyleId>
              </a:tblPr>
              <a:tblGrid>
                <a:gridCol w="3048000"/>
                <a:gridCol w="3048000"/>
              </a:tblGrid>
              <a:tr h="370850">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Virtual Machines (VMs)</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Containers</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Represents hardware-level virtualization</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Represents operating system virtualization</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Heavyweight</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Lightweight</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Slow provisioning</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Real-time provisioning and scalability</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Limited performance</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Native performance</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Fully isolated and therefore more secure (maybe)</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450"/>
                        <a:buFont typeface="Arial"/>
                        <a:buNone/>
                      </a:pPr>
                      <a:r>
                        <a:rPr lang="en-US" sz="1800" u="none" cap="none" strike="noStrike"/>
                        <a:t>Process-level isolation and therefore less secure (maybe)</a:t>
                      </a:r>
                      <a:endParaRPr/>
                    </a:p>
                  </a:txBody>
                  <a:tcPr marT="45725" marB="45725" marR="91450" marL="91450"/>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153"/>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Docker Application Life Cycle</a:t>
            </a:r>
            <a:endParaRPr/>
          </a:p>
        </p:txBody>
      </p:sp>
      <p:sp>
        <p:nvSpPr>
          <p:cNvPr id="1173" name="Google Shape;1173;p153"/>
          <p:cNvSpPr txBox="1"/>
          <p:nvPr>
            <p:ph idx="1" type="body"/>
          </p:nvPr>
        </p:nvSpPr>
        <p:spPr>
          <a:xfrm>
            <a:off x="381000" y="1371600"/>
            <a:ext cx="8229600" cy="432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2800"/>
              <a:buFont typeface="Calibri"/>
              <a:buNone/>
            </a:pPr>
            <a:r>
              <a:rPr b="1" i="0" lang="en-US" sz="2800" u="none" cap="none" strike="noStrike">
                <a:solidFill>
                  <a:srgbClr val="7F7F7F"/>
                </a:solidFill>
                <a:latin typeface="Calibri"/>
                <a:ea typeface="Calibri"/>
                <a:cs typeface="Calibri"/>
                <a:sym typeface="Calibri"/>
              </a:rPr>
              <a:t>Here’s what the typical lifecycle of a Docker-based application looks like:</a:t>
            </a:r>
            <a:endParaRPr/>
          </a:p>
          <a:p>
            <a:pPr indent="-457200" lvl="0" marL="457200" marR="0" rtl="0" algn="l">
              <a:spcBef>
                <a:spcPts val="1200"/>
              </a:spcBef>
              <a:spcAft>
                <a:spcPts val="0"/>
              </a:spcAft>
              <a:buClr>
                <a:schemeClr val="dk1"/>
              </a:buClr>
              <a:buSzPts val="2400"/>
              <a:buFont typeface="Garamond"/>
              <a:buAutoNum type="arabicPeriod"/>
            </a:pPr>
            <a:r>
              <a:rPr b="1" i="0" lang="en-US" sz="2400" u="none" cap="none" strike="noStrike">
                <a:solidFill>
                  <a:schemeClr val="dk1"/>
                </a:solidFill>
                <a:latin typeface="Calibri"/>
                <a:ea typeface="Calibri"/>
                <a:cs typeface="Calibri"/>
                <a:sym typeface="Calibri"/>
              </a:rPr>
              <a:t>Create Docker images on your local machine.</a:t>
            </a:r>
            <a:endParaRPr/>
          </a:p>
          <a:p>
            <a:pPr indent="-457200" lvl="0" marL="457200" marR="0" rtl="0" algn="l">
              <a:spcBef>
                <a:spcPts val="1200"/>
              </a:spcBef>
              <a:spcAft>
                <a:spcPts val="0"/>
              </a:spcAft>
              <a:buClr>
                <a:schemeClr val="dk1"/>
              </a:buClr>
              <a:buSzPts val="2400"/>
              <a:buFont typeface="Garamond"/>
              <a:buAutoNum type="arabicPeriod"/>
            </a:pPr>
            <a:r>
              <a:rPr b="1" i="0" lang="en-US" sz="2400" u="none" cap="none" strike="noStrike">
                <a:solidFill>
                  <a:schemeClr val="dk1"/>
                </a:solidFill>
                <a:latin typeface="Calibri"/>
                <a:ea typeface="Calibri"/>
                <a:cs typeface="Calibri"/>
                <a:sym typeface="Calibri"/>
              </a:rPr>
              <a:t>Push Docker images up from your local machine to the registry.</a:t>
            </a:r>
            <a:endParaRPr/>
          </a:p>
          <a:p>
            <a:pPr indent="-457200" lvl="0" marL="457200" marR="0" rtl="0" algn="l">
              <a:spcBef>
                <a:spcPts val="1200"/>
              </a:spcBef>
              <a:spcAft>
                <a:spcPts val="0"/>
              </a:spcAft>
              <a:buClr>
                <a:schemeClr val="dk1"/>
              </a:buClr>
              <a:buSzPts val="2400"/>
              <a:buFont typeface="Garamond"/>
              <a:buAutoNum type="arabicPeriod"/>
            </a:pPr>
            <a:r>
              <a:rPr b="1" i="0" lang="en-US" sz="2400" u="none" cap="none" strike="noStrike">
                <a:solidFill>
                  <a:schemeClr val="dk1"/>
                </a:solidFill>
                <a:latin typeface="Calibri"/>
                <a:ea typeface="Calibri"/>
                <a:cs typeface="Calibri"/>
                <a:sym typeface="Calibri"/>
              </a:rPr>
              <a:t>Pull Docker images down to your remote hosts from the registry.</a:t>
            </a:r>
            <a:endParaRPr/>
          </a:p>
          <a:p>
            <a:pPr indent="-457200" lvl="0" marL="457200" marR="0" rtl="0" algn="l">
              <a:spcBef>
                <a:spcPts val="1200"/>
              </a:spcBef>
              <a:spcAft>
                <a:spcPts val="0"/>
              </a:spcAft>
              <a:buClr>
                <a:schemeClr val="dk1"/>
              </a:buClr>
              <a:buSzPts val="2400"/>
              <a:buFont typeface="Garamond"/>
              <a:buAutoNum type="arabicPeriod"/>
            </a:pPr>
            <a:r>
              <a:rPr b="1" i="0" lang="en-US" sz="2400" u="none" cap="none" strike="noStrike">
                <a:solidFill>
                  <a:schemeClr val="dk1"/>
                </a:solidFill>
                <a:latin typeface="Calibri"/>
                <a:ea typeface="Calibri"/>
                <a:cs typeface="Calibri"/>
                <a:sym typeface="Calibri"/>
              </a:rPr>
              <a:t>Start up Docker containers on the remote hosts, passing in any configuration information to the containers on startup.</a:t>
            </a:r>
            <a:endParaRPr/>
          </a:p>
          <a:p>
            <a:pPr indent="-176528" lvl="0" marL="328928" marR="0" rtl="0" algn="l">
              <a:spcBef>
                <a:spcPts val="310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p:txBody>
      </p:sp>
      <p:cxnSp>
        <p:nvCxnSpPr>
          <p:cNvPr id="1174" name="Google Shape;1174;p153"/>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8" name="Shape 1178"/>
        <p:cNvGrpSpPr/>
        <p:nvPr/>
      </p:nvGrpSpPr>
      <p:grpSpPr>
        <a:xfrm>
          <a:off x="0" y="0"/>
          <a:ext cx="0" cy="0"/>
          <a:chOff x="0" y="0"/>
          <a:chExt cx="0" cy="0"/>
        </a:xfrm>
      </p:grpSpPr>
      <p:sp>
        <p:nvSpPr>
          <p:cNvPr id="1179" name="Google Shape;1179;p154"/>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Calibri"/>
              <a:buNone/>
            </a:pPr>
            <a:r>
              <a:rPr b="1" i="0" lang="en-US" sz="3600" u="none" cap="none" strike="noStrike">
                <a:solidFill>
                  <a:schemeClr val="dk1"/>
                </a:solidFill>
                <a:latin typeface="Calibri"/>
                <a:ea typeface="Calibri"/>
                <a:cs typeface="Calibri"/>
                <a:sym typeface="Calibri"/>
              </a:rPr>
              <a:t>How is Docker Architected? </a:t>
            </a:r>
            <a:endParaRPr/>
          </a:p>
        </p:txBody>
      </p:sp>
      <p:pic>
        <p:nvPicPr>
          <p:cNvPr id="1180" name="Google Shape;1180;p154"/>
          <p:cNvPicPr preferRelativeResize="0"/>
          <p:nvPr/>
        </p:nvPicPr>
        <p:blipFill rotWithShape="1">
          <a:blip r:embed="rId3">
            <a:alphaModFix/>
          </a:blip>
          <a:srcRect b="0" l="0" r="0" t="0"/>
          <a:stretch/>
        </p:blipFill>
        <p:spPr>
          <a:xfrm>
            <a:off x="127000" y="1295400"/>
            <a:ext cx="9017000" cy="4635498"/>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4" name="Shape 1184"/>
        <p:cNvGrpSpPr/>
        <p:nvPr/>
      </p:nvGrpSpPr>
      <p:grpSpPr>
        <a:xfrm>
          <a:off x="0" y="0"/>
          <a:ext cx="0" cy="0"/>
          <a:chOff x="0" y="0"/>
          <a:chExt cx="0" cy="0"/>
        </a:xfrm>
      </p:grpSpPr>
      <p:sp>
        <p:nvSpPr>
          <p:cNvPr id="1185" name="Google Shape;1185;p15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Calibri"/>
              <a:buNone/>
            </a:pPr>
            <a:r>
              <a:rPr b="1" i="0" lang="en-US" sz="3600" u="none" cap="none" strike="noStrike">
                <a:solidFill>
                  <a:schemeClr val="dk1"/>
                </a:solidFill>
                <a:latin typeface="Calibri"/>
                <a:ea typeface="Calibri"/>
                <a:cs typeface="Calibri"/>
                <a:sym typeface="Calibri"/>
              </a:rPr>
              <a:t>Docker Union File System</a:t>
            </a:r>
            <a:endParaRPr/>
          </a:p>
        </p:txBody>
      </p:sp>
      <p:sp>
        <p:nvSpPr>
          <p:cNvPr id="1186" name="Google Shape;1186;p155"/>
          <p:cNvSpPr txBox="1"/>
          <p:nvPr>
            <p:ph idx="1" type="body"/>
          </p:nvPr>
        </p:nvSpPr>
        <p:spPr>
          <a:xfrm>
            <a:off x="457200" y="1477962"/>
            <a:ext cx="35814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00"/>
              <a:buFont typeface="Calibri"/>
              <a:buNone/>
            </a:pPr>
            <a:r>
              <a:rPr b="0" i="0" lang="en-US" sz="2000" u="none" cap="none" strike="noStrike">
                <a:solidFill>
                  <a:schemeClr val="dk1"/>
                </a:solidFill>
                <a:latin typeface="Calibri"/>
                <a:ea typeface="Calibri"/>
                <a:cs typeface="Calibri"/>
                <a:sym typeface="Calibri"/>
              </a:rPr>
              <a:t>AuFS (AnotherUnionFS) is a multi-layered filesystem that implements union mount</a:t>
            </a:r>
            <a:endParaRPr/>
          </a:p>
          <a:p>
            <a:pPr indent="-342900" lvl="0" marL="342900" marR="0" rtl="0" algn="l">
              <a:lnSpc>
                <a:spcPct val="10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allows several filesystems or directories to be simultaneously mounted and visible through a single mount point</a:t>
            </a:r>
            <a:endParaRPr/>
          </a:p>
          <a:p>
            <a:pPr indent="-342900" lvl="0" marL="342900" marR="0" rtl="0" algn="l">
              <a:lnSpc>
                <a:spcPct val="10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appears to be one filesystem to the end user</a:t>
            </a:r>
            <a:endParaRPr/>
          </a:p>
        </p:txBody>
      </p:sp>
      <p:pic>
        <p:nvPicPr>
          <p:cNvPr id="1187" name="Google Shape;1187;p155"/>
          <p:cNvPicPr preferRelativeResize="0"/>
          <p:nvPr/>
        </p:nvPicPr>
        <p:blipFill rotWithShape="1">
          <a:blip r:embed="rId3">
            <a:alphaModFix/>
          </a:blip>
          <a:srcRect b="0" l="0" r="0" t="0"/>
          <a:stretch/>
        </p:blipFill>
        <p:spPr>
          <a:xfrm>
            <a:off x="4582582" y="1494895"/>
            <a:ext cx="4104216" cy="3078164"/>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1" name="Shape 1191"/>
        <p:cNvGrpSpPr/>
        <p:nvPr/>
      </p:nvGrpSpPr>
      <p:grpSpPr>
        <a:xfrm>
          <a:off x="0" y="0"/>
          <a:ext cx="0" cy="0"/>
          <a:chOff x="0" y="0"/>
          <a:chExt cx="0" cy="0"/>
        </a:xfrm>
      </p:grpSpPr>
      <p:sp>
        <p:nvSpPr>
          <p:cNvPr id="1192" name="Google Shape;1192;p15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Calibri"/>
              <a:buNone/>
            </a:pPr>
            <a:r>
              <a:rPr b="1" i="0" lang="en-US" sz="3600" u="none" cap="none" strike="noStrike">
                <a:solidFill>
                  <a:schemeClr val="dk1"/>
                </a:solidFill>
                <a:latin typeface="Calibri"/>
                <a:ea typeface="Calibri"/>
                <a:cs typeface="Calibri"/>
                <a:sym typeface="Calibri"/>
              </a:rPr>
              <a:t>Example Docker Layers</a:t>
            </a:r>
            <a:endParaRPr/>
          </a:p>
        </p:txBody>
      </p:sp>
      <p:sp>
        <p:nvSpPr>
          <p:cNvPr id="1193" name="Google Shape;1193;p156"/>
          <p:cNvSpPr txBox="1"/>
          <p:nvPr>
            <p:ph idx="1" type="body"/>
          </p:nvPr>
        </p:nvSpPr>
        <p:spPr>
          <a:xfrm>
            <a:off x="304800" y="4800600"/>
            <a:ext cx="7772400" cy="111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00"/>
              <a:buFont typeface="Calibri"/>
              <a:buNone/>
            </a:pPr>
            <a:r>
              <a:rPr b="1" i="0" lang="en-US" sz="2000" u="none" cap="none" strike="noStrike">
                <a:solidFill>
                  <a:schemeClr val="dk1"/>
                </a:solidFill>
                <a:latin typeface="Calibri"/>
                <a:ea typeface="Calibri"/>
                <a:cs typeface="Calibri"/>
                <a:sym typeface="Calibri"/>
              </a:rPr>
              <a:t>Docker Layer – </a:t>
            </a:r>
            <a:r>
              <a:rPr b="0" i="0" lang="en-US" sz="2000" u="none" cap="none" strike="noStrike">
                <a:solidFill>
                  <a:schemeClr val="dk1"/>
                </a:solidFill>
                <a:latin typeface="Calibri"/>
                <a:ea typeface="Calibri"/>
                <a:cs typeface="Calibri"/>
                <a:sym typeface="Calibri"/>
              </a:rPr>
              <a:t>Each Docker image is composed of a series of layers. Docker uses Union File Systems to combine these into a single image. The combination of these layers gives the illusion of a traditional file system. Only the top layer is writeable. </a:t>
            </a:r>
            <a:endParaRPr/>
          </a:p>
        </p:txBody>
      </p:sp>
      <p:pic>
        <p:nvPicPr>
          <p:cNvPr id="1194" name="Google Shape;1194;p156"/>
          <p:cNvPicPr preferRelativeResize="0"/>
          <p:nvPr/>
        </p:nvPicPr>
        <p:blipFill rotWithShape="1">
          <a:blip r:embed="rId3">
            <a:alphaModFix/>
          </a:blip>
          <a:srcRect b="0" l="0" r="0" t="0"/>
          <a:stretch/>
        </p:blipFill>
        <p:spPr>
          <a:xfrm>
            <a:off x="1676400" y="1143000"/>
            <a:ext cx="5791198" cy="337508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8" name="Shape 1198"/>
        <p:cNvGrpSpPr/>
        <p:nvPr/>
      </p:nvGrpSpPr>
      <p:grpSpPr>
        <a:xfrm>
          <a:off x="0" y="0"/>
          <a:ext cx="0" cy="0"/>
          <a:chOff x="0" y="0"/>
          <a:chExt cx="0" cy="0"/>
        </a:xfrm>
      </p:grpSpPr>
      <p:sp>
        <p:nvSpPr>
          <p:cNvPr id="1199" name="Google Shape;1199;p157"/>
          <p:cNvSpPr txBox="1"/>
          <p:nvPr>
            <p:ph type="title"/>
          </p:nvPr>
        </p:nvSpPr>
        <p:spPr>
          <a:xfrm>
            <a:off x="457200" y="152400"/>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Where Containers are used?</a:t>
            </a:r>
            <a:endParaRPr b="1" i="0" sz="3600" u="none" cap="none" strike="noStrike">
              <a:solidFill>
                <a:schemeClr val="dk1"/>
              </a:solidFill>
              <a:latin typeface="Calibri"/>
              <a:ea typeface="Calibri"/>
              <a:cs typeface="Calibri"/>
              <a:sym typeface="Calibri"/>
            </a:endParaRPr>
          </a:p>
        </p:txBody>
      </p:sp>
      <p:sp>
        <p:nvSpPr>
          <p:cNvPr id="1200" name="Google Shape;1200;p157"/>
          <p:cNvSpPr txBox="1"/>
          <p:nvPr>
            <p:ph idx="1" type="body"/>
          </p:nvPr>
        </p:nvSpPr>
        <p:spPr>
          <a:xfrm>
            <a:off x="470293" y="1268457"/>
            <a:ext cx="8229600" cy="4526100"/>
          </a:xfrm>
          <a:prstGeom prst="rect">
            <a:avLst/>
          </a:prstGeom>
          <a:noFill/>
          <a:ln>
            <a:noFill/>
          </a:ln>
        </p:spPr>
        <p:txBody>
          <a:bodyPr anchorCtr="0" anchor="t" bIns="91425" lIns="91425" spcFirstLastPara="1" rIns="91425" wrap="square" tIns="91425">
            <a:noAutofit/>
          </a:bodyPr>
          <a:lstStyle/>
          <a:p>
            <a:pPr indent="-165100" lvl="0" marL="3429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DevOps (Mostly in all types of Automation)</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Automated testing (Unit, acceptance and stress testing)</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CICD (if not tested on production-like environment, CICD will be risky)</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Microservices</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Less risky deployment architectures</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Chef kitchen test</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Not only used for testing but is used in production (along with container orchestration) in B2C and B2B organizations</a:t>
            </a:r>
            <a:endParaRPr/>
          </a:p>
          <a:p>
            <a:pPr indent="0" lvl="0" marL="203200" marR="0" rtl="0" algn="l">
              <a:lnSpc>
                <a:spcPct val="100000"/>
              </a:lnSpc>
              <a:spcBef>
                <a:spcPts val="640"/>
              </a:spcBef>
              <a:spcAft>
                <a:spcPts val="0"/>
              </a:spcAft>
              <a:buClr>
                <a:schemeClr val="dk1"/>
              </a:buClr>
              <a:buSzPts val="2600"/>
              <a:buFont typeface="Calibri"/>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4" name="Shape 1204"/>
        <p:cNvGrpSpPr/>
        <p:nvPr/>
      </p:nvGrpSpPr>
      <p:grpSpPr>
        <a:xfrm>
          <a:off x="0" y="0"/>
          <a:ext cx="0" cy="0"/>
          <a:chOff x="0" y="0"/>
          <a:chExt cx="0" cy="0"/>
        </a:xfrm>
      </p:grpSpPr>
      <p:sp>
        <p:nvSpPr>
          <p:cNvPr id="1205" name="Google Shape;1205;p158"/>
          <p:cNvSpPr txBox="1"/>
          <p:nvPr>
            <p:ph type="title"/>
          </p:nvPr>
        </p:nvSpPr>
        <p:spPr>
          <a:xfrm>
            <a:off x="457200" y="152400"/>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Advantage of using Containers</a:t>
            </a:r>
            <a:endParaRPr b="1" i="0" sz="3600" u="none" cap="none" strike="noStrike">
              <a:solidFill>
                <a:schemeClr val="dk1"/>
              </a:solidFill>
              <a:latin typeface="Calibri"/>
              <a:ea typeface="Calibri"/>
              <a:cs typeface="Calibri"/>
              <a:sym typeface="Calibri"/>
            </a:endParaRPr>
          </a:p>
        </p:txBody>
      </p:sp>
      <p:sp>
        <p:nvSpPr>
          <p:cNvPr id="1206" name="Google Shape;1206;p158"/>
          <p:cNvSpPr txBox="1"/>
          <p:nvPr>
            <p:ph idx="1" type="body"/>
          </p:nvPr>
        </p:nvSpPr>
        <p:spPr>
          <a:xfrm>
            <a:off x="458641" y="1047090"/>
            <a:ext cx="8229600" cy="4741800"/>
          </a:xfrm>
          <a:prstGeom prst="rect">
            <a:avLst/>
          </a:prstGeom>
          <a:noFill/>
          <a:ln>
            <a:noFill/>
          </a:ln>
        </p:spPr>
        <p:txBody>
          <a:bodyPr anchorCtr="0" anchor="t" bIns="91425" lIns="91425" spcFirstLastPara="1" rIns="91425" wrap="square" tIns="91425">
            <a:noAutofit/>
          </a:bodyPr>
          <a:lstStyle/>
          <a:p>
            <a:pPr indent="-165100" lvl="0" marL="3429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Developers testing their code in Prod environments</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Lesser hand-offs and drastically lesser waiting time (to get new environment setup)</a:t>
            </a:r>
            <a:endParaRPr/>
          </a:p>
          <a:p>
            <a:pPr indent="-139700" lvl="1" marL="742950" marR="0" rtl="0" algn="l">
              <a:lnSpc>
                <a:spcPct val="100000"/>
              </a:lnSpc>
              <a:spcBef>
                <a:spcPts val="56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Reduce technical debt</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Overall system resilience - Service failure does not kill the application &amp; may be invisible to users</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Scalability</a:t>
            </a:r>
            <a:endParaRPr b="0" i="0" sz="2600" u="none" cap="none" strike="noStrike">
              <a:solidFill>
                <a:schemeClr val="dk1"/>
              </a:solidFill>
              <a:latin typeface="Calibri"/>
              <a:ea typeface="Calibri"/>
              <a:cs typeface="Calibri"/>
              <a:sym typeface="Calibri"/>
            </a:endParaRPr>
          </a:p>
          <a:p>
            <a:pPr indent="-165100" lvl="1" marL="742950" marR="0" rtl="0" algn="l">
              <a:lnSpc>
                <a:spcPct val="100000"/>
              </a:lnSpc>
              <a:spcBef>
                <a:spcPts val="56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Seamless replication</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High Availability</a:t>
            </a:r>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Less risky patterns for rolling updates available</a:t>
            </a:r>
            <a:endParaRPr b="0" i="0" sz="2600" u="none" cap="none" strike="noStrike">
              <a:solidFill>
                <a:schemeClr val="dk1"/>
              </a:solidFill>
              <a:latin typeface="Calibri"/>
              <a:ea typeface="Calibri"/>
              <a:cs typeface="Calibri"/>
              <a:sym typeface="Calibri"/>
            </a:endParaRPr>
          </a:p>
          <a:p>
            <a:pPr indent="-165100" lvl="0" marL="342900" marR="0" rtl="0" algn="l">
              <a:lnSpc>
                <a:spcPct val="100000"/>
              </a:lnSpc>
              <a:spcBef>
                <a:spcPts val="64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Prevent server sprawl and Jenga infrastructure</a:t>
            </a:r>
            <a:endParaRPr b="0" i="0" sz="2600" u="none" cap="none" strike="noStrike">
              <a:solidFill>
                <a:schemeClr val="dk1"/>
              </a:solidFill>
              <a:latin typeface="Calibri"/>
              <a:ea typeface="Calibri"/>
              <a:cs typeface="Calibri"/>
              <a:sym typeface="Calibri"/>
            </a:endParaRPr>
          </a:p>
          <a:p>
            <a:pPr indent="0" lvl="0" marL="203200" marR="0" rtl="0" algn="l">
              <a:lnSpc>
                <a:spcPct val="100000"/>
              </a:lnSpc>
              <a:spcBef>
                <a:spcPts val="640"/>
              </a:spcBef>
              <a:spcAft>
                <a:spcPts val="0"/>
              </a:spcAft>
              <a:buClr>
                <a:schemeClr val="dk1"/>
              </a:buClr>
              <a:buSzPts val="2600"/>
              <a:buFont typeface="Calibri"/>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159"/>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E36C09"/>
                </a:solidFill>
                <a:latin typeface="Calibri"/>
                <a:ea typeface="Calibri"/>
                <a:cs typeface="Calibri"/>
                <a:sym typeface="Calibri"/>
              </a:rPr>
              <a:t>A Brief Look at Ansible and Docker</a:t>
            </a:r>
            <a:endParaRPr/>
          </a:p>
        </p:txBody>
      </p:sp>
      <p:cxnSp>
        <p:nvCxnSpPr>
          <p:cNvPr id="1213" name="Google Shape;1213;p159"/>
          <p:cNvCxnSpPr/>
          <p:nvPr/>
        </p:nvCxnSpPr>
        <p:spPr>
          <a:xfrm>
            <a:off x="381000" y="1295400"/>
            <a:ext cx="8077200" cy="0"/>
          </a:xfrm>
          <a:prstGeom prst="straightConnector1">
            <a:avLst/>
          </a:prstGeom>
          <a:noFill/>
          <a:ln cap="flat" cmpd="sng" w="38100">
            <a:solidFill>
              <a:srgbClr val="BFBFBF"/>
            </a:solidFill>
            <a:prstDash val="solid"/>
            <a:round/>
            <a:headEnd len="sm" w="sm" type="none"/>
            <a:tailEnd len="sm" w="sm" type="none"/>
          </a:ln>
        </p:spPr>
      </p:cxnSp>
      <p:pic>
        <p:nvPicPr>
          <p:cNvPr descr="https://www.twistlock.com/wp-content/uploads/2016/02/Docker_logo.png" id="1214" name="Google Shape;1214;p159"/>
          <p:cNvPicPr preferRelativeResize="0"/>
          <p:nvPr>
            <p:ph idx="1" type="body"/>
          </p:nvPr>
        </p:nvPicPr>
        <p:blipFill rotWithShape="1">
          <a:blip r:embed="rId3">
            <a:alphaModFix/>
          </a:blip>
          <a:srcRect b="0" l="0" r="0" t="0"/>
          <a:stretch/>
        </p:blipFill>
        <p:spPr>
          <a:xfrm>
            <a:off x="5486400" y="2819400"/>
            <a:ext cx="3400154" cy="303212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pic>
        <p:nvPicPr>
          <p:cNvPr descr="http://info.resilinc.com/hubfs/Blog_graphics/cloud_computing_supply_chain_risk_management.jpg?t=1464893649752" id="1221" name="Google Shape;1221;p160"/>
          <p:cNvPicPr preferRelativeResize="0"/>
          <p:nvPr/>
        </p:nvPicPr>
        <p:blipFill rotWithShape="1">
          <a:blip r:embed="rId3">
            <a:alphaModFix/>
          </a:blip>
          <a:srcRect b="0" l="0" r="0" t="0"/>
          <a:stretch/>
        </p:blipFill>
        <p:spPr>
          <a:xfrm>
            <a:off x="1447800" y="1048940"/>
            <a:ext cx="6629400" cy="4972050"/>
          </a:xfrm>
          <a:prstGeom prst="rect">
            <a:avLst/>
          </a:prstGeom>
          <a:noFill/>
          <a:ln>
            <a:noFill/>
          </a:ln>
        </p:spPr>
      </p:pic>
      <p:sp>
        <p:nvSpPr>
          <p:cNvPr id="1222" name="Google Shape;1222;p160"/>
          <p:cNvSpPr txBox="1"/>
          <p:nvPr>
            <p:ph type="title"/>
          </p:nvPr>
        </p:nvSpPr>
        <p:spPr>
          <a:xfrm>
            <a:off x="304800" y="228600"/>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E36C09"/>
                </a:solidFill>
                <a:latin typeface="Calibri"/>
                <a:ea typeface="Calibri"/>
                <a:cs typeface="Calibri"/>
                <a:sym typeface="Calibri"/>
              </a:rPr>
              <a:t>Deploying with Ansible</a:t>
            </a:r>
            <a:endParaRPr/>
          </a:p>
        </p:txBody>
      </p:sp>
      <p:cxnSp>
        <p:nvCxnSpPr>
          <p:cNvPr id="1223" name="Google Shape;1223;p160"/>
          <p:cNvCxnSpPr/>
          <p:nvPr/>
        </p:nvCxnSpPr>
        <p:spPr>
          <a:xfrm>
            <a:off x="457200" y="1143000"/>
            <a:ext cx="8077200" cy="0"/>
          </a:xfrm>
          <a:prstGeom prst="straightConnector1">
            <a:avLst/>
          </a:prstGeom>
          <a:noFill/>
          <a:ln cap="flat" cmpd="sng" w="38100">
            <a:solidFill>
              <a:srgbClr val="BFBFBF"/>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TechTown Theme2">
  <a:themeElements>
    <a:clrScheme name="TechtownTraining">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ASPE_IT_PowerPoin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ASPE_IT_PowerPoin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