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7" r:id="rId2"/>
    <p:sldId id="309" r:id="rId3"/>
    <p:sldId id="261" r:id="rId4"/>
    <p:sldId id="262" r:id="rId5"/>
    <p:sldId id="266" r:id="rId6"/>
    <p:sldId id="260" r:id="rId7"/>
    <p:sldId id="263" r:id="rId8"/>
    <p:sldId id="267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308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3" r:id="rId31"/>
    <p:sldId id="294" r:id="rId32"/>
    <p:sldId id="295" r:id="rId33"/>
    <p:sldId id="296" r:id="rId34"/>
    <p:sldId id="297" r:id="rId35"/>
    <p:sldId id="298" r:id="rId36"/>
    <p:sldId id="300" r:id="rId37"/>
    <p:sldId id="301" r:id="rId38"/>
    <p:sldId id="302" r:id="rId39"/>
    <p:sldId id="303" r:id="rId40"/>
    <p:sldId id="305" r:id="rId41"/>
    <p:sldId id="306" r:id="rId42"/>
    <p:sldId id="307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36"/>
    <p:restoredTop sz="95794"/>
  </p:normalViewPr>
  <p:slideViewPr>
    <p:cSldViewPr snapToObjects="1">
      <p:cViewPr varScale="1">
        <p:scale>
          <a:sx n="104" d="100"/>
          <a:sy n="104" d="100"/>
        </p:scale>
        <p:origin x="185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B90D6-E9A7-9848-934D-775DDA71E536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D982B-7AFF-8847-8902-204D7687A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ervices.io/patterns/data/saga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icroservices.io/patterns/data/api-composition.html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ervices.io/patterns/data/saga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icroservices.io/patterns/data/api-composition.html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ervices.io/patterns/data/saga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icroservices.io/patterns/data/api-composition.html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ervices.io/patterns/data/saga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icroservices.io/patterns/data/api-composition.html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ervices.io/patterns/data/saga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icroservices.io/patterns/data/api-composition.html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ervices.io/patterns/communication-style/rpi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microservices.io/patterns/communication-style/domain-specific.html" TargetMode="External"/><Relationship Id="rId4" Type="http://schemas.openxmlformats.org/officeDocument/2006/relationships/hyperlink" Target="http://microservices.io/patterns/communication-style/messaging.html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ervices.io/patterns/client-side-discovery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endangregg.com/usemethod.html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endangregg.com/usemethod.html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endangregg.com/linuxperf.html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ervices.io/patterns/observability/exception-tracking.html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odeascraft.com/2010/12/08/track-every-release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dnet.com/article/businesses-take-over-six-months-to-detect-data-breaches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microservices.io/patterns/observability/application-logging.html" TargetMode="External"/><Relationship Id="rId4" Type="http://schemas.openxmlformats.org/officeDocument/2006/relationships/hyperlink" Target="http://microservices.io/patterns/observability/audit-logging.html" TargetMode="Externa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ing.googleblog.com/2015/04/just-say-no-to-more-end-to-end-tests.html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ervices.io/patterns/data/database-per-service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icroservices.io/patterns/data/shared-database.html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ervices.io/patterns/data/database-per-service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icroservices.io/patterns/data/shared-database.html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ervices.io/patterns/data/database-per-service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icroservices.io/patterns/data/shared-database.html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ervices.io/patterns/data/database-per-service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icroservices.io/patterns/data/shared-database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6763" y="598488"/>
            <a:ext cx="5976937" cy="4483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1" y="4400550"/>
            <a:ext cx="5608320" cy="3600450"/>
          </a:xfrm>
          <a:prstGeom prst="rect">
            <a:avLst/>
          </a:prstGeom>
        </p:spPr>
        <p:txBody>
          <a:bodyPr lIns="95747" tIns="47873" rIns="95747" bIns="47873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Docker is developer centric</a:t>
            </a:r>
            <a:r>
              <a:rPr lang="en-US" baseline="0" dirty="0"/>
              <a:t> technology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Immutable artifact for your application – that can easily be replicated and recreated in many different environments and platforms that has a Linux host. In order to share your application across many machines and development environments.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container image has all the things listed and have complete portability across machines and environments that contains docker engine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87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882551"/>
            <a:ext cx="5852160" cy="3692106"/>
          </a:xfrm>
          <a:prstGeom prst="rect">
            <a:avLst/>
          </a:prstGeom>
          <a:solidFill>
            <a:schemeClr val="bg1"/>
          </a:solidFill>
        </p:spPr>
        <p:txBody>
          <a:bodyPr lIns="95747" tIns="47873" rIns="95747" bIns="47873"/>
          <a:lstStyle/>
          <a:p>
            <a:r>
              <a:rPr lang="en-US" dirty="0"/>
              <a:t>Further Reading: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http://microservices.io/patterns/data/saga.html</a:t>
            </a:r>
            <a:endParaRPr lang="en-US" dirty="0"/>
          </a:p>
          <a:p>
            <a:r>
              <a:rPr lang="en-US" dirty="0">
                <a:hlinkClick r:id="rId4"/>
              </a:rPr>
              <a:t>http://microservices.io/patterns/data/api-composition.html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50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882551"/>
            <a:ext cx="5852160" cy="3692106"/>
          </a:xfrm>
          <a:prstGeom prst="rect">
            <a:avLst/>
          </a:prstGeom>
          <a:solidFill>
            <a:schemeClr val="bg1"/>
          </a:solidFill>
        </p:spPr>
        <p:txBody>
          <a:bodyPr lIns="95747" tIns="47873" rIns="95747" bIns="47873"/>
          <a:lstStyle/>
          <a:p>
            <a:r>
              <a:rPr lang="en-US" dirty="0"/>
              <a:t>Further Reading: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http://microservices.io/patterns/data/saga.html</a:t>
            </a:r>
            <a:endParaRPr lang="en-US" dirty="0"/>
          </a:p>
          <a:p>
            <a:r>
              <a:rPr lang="en-US" dirty="0">
                <a:hlinkClick r:id="rId4"/>
              </a:rPr>
              <a:t>http://microservices.io/patterns/data/api-composition.html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208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882551"/>
            <a:ext cx="5852160" cy="3692106"/>
          </a:xfrm>
          <a:prstGeom prst="rect">
            <a:avLst/>
          </a:prstGeom>
          <a:solidFill>
            <a:schemeClr val="bg1"/>
          </a:solidFill>
        </p:spPr>
        <p:txBody>
          <a:bodyPr lIns="95747" tIns="47873" rIns="95747" bIns="47873"/>
          <a:lstStyle/>
          <a:p>
            <a:r>
              <a:rPr lang="en-US" dirty="0"/>
              <a:t>Further Reading: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http://microservices.io/patterns/data/saga.html</a:t>
            </a:r>
            <a:endParaRPr lang="en-US" dirty="0"/>
          </a:p>
          <a:p>
            <a:r>
              <a:rPr lang="en-US" dirty="0">
                <a:hlinkClick r:id="rId4"/>
              </a:rPr>
              <a:t>http://microservices.io/patterns/data/api-composition.html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99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882551"/>
            <a:ext cx="5852160" cy="3692106"/>
          </a:xfrm>
          <a:prstGeom prst="rect">
            <a:avLst/>
          </a:prstGeom>
          <a:solidFill>
            <a:schemeClr val="bg1"/>
          </a:solidFill>
        </p:spPr>
        <p:txBody>
          <a:bodyPr lIns="95747" tIns="47873" rIns="95747" bIns="47873"/>
          <a:lstStyle/>
          <a:p>
            <a:r>
              <a:rPr lang="en-US" dirty="0"/>
              <a:t>Further Reading: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http://microservices.io/patterns/data/saga.html</a:t>
            </a:r>
            <a:endParaRPr lang="en-US" dirty="0"/>
          </a:p>
          <a:p>
            <a:r>
              <a:rPr lang="en-US" dirty="0">
                <a:hlinkClick r:id="rId4"/>
              </a:rPr>
              <a:t>http://microservices.io/patterns/data/api-composition.html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09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882551"/>
            <a:ext cx="5852160" cy="3692106"/>
          </a:xfrm>
          <a:prstGeom prst="rect">
            <a:avLst/>
          </a:prstGeom>
          <a:solidFill>
            <a:schemeClr val="bg1"/>
          </a:solidFill>
        </p:spPr>
        <p:txBody>
          <a:bodyPr lIns="95747" tIns="47873" rIns="95747" bIns="47873"/>
          <a:lstStyle/>
          <a:p>
            <a:r>
              <a:rPr lang="en-US" dirty="0"/>
              <a:t>Further Reading: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http://microservices.io/patterns/data/saga.html</a:t>
            </a:r>
            <a:endParaRPr lang="en-US" dirty="0"/>
          </a:p>
          <a:p>
            <a:r>
              <a:rPr lang="en-US" dirty="0">
                <a:hlinkClick r:id="rId4"/>
              </a:rPr>
              <a:t>http://microservices.io/patterns/data/api-composition.html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18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565" y="4912454"/>
            <a:ext cx="6000786" cy="3444239"/>
          </a:xfrm>
          <a:prstGeom prst="rect">
            <a:avLst/>
          </a:prstGeom>
          <a:solidFill>
            <a:schemeClr val="bg1"/>
          </a:solidFill>
        </p:spPr>
        <p:txBody>
          <a:bodyPr lIns="95747" tIns="47873" rIns="95747" bIns="478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52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830793"/>
            <a:ext cx="5852160" cy="3778370"/>
          </a:xfrm>
          <a:prstGeom prst="rect">
            <a:avLst/>
          </a:prstGeom>
          <a:solidFill>
            <a:schemeClr val="bg1"/>
          </a:solidFill>
        </p:spPr>
        <p:txBody>
          <a:bodyPr lIns="95747" tIns="47873" rIns="95747" bIns="47873"/>
          <a:lstStyle/>
          <a:p>
            <a:r>
              <a:rPr lang="en-US" b="1" dirty="0"/>
              <a:t>Domain</a:t>
            </a:r>
            <a:r>
              <a:rPr lang="en-US" b="1" baseline="0" dirty="0"/>
              <a:t> specific protocol</a:t>
            </a:r>
          </a:p>
          <a:p>
            <a:endParaRPr lang="en-US" b="1" baseline="0" dirty="0"/>
          </a:p>
          <a:p>
            <a:pPr marL="658259" lvl="1" indent="-179525">
              <a:buFont typeface="Arial" charset="0"/>
              <a:buChar char="•"/>
            </a:pPr>
            <a:r>
              <a:rPr lang="en-US" baseline="0" dirty="0"/>
              <a:t>Email such as SMTP or IMAP</a:t>
            </a:r>
          </a:p>
          <a:p>
            <a:pPr marL="658259" lvl="1" indent="-179525">
              <a:buFont typeface="Arial" charset="0"/>
              <a:buChar char="•"/>
            </a:pPr>
            <a:r>
              <a:rPr lang="en-US" baseline="0" dirty="0"/>
              <a:t>Media streaming such as RTMP, HLS, </a:t>
            </a:r>
            <a:r>
              <a:rPr lang="en-US" baseline="0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Further Reading:</a:t>
            </a:r>
          </a:p>
          <a:p>
            <a:r>
              <a:rPr lang="en-US" dirty="0">
                <a:hlinkClick r:id="rId3"/>
              </a:rPr>
              <a:t>http://microservices.io/patterns/communication-style/rpi.html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http://microservices.io/patterns/communication-style/messaging.html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http://microservices.io/patterns/communication-style/domain-specific.html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7389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565" y="4912454"/>
            <a:ext cx="6000786" cy="3444239"/>
          </a:xfrm>
          <a:prstGeom prst="rect">
            <a:avLst/>
          </a:prstGeom>
          <a:solidFill>
            <a:schemeClr val="bg1"/>
          </a:solidFill>
        </p:spPr>
        <p:txBody>
          <a:bodyPr lIns="95747" tIns="47873" rIns="95747" bIns="478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67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565" y="4912454"/>
            <a:ext cx="6000786" cy="3444239"/>
          </a:xfrm>
          <a:prstGeom prst="rect">
            <a:avLst/>
          </a:prstGeom>
          <a:solidFill>
            <a:schemeClr val="bg1"/>
          </a:solidFill>
        </p:spPr>
        <p:txBody>
          <a:bodyPr lIns="95747" tIns="47873" rIns="95747" bIns="478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12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565" y="4912454"/>
            <a:ext cx="6000786" cy="3444239"/>
          </a:xfrm>
          <a:prstGeom prst="rect">
            <a:avLst/>
          </a:prstGeom>
          <a:solidFill>
            <a:schemeClr val="bg1"/>
          </a:solidFill>
        </p:spPr>
        <p:txBody>
          <a:bodyPr lIns="95747" tIns="47873" rIns="95747" bIns="478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56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6763" y="598488"/>
            <a:ext cx="5976937" cy="4483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1" y="4400550"/>
            <a:ext cx="5608320" cy="3600450"/>
          </a:xfrm>
          <a:prstGeom prst="rect">
            <a:avLst/>
          </a:prstGeom>
        </p:spPr>
        <p:txBody>
          <a:bodyPr lIns="95747" tIns="47873" rIns="95747" bIns="47873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Docker is great for running few containers or a collection and is built around abstraction on</a:t>
            </a:r>
            <a:r>
              <a:rPr lang="en-US" baseline="0" dirty="0"/>
              <a:t> single machine.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When you move to production – you start dealing with distributed system challenges that require much more sophisticated tooling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39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620250"/>
            <a:ext cx="5852160" cy="3780800"/>
          </a:xfrm>
          <a:prstGeom prst="rect">
            <a:avLst/>
          </a:prstGeom>
        </p:spPr>
        <p:txBody>
          <a:bodyPr lIns="95747" tIns="47873" rIns="95747" bIns="47873"/>
          <a:lstStyle/>
          <a:p>
            <a:r>
              <a:rPr lang="en-US" dirty="0"/>
              <a:t>https://www.nginx.com/blog/service-discovery-in-a-microservices-architecture/</a:t>
            </a:r>
          </a:p>
          <a:p>
            <a:endParaRPr lang="en-US" dirty="0"/>
          </a:p>
          <a:p>
            <a:r>
              <a:rPr lang="en-US" dirty="0"/>
              <a:t>Discovery</a:t>
            </a:r>
            <a:r>
              <a:rPr lang="en-US" baseline="0" dirty="0"/>
              <a:t> is one of the first issues encountered when implementing </a:t>
            </a:r>
            <a:r>
              <a:rPr lang="en-US" baseline="0" dirty="0" err="1"/>
              <a:t>microservices</a:t>
            </a:r>
            <a:r>
              <a:rPr lang="en-US" baseline="0" dirty="0"/>
              <a:t>. One of Kubernetes initial innovations was a DNS method for services to communicate with one another. Nearly every modern </a:t>
            </a:r>
            <a:r>
              <a:rPr lang="en-US" baseline="0" dirty="0" err="1"/>
              <a:t>microservice</a:t>
            </a:r>
            <a:r>
              <a:rPr lang="en-US" baseline="0" dirty="0"/>
              <a:t> platform has its own service discovery method that is a variant of one discussed here. </a:t>
            </a:r>
            <a:endParaRPr lang="en-US" dirty="0"/>
          </a:p>
          <a:p>
            <a:endParaRPr lang="en-US" dirty="0"/>
          </a:p>
          <a:p>
            <a:r>
              <a:rPr lang="en-US" dirty="0"/>
              <a:t>Fewer</a:t>
            </a:r>
            <a:r>
              <a:rPr lang="en-US" baseline="0" dirty="0"/>
              <a:t> moving parts than Server side service discovery, but couples the client to the Service Registry.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Further Reading: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http://microservices.io/patterns/client-side-discovery.html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49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620250"/>
            <a:ext cx="5852160" cy="3780800"/>
          </a:xfrm>
          <a:prstGeom prst="rect">
            <a:avLst/>
          </a:prstGeom>
        </p:spPr>
        <p:txBody>
          <a:bodyPr lIns="95747" tIns="47873" rIns="95747" bIns="47873"/>
          <a:lstStyle/>
          <a:p>
            <a:r>
              <a:rPr lang="en-US" dirty="0"/>
              <a:t>https://www.nginx.com/blog/service-discovery-in-a-microservices-architecture/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3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620250"/>
            <a:ext cx="5852160" cy="3780800"/>
          </a:xfrm>
          <a:prstGeom prst="rect">
            <a:avLst/>
          </a:prstGeom>
        </p:spPr>
        <p:txBody>
          <a:bodyPr lIns="95747" tIns="47873" rIns="95747" bIns="47873"/>
          <a:lstStyle/>
          <a:p>
            <a:r>
              <a:rPr lang="en-US" dirty="0"/>
              <a:t>https://www.nginx.com/blog/service-discovery-in-a-microservices-architecture/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44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565" y="4912454"/>
            <a:ext cx="6000786" cy="3444239"/>
          </a:xfrm>
          <a:prstGeom prst="rect">
            <a:avLst/>
          </a:prstGeom>
          <a:solidFill>
            <a:schemeClr val="bg1"/>
          </a:solidFill>
        </p:spPr>
        <p:txBody>
          <a:bodyPr lIns="95747" tIns="47873" rIns="95747" bIns="478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46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48957" y="5027157"/>
            <a:ext cx="5852160" cy="321220"/>
          </a:xfrm>
          <a:prstGeom prst="rect">
            <a:avLst/>
          </a:prstGeom>
          <a:solidFill>
            <a:schemeClr val="bg1"/>
          </a:solidFill>
        </p:spPr>
        <p:txBody>
          <a:bodyPr lIns="95747" tIns="47873" rIns="95747" bIns="478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024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565" y="4912454"/>
            <a:ext cx="6000786" cy="3444239"/>
          </a:xfrm>
          <a:prstGeom prst="rect">
            <a:avLst/>
          </a:prstGeom>
          <a:solidFill>
            <a:schemeClr val="bg1"/>
          </a:solidFill>
        </p:spPr>
        <p:txBody>
          <a:bodyPr lIns="95747" tIns="47873" rIns="95747" bIns="478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41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565" y="4912454"/>
            <a:ext cx="6000786" cy="3444239"/>
          </a:xfrm>
          <a:prstGeom prst="rect">
            <a:avLst/>
          </a:prstGeom>
          <a:solidFill>
            <a:schemeClr val="bg1"/>
          </a:solidFill>
        </p:spPr>
        <p:txBody>
          <a:bodyPr lIns="95747" tIns="47873" rIns="95747" bIns="478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634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4267" y="4992393"/>
            <a:ext cx="5852160" cy="373238"/>
          </a:xfrm>
          <a:prstGeom prst="rect">
            <a:avLst/>
          </a:prstGeom>
          <a:solidFill>
            <a:schemeClr val="bg1"/>
          </a:solidFill>
        </p:spPr>
        <p:txBody>
          <a:bodyPr lIns="95747" tIns="47873" rIns="95747" bIns="47873"/>
          <a:lstStyle/>
          <a:p>
            <a:r>
              <a:rPr lang="en-US" dirty="0">
                <a:hlinkClick r:id="rId3"/>
              </a:rPr>
              <a:t>http://www.brendangregg.com/usemethod.html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803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565" y="5015186"/>
            <a:ext cx="5852160" cy="333193"/>
          </a:xfrm>
          <a:prstGeom prst="rect">
            <a:avLst/>
          </a:prstGeom>
          <a:solidFill>
            <a:schemeClr val="bg1"/>
          </a:solidFill>
        </p:spPr>
        <p:txBody>
          <a:bodyPr lIns="95747" tIns="47873" rIns="95747" bIns="47873"/>
          <a:lstStyle/>
          <a:p>
            <a:r>
              <a:rPr lang="en-US" dirty="0">
                <a:hlinkClick r:id="rId3"/>
              </a:rPr>
              <a:t>http://www.brendangregg.com/usemethod.html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62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565" y="4993056"/>
            <a:ext cx="5852160" cy="350189"/>
          </a:xfrm>
          <a:prstGeom prst="rect">
            <a:avLst/>
          </a:prstGeom>
          <a:solidFill>
            <a:schemeClr val="bg1"/>
          </a:solidFill>
        </p:spPr>
        <p:txBody>
          <a:bodyPr lIns="95747" tIns="47873" rIns="95747" bIns="47873"/>
          <a:lstStyle/>
          <a:p>
            <a:r>
              <a:rPr lang="en-US" dirty="0">
                <a:hlinkClick r:id="rId3"/>
              </a:rPr>
              <a:t>http://www.brendangregg.com/linuxperf.html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1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561226"/>
            <a:ext cx="5852160" cy="4320213"/>
          </a:xfrm>
          <a:prstGeom prst="rect">
            <a:avLst/>
          </a:prstGeom>
        </p:spPr>
        <p:txBody>
          <a:bodyPr lIns="95747" tIns="47873" rIns="95747" bIns="478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40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0115" y="4957503"/>
            <a:ext cx="6183918" cy="3617154"/>
          </a:xfrm>
          <a:prstGeom prst="rect">
            <a:avLst/>
          </a:prstGeom>
          <a:solidFill>
            <a:schemeClr val="bg1"/>
          </a:solidFill>
        </p:spPr>
        <p:txBody>
          <a:bodyPr lIns="95747" tIns="47873" rIns="95747" bIns="47873"/>
          <a:lstStyle/>
          <a:p>
            <a:r>
              <a:rPr lang="en-US" dirty="0">
                <a:hlinkClick r:id="rId3"/>
              </a:rPr>
              <a:t>http://microservices.io/patterns/observability/exception-tracking.html</a:t>
            </a:r>
            <a:endParaRPr lang="en-US" dirty="0"/>
          </a:p>
          <a:p>
            <a:r>
              <a:rPr lang="en-US" dirty="0">
                <a:hlinkClick r:id="rId4"/>
              </a:rPr>
              <a:t>https://codeascraft.com/2010/12/08/track-every-release/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040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7367" y="5078786"/>
            <a:ext cx="5983533" cy="3444111"/>
          </a:xfrm>
          <a:prstGeom prst="rect">
            <a:avLst/>
          </a:prstGeom>
          <a:solidFill>
            <a:schemeClr val="bg1"/>
          </a:solidFill>
        </p:spPr>
        <p:txBody>
          <a:bodyPr lIns="95747" tIns="47873" rIns="95747" bIns="47873"/>
          <a:lstStyle/>
          <a:p>
            <a:r>
              <a:rPr lang="en-US" b="1" dirty="0"/>
              <a:t>Days to intrusion: </a:t>
            </a:r>
            <a:r>
              <a:rPr lang="en-US" dirty="0">
                <a:hlinkClick r:id="rId3"/>
              </a:rPr>
              <a:t>http://www.zdnet.com/article/businesses-take-over-six-months-to-detect-data-breaches/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http://microservices.io/patterns/observability/audit-logging.html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http://microservices.io/patterns/observability/application-logging.html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27660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561226"/>
            <a:ext cx="5852160" cy="4320213"/>
          </a:xfrm>
          <a:prstGeom prst="rect">
            <a:avLst/>
          </a:prstGeom>
        </p:spPr>
        <p:txBody>
          <a:bodyPr lIns="95747" tIns="47873" rIns="95747" bIns="478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244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565" y="4912454"/>
            <a:ext cx="6000786" cy="3444239"/>
          </a:xfrm>
          <a:prstGeom prst="rect">
            <a:avLst/>
          </a:prstGeom>
          <a:solidFill>
            <a:schemeClr val="bg1"/>
          </a:solidFill>
        </p:spPr>
        <p:txBody>
          <a:bodyPr lIns="95747" tIns="47873" rIns="95747" bIns="478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743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561226"/>
            <a:ext cx="5852160" cy="4320213"/>
          </a:xfrm>
          <a:prstGeom prst="rect">
            <a:avLst/>
          </a:prstGeom>
        </p:spPr>
        <p:txBody>
          <a:bodyPr lIns="95747" tIns="47873" rIns="95747" bIns="478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760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19" y="4917056"/>
            <a:ext cx="6031589" cy="3674853"/>
          </a:xfrm>
          <a:prstGeom prst="rect">
            <a:avLst/>
          </a:prstGeom>
          <a:solidFill>
            <a:schemeClr val="bg1"/>
          </a:solidFill>
        </p:spPr>
        <p:txBody>
          <a:bodyPr lIns="95747" tIns="47873" rIns="95747" bIns="47873"/>
          <a:lstStyle/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https://testing.googleblog.com/2015/04/just-say-no-to-more-end-to-end-tests.html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Analysis </a:t>
            </a:r>
          </a:p>
          <a:p>
            <a:r>
              <a:rPr lang="en-US" dirty="0"/>
              <a:t>Despite numerous problems, the tests ultimately did catch real bugs.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What Went Well </a:t>
            </a:r>
          </a:p>
          <a:p>
            <a:r>
              <a:rPr lang="en-US" dirty="0"/>
              <a:t>Customer-impacting bugs were identified and fixed before they reached the customer.</a:t>
            </a:r>
          </a:p>
          <a:p>
            <a:br>
              <a:rPr lang="en-US" b="1" dirty="0"/>
            </a:br>
            <a:r>
              <a:rPr lang="en-US" b="1" dirty="0"/>
              <a:t>What Went Wrong </a:t>
            </a:r>
          </a:p>
          <a:p>
            <a:pPr marL="179525" indent="-179525">
              <a:buFont typeface="Arial" pitchFamily="34" charset="0"/>
              <a:buChar char="•"/>
            </a:pPr>
            <a:r>
              <a:rPr lang="en-US" dirty="0"/>
              <a:t>The team completed their coding milestone a week late (and worked a lot of overtime). </a:t>
            </a:r>
          </a:p>
          <a:p>
            <a:pPr marL="179525" indent="-179525">
              <a:buFont typeface="Arial" pitchFamily="34" charset="0"/>
              <a:buChar char="•"/>
            </a:pPr>
            <a:r>
              <a:rPr lang="en-US" dirty="0"/>
              <a:t>Finding the root cause for a failing end-to-end test is painful and can take a long time. </a:t>
            </a:r>
          </a:p>
          <a:p>
            <a:pPr marL="179525" indent="-179525">
              <a:buFont typeface="Arial" pitchFamily="34" charset="0"/>
              <a:buChar char="•"/>
            </a:pPr>
            <a:r>
              <a:rPr lang="en-US" dirty="0"/>
              <a:t>Partner failures and lab failures ruined the test results on multiple days. </a:t>
            </a:r>
          </a:p>
          <a:p>
            <a:pPr marL="179525" indent="-179525">
              <a:buFont typeface="Arial" pitchFamily="34" charset="0"/>
              <a:buChar char="•"/>
            </a:pPr>
            <a:r>
              <a:rPr lang="en-US" dirty="0"/>
              <a:t>Many smaller bugs were hidden behind bigger bugs. </a:t>
            </a:r>
          </a:p>
          <a:p>
            <a:pPr marL="179525" indent="-179525">
              <a:buFont typeface="Arial" pitchFamily="34" charset="0"/>
              <a:buChar char="•"/>
            </a:pPr>
            <a:r>
              <a:rPr lang="en-US" dirty="0"/>
              <a:t>End-to-end tests were flaky at times. </a:t>
            </a:r>
          </a:p>
          <a:p>
            <a:endParaRPr lang="en-US" dirty="0"/>
          </a:p>
          <a:p>
            <a:r>
              <a:rPr lang="en-US" dirty="0"/>
              <a:t>Developers had to wait until the following day to know if a fix worked or not.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04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561226"/>
            <a:ext cx="5852160" cy="4320213"/>
          </a:xfrm>
          <a:prstGeom prst="rect">
            <a:avLst/>
          </a:prstGeom>
        </p:spPr>
        <p:txBody>
          <a:bodyPr lIns="95747" tIns="47873" rIns="95747" bIns="478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5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917057"/>
            <a:ext cx="5852160" cy="3692105"/>
          </a:xfrm>
          <a:prstGeom prst="rect">
            <a:avLst/>
          </a:prstGeom>
          <a:solidFill>
            <a:schemeClr val="bg1"/>
          </a:solidFill>
        </p:spPr>
        <p:txBody>
          <a:bodyPr lIns="95747" tIns="47873" rIns="95747" bIns="47873"/>
          <a:lstStyle/>
          <a:p>
            <a:r>
              <a:rPr lang="en-US" dirty="0"/>
              <a:t>Google started creation of its own open source orchestration tool ‘Kubernetes’. It has slowly gained dominance as the standard container orchestration tool except for niche use cases. </a:t>
            </a:r>
          </a:p>
          <a:p>
            <a:endParaRPr lang="en-US" dirty="0"/>
          </a:p>
          <a:p>
            <a:pPr marL="179525" indent="-179525">
              <a:buFont typeface="Arial" charset="0"/>
              <a:buChar char="•"/>
            </a:pPr>
            <a:r>
              <a:rPr lang="en-US" b="1" dirty="0" err="1"/>
              <a:t>Mesos</a:t>
            </a:r>
            <a:endParaRPr lang="en-US" b="1" dirty="0"/>
          </a:p>
          <a:p>
            <a:pPr marL="658259" lvl="1" indent="-179525">
              <a:buFont typeface="Arial" charset="0"/>
              <a:buChar char="•"/>
            </a:pPr>
            <a:r>
              <a:rPr lang="en-US" dirty="0"/>
              <a:t>Still used in early container adoption shops and big data applications</a:t>
            </a:r>
          </a:p>
          <a:p>
            <a:pPr marL="658259" lvl="1" indent="-179525">
              <a:buFont typeface="Arial" charset="0"/>
              <a:buChar char="•"/>
            </a:pPr>
            <a:endParaRPr lang="en-US" dirty="0"/>
          </a:p>
          <a:p>
            <a:pPr marL="179525" indent="-179525">
              <a:buFont typeface="Arial" charset="0"/>
              <a:buChar char="•"/>
            </a:pPr>
            <a:r>
              <a:rPr lang="en-US" b="1" dirty="0"/>
              <a:t>Docker Swarm</a:t>
            </a:r>
          </a:p>
          <a:p>
            <a:pPr marL="658259" lvl="1" indent="-179525">
              <a:buFont typeface="Arial" charset="0"/>
              <a:buChar char="•"/>
            </a:pPr>
            <a:r>
              <a:rPr lang="en-US" dirty="0"/>
              <a:t>Lightweight and may be useful for rapid prototyping. With the ease of deploying Kubernetes to public cloud and greater feature set of Kubernetes this use case is increasingly shrinking.</a:t>
            </a:r>
          </a:p>
        </p:txBody>
      </p:sp>
    </p:spTree>
    <p:extLst>
      <p:ext uri="{BB962C8B-B14F-4D97-AF65-F5344CB8AC3E}">
        <p14:creationId xmlns:p14="http://schemas.microsoft.com/office/powerpoint/2010/main" val="2040482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565" y="4912454"/>
            <a:ext cx="6000786" cy="3444239"/>
          </a:xfrm>
          <a:prstGeom prst="rect">
            <a:avLst/>
          </a:prstGeom>
          <a:solidFill>
            <a:schemeClr val="bg1"/>
          </a:solidFill>
        </p:spPr>
        <p:txBody>
          <a:bodyPr lIns="95747" tIns="47873" rIns="95747" bIns="47873"/>
          <a:lstStyle/>
          <a:p>
            <a:r>
              <a:rPr lang="en-US" dirty="0"/>
              <a:t>Private</a:t>
            </a:r>
            <a:r>
              <a:rPr lang="en-US" baseline="0" dirty="0"/>
              <a:t> tables per service may be a middle ground between the two approaches, but care must be taken to enforce access controls. </a:t>
            </a:r>
          </a:p>
          <a:p>
            <a:endParaRPr lang="en-US" baseline="0" dirty="0"/>
          </a:p>
          <a:p>
            <a:r>
              <a:rPr lang="en-US" dirty="0"/>
              <a:t>Further Reading:</a:t>
            </a:r>
          </a:p>
          <a:p>
            <a:pPr marL="179525" indent="-179525">
              <a:buFont typeface="Arial" pitchFamily="34" charset="0"/>
              <a:buChar char="•"/>
            </a:pPr>
            <a:endParaRPr lang="en-US" dirty="0"/>
          </a:p>
          <a:p>
            <a:r>
              <a:rPr lang="en-US" dirty="0">
                <a:hlinkClick r:id="rId3"/>
              </a:rPr>
              <a:t>http://microservices.io/patterns/data/database-per-service.html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http://microservices.io/patterns/data/shared-database.html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1119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565" y="4912454"/>
            <a:ext cx="6000786" cy="3444239"/>
          </a:xfrm>
          <a:prstGeom prst="rect">
            <a:avLst/>
          </a:prstGeom>
          <a:solidFill>
            <a:schemeClr val="bg1"/>
          </a:solidFill>
        </p:spPr>
        <p:txBody>
          <a:bodyPr lIns="95747" tIns="47873" rIns="95747" bIns="47873"/>
          <a:lstStyle/>
          <a:p>
            <a:r>
              <a:rPr lang="en-US" dirty="0"/>
              <a:t>Private</a:t>
            </a:r>
            <a:r>
              <a:rPr lang="en-US" baseline="0" dirty="0"/>
              <a:t> tables per service may be a middle ground between the two approaches, but care must be taken to enforce access controls. </a:t>
            </a:r>
          </a:p>
          <a:p>
            <a:endParaRPr lang="en-US" baseline="0" dirty="0"/>
          </a:p>
          <a:p>
            <a:r>
              <a:rPr lang="en-US" dirty="0"/>
              <a:t>Further Reading:</a:t>
            </a:r>
          </a:p>
          <a:p>
            <a:pPr marL="179525" indent="-179525">
              <a:buFont typeface="Arial" pitchFamily="34" charset="0"/>
              <a:buChar char="•"/>
            </a:pPr>
            <a:endParaRPr lang="en-US" dirty="0"/>
          </a:p>
          <a:p>
            <a:r>
              <a:rPr lang="en-US" dirty="0">
                <a:hlinkClick r:id="rId3"/>
              </a:rPr>
              <a:t>http://microservices.io/patterns/data/database-per-service.html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http://microservices.io/patterns/data/shared-database.html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1832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565" y="4912454"/>
            <a:ext cx="6000786" cy="3444239"/>
          </a:xfrm>
          <a:prstGeom prst="rect">
            <a:avLst/>
          </a:prstGeom>
          <a:solidFill>
            <a:schemeClr val="bg1"/>
          </a:solidFill>
        </p:spPr>
        <p:txBody>
          <a:bodyPr lIns="95747" tIns="47873" rIns="95747" bIns="47873"/>
          <a:lstStyle/>
          <a:p>
            <a:r>
              <a:rPr lang="en-US" dirty="0"/>
              <a:t>Private</a:t>
            </a:r>
            <a:r>
              <a:rPr lang="en-US" baseline="0" dirty="0"/>
              <a:t> tables per service may be a middle ground between the two approaches, but care must be taken to enforce access controls. </a:t>
            </a:r>
          </a:p>
          <a:p>
            <a:endParaRPr lang="en-US" baseline="0" dirty="0"/>
          </a:p>
          <a:p>
            <a:r>
              <a:rPr lang="en-US" dirty="0"/>
              <a:t>Further Reading:</a:t>
            </a:r>
          </a:p>
          <a:p>
            <a:pPr marL="179525" indent="-179525">
              <a:buFont typeface="Arial" pitchFamily="34" charset="0"/>
              <a:buChar char="•"/>
            </a:pPr>
            <a:endParaRPr lang="en-US" dirty="0"/>
          </a:p>
          <a:p>
            <a:r>
              <a:rPr lang="en-US" dirty="0">
                <a:hlinkClick r:id="rId3"/>
              </a:rPr>
              <a:t>http://microservices.io/patterns/data/database-per-service.html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http://microservices.io/patterns/data/shared-database.html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690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565" y="4912454"/>
            <a:ext cx="6000786" cy="3444239"/>
          </a:xfrm>
          <a:prstGeom prst="rect">
            <a:avLst/>
          </a:prstGeom>
          <a:solidFill>
            <a:schemeClr val="bg1"/>
          </a:solidFill>
        </p:spPr>
        <p:txBody>
          <a:bodyPr lIns="95747" tIns="47873" rIns="95747" bIns="47873"/>
          <a:lstStyle/>
          <a:p>
            <a:r>
              <a:rPr lang="en-US" dirty="0"/>
              <a:t>Private</a:t>
            </a:r>
            <a:r>
              <a:rPr lang="en-US" baseline="0" dirty="0"/>
              <a:t> tables per service may be a middle ground between the two approaches, but care must be taken to enforce access controls. </a:t>
            </a:r>
          </a:p>
          <a:p>
            <a:endParaRPr lang="en-US" baseline="0" dirty="0"/>
          </a:p>
          <a:p>
            <a:r>
              <a:rPr lang="en-US" dirty="0"/>
              <a:t>Further Reading:</a:t>
            </a:r>
          </a:p>
          <a:p>
            <a:pPr marL="179525" indent="-179525">
              <a:buFont typeface="Arial" pitchFamily="34" charset="0"/>
              <a:buChar char="•"/>
            </a:pPr>
            <a:endParaRPr lang="en-US" dirty="0"/>
          </a:p>
          <a:p>
            <a:r>
              <a:rPr lang="en-US" dirty="0">
                <a:hlinkClick r:id="rId3"/>
              </a:rPr>
              <a:t>http://microservices.io/patterns/data/database-per-service.html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http://microservices.io/patterns/data/shared-database.html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358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354142"/>
            <a:ext cx="3886201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800600" y="1354142"/>
            <a:ext cx="4059238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957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hicorp/consul-templat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1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E89834-BD39-E245-B3F9-8249364136DD}"/>
              </a:ext>
            </a:extLst>
          </p:cNvPr>
          <p:cNvSpPr txBox="1">
            <a:spLocks/>
          </p:cNvSpPr>
          <p:nvPr/>
        </p:nvSpPr>
        <p:spPr>
          <a:xfrm>
            <a:off x="563336" y="2402804"/>
            <a:ext cx="8439983" cy="2034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2060"/>
                </a:solidFill>
              </a:rPr>
              <a:t>Chapter 1: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Kubernetes (K8s) Foundations</a:t>
            </a:r>
          </a:p>
          <a:p>
            <a:r>
              <a:rPr lang="en-US" b="1" dirty="0">
                <a:solidFill>
                  <a:srgbClr val="002060"/>
                </a:solidFill>
              </a:rPr>
              <a:t>Microservices Patterns</a:t>
            </a:r>
          </a:p>
        </p:txBody>
      </p:sp>
    </p:spTree>
    <p:extLst>
      <p:ext uri="{BB962C8B-B14F-4D97-AF65-F5344CB8AC3E}">
        <p14:creationId xmlns:p14="http://schemas.microsoft.com/office/powerpoint/2010/main" val="308353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7A6A11-A9CA-484E-A56B-6A6ED01A2C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473462"/>
            <a:ext cx="4510575" cy="4316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799DB4-0CC0-524D-9BB5-FD9DF4209C67}"/>
              </a:ext>
            </a:extLst>
          </p:cNvPr>
          <p:cNvSpPr txBox="1"/>
          <p:nvPr/>
        </p:nvSpPr>
        <p:spPr>
          <a:xfrm>
            <a:off x="466604" y="2825188"/>
            <a:ext cx="3457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Microservices is defined as a loosely-coupled, service-oriented architecture with bounded context.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10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2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10</a:t>
            </a:fld>
            <a:endParaRPr lang="en-US" sz="16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8F0BA01-2EC9-2246-AAB5-B1DF5D708559}"/>
              </a:ext>
            </a:extLst>
          </p:cNvPr>
          <p:cNvSpPr txBox="1">
            <a:spLocks/>
          </p:cNvSpPr>
          <p:nvPr/>
        </p:nvSpPr>
        <p:spPr>
          <a:xfrm>
            <a:off x="359701" y="15950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Microservices Overview</a:t>
            </a:r>
          </a:p>
        </p:txBody>
      </p:sp>
    </p:spTree>
    <p:extLst>
      <p:ext uri="{BB962C8B-B14F-4D97-AF65-F5344CB8AC3E}">
        <p14:creationId xmlns:p14="http://schemas.microsoft.com/office/powerpoint/2010/main" val="260119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5B96BC-4AD3-DC47-91B8-193F1ADBB985}"/>
              </a:ext>
            </a:extLst>
          </p:cNvPr>
          <p:cNvSpPr txBox="1"/>
          <p:nvPr/>
        </p:nvSpPr>
        <p:spPr>
          <a:xfrm>
            <a:off x="810983" y="2038109"/>
            <a:ext cx="6157913" cy="3594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Context Switching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Dependency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Multiple hand-offs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Less Frequent Updates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Slow Velocity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App becomes complex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0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11</a:t>
            </a:fld>
            <a:endParaRPr lang="en-US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A728325-7D71-D147-95F5-A6BDE9AF9B7F}"/>
              </a:ext>
            </a:extLst>
          </p:cNvPr>
          <p:cNvSpPr txBox="1">
            <a:spLocks/>
          </p:cNvSpPr>
          <p:nvPr/>
        </p:nvSpPr>
        <p:spPr>
          <a:xfrm>
            <a:off x="7429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Microservices – Why do we need</a:t>
            </a:r>
          </a:p>
        </p:txBody>
      </p:sp>
    </p:spTree>
    <p:extLst>
      <p:ext uri="{BB962C8B-B14F-4D97-AF65-F5344CB8AC3E}">
        <p14:creationId xmlns:p14="http://schemas.microsoft.com/office/powerpoint/2010/main" val="7003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CBF17E-A3E4-2348-A274-C468DF42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90" y="762001"/>
            <a:ext cx="6919475" cy="575144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0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12</a:t>
            </a:fld>
            <a:endParaRPr lang="en-US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D0694BB-4BE4-0B4E-98B7-8102873211F4}"/>
              </a:ext>
            </a:extLst>
          </p:cNvPr>
          <p:cNvSpPr txBox="1">
            <a:spLocks/>
          </p:cNvSpPr>
          <p:nvPr/>
        </p:nvSpPr>
        <p:spPr>
          <a:xfrm>
            <a:off x="742950" y="-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Microservices – Patterns </a:t>
            </a:r>
          </a:p>
        </p:txBody>
      </p:sp>
    </p:spTree>
    <p:extLst>
      <p:ext uri="{BB962C8B-B14F-4D97-AF65-F5344CB8AC3E}">
        <p14:creationId xmlns:p14="http://schemas.microsoft.com/office/powerpoint/2010/main" val="3331301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488" y="1887218"/>
            <a:ext cx="5915025" cy="3657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Data Management</a:t>
            </a:r>
          </a:p>
          <a:p>
            <a:r>
              <a:rPr lang="en-US" b="0" dirty="0"/>
              <a:t>Communication</a:t>
            </a:r>
          </a:p>
          <a:p>
            <a:r>
              <a:rPr lang="en-US" b="0" dirty="0"/>
              <a:t>Deployment</a:t>
            </a:r>
          </a:p>
          <a:p>
            <a:r>
              <a:rPr lang="en-US" b="0" dirty="0"/>
              <a:t>Discovery</a:t>
            </a:r>
          </a:p>
          <a:p>
            <a:r>
              <a:rPr lang="en-US" b="0" dirty="0"/>
              <a:t>Reliability</a:t>
            </a:r>
          </a:p>
          <a:p>
            <a:r>
              <a:rPr lang="en-US" b="0" dirty="0"/>
              <a:t>Observability</a:t>
            </a:r>
          </a:p>
          <a:p>
            <a:r>
              <a:rPr lang="en-US" b="0" dirty="0"/>
              <a:t>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1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13</a:t>
            </a:fld>
            <a:endParaRPr lang="en-US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00BAB0F-BADB-FE45-85DD-7AF69B7A0DA0}"/>
              </a:ext>
            </a:extLst>
          </p:cNvPr>
          <p:cNvSpPr txBox="1">
            <a:spLocks/>
          </p:cNvSpPr>
          <p:nvPr/>
        </p:nvSpPr>
        <p:spPr>
          <a:xfrm>
            <a:off x="7429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Pattern – Categories </a:t>
            </a:r>
          </a:p>
        </p:txBody>
      </p:sp>
    </p:spTree>
    <p:extLst>
      <p:ext uri="{BB962C8B-B14F-4D97-AF65-F5344CB8AC3E}">
        <p14:creationId xmlns:p14="http://schemas.microsoft.com/office/powerpoint/2010/main" val="278998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488" y="1843088"/>
            <a:ext cx="5915025" cy="3657600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Shared database</a:t>
            </a:r>
          </a:p>
          <a:p>
            <a:r>
              <a:rPr lang="en-US" b="0" dirty="0"/>
              <a:t>Database per Service</a:t>
            </a:r>
          </a:p>
          <a:p>
            <a:r>
              <a:rPr lang="en-US" b="0" dirty="0"/>
              <a:t>Saga</a:t>
            </a:r>
          </a:p>
          <a:p>
            <a:r>
              <a:rPr lang="en-US" b="0" dirty="0"/>
              <a:t>Event Sourcing</a:t>
            </a:r>
          </a:p>
          <a:p>
            <a:r>
              <a:rPr lang="en-US" b="0" dirty="0"/>
              <a:t>CQRS (Command Query Responsibility Segregation)</a:t>
            </a:r>
          </a:p>
          <a:p>
            <a:r>
              <a:rPr lang="en-US" b="0" dirty="0"/>
              <a:t>API Composition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1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14</a:t>
            </a:fld>
            <a:endParaRPr lang="en-US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64ABC88-BA17-5B40-8BA5-F5A97A7A2C5B}"/>
              </a:ext>
            </a:extLst>
          </p:cNvPr>
          <p:cNvSpPr txBox="1">
            <a:spLocks/>
          </p:cNvSpPr>
          <p:nvPr/>
        </p:nvSpPr>
        <p:spPr>
          <a:xfrm>
            <a:off x="7429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Data Management Patterns</a:t>
            </a:r>
          </a:p>
        </p:txBody>
      </p:sp>
    </p:spTree>
    <p:extLst>
      <p:ext uri="{BB962C8B-B14F-4D97-AF65-F5344CB8AC3E}">
        <p14:creationId xmlns:p14="http://schemas.microsoft.com/office/powerpoint/2010/main" val="330990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78384" y="882052"/>
            <a:ext cx="84249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Shared Database</a:t>
            </a:r>
          </a:p>
          <a:p>
            <a:r>
              <a:rPr lang="en-US" sz="1600" dirty="0"/>
              <a:t>Use a (single) database shared by multiple services. Local ACID transactions.</a:t>
            </a:r>
          </a:p>
          <a:p>
            <a:endParaRPr lang="en-US" sz="1600" dirty="0"/>
          </a:p>
          <a:p>
            <a:r>
              <a:rPr lang="en-US" sz="1600" b="1" dirty="0"/>
              <a:t>Benefits: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Straightforward ACID transactions to enforce data 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Single database is simpler to operate</a:t>
            </a:r>
          </a:p>
          <a:p>
            <a:endParaRPr lang="en-US" sz="1600" dirty="0"/>
          </a:p>
          <a:p>
            <a:r>
              <a:rPr lang="en-US" sz="1600" b="1" dirty="0"/>
              <a:t>Drawbacks: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Since all services access the same database, interference and transaction locks on the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Single database might not satisfy the data storage and requirements of all services.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4644008" y="3538197"/>
            <a:ext cx="3550238" cy="2513947"/>
            <a:chOff x="2286000" y="3714750"/>
            <a:chExt cx="5156496" cy="26860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3714750"/>
              <a:ext cx="5156496" cy="268605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4514850" y="4419600"/>
              <a:ext cx="838200" cy="114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819650" y="4419600"/>
              <a:ext cx="970550" cy="990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15" name="Picture 14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15</a:t>
            </a:fld>
            <a:endParaRPr lang="en-US" sz="16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58F9602-A0C6-7141-9F6C-FE49B56FFABC}"/>
              </a:ext>
            </a:extLst>
          </p:cNvPr>
          <p:cNvSpPr txBox="1">
            <a:spLocks/>
          </p:cNvSpPr>
          <p:nvPr/>
        </p:nvSpPr>
        <p:spPr>
          <a:xfrm>
            <a:off x="742950" y="-2286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Shared Database</a:t>
            </a:r>
          </a:p>
        </p:txBody>
      </p:sp>
    </p:spTree>
    <p:extLst>
      <p:ext uri="{BB962C8B-B14F-4D97-AF65-F5344CB8AC3E}">
        <p14:creationId xmlns:p14="http://schemas.microsoft.com/office/powerpoint/2010/main" val="381261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509" y="3992107"/>
            <a:ext cx="2937041" cy="2242860"/>
          </a:xfrm>
        </p:spPr>
      </p:pic>
      <p:sp>
        <p:nvSpPr>
          <p:cNvPr id="7" name="TextBox 6"/>
          <p:cNvSpPr txBox="1"/>
          <p:nvPr/>
        </p:nvSpPr>
        <p:spPr>
          <a:xfrm>
            <a:off x="1593056" y="4572002"/>
            <a:ext cx="30170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For consistency; may need to implement capability to roll back </a:t>
            </a:r>
            <a:r>
              <a:rPr lang="en-US" sz="1400" dirty="0"/>
              <a:t>(</a:t>
            </a:r>
            <a:r>
              <a:rPr lang="en-US" sz="1400" b="1" dirty="0"/>
              <a:t>Saga</a:t>
            </a:r>
            <a:r>
              <a:rPr lang="en-US" sz="1400" dirty="0"/>
              <a:t> pattern)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Interaction is achieved by message/event brokers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44" y="988693"/>
            <a:ext cx="56459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Database Per Service</a:t>
            </a:r>
          </a:p>
          <a:p>
            <a:r>
              <a:rPr lang="en-US" sz="1400" dirty="0"/>
              <a:t>Every Microservice has its own persistent data and accessible only via its API</a:t>
            </a:r>
          </a:p>
          <a:p>
            <a:r>
              <a:rPr lang="en-US" sz="1400" dirty="0"/>
              <a:t>E.g. Private-tables-per-service; Schema-per-service; Database-server-per-service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Benefits: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Ensures loose coupling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Each service can use the type of database that is best suited to its needs. E.g., text searches could use ElasticSearch; social graph could use Neo4j.</a:t>
            </a:r>
          </a:p>
          <a:p>
            <a:endParaRPr lang="en-US" sz="1400" dirty="0"/>
          </a:p>
          <a:p>
            <a:r>
              <a:rPr lang="en-US" sz="1400" b="1" dirty="0"/>
              <a:t>Drawbacks: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Transactions involving multiple services not straight forward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13" name="Picture 12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5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16</a:t>
            </a:fld>
            <a:endParaRPr lang="en-US" sz="16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945715D-802B-E744-8CDA-CC3813C2941F}"/>
              </a:ext>
            </a:extLst>
          </p:cNvPr>
          <p:cNvSpPr txBox="1">
            <a:spLocks/>
          </p:cNvSpPr>
          <p:nvPr/>
        </p:nvSpPr>
        <p:spPr>
          <a:xfrm>
            <a:off x="666716" y="-10473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Database Per Service</a:t>
            </a:r>
          </a:p>
        </p:txBody>
      </p:sp>
    </p:spTree>
    <p:extLst>
      <p:ext uri="{BB962C8B-B14F-4D97-AF65-F5344CB8AC3E}">
        <p14:creationId xmlns:p14="http://schemas.microsoft.com/office/powerpoint/2010/main" val="3901114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60" y="1566914"/>
            <a:ext cx="3288771" cy="2743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3528" y="1646386"/>
            <a:ext cx="4824536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 </a:t>
            </a:r>
            <a:r>
              <a:rPr lang="en-US" b="1" dirty="0"/>
              <a:t>Saga</a:t>
            </a:r>
            <a:r>
              <a:rPr lang="en-US" dirty="0"/>
              <a:t> represents a high-level business process (such as booking a trip) that consists of several low-level </a:t>
            </a:r>
            <a:r>
              <a:rPr lang="en-US" b="1" dirty="0"/>
              <a:t>Requests</a:t>
            </a:r>
            <a:r>
              <a:rPr lang="en-US" dirty="0"/>
              <a:t> that each update data within a single service.</a:t>
            </a:r>
          </a:p>
          <a:p>
            <a:pPr>
              <a:lnSpc>
                <a:spcPct val="150000"/>
              </a:lnSpc>
            </a:pPr>
            <a:r>
              <a:rPr lang="en-US" dirty="0"/>
              <a:t>Each Request has a </a:t>
            </a:r>
            <a:r>
              <a:rPr lang="en-US" b="1" dirty="0"/>
              <a:t>Compensating Request</a:t>
            </a:r>
            <a:r>
              <a:rPr lang="en-US" dirty="0"/>
              <a:t> that is executed when the Request fails or the saga is aborted.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9282E-E266-A946-B3C8-4039BF54AEB3}"/>
              </a:ext>
            </a:extLst>
          </p:cNvPr>
          <p:cNvSpPr txBox="1"/>
          <p:nvPr/>
        </p:nvSpPr>
        <p:spPr>
          <a:xfrm>
            <a:off x="1614489" y="5840630"/>
            <a:ext cx="6835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** How to reliably/atomically publish events whenever state changes? Solution can be </a:t>
            </a:r>
            <a:r>
              <a:rPr lang="en-US" sz="12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Sourcing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16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17</a:t>
            </a:fld>
            <a:endParaRPr lang="en-US" sz="16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EBDDE7B-0171-9344-9EA3-22CDAEDAF472}"/>
              </a:ext>
            </a:extLst>
          </p:cNvPr>
          <p:cNvSpPr txBox="1">
            <a:spLocks/>
          </p:cNvSpPr>
          <p:nvPr/>
        </p:nvSpPr>
        <p:spPr>
          <a:xfrm>
            <a:off x="323528" y="0"/>
            <a:ext cx="88204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Saga Pattern – For Data Consistency</a:t>
            </a:r>
          </a:p>
        </p:txBody>
      </p:sp>
    </p:spTree>
    <p:extLst>
      <p:ext uri="{BB962C8B-B14F-4D97-AF65-F5344CB8AC3E}">
        <p14:creationId xmlns:p14="http://schemas.microsoft.com/office/powerpoint/2010/main" val="4210579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5576" y="1405998"/>
            <a:ext cx="7433370" cy="1162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Saga Pattern is designed for failures and consist of 2 request group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/>
              <a:t>Collection of request: e.g. {Book Flight}, {Book Hotel}, {Book Transport}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/>
              <a:t>Collection of compensating request. E.g. {XX, cancel flight, cancel hotel 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16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18</a:t>
            </a:fld>
            <a:endParaRPr lang="en-US" sz="16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EBDDE7B-0171-9344-9EA3-22CDAEDAF472}"/>
              </a:ext>
            </a:extLst>
          </p:cNvPr>
          <p:cNvSpPr txBox="1">
            <a:spLocks/>
          </p:cNvSpPr>
          <p:nvPr/>
        </p:nvSpPr>
        <p:spPr>
          <a:xfrm>
            <a:off x="323528" y="0"/>
            <a:ext cx="88204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Saga Pattern – For Data Consistency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762F70-1DA3-444C-8D06-F39FEEC09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38" y="2969364"/>
            <a:ext cx="5868144" cy="27252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C5907E2-F460-6546-BBBC-1E1B36BE30EB}"/>
              </a:ext>
            </a:extLst>
          </p:cNvPr>
          <p:cNvSpPr txBox="1"/>
          <p:nvPr/>
        </p:nvSpPr>
        <p:spPr>
          <a:xfrm>
            <a:off x="6053882" y="2886009"/>
            <a:ext cx="2949438" cy="2967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Asynchronous request: It may happen that the compensating request arrives before its corresponding request, thus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bookhotel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arrives later than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cancelhotel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** How to reliably/atomically publish events whenever state changes? Solution can be </a:t>
            </a:r>
            <a:r>
              <a:rPr lang="en-US" sz="14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Sourcing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410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9552" y="1339590"/>
            <a:ext cx="8146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Persists the state of a business entity as a sequence of state-changing events – in Event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store has APIs for adding, retrieving an entity’s events and subscribe to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store is like a message broker; A new event is delivered to all interested subscribers.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the Order is saved as sequence of events, and customerService subscribe to those events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2843615"/>
            <a:ext cx="4114800" cy="26555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2932" y="2636777"/>
            <a:ext cx="28361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Benefits: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reliably publish events whenever state changes</a:t>
            </a:r>
          </a:p>
          <a:p>
            <a:r>
              <a:rPr lang="en-US" sz="1400" b="1" dirty="0"/>
              <a:t>Drawbacks: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Difficult to design (unconventional)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event store is difficult to query since it requires typical queries to reconstruct the state of the business entities - complex and inefficient --- </a:t>
            </a:r>
            <a:r>
              <a:rPr lang="en-US" sz="1400" b="1" dirty="0">
                <a:solidFill>
                  <a:srgbClr val="FF0000"/>
                </a:solidFill>
              </a:rPr>
              <a:t>use CQRS to query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11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4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19</a:t>
            </a:fld>
            <a:endParaRPr lang="en-US" sz="16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BEAB16D-4E3C-194D-8218-690BA37BAD4E}"/>
              </a:ext>
            </a:extLst>
          </p:cNvPr>
          <p:cNvSpPr txBox="1">
            <a:spLocks/>
          </p:cNvSpPr>
          <p:nvPr/>
        </p:nvSpPr>
        <p:spPr>
          <a:xfrm>
            <a:off x="409895" y="-12714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Event Sourcing</a:t>
            </a:r>
          </a:p>
        </p:txBody>
      </p:sp>
    </p:spTree>
    <p:extLst>
      <p:ext uri="{BB962C8B-B14F-4D97-AF65-F5344CB8AC3E}">
        <p14:creationId xmlns:p14="http://schemas.microsoft.com/office/powerpoint/2010/main" val="202043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718E-0E58-3642-B283-E5076A0E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19C8C-61F3-4F4D-8220-5240AFDB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Advantage of Containers</a:t>
            </a:r>
          </a:p>
          <a:p>
            <a:pPr>
              <a:lnSpc>
                <a:spcPct val="150000"/>
              </a:lnSpc>
            </a:pPr>
            <a:r>
              <a:rPr lang="en-US" dirty="0"/>
              <a:t>Need of an Orchestration Tool</a:t>
            </a:r>
          </a:p>
          <a:p>
            <a:pPr>
              <a:lnSpc>
                <a:spcPct val="150000"/>
              </a:lnSpc>
            </a:pPr>
            <a:r>
              <a:rPr lang="en-US" dirty="0"/>
              <a:t>Introduction to Microservices</a:t>
            </a:r>
          </a:p>
          <a:p>
            <a:pPr>
              <a:lnSpc>
                <a:spcPct val="150000"/>
              </a:lnSpc>
            </a:pPr>
            <a:r>
              <a:rPr lang="en-US" dirty="0"/>
              <a:t>Microservices Patterns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 management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Communication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Deployment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1671537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2946" y="1481146"/>
            <a:ext cx="7429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Split the application into two parts: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Command-side</a:t>
            </a:r>
            <a:r>
              <a:rPr lang="en-US" sz="1400" dirty="0"/>
              <a:t>: handles create, update, and delete requests and emits events when data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Query-side:</a:t>
            </a:r>
            <a:r>
              <a:rPr lang="en-US" sz="1400" dirty="0"/>
              <a:t> handles queries by executing them against one or more materialized views that are kept up to date by subscribing to the stream of events emitted when data changes.</a:t>
            </a:r>
          </a:p>
          <a:p>
            <a:endParaRPr lang="en-US" sz="1400" dirty="0"/>
          </a:p>
          <a:p>
            <a:r>
              <a:rPr lang="en-US" sz="1400" dirty="0"/>
              <a:t>A Command cannot return data and</a:t>
            </a:r>
          </a:p>
          <a:p>
            <a:r>
              <a:rPr lang="en-US" sz="1400" dirty="0"/>
              <a:t>a Query cannot change the data.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2777667"/>
            <a:ext cx="3365723" cy="33276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246" y="3658201"/>
            <a:ext cx="4577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Get data from multiple different Aggregates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Application has an imbalance in responsibility (read/writes)</a:t>
            </a:r>
          </a:p>
          <a:p>
            <a:endParaRPr lang="en-US" sz="1400" dirty="0"/>
          </a:p>
          <a:p>
            <a:r>
              <a:rPr lang="en-US" sz="1400" b="1" dirty="0"/>
              <a:t>How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Two models talking to same date store (applications that require synchronous processing and immediate results.)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Two models talking to different data store (Eventual Consistency)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11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4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20</a:t>
            </a:fld>
            <a:endParaRPr lang="en-US" sz="16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A7A2BF-5DFD-AF45-A10C-DCE5C3A9590A}"/>
              </a:ext>
            </a:extLst>
          </p:cNvPr>
          <p:cNvSpPr txBox="1">
            <a:spLocks/>
          </p:cNvSpPr>
          <p:nvPr/>
        </p:nvSpPr>
        <p:spPr>
          <a:xfrm>
            <a:off x="372893" y="21466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</a:rPr>
              <a:t>CQRS –</a:t>
            </a:r>
          </a:p>
          <a:p>
            <a:r>
              <a:rPr lang="en-US" sz="3500" b="1" dirty="0">
                <a:solidFill>
                  <a:srgbClr val="002060"/>
                </a:solidFill>
              </a:rPr>
              <a:t>Command Query Responsibility Segregation</a:t>
            </a:r>
          </a:p>
        </p:txBody>
      </p:sp>
    </p:spTree>
    <p:extLst>
      <p:ext uri="{BB962C8B-B14F-4D97-AF65-F5344CB8AC3E}">
        <p14:creationId xmlns:p14="http://schemas.microsoft.com/office/powerpoint/2010/main" val="2793785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7544" y="1817287"/>
            <a:ext cx="4104457" cy="3505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Perform queries in Microservices architecture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400" dirty="0"/>
              <a:t>Implement a query by defining an </a:t>
            </a:r>
            <a:r>
              <a:rPr lang="en-US" sz="1400" i="1" dirty="0"/>
              <a:t>API Composer</a:t>
            </a:r>
            <a:r>
              <a:rPr lang="en-US" sz="1400" dirty="0"/>
              <a:t>, which invoking the services that own the data and performs an in-memory join of the results.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1400" dirty="0"/>
          </a:p>
          <a:p>
            <a:r>
              <a:rPr lang="en-US" sz="1400" b="1" dirty="0"/>
              <a:t>Benefits: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 a simple way to query data in a Microservice architecture</a:t>
            </a:r>
          </a:p>
          <a:p>
            <a:endParaRPr lang="en-US" sz="1400" dirty="0"/>
          </a:p>
          <a:p>
            <a:r>
              <a:rPr lang="en-US" sz="1400" b="1" dirty="0"/>
              <a:t>Drawbacks: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Some queries would result in inefficient, in-memory joins of large datasets.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214" y="2292214"/>
            <a:ext cx="3011670" cy="263366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10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2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21</a:t>
            </a:fld>
            <a:endParaRPr lang="en-US" sz="16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D8E2256-3B36-7743-93E4-436A9962C318}"/>
              </a:ext>
            </a:extLst>
          </p:cNvPr>
          <p:cNvSpPr txBox="1">
            <a:spLocks/>
          </p:cNvSpPr>
          <p:nvPr/>
        </p:nvSpPr>
        <p:spPr>
          <a:xfrm>
            <a:off x="584166" y="22846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API Composition</a:t>
            </a:r>
          </a:p>
        </p:txBody>
      </p:sp>
    </p:spTree>
    <p:extLst>
      <p:ext uri="{BB962C8B-B14F-4D97-AF65-F5344CB8AC3E}">
        <p14:creationId xmlns:p14="http://schemas.microsoft.com/office/powerpoint/2010/main" val="122500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488" y="1907062"/>
            <a:ext cx="5915025" cy="3657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Management</a:t>
            </a:r>
          </a:p>
          <a:p>
            <a:r>
              <a:rPr lang="en-US" b="1" dirty="0"/>
              <a:t>Communication</a:t>
            </a:r>
          </a:p>
          <a:p>
            <a:r>
              <a:rPr lang="en-US" b="0" dirty="0"/>
              <a:t>Deployment</a:t>
            </a:r>
          </a:p>
          <a:p>
            <a:r>
              <a:rPr lang="en-US" b="0" dirty="0"/>
              <a:t>Discovery</a:t>
            </a:r>
          </a:p>
          <a:p>
            <a:r>
              <a:rPr lang="en-US" b="0" dirty="0"/>
              <a:t>Reliability</a:t>
            </a:r>
          </a:p>
          <a:p>
            <a:r>
              <a:rPr lang="en-US" b="0" dirty="0"/>
              <a:t>Observability</a:t>
            </a:r>
          </a:p>
          <a:p>
            <a:r>
              <a:rPr lang="en-US" b="0" dirty="0"/>
              <a:t>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1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22</a:t>
            </a:fld>
            <a:endParaRPr lang="en-US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2E3B9DE-80B3-1746-B5EE-8729BD3F1CD6}"/>
              </a:ext>
            </a:extLst>
          </p:cNvPr>
          <p:cNvSpPr txBox="1">
            <a:spLocks/>
          </p:cNvSpPr>
          <p:nvPr/>
        </p:nvSpPr>
        <p:spPr>
          <a:xfrm>
            <a:off x="7429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Pattern – Categories </a:t>
            </a:r>
          </a:p>
        </p:txBody>
      </p:sp>
    </p:spTree>
    <p:extLst>
      <p:ext uri="{BB962C8B-B14F-4D97-AF65-F5344CB8AC3E}">
        <p14:creationId xmlns:p14="http://schemas.microsoft.com/office/powerpoint/2010/main" val="2605972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051255" y="2029638"/>
            <a:ext cx="2449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Remote Procedure Invocation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Simple and familiar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Both client and service must be available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Only simple request and reply. Notifications, publish/subscribe, </a:t>
            </a:r>
            <a:r>
              <a:rPr lang="en-US" sz="1400" dirty="0" err="1"/>
              <a:t>async</a:t>
            </a:r>
            <a:r>
              <a:rPr lang="en-US" sz="1400" dirty="0"/>
              <a:t> communication not supported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E.g. Rest, Thrift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544" y="2046327"/>
            <a:ext cx="24471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Messaging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Services communicate by sending asynchronous messages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Decouples client &amp; service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Must also install and maintain a broker (Kafka, </a:t>
            </a:r>
            <a:r>
              <a:rPr lang="en-US" sz="1400" dirty="0" err="1"/>
              <a:t>RabbitMQ</a:t>
            </a:r>
            <a:r>
              <a:rPr lang="en-US" sz="1400" dirty="0"/>
              <a:t>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Complex and should be highly available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1758784"/>
            <a:ext cx="2993231" cy="1713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4216210"/>
            <a:ext cx="3257550" cy="1832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745" y="4480712"/>
            <a:ext cx="3151154" cy="162988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14" name="Picture 13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6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23</a:t>
            </a:fld>
            <a:endParaRPr lang="en-US" sz="16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19BDB02-6F73-7345-BA43-E2FF202B6264}"/>
              </a:ext>
            </a:extLst>
          </p:cNvPr>
          <p:cNvSpPr txBox="1">
            <a:spLocks/>
          </p:cNvSpPr>
          <p:nvPr/>
        </p:nvSpPr>
        <p:spPr>
          <a:xfrm>
            <a:off x="563336" y="16722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Communication Style</a:t>
            </a:r>
          </a:p>
        </p:txBody>
      </p:sp>
    </p:spTree>
    <p:extLst>
      <p:ext uri="{BB962C8B-B14F-4D97-AF65-F5344CB8AC3E}">
        <p14:creationId xmlns:p14="http://schemas.microsoft.com/office/powerpoint/2010/main" val="55392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488" y="1907062"/>
            <a:ext cx="5915025" cy="3657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Management</a:t>
            </a:r>
          </a:p>
          <a:p>
            <a:r>
              <a:rPr lang="en-US" dirty="0"/>
              <a:t>Communication</a:t>
            </a:r>
          </a:p>
          <a:p>
            <a:r>
              <a:rPr lang="en-US" b="1" dirty="0"/>
              <a:t>Deployment</a:t>
            </a:r>
          </a:p>
          <a:p>
            <a:r>
              <a:rPr lang="en-US" b="0" dirty="0"/>
              <a:t>Discovery</a:t>
            </a:r>
          </a:p>
          <a:p>
            <a:r>
              <a:rPr lang="en-US" b="0" dirty="0"/>
              <a:t>Reliability</a:t>
            </a:r>
          </a:p>
          <a:p>
            <a:r>
              <a:rPr lang="en-US" b="0" dirty="0"/>
              <a:t>Observability</a:t>
            </a:r>
          </a:p>
          <a:p>
            <a:r>
              <a:rPr lang="en-US" b="0" dirty="0"/>
              <a:t>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1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24</a:t>
            </a:fld>
            <a:endParaRPr lang="en-US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9579B65-61F4-424E-ABE3-C1C18BD54833}"/>
              </a:ext>
            </a:extLst>
          </p:cNvPr>
          <p:cNvSpPr txBox="1">
            <a:spLocks/>
          </p:cNvSpPr>
          <p:nvPr/>
        </p:nvSpPr>
        <p:spPr>
          <a:xfrm>
            <a:off x="7429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Pattern – Categories </a:t>
            </a:r>
          </a:p>
        </p:txBody>
      </p:sp>
    </p:spTree>
    <p:extLst>
      <p:ext uri="{BB962C8B-B14F-4D97-AF65-F5344CB8AC3E}">
        <p14:creationId xmlns:p14="http://schemas.microsoft.com/office/powerpoint/2010/main" val="561373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488" y="2104771"/>
            <a:ext cx="7015162" cy="3657600"/>
          </a:xfrm>
        </p:spPr>
        <p:txBody>
          <a:bodyPr>
            <a:normAutofit/>
          </a:bodyPr>
          <a:lstStyle/>
          <a:p>
            <a:r>
              <a:rPr lang="en-US" b="0" dirty="0"/>
              <a:t>Service instance per host</a:t>
            </a:r>
          </a:p>
          <a:p>
            <a:r>
              <a:rPr lang="en-US" b="0" dirty="0"/>
              <a:t>Multiple Service instance per host</a:t>
            </a:r>
          </a:p>
          <a:p>
            <a:r>
              <a:rPr lang="en-US" b="0" dirty="0"/>
              <a:t>Service instance per VM</a:t>
            </a:r>
          </a:p>
          <a:p>
            <a:r>
              <a:rPr lang="en-US" b="0" dirty="0"/>
              <a:t>Service instance per container</a:t>
            </a:r>
          </a:p>
          <a:p>
            <a:r>
              <a:rPr lang="en-US" b="0" dirty="0"/>
              <a:t>Server-less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1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25</a:t>
            </a:fld>
            <a:endParaRPr lang="en-US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C588F1E-4651-5C4A-8877-04CB950F6ED8}"/>
              </a:ext>
            </a:extLst>
          </p:cNvPr>
          <p:cNvSpPr txBox="1">
            <a:spLocks/>
          </p:cNvSpPr>
          <p:nvPr/>
        </p:nvSpPr>
        <p:spPr>
          <a:xfrm>
            <a:off x="7429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Deployment Patterns</a:t>
            </a:r>
          </a:p>
        </p:txBody>
      </p:sp>
    </p:spTree>
    <p:extLst>
      <p:ext uri="{BB962C8B-B14F-4D97-AF65-F5344CB8AC3E}">
        <p14:creationId xmlns:p14="http://schemas.microsoft.com/office/powerpoint/2010/main" val="3673977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488" y="1907062"/>
            <a:ext cx="5915025" cy="3657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Management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Deployment</a:t>
            </a:r>
          </a:p>
          <a:p>
            <a:r>
              <a:rPr lang="en-US" b="1" dirty="0"/>
              <a:t>Discovery</a:t>
            </a:r>
          </a:p>
          <a:p>
            <a:r>
              <a:rPr lang="en-US" b="0" dirty="0"/>
              <a:t>Reliability</a:t>
            </a:r>
          </a:p>
          <a:p>
            <a:r>
              <a:rPr lang="en-US" b="0" dirty="0"/>
              <a:t>Observability</a:t>
            </a:r>
          </a:p>
          <a:p>
            <a:r>
              <a:rPr lang="en-US" b="0" dirty="0"/>
              <a:t>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1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26</a:t>
            </a:fld>
            <a:endParaRPr lang="en-US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4DFBA0E-DBFF-EE47-908E-3D0BEC952F29}"/>
              </a:ext>
            </a:extLst>
          </p:cNvPr>
          <p:cNvSpPr txBox="1">
            <a:spLocks/>
          </p:cNvSpPr>
          <p:nvPr/>
        </p:nvSpPr>
        <p:spPr>
          <a:xfrm>
            <a:off x="7429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Pattern – Categories </a:t>
            </a:r>
          </a:p>
        </p:txBody>
      </p:sp>
    </p:spTree>
    <p:extLst>
      <p:ext uri="{BB962C8B-B14F-4D97-AF65-F5344CB8AC3E}">
        <p14:creationId xmlns:p14="http://schemas.microsoft.com/office/powerpoint/2010/main" val="3387353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92931" y="1688289"/>
            <a:ext cx="3151380" cy="41660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0" dirty="0"/>
              <a:t>Service instances have </a:t>
            </a:r>
            <a:r>
              <a:rPr lang="en-US" sz="1600" dirty="0"/>
              <a:t>dynamically assigned network locations</a:t>
            </a:r>
            <a:r>
              <a:rPr lang="en-US" sz="1600" b="0" dirty="0"/>
              <a:t>. Moreover, the set of service instances changes dynamically because of autoscaling, failures, and upgrades. Consequently, the client code needs to use a more elaborate </a:t>
            </a:r>
            <a:r>
              <a:rPr lang="en-US" sz="1600" dirty="0"/>
              <a:t>service discovery mechanism</a:t>
            </a:r>
            <a:r>
              <a:rPr lang="en-US" sz="1600" b="0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219201"/>
            <a:ext cx="3714750" cy="484761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9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1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27</a:t>
            </a:fld>
            <a:endParaRPr lang="en-US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A4406-EDB6-9B46-9588-94D45EA77C84}"/>
              </a:ext>
            </a:extLst>
          </p:cNvPr>
          <p:cNvSpPr txBox="1">
            <a:spLocks/>
          </p:cNvSpPr>
          <p:nvPr/>
        </p:nvSpPr>
        <p:spPr>
          <a:xfrm>
            <a:off x="7429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Service Discovery</a:t>
            </a:r>
          </a:p>
        </p:txBody>
      </p:sp>
    </p:spTree>
    <p:extLst>
      <p:ext uri="{BB962C8B-B14F-4D97-AF65-F5344CB8AC3E}">
        <p14:creationId xmlns:p14="http://schemas.microsoft.com/office/powerpoint/2010/main" val="2907518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92931" y="1371600"/>
            <a:ext cx="8410389" cy="4876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0" dirty="0"/>
              <a:t>Key of </a:t>
            </a:r>
            <a:r>
              <a:rPr lang="en-US" sz="1800" dirty="0"/>
              <a:t>service discovery</a:t>
            </a:r>
            <a:endParaRPr lang="en-US" sz="1800" b="0" dirty="0"/>
          </a:p>
          <a:p>
            <a:pPr lvl="1">
              <a:lnSpc>
                <a:spcPct val="150000"/>
              </a:lnSpc>
            </a:pPr>
            <a:r>
              <a:rPr lang="en-US" sz="1800" b="0" dirty="0"/>
              <a:t>Database containing the network locations of service instances.</a:t>
            </a:r>
          </a:p>
          <a:p>
            <a:pPr lvl="1">
              <a:lnSpc>
                <a:spcPct val="150000"/>
              </a:lnSpc>
            </a:pPr>
            <a:r>
              <a:rPr lang="en-US" sz="1800" b="0" dirty="0"/>
              <a:t>Needs to be highly available and up to date.</a:t>
            </a:r>
          </a:p>
          <a:p>
            <a:pPr lvl="1">
              <a:lnSpc>
                <a:spcPct val="150000"/>
              </a:lnSpc>
            </a:pPr>
            <a:r>
              <a:rPr lang="en-US" sz="1800" b="0" dirty="0"/>
              <a:t>Clients can cache network locations obtained from the service registry -- that information eventually becomes out of date</a:t>
            </a:r>
          </a:p>
          <a:p>
            <a:pPr lvl="1">
              <a:lnSpc>
                <a:spcPct val="150000"/>
              </a:lnSpc>
            </a:pPr>
            <a:r>
              <a:rPr lang="en-US" sz="1800" b="0" dirty="0"/>
              <a:t>A service registry consists of a cluster of servers that use a replication protocol to maintain consistency.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b="0" dirty="0"/>
              <a:t>E.g. Netflix Eureka, consul, Zookeeper, </a:t>
            </a:r>
            <a:r>
              <a:rPr lang="en-US" sz="1800" b="0" dirty="0" err="1"/>
              <a:t>etcd</a:t>
            </a:r>
            <a:endParaRPr lang="en-US" sz="1800" b="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b="0" dirty="0">
                <a:hlinkClick r:id="rId3"/>
              </a:rPr>
              <a:t>https://github.com/hashicorp/consul-template</a:t>
            </a:r>
            <a:r>
              <a:rPr lang="en-US" sz="1800" b="0" dirty="0"/>
              <a:t> -- dynamically reconfigure NGINX </a:t>
            </a:r>
            <a:r>
              <a:rPr lang="en-US" sz="1800" b="0" dirty="0" err="1"/>
              <a:t>nginx.conf</a:t>
            </a:r>
            <a:endParaRPr lang="en-US" sz="1800" b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9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1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28</a:t>
            </a:fld>
            <a:endParaRPr lang="en-US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7B34237-D981-234D-9883-64962C5AA153}"/>
              </a:ext>
            </a:extLst>
          </p:cNvPr>
          <p:cNvSpPr txBox="1">
            <a:spLocks/>
          </p:cNvSpPr>
          <p:nvPr/>
        </p:nvSpPr>
        <p:spPr>
          <a:xfrm>
            <a:off x="389334" y="7312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Service Registry</a:t>
            </a:r>
          </a:p>
        </p:txBody>
      </p:sp>
    </p:spTree>
    <p:extLst>
      <p:ext uri="{BB962C8B-B14F-4D97-AF65-F5344CB8AC3E}">
        <p14:creationId xmlns:p14="http://schemas.microsoft.com/office/powerpoint/2010/main" val="1928258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08106" y="1500404"/>
            <a:ext cx="3683961" cy="425753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0" dirty="0"/>
              <a:t>The client makes a request to a service via a load balancer. The load balancer queries the </a:t>
            </a:r>
            <a:r>
              <a:rPr lang="en-US" sz="1800" dirty="0"/>
              <a:t>service registry </a:t>
            </a:r>
            <a:r>
              <a:rPr lang="en-US" sz="1800" b="0" dirty="0"/>
              <a:t>and routes each request to an available service instance. As with client‑side discovery, service instances are registered and deregistered with the service registry.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0" dirty="0"/>
              <a:t>E.g. Kubernetes, Mesos, AWS Elastic LoadBalancer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117" y="1666733"/>
            <a:ext cx="4216298" cy="38862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9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1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29</a:t>
            </a:fld>
            <a:endParaRPr lang="en-US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6B339D9-9A60-0E47-8792-05CD62F73D2E}"/>
              </a:ext>
            </a:extLst>
          </p:cNvPr>
          <p:cNvSpPr txBox="1">
            <a:spLocks/>
          </p:cNvSpPr>
          <p:nvPr/>
        </p:nvSpPr>
        <p:spPr>
          <a:xfrm>
            <a:off x="185738" y="0"/>
            <a:ext cx="88175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Service Discovery Pattern</a:t>
            </a:r>
          </a:p>
        </p:txBody>
      </p:sp>
    </p:spTree>
    <p:extLst>
      <p:ext uri="{BB962C8B-B14F-4D97-AF65-F5344CB8AC3E}">
        <p14:creationId xmlns:p14="http://schemas.microsoft.com/office/powerpoint/2010/main" val="372680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931" y="1387474"/>
            <a:ext cx="7922419" cy="4343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Containers are becoming the standard unit of deployment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Each container image has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Code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Binaries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Configuration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Libraries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Frameworks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Runtime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Developers and Operators love containers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9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1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3</a:t>
            </a:fld>
            <a:endParaRPr lang="en-US" sz="16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1EABDC-9422-9144-887D-1109B76C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52400"/>
            <a:ext cx="8119814" cy="1325563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2917862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488" y="1907063"/>
            <a:ext cx="5915025" cy="3657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Management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Discovery</a:t>
            </a:r>
          </a:p>
          <a:p>
            <a:r>
              <a:rPr lang="en-US" b="1" dirty="0"/>
              <a:t>Reliability</a:t>
            </a:r>
          </a:p>
          <a:p>
            <a:r>
              <a:rPr lang="en-US" b="0" dirty="0"/>
              <a:t>Observability</a:t>
            </a:r>
          </a:p>
          <a:p>
            <a:r>
              <a:rPr lang="en-US" b="0" dirty="0"/>
              <a:t>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1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30</a:t>
            </a:fld>
            <a:endParaRPr lang="en-US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E60509B-9FAB-7E43-AA5D-10FBF9B6584E}"/>
              </a:ext>
            </a:extLst>
          </p:cNvPr>
          <p:cNvSpPr txBox="1">
            <a:spLocks/>
          </p:cNvSpPr>
          <p:nvPr/>
        </p:nvSpPr>
        <p:spPr>
          <a:xfrm>
            <a:off x="7429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Pattern – Categories </a:t>
            </a:r>
          </a:p>
        </p:txBody>
      </p:sp>
    </p:spTree>
    <p:extLst>
      <p:ext uri="{BB962C8B-B14F-4D97-AF65-F5344CB8AC3E}">
        <p14:creationId xmlns:p14="http://schemas.microsoft.com/office/powerpoint/2010/main" val="1613059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9131" y="1951373"/>
            <a:ext cx="387487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Reason: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Remote calls can fail, reach timeout due to unresponsive supplier.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Increased number of calls may lead to cascading failures across multiple systems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What is it: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Wrap a protected function call in a circuit breaker object, which monitors for failures. Once the failures reach a certain threshold, the circuit breaker trips, and all further calls to the circuit breaker return with an error, without the protected call being made at all.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1" y="533400"/>
            <a:ext cx="2993231" cy="58483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10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2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31</a:t>
            </a:fld>
            <a:endParaRPr lang="en-US" sz="16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CF5FF8A-F44A-5846-AE04-7A350F9E6260}"/>
              </a:ext>
            </a:extLst>
          </p:cNvPr>
          <p:cNvSpPr txBox="1">
            <a:spLocks/>
          </p:cNvSpPr>
          <p:nvPr/>
        </p:nvSpPr>
        <p:spPr>
          <a:xfrm>
            <a:off x="7429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Circuit Breaker</a:t>
            </a:r>
          </a:p>
        </p:txBody>
      </p:sp>
    </p:spTree>
    <p:extLst>
      <p:ext uri="{BB962C8B-B14F-4D97-AF65-F5344CB8AC3E}">
        <p14:creationId xmlns:p14="http://schemas.microsoft.com/office/powerpoint/2010/main" val="665847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488" y="2005915"/>
            <a:ext cx="5915025" cy="3657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Management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Discovery</a:t>
            </a:r>
          </a:p>
          <a:p>
            <a:r>
              <a:rPr lang="en-US" dirty="0"/>
              <a:t>Reliability</a:t>
            </a:r>
          </a:p>
          <a:p>
            <a:r>
              <a:rPr lang="en-US" b="1" dirty="0"/>
              <a:t>Observability</a:t>
            </a:r>
          </a:p>
          <a:p>
            <a:r>
              <a:rPr lang="en-US" b="0" dirty="0"/>
              <a:t>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1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32</a:t>
            </a:fld>
            <a:endParaRPr lang="en-US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894C364-697F-9D49-9621-963A68B56853}"/>
              </a:ext>
            </a:extLst>
          </p:cNvPr>
          <p:cNvSpPr txBox="1">
            <a:spLocks/>
          </p:cNvSpPr>
          <p:nvPr/>
        </p:nvSpPr>
        <p:spPr>
          <a:xfrm>
            <a:off x="7429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Pattern – Categories </a:t>
            </a:r>
          </a:p>
        </p:txBody>
      </p:sp>
    </p:spTree>
    <p:extLst>
      <p:ext uri="{BB962C8B-B14F-4D97-AF65-F5344CB8AC3E}">
        <p14:creationId xmlns:p14="http://schemas.microsoft.com/office/powerpoint/2010/main" val="3129847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488" y="1968846"/>
            <a:ext cx="5915025" cy="3657600"/>
          </a:xfrm>
        </p:spPr>
        <p:txBody>
          <a:bodyPr>
            <a:normAutofit/>
          </a:bodyPr>
          <a:lstStyle/>
          <a:p>
            <a:r>
              <a:rPr lang="en-US" b="0" dirty="0"/>
              <a:t>Application Metrics</a:t>
            </a:r>
          </a:p>
          <a:p>
            <a:r>
              <a:rPr lang="en-US" b="0" dirty="0"/>
              <a:t>Health check API</a:t>
            </a:r>
          </a:p>
          <a:p>
            <a:r>
              <a:rPr lang="en-US" b="0" dirty="0"/>
              <a:t>Distributed Tracing</a:t>
            </a:r>
          </a:p>
          <a:p>
            <a:r>
              <a:rPr lang="en-US" b="0" dirty="0"/>
              <a:t>Exception Tracking</a:t>
            </a:r>
          </a:p>
          <a:p>
            <a:r>
              <a:rPr lang="en-US" b="0" dirty="0"/>
              <a:t>Log aggregation</a:t>
            </a:r>
          </a:p>
          <a:p>
            <a:r>
              <a:rPr lang="en-US" b="0" dirty="0"/>
              <a:t>Audit Logging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1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33</a:t>
            </a:fld>
            <a:endParaRPr lang="en-US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AB75184-ECB3-2E43-8881-00E5FBE9AECF}"/>
              </a:ext>
            </a:extLst>
          </p:cNvPr>
          <p:cNvSpPr txBox="1">
            <a:spLocks/>
          </p:cNvSpPr>
          <p:nvPr/>
        </p:nvSpPr>
        <p:spPr>
          <a:xfrm>
            <a:off x="7429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Observability Patterns</a:t>
            </a:r>
          </a:p>
        </p:txBody>
      </p:sp>
    </p:spTree>
    <p:extLst>
      <p:ext uri="{BB962C8B-B14F-4D97-AF65-F5344CB8AC3E}">
        <p14:creationId xmlns:p14="http://schemas.microsoft.com/office/powerpoint/2010/main" val="2677771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7381"/>
            <a:ext cx="8280919" cy="4078487"/>
          </a:xfrm>
        </p:spPr>
        <p:txBody>
          <a:bodyPr>
            <a:norm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USE</a:t>
            </a:r>
            <a:r>
              <a:rPr lang="en-US" sz="2400" dirty="0"/>
              <a:t> (Utilization, Saturation, Error) method (Brendan Gregg)</a:t>
            </a:r>
          </a:p>
          <a:p>
            <a:r>
              <a:rPr lang="en-US" sz="2400" dirty="0"/>
              <a:t>For every resource, check</a:t>
            </a:r>
          </a:p>
          <a:p>
            <a:pPr lvl="1"/>
            <a:r>
              <a:rPr lang="en-US" sz="2000" dirty="0"/>
              <a:t>Utilization: average time that the resource was busy servicing work</a:t>
            </a:r>
          </a:p>
          <a:p>
            <a:pPr lvl="2"/>
            <a:r>
              <a:rPr lang="en-US" sz="1600" dirty="0"/>
              <a:t>Example: One disk is running at 90%</a:t>
            </a:r>
          </a:p>
          <a:p>
            <a:pPr lvl="1"/>
            <a:r>
              <a:rPr lang="en-US" sz="2000" dirty="0"/>
              <a:t>Saturation: the degree to which the resource has extra work which it can’t service, often queued</a:t>
            </a:r>
          </a:p>
          <a:p>
            <a:pPr lvl="2"/>
            <a:r>
              <a:rPr lang="en-US" sz="1600" dirty="0"/>
              <a:t>Example: The CPUs have an average run queue length of four</a:t>
            </a:r>
          </a:p>
          <a:p>
            <a:pPr lvl="1"/>
            <a:r>
              <a:rPr lang="en-US" sz="2000" dirty="0"/>
              <a:t>Error count (rate): the count of error events</a:t>
            </a:r>
          </a:p>
          <a:p>
            <a:pPr lvl="2"/>
            <a:r>
              <a:rPr lang="en-US" sz="1600" dirty="0"/>
              <a:t>Example: This network interface has had fifty late collisions</a:t>
            </a:r>
          </a:p>
          <a:p>
            <a:r>
              <a:rPr lang="en-US" sz="2000" dirty="0"/>
              <a:t>Useful for resources such as queues, CPU’s, memory, interconnects, etc.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0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34</a:t>
            </a:fld>
            <a:endParaRPr lang="en-US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CCF544E-EA43-4B41-A913-AC50DCEB8060}"/>
              </a:ext>
            </a:extLst>
          </p:cNvPr>
          <p:cNvSpPr txBox="1">
            <a:spLocks/>
          </p:cNvSpPr>
          <p:nvPr/>
        </p:nvSpPr>
        <p:spPr>
          <a:xfrm>
            <a:off x="539552" y="-10284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Observability Metrics</a:t>
            </a:r>
          </a:p>
        </p:txBody>
      </p:sp>
    </p:spTree>
    <p:extLst>
      <p:ext uri="{BB962C8B-B14F-4D97-AF65-F5344CB8AC3E}">
        <p14:creationId xmlns:p14="http://schemas.microsoft.com/office/powerpoint/2010/main" val="3608882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614488" y="1635216"/>
            <a:ext cx="2900363" cy="2285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363" rtl="0" eaLnBrk="1" fontAlgn="base" latinLnBrk="0" hangingPunct="1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lang="en-US" sz="3200" b="1" kern="1200" dirty="0" smtClean="0">
                <a:solidFill>
                  <a:schemeClr val="tx1"/>
                </a:solidFill>
                <a:latin typeface="+mn-lt"/>
                <a:ea typeface="Segoe UI Symbol" pitchFamily="34" charset="0"/>
                <a:cs typeface="Segoe UI" panose="020B0502040204020203" pitchFamily="34" charset="0"/>
              </a:defRPr>
            </a:lvl1pPr>
            <a:lvl2pPr marL="914400" indent="-457200" algn="l" defTabSz="914363" rtl="0" eaLnBrk="1" fontAlgn="base" latinLnBrk="0" hangingPunct="1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lang="en-US" sz="2800" b="1" kern="1200" dirty="0" smtClean="0">
                <a:solidFill>
                  <a:schemeClr val="tx1"/>
                </a:solidFill>
                <a:latin typeface="+mn-lt"/>
                <a:ea typeface="Segoe UI Symbol" pitchFamily="34" charset="0"/>
                <a:cs typeface="Segoe UI" panose="020B0502040204020203" pitchFamily="34" charset="0"/>
              </a:defRPr>
            </a:lvl2pPr>
            <a:lvl3pPr marL="1371600" indent="-457200" algn="l" defTabSz="914363" rtl="0" eaLnBrk="1" fontAlgn="base" latinLnBrk="0" hangingPunct="1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lang="en-US" sz="2400" b="0" kern="1200" dirty="0" smtClean="0">
                <a:solidFill>
                  <a:schemeClr val="tx1"/>
                </a:solidFill>
                <a:latin typeface="+mn-lt"/>
                <a:ea typeface="Segoe UI Symbol" pitchFamily="34" charset="0"/>
                <a:cs typeface="Segoe UI" panose="020B0502040204020203" pitchFamily="34" charset="0"/>
              </a:defRPr>
            </a:lvl3pPr>
            <a:lvl4pPr marL="1828800" indent="-457200" algn="l" defTabSz="914363" rtl="0" eaLnBrk="1" fontAlgn="base" latinLnBrk="0" hangingPunct="1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/>
                </a:solidFill>
                <a:latin typeface="+mn-lt"/>
                <a:ea typeface="Segoe UI Symbol" pitchFamily="34" charset="0"/>
                <a:cs typeface="Segoe UI" panose="020B0502040204020203" pitchFamily="34" charset="0"/>
              </a:defRPr>
            </a:lvl4pPr>
            <a:lvl5pPr marL="2286000" indent="-457200" algn="l" defTabSz="914363" rtl="0" eaLnBrk="1" fontAlgn="base" latinLnBrk="0" hangingPunct="1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lang="en-US" sz="2000" b="0" kern="1200" dirty="0">
                <a:solidFill>
                  <a:schemeClr val="tx1"/>
                </a:solidFill>
                <a:latin typeface="+mn-lt"/>
                <a:ea typeface="Segoe UI Symbol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RED</a:t>
            </a:r>
            <a:r>
              <a:rPr lang="en-US" sz="2000" b="0" dirty="0"/>
              <a:t> method (Tom </a:t>
            </a:r>
            <a:r>
              <a:rPr lang="en-US" sz="2000" b="0" dirty="0" err="1"/>
              <a:t>Wilkie</a:t>
            </a:r>
            <a:r>
              <a:rPr lang="en-US" sz="2000" b="0" dirty="0"/>
              <a:t>)</a:t>
            </a:r>
          </a:p>
          <a:p>
            <a:pPr marL="0" indent="0">
              <a:buNone/>
            </a:pPr>
            <a:r>
              <a:rPr lang="en-US" sz="2000" b="0" dirty="0"/>
              <a:t>For every service, check</a:t>
            </a:r>
          </a:p>
          <a:p>
            <a:r>
              <a:rPr lang="en-US" sz="2000" dirty="0"/>
              <a:t>Request count </a:t>
            </a:r>
            <a:r>
              <a:rPr lang="en-US" sz="2000" b="0" dirty="0"/>
              <a:t>(rate)</a:t>
            </a:r>
          </a:p>
          <a:p>
            <a:r>
              <a:rPr lang="en-US" sz="2000" dirty="0"/>
              <a:t>Error count </a:t>
            </a:r>
            <a:r>
              <a:rPr lang="en-US" sz="2000" b="0" dirty="0"/>
              <a:t>(rate)</a:t>
            </a:r>
          </a:p>
          <a:p>
            <a:r>
              <a:rPr lang="en-US" sz="2000" dirty="0"/>
              <a:t>Duration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35434" y="3622799"/>
            <a:ext cx="6558833" cy="2462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363" rtl="0" eaLnBrk="1" fontAlgn="base" latinLnBrk="0" hangingPunct="1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lang="en-US" sz="3200" b="1" kern="1200" dirty="0" smtClean="0">
                <a:solidFill>
                  <a:schemeClr val="tx1"/>
                </a:solidFill>
                <a:latin typeface="+mn-lt"/>
                <a:ea typeface="Segoe UI Symbol" pitchFamily="34" charset="0"/>
                <a:cs typeface="Segoe UI" panose="020B0502040204020203" pitchFamily="34" charset="0"/>
              </a:defRPr>
            </a:lvl1pPr>
            <a:lvl2pPr marL="914400" indent="-457200" algn="l" defTabSz="914363" rtl="0" eaLnBrk="1" fontAlgn="base" latinLnBrk="0" hangingPunct="1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lang="en-US" sz="2800" b="1" kern="1200" dirty="0" smtClean="0">
                <a:solidFill>
                  <a:schemeClr val="tx1"/>
                </a:solidFill>
                <a:latin typeface="+mn-lt"/>
                <a:ea typeface="Segoe UI Symbol" pitchFamily="34" charset="0"/>
                <a:cs typeface="Segoe UI" panose="020B0502040204020203" pitchFamily="34" charset="0"/>
              </a:defRPr>
            </a:lvl2pPr>
            <a:lvl3pPr marL="1371600" indent="-457200" algn="l" defTabSz="914363" rtl="0" eaLnBrk="1" fontAlgn="base" latinLnBrk="0" hangingPunct="1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lang="en-US" sz="2400" b="0" kern="1200" dirty="0" smtClean="0">
                <a:solidFill>
                  <a:schemeClr val="tx1"/>
                </a:solidFill>
                <a:latin typeface="+mn-lt"/>
                <a:ea typeface="Segoe UI Symbol" pitchFamily="34" charset="0"/>
                <a:cs typeface="Segoe UI" panose="020B0502040204020203" pitchFamily="34" charset="0"/>
              </a:defRPr>
            </a:lvl3pPr>
            <a:lvl4pPr marL="1828800" indent="-457200" algn="l" defTabSz="914363" rtl="0" eaLnBrk="1" fontAlgn="base" latinLnBrk="0" hangingPunct="1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/>
                </a:solidFill>
                <a:latin typeface="+mn-lt"/>
                <a:ea typeface="Segoe UI Symbol" pitchFamily="34" charset="0"/>
                <a:cs typeface="Segoe UI" panose="020B0502040204020203" pitchFamily="34" charset="0"/>
              </a:defRPr>
            </a:lvl4pPr>
            <a:lvl5pPr marL="2286000" indent="-457200" algn="l" defTabSz="914363" rtl="0" eaLnBrk="1" fontAlgn="base" latinLnBrk="0" hangingPunct="1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lang="en-US" sz="2000" b="0" kern="1200" dirty="0">
                <a:solidFill>
                  <a:schemeClr val="tx1"/>
                </a:solidFill>
                <a:latin typeface="+mn-lt"/>
                <a:ea typeface="Segoe UI Symbol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dirty="0"/>
              <a:t>All good instrumentation libraries (Prometheus, Graphite, etc.) have at least three main primitives</a:t>
            </a:r>
          </a:p>
          <a:p>
            <a:r>
              <a:rPr lang="en-US" sz="1800" b="0" dirty="0"/>
              <a:t>Counter: records events that happen such as incoming requests, bad requests, errors, etc.</a:t>
            </a:r>
          </a:p>
          <a:p>
            <a:r>
              <a:rPr lang="en-US" sz="1800" b="0" dirty="0"/>
              <a:t>Gauge: records things that fluctuate over time such as the size of a thread pool</a:t>
            </a:r>
          </a:p>
          <a:p>
            <a:r>
              <a:rPr lang="en-US" sz="1800" b="0" dirty="0"/>
              <a:t>Histogram: records observations of scalar quantities of events such as request durations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43512" y="1635216"/>
            <a:ext cx="3648967" cy="164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363" rtl="0" eaLnBrk="1" fontAlgn="base" latinLnBrk="0" hangingPunct="1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lang="en-US" sz="3200" b="1" kern="1200" dirty="0" smtClean="0">
                <a:solidFill>
                  <a:schemeClr val="tx1"/>
                </a:solidFill>
                <a:latin typeface="+mn-lt"/>
                <a:ea typeface="Segoe UI Symbol" pitchFamily="34" charset="0"/>
                <a:cs typeface="Segoe UI" panose="020B0502040204020203" pitchFamily="34" charset="0"/>
              </a:defRPr>
            </a:lvl1pPr>
            <a:lvl2pPr marL="914400" indent="-457200" algn="l" defTabSz="914363" rtl="0" eaLnBrk="1" fontAlgn="base" latinLnBrk="0" hangingPunct="1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lang="en-US" sz="2800" b="1" kern="1200" dirty="0" smtClean="0">
                <a:solidFill>
                  <a:schemeClr val="tx1"/>
                </a:solidFill>
                <a:latin typeface="+mn-lt"/>
                <a:ea typeface="Segoe UI Symbol" pitchFamily="34" charset="0"/>
                <a:cs typeface="Segoe UI" panose="020B0502040204020203" pitchFamily="34" charset="0"/>
              </a:defRPr>
            </a:lvl2pPr>
            <a:lvl3pPr marL="1371600" indent="-457200" algn="l" defTabSz="914363" rtl="0" eaLnBrk="1" fontAlgn="base" latinLnBrk="0" hangingPunct="1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lang="en-US" sz="2400" b="0" kern="1200" dirty="0" smtClean="0">
                <a:solidFill>
                  <a:schemeClr val="tx1"/>
                </a:solidFill>
                <a:latin typeface="+mn-lt"/>
                <a:ea typeface="Segoe UI Symbol" pitchFamily="34" charset="0"/>
                <a:cs typeface="Segoe UI" panose="020B0502040204020203" pitchFamily="34" charset="0"/>
              </a:defRPr>
            </a:lvl3pPr>
            <a:lvl4pPr marL="1828800" indent="-457200" algn="l" defTabSz="914363" rtl="0" eaLnBrk="1" fontAlgn="base" latinLnBrk="0" hangingPunct="1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/>
                </a:solidFill>
                <a:latin typeface="+mn-lt"/>
                <a:ea typeface="Segoe UI Symbol" pitchFamily="34" charset="0"/>
                <a:cs typeface="Segoe UI" panose="020B0502040204020203" pitchFamily="34" charset="0"/>
              </a:defRPr>
            </a:lvl4pPr>
            <a:lvl5pPr marL="2286000" indent="-457200" algn="l" defTabSz="914363" rtl="0" eaLnBrk="1" fontAlgn="base" latinLnBrk="0" hangingPunct="1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lang="en-US" sz="2000" b="0" kern="1200" dirty="0">
                <a:solidFill>
                  <a:schemeClr val="tx1"/>
                </a:solidFill>
                <a:latin typeface="+mn-lt"/>
                <a:ea typeface="Segoe UI Symbol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b="0" dirty="0"/>
              <a:t>Note: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0" i="1" dirty="0"/>
              <a:t>Observability</a:t>
            </a:r>
            <a:r>
              <a:rPr lang="en-US" sz="1600" b="0" dirty="0"/>
              <a:t> = Logging + Monitoring + Tracing + Visualization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12" name="Picture 11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4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35</a:t>
            </a:fld>
            <a:endParaRPr lang="en-US" sz="16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C032545-478C-7D42-B5EA-A84CCE2D1A0B}"/>
              </a:ext>
            </a:extLst>
          </p:cNvPr>
          <p:cNvSpPr txBox="1">
            <a:spLocks/>
          </p:cNvSpPr>
          <p:nvPr/>
        </p:nvSpPr>
        <p:spPr>
          <a:xfrm>
            <a:off x="563336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Observability Metrics</a:t>
            </a:r>
          </a:p>
        </p:txBody>
      </p:sp>
    </p:spTree>
    <p:extLst>
      <p:ext uri="{BB962C8B-B14F-4D97-AF65-F5344CB8AC3E}">
        <p14:creationId xmlns:p14="http://schemas.microsoft.com/office/powerpoint/2010/main" val="1159449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81002"/>
            <a:ext cx="5728268" cy="5346383"/>
          </a:xfr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9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36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8818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1672010"/>
            <a:ext cx="2238375" cy="4038600"/>
          </a:xfrm>
        </p:spPr>
      </p:pic>
      <p:sp>
        <p:nvSpPr>
          <p:cNvPr id="6" name="TextBox 5"/>
          <p:cNvSpPr txBox="1"/>
          <p:nvPr/>
        </p:nvSpPr>
        <p:spPr>
          <a:xfrm>
            <a:off x="529172" y="2075762"/>
            <a:ext cx="27881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Exception Tracking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It is crucial to save errors and the corresponding stack trace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Ideally, exceptions are de-duplicated and recorded for further aggregation and investigation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802924" y="1698745"/>
            <a:ext cx="27507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 deployments and changes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Track changes as they are opportunities for failure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For example, tracking deployments and changes so they can be easily correlated with issues later for faster resolution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44" y="3619562"/>
            <a:ext cx="2219324" cy="17754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09595" y="5498738"/>
            <a:ext cx="3201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*Etsy graphing error rates against new code deployments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13" name="Picture 12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5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37</a:t>
            </a:fld>
            <a:endParaRPr lang="en-US" sz="16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2F6759-9FB6-4842-8C73-93EFF8820F4D}"/>
              </a:ext>
            </a:extLst>
          </p:cNvPr>
          <p:cNvSpPr txBox="1">
            <a:spLocks/>
          </p:cNvSpPr>
          <p:nvPr/>
        </p:nvSpPr>
        <p:spPr>
          <a:xfrm>
            <a:off x="323528" y="152400"/>
            <a:ext cx="83061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Observability (Exception Tracking)</a:t>
            </a:r>
          </a:p>
        </p:txBody>
      </p:sp>
    </p:spTree>
    <p:extLst>
      <p:ext uri="{BB962C8B-B14F-4D97-AF65-F5344CB8AC3E}">
        <p14:creationId xmlns:p14="http://schemas.microsoft.com/office/powerpoint/2010/main" val="2579387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1" y="1758507"/>
            <a:ext cx="2238375" cy="4038600"/>
          </a:xfrm>
        </p:spPr>
      </p:pic>
      <p:sp>
        <p:nvSpPr>
          <p:cNvPr id="6" name="TextBox 5"/>
          <p:cNvSpPr txBox="1"/>
          <p:nvPr/>
        </p:nvSpPr>
        <p:spPr>
          <a:xfrm>
            <a:off x="1143000" y="1758507"/>
            <a:ext cx="22380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 Aggregation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Requests span multiple instances over multiple machines. It is important to gather information in a standardized format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Log files contain errors, warnings, and debug information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It is important to aggregate, search and analyze such logs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Popular solutions for this include the ELK stack (Elastic Search, </a:t>
            </a:r>
            <a:r>
              <a:rPr lang="en-US" sz="1400" dirty="0" err="1"/>
              <a:t>Logstash</a:t>
            </a:r>
            <a:r>
              <a:rPr lang="en-US" sz="1400" dirty="0"/>
              <a:t> and </a:t>
            </a:r>
            <a:r>
              <a:rPr lang="en-US" sz="1400" dirty="0" err="1"/>
              <a:t>Kibana</a:t>
            </a:r>
            <a:r>
              <a:rPr lang="en-US" sz="1400" dirty="0"/>
              <a:t>) and AWS Cloud Watch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1676" y="1907064"/>
            <a:ext cx="22380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Audit Logging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It is vital to know actions a user has performed.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For security and compliance, this is often a must have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Average time to detect intrusions is 98 days for financial services, 197 days for retail, it should/can be much lower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12" name="Picture 11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4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38</a:t>
            </a:fld>
            <a:endParaRPr lang="en-US" sz="16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1E49D4F-CBE7-054F-8997-2DEF7A7104B4}"/>
              </a:ext>
            </a:extLst>
          </p:cNvPr>
          <p:cNvSpPr txBox="1">
            <a:spLocks/>
          </p:cNvSpPr>
          <p:nvPr/>
        </p:nvSpPr>
        <p:spPr>
          <a:xfrm>
            <a:off x="742950" y="1524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Observability (Aggregation and Audit)</a:t>
            </a:r>
          </a:p>
        </p:txBody>
      </p:sp>
    </p:spTree>
    <p:extLst>
      <p:ext uri="{BB962C8B-B14F-4D97-AF65-F5344CB8AC3E}">
        <p14:creationId xmlns:p14="http://schemas.microsoft.com/office/powerpoint/2010/main" val="3889632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487" y="1907062"/>
            <a:ext cx="2957513" cy="35814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Log output as a set of JSON key/value pairs instead of pure text</a:t>
            </a:r>
          </a:p>
          <a:p>
            <a:r>
              <a:rPr lang="en-US" sz="2400" dirty="0"/>
              <a:t>Easier for computer to test and aggregate</a:t>
            </a:r>
          </a:p>
          <a:p>
            <a:r>
              <a:rPr lang="en-US" sz="2400" dirty="0"/>
              <a:t>Easier to make rules and query</a:t>
            </a:r>
          </a:p>
          <a:p>
            <a:r>
              <a:rPr lang="en-US" sz="2400" dirty="0"/>
              <a:t>Comprehensive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86300" y="1904788"/>
            <a:ext cx="33147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363" rtl="0" eaLnBrk="1" fontAlgn="base" latinLnBrk="0" hangingPunct="1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lang="en-US" sz="3200" b="1" kern="1200" dirty="0" smtClean="0">
                <a:solidFill>
                  <a:schemeClr val="tx1"/>
                </a:solidFill>
                <a:latin typeface="+mn-lt"/>
                <a:ea typeface="Segoe UI Symbol" pitchFamily="34" charset="0"/>
                <a:cs typeface="Segoe UI" panose="020B0502040204020203" pitchFamily="34" charset="0"/>
              </a:defRPr>
            </a:lvl1pPr>
            <a:lvl2pPr marL="914400" indent="-457200" algn="l" defTabSz="914363" rtl="0" eaLnBrk="1" fontAlgn="base" latinLnBrk="0" hangingPunct="1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lang="en-US" sz="2800" b="1" kern="1200" dirty="0" smtClean="0">
                <a:solidFill>
                  <a:schemeClr val="tx1"/>
                </a:solidFill>
                <a:latin typeface="+mn-lt"/>
                <a:ea typeface="Segoe UI Symbol" pitchFamily="34" charset="0"/>
                <a:cs typeface="Segoe UI" panose="020B0502040204020203" pitchFamily="34" charset="0"/>
              </a:defRPr>
            </a:lvl2pPr>
            <a:lvl3pPr marL="1371600" indent="-457200" algn="l" defTabSz="914363" rtl="0" eaLnBrk="1" fontAlgn="base" latinLnBrk="0" hangingPunct="1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lang="en-US" sz="2400" b="0" kern="1200" dirty="0" smtClean="0">
                <a:solidFill>
                  <a:schemeClr val="tx1"/>
                </a:solidFill>
                <a:latin typeface="+mn-lt"/>
                <a:ea typeface="Segoe UI Symbol" pitchFamily="34" charset="0"/>
                <a:cs typeface="Segoe UI" panose="020B0502040204020203" pitchFamily="34" charset="0"/>
              </a:defRPr>
            </a:lvl3pPr>
            <a:lvl4pPr marL="1828800" indent="-457200" algn="l" defTabSz="914363" rtl="0" eaLnBrk="1" fontAlgn="base" latinLnBrk="0" hangingPunct="1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/>
                </a:solidFill>
                <a:latin typeface="+mn-lt"/>
                <a:ea typeface="Segoe UI Symbol" pitchFamily="34" charset="0"/>
                <a:cs typeface="Segoe UI" panose="020B0502040204020203" pitchFamily="34" charset="0"/>
              </a:defRPr>
            </a:lvl4pPr>
            <a:lvl5pPr marL="2286000" indent="-457200" algn="l" defTabSz="914363" rtl="0" eaLnBrk="1" fontAlgn="base" latinLnBrk="0" hangingPunct="1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lang="en-US" sz="2000" b="0" kern="1200" dirty="0">
                <a:solidFill>
                  <a:schemeClr val="tx1"/>
                </a:solidFill>
                <a:latin typeface="+mn-lt"/>
                <a:ea typeface="Segoe UI Symbol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/>
              <a:t>Do this:</a:t>
            </a:r>
          </a:p>
          <a:p>
            <a:pPr lvl="1"/>
            <a:r>
              <a:rPr lang="en-US" sz="2000" b="0" dirty="0"/>
              <a:t>“Timestamp: 2017-09-01 1:25”, ”caller”:”main.go:5”, “transport”:”HTTP”,”addr”:”8080”</a:t>
            </a:r>
          </a:p>
          <a:p>
            <a:r>
              <a:rPr lang="en-US" sz="2400" b="0" dirty="0"/>
              <a:t>Not this</a:t>
            </a:r>
          </a:p>
          <a:p>
            <a:pPr lvl="1"/>
            <a:r>
              <a:rPr lang="en-US" sz="2000" b="0" dirty="0"/>
              <a:t>“2017-09-01 1:25 </a:t>
            </a:r>
            <a:r>
              <a:rPr lang="en-US" sz="2000" b="0" dirty="0" err="1"/>
              <a:t>main.go</a:t>
            </a:r>
            <a:r>
              <a:rPr lang="en-US" sz="2000" b="0" dirty="0"/>
              <a:t> 5 HTTP 8080”</a:t>
            </a:r>
          </a:p>
          <a:p>
            <a:pPr lvl="1"/>
            <a:endParaRPr lang="en-US" sz="2000" b="0" dirty="0"/>
          </a:p>
          <a:p>
            <a:endParaRPr lang="en-US" sz="2400" b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9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1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39</a:t>
            </a:fld>
            <a:endParaRPr lang="en-US" sz="16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A435ECA-FEB7-5744-AFDD-B7FA778DD6BD}"/>
              </a:ext>
            </a:extLst>
          </p:cNvPr>
          <p:cNvSpPr txBox="1">
            <a:spLocks/>
          </p:cNvSpPr>
          <p:nvPr/>
        </p:nvSpPr>
        <p:spPr>
          <a:xfrm>
            <a:off x="7429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Logging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43300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921" y="1522093"/>
            <a:ext cx="8119814" cy="3733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Docker has solved the problem of packaging, deploying and running containerized applications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Docker is great for managing a few containers running on a fewer machines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Production applications deal with dozens of containers running on hundreds of machines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9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1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4</a:t>
            </a:fld>
            <a:endParaRPr lang="en-US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B3C9B7B-90D1-884F-BFED-B3109A73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52400"/>
            <a:ext cx="8119814" cy="1325563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3125058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488" y="1968846"/>
            <a:ext cx="5915025" cy="3657600"/>
          </a:xfrm>
        </p:spPr>
        <p:txBody>
          <a:bodyPr>
            <a:normAutofit/>
          </a:bodyPr>
          <a:lstStyle/>
          <a:p>
            <a:r>
              <a:rPr lang="en-US" dirty="0"/>
              <a:t>Data Management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Discovery</a:t>
            </a:r>
          </a:p>
          <a:p>
            <a:r>
              <a:rPr lang="en-US" dirty="0"/>
              <a:t>Observability</a:t>
            </a:r>
          </a:p>
          <a:p>
            <a:r>
              <a:rPr lang="en-US" b="1" dirty="0"/>
              <a:t>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1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40</a:t>
            </a:fld>
            <a:endParaRPr lang="en-US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0F71AF-5C79-9B40-A350-7DBDBEE7894F}"/>
              </a:ext>
            </a:extLst>
          </p:cNvPr>
          <p:cNvSpPr txBox="1">
            <a:spLocks/>
          </p:cNvSpPr>
          <p:nvPr/>
        </p:nvSpPr>
        <p:spPr>
          <a:xfrm>
            <a:off x="7429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Pattern – Categories </a:t>
            </a:r>
          </a:p>
        </p:txBody>
      </p:sp>
    </p:spTree>
    <p:extLst>
      <p:ext uri="{BB962C8B-B14F-4D97-AF65-F5344CB8AC3E}">
        <p14:creationId xmlns:p14="http://schemas.microsoft.com/office/powerpoint/2010/main" val="514113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123" y="1857635"/>
            <a:ext cx="1638300" cy="2349500"/>
          </a:xfrm>
        </p:spPr>
      </p:pic>
      <p:sp>
        <p:nvSpPr>
          <p:cNvPr id="6" name="TextBox 5"/>
          <p:cNvSpPr txBox="1"/>
          <p:nvPr/>
        </p:nvSpPr>
        <p:spPr>
          <a:xfrm>
            <a:off x="592931" y="1693548"/>
            <a:ext cx="28422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Service Integration Tests</a:t>
            </a:r>
            <a:endParaRPr lang="en-US" sz="2000" dirty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End-to-end testing is slow and expensive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Test the APIs (functionality) provided by services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 dirty="0"/>
              <a:t>Black box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1700808"/>
            <a:ext cx="29636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Service Component Tests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Test the components of the service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A test suite that tests a service in isolation using test doubles for any services that it invokes.</a:t>
            </a:r>
          </a:p>
          <a:p>
            <a:endParaRPr lang="en-US" sz="2000" b="1" dirty="0"/>
          </a:p>
          <a:p>
            <a:pPr marL="285750" indent="-285750">
              <a:buFont typeface="Arial" charset="0"/>
              <a:buChar char="•"/>
            </a:pPr>
            <a:r>
              <a:rPr lang="en-US" sz="2000" b="1" dirty="0"/>
              <a:t>A/B testing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12" name="Picture 11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4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41</a:t>
            </a:fld>
            <a:endParaRPr lang="en-US" sz="16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15CB5AD-515E-B143-9ED6-40565E57461F}"/>
              </a:ext>
            </a:extLst>
          </p:cNvPr>
          <p:cNvSpPr txBox="1">
            <a:spLocks/>
          </p:cNvSpPr>
          <p:nvPr/>
        </p:nvSpPr>
        <p:spPr>
          <a:xfrm>
            <a:off x="323528" y="164551"/>
            <a:ext cx="86797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</a:rPr>
              <a:t>Service Integration/Component Testing</a:t>
            </a:r>
          </a:p>
        </p:txBody>
      </p:sp>
    </p:spTree>
    <p:extLst>
      <p:ext uri="{BB962C8B-B14F-4D97-AF65-F5344CB8AC3E}">
        <p14:creationId xmlns:p14="http://schemas.microsoft.com/office/powerpoint/2010/main" val="2785242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55" y="1575262"/>
            <a:ext cx="3730129" cy="4574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End-to-end tests: </a:t>
            </a:r>
            <a:r>
              <a:rPr lang="en-US" sz="2400" dirty="0"/>
              <a:t>time taking and expensive</a:t>
            </a:r>
          </a:p>
          <a:p>
            <a:r>
              <a:rPr lang="en-US" sz="2000" dirty="0"/>
              <a:t>The dev team might have to spend weeks finding all the issues breaking the end-to-end test</a:t>
            </a:r>
          </a:p>
          <a:p>
            <a:r>
              <a:rPr lang="en-US" sz="2000" dirty="0"/>
              <a:t>They would be better served with a large base of unit test that find bugs quickly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Slow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No isolated failures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Simulates a real user</a:t>
            </a:r>
          </a:p>
          <a:p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5612" y="2053777"/>
            <a:ext cx="4170575" cy="4498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363" rtl="0" eaLnBrk="1" fontAlgn="base" latinLnBrk="0" hangingPunct="1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lang="en-US" sz="3200" b="1" kern="1200" dirty="0" smtClean="0">
                <a:solidFill>
                  <a:schemeClr val="tx1"/>
                </a:solidFill>
                <a:latin typeface="+mn-lt"/>
                <a:ea typeface="Segoe UI Symbol" pitchFamily="34" charset="0"/>
                <a:cs typeface="Segoe UI" panose="020B0502040204020203" pitchFamily="34" charset="0"/>
              </a:defRPr>
            </a:lvl1pPr>
            <a:lvl2pPr marL="914400" indent="-457200" algn="l" defTabSz="914363" rtl="0" eaLnBrk="1" fontAlgn="base" latinLnBrk="0" hangingPunct="1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lang="en-US" sz="2800" b="1" kern="1200" dirty="0" smtClean="0">
                <a:solidFill>
                  <a:schemeClr val="tx1"/>
                </a:solidFill>
                <a:latin typeface="+mn-lt"/>
                <a:ea typeface="Segoe UI Symbol" pitchFamily="34" charset="0"/>
                <a:cs typeface="Segoe UI" panose="020B0502040204020203" pitchFamily="34" charset="0"/>
              </a:defRPr>
            </a:lvl2pPr>
            <a:lvl3pPr marL="1371600" indent="-457200" algn="l" defTabSz="914363" rtl="0" eaLnBrk="1" fontAlgn="base" latinLnBrk="0" hangingPunct="1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lang="en-US" sz="2400" b="0" kern="1200" dirty="0" smtClean="0">
                <a:solidFill>
                  <a:schemeClr val="tx1"/>
                </a:solidFill>
                <a:latin typeface="+mn-lt"/>
                <a:ea typeface="Segoe UI Symbol" pitchFamily="34" charset="0"/>
                <a:cs typeface="Segoe UI" panose="020B0502040204020203" pitchFamily="34" charset="0"/>
              </a:defRPr>
            </a:lvl3pPr>
            <a:lvl4pPr marL="1828800" indent="-457200" algn="l" defTabSz="914363" rtl="0" eaLnBrk="1" fontAlgn="base" latinLnBrk="0" hangingPunct="1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lang="en-US" sz="2000" b="0" kern="1200" dirty="0" smtClean="0">
                <a:solidFill>
                  <a:schemeClr val="tx1"/>
                </a:solidFill>
                <a:latin typeface="+mn-lt"/>
                <a:ea typeface="Segoe UI Symbol" pitchFamily="34" charset="0"/>
                <a:cs typeface="Segoe UI" panose="020B0502040204020203" pitchFamily="34" charset="0"/>
              </a:defRPr>
            </a:lvl4pPr>
            <a:lvl5pPr marL="2286000" indent="-457200" algn="l" defTabSz="914363" rtl="0" eaLnBrk="1" fontAlgn="base" latinLnBrk="0" hangingPunct="1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lang="en-US" sz="2000" b="0" kern="1200" dirty="0">
                <a:solidFill>
                  <a:schemeClr val="tx1"/>
                </a:solidFill>
                <a:latin typeface="+mn-lt"/>
                <a:ea typeface="Segoe UI Symbol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Unit Tests:</a:t>
            </a:r>
            <a:r>
              <a:rPr lang="en-US" sz="2000" b="0" dirty="0"/>
              <a:t> Fast and cheap</a:t>
            </a:r>
          </a:p>
          <a:p>
            <a:r>
              <a:rPr lang="en-US" sz="2000" b="0" dirty="0"/>
              <a:t>Unit tests should form the majority of tests as they quickly identify bugs and represent a fast feedback loop</a:t>
            </a:r>
          </a:p>
          <a:p>
            <a:r>
              <a:rPr lang="en-US" sz="2000" b="0" dirty="0"/>
              <a:t>When a Unit test fails, the function and area that fails is much narrower in scope than broad end-to-end tests</a:t>
            </a:r>
          </a:p>
          <a:p>
            <a:endParaRPr lang="en-US" sz="2000" b="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dirty="0"/>
              <a:t>Fast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dirty="0"/>
              <a:t>Isolated Failures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dirty="0"/>
              <a:t>But do not simulates a real user</a:t>
            </a:r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10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2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42</a:t>
            </a:fld>
            <a:endParaRPr lang="en-US" sz="16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D17AEEB-BD7C-614D-9C25-1DB8DF55A85F}"/>
              </a:ext>
            </a:extLst>
          </p:cNvPr>
          <p:cNvSpPr txBox="1">
            <a:spLocks/>
          </p:cNvSpPr>
          <p:nvPr/>
        </p:nvSpPr>
        <p:spPr>
          <a:xfrm>
            <a:off x="389334" y="15948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End-To-End tests Vs Unit Test</a:t>
            </a:r>
          </a:p>
        </p:txBody>
      </p:sp>
    </p:spTree>
    <p:extLst>
      <p:ext uri="{BB962C8B-B14F-4D97-AF65-F5344CB8AC3E}">
        <p14:creationId xmlns:p14="http://schemas.microsoft.com/office/powerpoint/2010/main" val="114441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487" y="1585788"/>
            <a:ext cx="5757863" cy="2057399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Portable</a:t>
            </a:r>
          </a:p>
          <a:p>
            <a:r>
              <a:rPr lang="en-US" sz="2400" dirty="0"/>
              <a:t>Isolated</a:t>
            </a:r>
          </a:p>
          <a:p>
            <a:r>
              <a:rPr lang="en-US" sz="2400" dirty="0"/>
              <a:t>Lighter footprint &amp; overhead (vs VMs)</a:t>
            </a:r>
          </a:p>
          <a:p>
            <a:r>
              <a:rPr lang="en-US" sz="2400" dirty="0"/>
              <a:t>Simplify DevOps practices</a:t>
            </a:r>
          </a:p>
          <a:p>
            <a:r>
              <a:rPr lang="en-US" sz="2400" dirty="0"/>
              <a:t>Speed up Continuous Integration</a:t>
            </a:r>
          </a:p>
          <a:p>
            <a:r>
              <a:rPr lang="en-US" sz="2400" dirty="0"/>
              <a:t>Empower Microservice architectures and adoption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3886200"/>
            <a:ext cx="3838575" cy="207304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9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1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5</a:t>
            </a:fld>
            <a:endParaRPr lang="en-US" sz="16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8F38C6C-2B8C-954F-B1D8-D7819366E911}"/>
              </a:ext>
            </a:extLst>
          </p:cNvPr>
          <p:cNvSpPr txBox="1">
            <a:spLocks/>
          </p:cNvSpPr>
          <p:nvPr/>
        </p:nvSpPr>
        <p:spPr>
          <a:xfrm>
            <a:off x="628651" y="13051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Container Advantages</a:t>
            </a:r>
          </a:p>
        </p:txBody>
      </p:sp>
    </p:spTree>
    <p:extLst>
      <p:ext uri="{BB962C8B-B14F-4D97-AF65-F5344CB8AC3E}">
        <p14:creationId xmlns:p14="http://schemas.microsoft.com/office/powerpoint/2010/main" val="152048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6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E89834-BD39-E245-B3F9-8249364136DD}"/>
              </a:ext>
            </a:extLst>
          </p:cNvPr>
          <p:cNvSpPr txBox="1">
            <a:spLocks/>
          </p:cNvSpPr>
          <p:nvPr/>
        </p:nvSpPr>
        <p:spPr>
          <a:xfrm>
            <a:off x="563336" y="2402804"/>
            <a:ext cx="84399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2.1 Why need container orchestration</a:t>
            </a:r>
          </a:p>
        </p:txBody>
      </p:sp>
    </p:spTree>
    <p:extLst>
      <p:ext uri="{BB962C8B-B14F-4D97-AF65-F5344CB8AC3E}">
        <p14:creationId xmlns:p14="http://schemas.microsoft.com/office/powerpoint/2010/main" val="337237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848"/>
            <a:ext cx="3041602" cy="3200400"/>
          </a:xfrm>
        </p:spPr>
      </p:pic>
      <p:sp>
        <p:nvSpPr>
          <p:cNvPr id="5" name="TextBox 4"/>
          <p:cNvSpPr txBox="1"/>
          <p:nvPr/>
        </p:nvSpPr>
        <p:spPr>
          <a:xfrm>
            <a:off x="3995936" y="2145363"/>
            <a:ext cx="4896544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to scale?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Once I scale, where are they?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my containers find each other?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should I manage port conflicts?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if a host fails?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to update them? Health checks?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will I track their logs?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10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2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7</a:t>
            </a:fld>
            <a:endParaRPr lang="en-US" sz="16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DF38E0B-6C32-AB48-B19E-5F8DE50F71BA}"/>
              </a:ext>
            </a:extLst>
          </p:cNvPr>
          <p:cNvSpPr txBox="1">
            <a:spLocks/>
          </p:cNvSpPr>
          <p:nvPr/>
        </p:nvSpPr>
        <p:spPr>
          <a:xfrm>
            <a:off x="251520" y="517526"/>
            <a:ext cx="8751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Challenges with multiple containers</a:t>
            </a:r>
          </a:p>
        </p:txBody>
      </p:sp>
    </p:spTree>
    <p:extLst>
      <p:ext uri="{BB962C8B-B14F-4D97-AF65-F5344CB8AC3E}">
        <p14:creationId xmlns:p14="http://schemas.microsoft.com/office/powerpoint/2010/main" val="321096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488" y="1524003"/>
            <a:ext cx="5915025" cy="761999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/>
              <a:t>The three most popular are: Kubernetes, Docker Swam &amp; </a:t>
            </a:r>
            <a:r>
              <a:rPr lang="en-US" sz="2400" dirty="0" err="1"/>
              <a:t>Mesos</a:t>
            </a:r>
            <a:endParaRPr lang="en-US" sz="2400" dirty="0"/>
          </a:p>
          <a:p>
            <a:r>
              <a:rPr lang="en-US" sz="2400" dirty="0"/>
              <a:t>Kubernetes has become the unofficial standard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1" y="2362202"/>
            <a:ext cx="5207747" cy="367287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9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11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8</a:t>
            </a:fld>
            <a:endParaRPr lang="en-US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CD39818-99A6-CB48-BA6E-B71DF63E5E07}"/>
              </a:ext>
            </a:extLst>
          </p:cNvPr>
          <p:cNvSpPr txBox="1">
            <a:spLocks/>
          </p:cNvSpPr>
          <p:nvPr/>
        </p:nvSpPr>
        <p:spPr>
          <a:xfrm>
            <a:off x="717924" y="6585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Container Orchestration Tools</a:t>
            </a:r>
          </a:p>
        </p:txBody>
      </p:sp>
    </p:spTree>
    <p:extLst>
      <p:ext uri="{BB962C8B-B14F-4D97-AF65-F5344CB8AC3E}">
        <p14:creationId xmlns:p14="http://schemas.microsoft.com/office/powerpoint/2010/main" val="92398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61722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6317931"/>
            <a:ext cx="300817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6490034"/>
            <a:ext cx="4393407" cy="41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6273801"/>
            <a:ext cx="407193" cy="54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6252636"/>
            <a:ext cx="975870" cy="551155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6356352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 sz="1600"/>
              <a:pPr/>
              <a:t>9</a:t>
            </a:fld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E89834-BD39-E245-B3F9-8249364136DD}"/>
              </a:ext>
            </a:extLst>
          </p:cNvPr>
          <p:cNvSpPr txBox="1">
            <a:spLocks/>
          </p:cNvSpPr>
          <p:nvPr/>
        </p:nvSpPr>
        <p:spPr>
          <a:xfrm>
            <a:off x="563336" y="2402804"/>
            <a:ext cx="84399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Introduction to Microservices and design patterns in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725611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3650</Words>
  <Application>Microsoft Macintosh PowerPoint</Application>
  <PresentationFormat>On-screen Show (4:3)</PresentationFormat>
  <Paragraphs>532</Paragraphs>
  <Slides>42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Segoe UI</vt:lpstr>
      <vt:lpstr>Segoe UI Symbol</vt:lpstr>
      <vt:lpstr>Wingdings</vt:lpstr>
      <vt:lpstr>Office Theme</vt:lpstr>
      <vt:lpstr>PowerPoint Presentation</vt:lpstr>
      <vt:lpstr>Table of Content</vt:lpstr>
      <vt:lpstr>Containers</vt:lpstr>
      <vt:lpstr>Containers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Schogini Systems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Sreeprakash Neelakantan</dc:creator>
  <cp:lastModifiedBy>Shekhar Agrawal</cp:lastModifiedBy>
  <cp:revision>52</cp:revision>
  <dcterms:created xsi:type="dcterms:W3CDTF">2019-03-07T12:29:14Z</dcterms:created>
  <dcterms:modified xsi:type="dcterms:W3CDTF">2019-07-11T07:31:52Z</dcterms:modified>
</cp:coreProperties>
</file>