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1032" r:id="rId2"/>
    <p:sldId id="1203" r:id="rId3"/>
    <p:sldId id="1092" r:id="rId4"/>
    <p:sldId id="1094" r:id="rId5"/>
    <p:sldId id="1095" r:id="rId6"/>
    <p:sldId id="1109" r:id="rId7"/>
    <p:sldId id="1110" r:id="rId8"/>
    <p:sldId id="1085" r:id="rId9"/>
    <p:sldId id="1106" r:id="rId10"/>
    <p:sldId id="1107" r:id="rId11"/>
    <p:sldId id="541" r:id="rId12"/>
    <p:sldId id="1104" r:id="rId13"/>
    <p:sldId id="1086" r:id="rId14"/>
    <p:sldId id="1102" r:id="rId15"/>
    <p:sldId id="1096" r:id="rId16"/>
    <p:sldId id="1097" r:id="rId17"/>
    <p:sldId id="1098" r:id="rId18"/>
    <p:sldId id="1198" r:id="rId19"/>
    <p:sldId id="1108" r:id="rId20"/>
    <p:sldId id="1199" r:id="rId21"/>
    <p:sldId id="1200" r:id="rId22"/>
    <p:sldId id="1089" r:id="rId23"/>
    <p:sldId id="544" r:id="rId24"/>
    <p:sldId id="612" r:id="rId25"/>
    <p:sldId id="611" r:id="rId26"/>
    <p:sldId id="12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3: Kubernetes Installation and Architecture" id="{093C00CC-57D6-CD49-A879-BBF8D67650BC}">
          <p14:sldIdLst>
            <p14:sldId id="1032"/>
            <p14:sldId id="1203"/>
            <p14:sldId id="1092"/>
            <p14:sldId id="1094"/>
            <p14:sldId id="1095"/>
            <p14:sldId id="1109"/>
            <p14:sldId id="1110"/>
            <p14:sldId id="1085"/>
            <p14:sldId id="1106"/>
            <p14:sldId id="1107"/>
            <p14:sldId id="541"/>
            <p14:sldId id="1104"/>
            <p14:sldId id="1086"/>
            <p14:sldId id="1102"/>
            <p14:sldId id="1096"/>
            <p14:sldId id="1097"/>
            <p14:sldId id="1098"/>
            <p14:sldId id="1198"/>
            <p14:sldId id="1108"/>
            <p14:sldId id="1199"/>
            <p14:sldId id="1200"/>
            <p14:sldId id="1089"/>
            <p14:sldId id="544"/>
            <p14:sldId id="612"/>
            <p14:sldId id="611"/>
            <p14:sldId id="120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58"/>
    <p:restoredTop sz="95794" autoAdjust="0"/>
  </p:normalViewPr>
  <p:slideViewPr>
    <p:cSldViewPr snapToGrid="0" snapToObjects="1">
      <p:cViewPr varScale="1">
        <p:scale>
          <a:sx n="101" d="100"/>
          <a:sy n="101" d="100"/>
        </p:scale>
        <p:origin x="272"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16D1-71F1-184C-867C-526D5F0518CB}" type="datetimeFigureOut">
              <a:rPr lang="en-US" smtClean="0"/>
              <a:pPr/>
              <a:t>7/11/19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EB5DA-E585-8C43-946C-F0BEE169026F}" type="slidenum">
              <a:rPr lang="en-US" smtClean="0"/>
              <a:pPr/>
              <a:t>‹#›</a:t>
            </a:fld>
            <a:endParaRPr lang="en-US"/>
          </a:p>
        </p:txBody>
      </p:sp>
    </p:spTree>
    <p:extLst>
      <p:ext uri="{BB962C8B-B14F-4D97-AF65-F5344CB8AC3E}">
        <p14:creationId xmlns:p14="http://schemas.microsoft.com/office/powerpoint/2010/main" val="324675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kubernetes.io</a:t>
            </a:r>
            <a:r>
              <a:rPr lang="en-US" dirty="0"/>
              <a:t>/docs/concepts/architecture/cloud-controller/</a:t>
            </a:r>
          </a:p>
        </p:txBody>
      </p:sp>
      <p:sp>
        <p:nvSpPr>
          <p:cNvPr id="4" name="Slide Number Placeholder 3"/>
          <p:cNvSpPr>
            <a:spLocks noGrp="1"/>
          </p:cNvSpPr>
          <p:nvPr>
            <p:ph type="sldNum" sz="quarter" idx="5"/>
          </p:nvPr>
        </p:nvSpPr>
        <p:spPr/>
        <p:txBody>
          <a:bodyPr/>
          <a:lstStyle/>
          <a:p>
            <a:fld id="{BD235263-AB5C-43DF-A986-1C934AD25406}" type="slidenum">
              <a:rPr lang="en-US" smtClean="0"/>
              <a:pPr/>
              <a:t>23</a:t>
            </a:fld>
            <a:endParaRPr lang="en-US"/>
          </a:p>
        </p:txBody>
      </p:sp>
    </p:spTree>
    <p:extLst>
      <p:ext uri="{BB962C8B-B14F-4D97-AF65-F5344CB8AC3E}">
        <p14:creationId xmlns:p14="http://schemas.microsoft.com/office/powerpoint/2010/main" val="91643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kubernetes.io</a:t>
            </a:r>
            <a:r>
              <a:rPr lang="en-US" dirty="0"/>
              <a:t>/docs/concepts/architecture/cloud-controller/</a:t>
            </a:r>
          </a:p>
        </p:txBody>
      </p:sp>
      <p:sp>
        <p:nvSpPr>
          <p:cNvPr id="4" name="Slide Number Placeholder 3"/>
          <p:cNvSpPr>
            <a:spLocks noGrp="1"/>
          </p:cNvSpPr>
          <p:nvPr>
            <p:ph type="sldNum" sz="quarter" idx="5"/>
          </p:nvPr>
        </p:nvSpPr>
        <p:spPr/>
        <p:txBody>
          <a:bodyPr/>
          <a:lstStyle/>
          <a:p>
            <a:fld id="{BD235263-AB5C-43DF-A986-1C934AD25406}" type="slidenum">
              <a:rPr lang="en-US" smtClean="0"/>
              <a:pPr/>
              <a:t>24</a:t>
            </a:fld>
            <a:endParaRPr lang="en-US"/>
          </a:p>
        </p:txBody>
      </p:sp>
    </p:spTree>
    <p:extLst>
      <p:ext uri="{BB962C8B-B14F-4D97-AF65-F5344CB8AC3E}">
        <p14:creationId xmlns:p14="http://schemas.microsoft.com/office/powerpoint/2010/main" val="273099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35263-AB5C-43DF-A986-1C934AD25406}" type="slidenum">
              <a:rPr lang="en-US" smtClean="0"/>
              <a:pPr/>
              <a:t>25</a:t>
            </a:fld>
            <a:endParaRPr lang="en-US"/>
          </a:p>
        </p:txBody>
      </p:sp>
    </p:spTree>
    <p:extLst>
      <p:ext uri="{BB962C8B-B14F-4D97-AF65-F5344CB8AC3E}">
        <p14:creationId xmlns:p14="http://schemas.microsoft.com/office/powerpoint/2010/main" val="3157134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35263-AB5C-43DF-A986-1C934AD25406}" type="slidenum">
              <a:rPr lang="en-US" smtClean="0"/>
              <a:pPr/>
              <a:t>26</a:t>
            </a:fld>
            <a:endParaRPr lang="en-US"/>
          </a:p>
        </p:txBody>
      </p:sp>
    </p:spTree>
    <p:extLst>
      <p:ext uri="{BB962C8B-B14F-4D97-AF65-F5344CB8AC3E}">
        <p14:creationId xmlns:p14="http://schemas.microsoft.com/office/powerpoint/2010/main" val="382951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0ED7-3206-7B43-8F8B-94EEB8CD4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12BFC-9A40-0643-B3AC-ED0F16644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23ACB6-79DB-1C44-B69C-2C90888F3DC2}"/>
              </a:ext>
            </a:extLst>
          </p:cNvPr>
          <p:cNvSpPr>
            <a:spLocks noGrp="1"/>
          </p:cNvSpPr>
          <p:nvPr>
            <p:ph type="dt" sz="half" idx="10"/>
          </p:nvPr>
        </p:nvSpPr>
        <p:spPr/>
        <p:txBody>
          <a:bodyPr/>
          <a:lstStyle/>
          <a:p>
            <a:fld id="{14CB588B-CBF9-5C4A-A190-B8F518B35623}" type="datetimeFigureOut">
              <a:rPr lang="en-US" smtClean="0"/>
              <a:pPr/>
              <a:t>7/11/19</a:t>
            </a:fld>
            <a:endParaRPr lang="en-US"/>
          </a:p>
        </p:txBody>
      </p:sp>
      <p:sp>
        <p:nvSpPr>
          <p:cNvPr id="5" name="Footer Placeholder 4">
            <a:extLst>
              <a:ext uri="{FF2B5EF4-FFF2-40B4-BE49-F238E27FC236}">
                <a16:creationId xmlns:a16="http://schemas.microsoft.com/office/drawing/2014/main" id="{21A59FEF-4CC2-6845-A837-7B3206C24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2A3A1-29C6-C64E-900B-0D4FA03246CC}"/>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93433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3844-6E07-7A45-9888-D25DDB7221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CFDA3B-8AA5-BD4C-83CA-B49531F19F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B285E-08D3-5E40-88F8-35850B2E015E}"/>
              </a:ext>
            </a:extLst>
          </p:cNvPr>
          <p:cNvSpPr>
            <a:spLocks noGrp="1"/>
          </p:cNvSpPr>
          <p:nvPr>
            <p:ph type="dt" sz="half" idx="10"/>
          </p:nvPr>
        </p:nvSpPr>
        <p:spPr/>
        <p:txBody>
          <a:bodyPr/>
          <a:lstStyle/>
          <a:p>
            <a:fld id="{14CB588B-CBF9-5C4A-A190-B8F518B35623}" type="datetimeFigureOut">
              <a:rPr lang="en-US" smtClean="0"/>
              <a:pPr/>
              <a:t>7/11/19</a:t>
            </a:fld>
            <a:endParaRPr lang="en-US"/>
          </a:p>
        </p:txBody>
      </p:sp>
      <p:sp>
        <p:nvSpPr>
          <p:cNvPr id="5" name="Footer Placeholder 4">
            <a:extLst>
              <a:ext uri="{FF2B5EF4-FFF2-40B4-BE49-F238E27FC236}">
                <a16:creationId xmlns:a16="http://schemas.microsoft.com/office/drawing/2014/main" id="{AD899D85-74CE-6343-BF47-5257D14D4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A5851-5E9B-684D-958E-AE11CA2CCD51}"/>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248247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C2F2C7-EC90-EE4A-AE17-45BECE36A6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B54C8-2CC0-364C-B821-91451D2F7D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37510-C24C-C345-8C63-162D517D1570}"/>
              </a:ext>
            </a:extLst>
          </p:cNvPr>
          <p:cNvSpPr>
            <a:spLocks noGrp="1"/>
          </p:cNvSpPr>
          <p:nvPr>
            <p:ph type="dt" sz="half" idx="10"/>
          </p:nvPr>
        </p:nvSpPr>
        <p:spPr/>
        <p:txBody>
          <a:bodyPr/>
          <a:lstStyle/>
          <a:p>
            <a:fld id="{14CB588B-CBF9-5C4A-A190-B8F518B35623}" type="datetimeFigureOut">
              <a:rPr lang="en-US" smtClean="0"/>
              <a:pPr/>
              <a:t>7/11/19</a:t>
            </a:fld>
            <a:endParaRPr lang="en-US"/>
          </a:p>
        </p:txBody>
      </p:sp>
      <p:sp>
        <p:nvSpPr>
          <p:cNvPr id="5" name="Footer Placeholder 4">
            <a:extLst>
              <a:ext uri="{FF2B5EF4-FFF2-40B4-BE49-F238E27FC236}">
                <a16:creationId xmlns:a16="http://schemas.microsoft.com/office/drawing/2014/main" id="{DE57549A-ECEA-5045-B3A9-32C9749EA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41AD3-1CA6-BF41-AE5D-EC2EB1A4B634}"/>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270551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A1EF-3D7C-1B49-9425-D7D66D1D6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0D112-4CAB-2142-9278-82164A36B2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BA6A1-DC3D-0D43-9AFB-8E7B0FCC1F94}"/>
              </a:ext>
            </a:extLst>
          </p:cNvPr>
          <p:cNvSpPr>
            <a:spLocks noGrp="1"/>
          </p:cNvSpPr>
          <p:nvPr>
            <p:ph type="dt" sz="half" idx="10"/>
          </p:nvPr>
        </p:nvSpPr>
        <p:spPr/>
        <p:txBody>
          <a:bodyPr/>
          <a:lstStyle/>
          <a:p>
            <a:fld id="{14CB588B-CBF9-5C4A-A190-B8F518B35623}" type="datetimeFigureOut">
              <a:rPr lang="en-US" smtClean="0"/>
              <a:pPr/>
              <a:t>7/11/19</a:t>
            </a:fld>
            <a:endParaRPr lang="en-US"/>
          </a:p>
        </p:txBody>
      </p:sp>
      <p:sp>
        <p:nvSpPr>
          <p:cNvPr id="5" name="Footer Placeholder 4">
            <a:extLst>
              <a:ext uri="{FF2B5EF4-FFF2-40B4-BE49-F238E27FC236}">
                <a16:creationId xmlns:a16="http://schemas.microsoft.com/office/drawing/2014/main" id="{1A488C43-5C09-D245-B814-EC9E856A2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C34E4-81A4-524A-ADF4-B4DC20BA3BAF}"/>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89222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9279-7014-A04F-98D7-A80183ECD6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90830-BB06-AB49-BD35-4E98D31A46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145BAF-3ED4-2149-A456-0D4B2501E624}"/>
              </a:ext>
            </a:extLst>
          </p:cNvPr>
          <p:cNvSpPr>
            <a:spLocks noGrp="1"/>
          </p:cNvSpPr>
          <p:nvPr>
            <p:ph type="dt" sz="half" idx="10"/>
          </p:nvPr>
        </p:nvSpPr>
        <p:spPr/>
        <p:txBody>
          <a:bodyPr/>
          <a:lstStyle/>
          <a:p>
            <a:fld id="{14CB588B-CBF9-5C4A-A190-B8F518B35623}" type="datetimeFigureOut">
              <a:rPr lang="en-US" smtClean="0"/>
              <a:pPr/>
              <a:t>7/11/19</a:t>
            </a:fld>
            <a:endParaRPr lang="en-US"/>
          </a:p>
        </p:txBody>
      </p:sp>
      <p:sp>
        <p:nvSpPr>
          <p:cNvPr id="5" name="Footer Placeholder 4">
            <a:extLst>
              <a:ext uri="{FF2B5EF4-FFF2-40B4-BE49-F238E27FC236}">
                <a16:creationId xmlns:a16="http://schemas.microsoft.com/office/drawing/2014/main" id="{F5036E30-C82C-F84C-B427-E01DE42A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676E7-2F36-4245-9877-BBA8407F9C52}"/>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27672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7FB1-7AB0-1940-B4B9-2D49389B3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35E5C-D83E-994B-A5FB-5664EE6DB2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31CB4A-207E-6649-A923-1A953F16FD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BED50-4F59-E84B-81B0-34563FDEE930}"/>
              </a:ext>
            </a:extLst>
          </p:cNvPr>
          <p:cNvSpPr>
            <a:spLocks noGrp="1"/>
          </p:cNvSpPr>
          <p:nvPr>
            <p:ph type="dt" sz="half" idx="10"/>
          </p:nvPr>
        </p:nvSpPr>
        <p:spPr/>
        <p:txBody>
          <a:bodyPr/>
          <a:lstStyle/>
          <a:p>
            <a:fld id="{14CB588B-CBF9-5C4A-A190-B8F518B35623}" type="datetimeFigureOut">
              <a:rPr lang="en-US" smtClean="0"/>
              <a:pPr/>
              <a:t>7/11/19</a:t>
            </a:fld>
            <a:endParaRPr lang="en-US"/>
          </a:p>
        </p:txBody>
      </p:sp>
      <p:sp>
        <p:nvSpPr>
          <p:cNvPr id="6" name="Footer Placeholder 5">
            <a:extLst>
              <a:ext uri="{FF2B5EF4-FFF2-40B4-BE49-F238E27FC236}">
                <a16:creationId xmlns:a16="http://schemas.microsoft.com/office/drawing/2014/main" id="{01F35B41-6D03-1F49-8F62-1DE11C8D2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233A3-2B4B-8343-9A42-68BF3DF6FE8E}"/>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162963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6FD8-499F-7A45-979A-DCB1F9FB7D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CB320-D2A7-E445-8CA1-1D61AAE37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9AC91A-EDF6-0C4C-9CA4-E33E1B19BB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05C28D-9D5A-834C-B789-D11D24AD2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1ABBD5-BBE5-1A4F-A057-71C83B0A63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E39F7A-9EAA-DD49-A49B-E0D753BB40F9}"/>
              </a:ext>
            </a:extLst>
          </p:cNvPr>
          <p:cNvSpPr>
            <a:spLocks noGrp="1"/>
          </p:cNvSpPr>
          <p:nvPr>
            <p:ph type="dt" sz="half" idx="10"/>
          </p:nvPr>
        </p:nvSpPr>
        <p:spPr/>
        <p:txBody>
          <a:bodyPr/>
          <a:lstStyle/>
          <a:p>
            <a:fld id="{14CB588B-CBF9-5C4A-A190-B8F518B35623}" type="datetimeFigureOut">
              <a:rPr lang="en-US" smtClean="0"/>
              <a:pPr/>
              <a:t>7/11/19</a:t>
            </a:fld>
            <a:endParaRPr lang="en-US"/>
          </a:p>
        </p:txBody>
      </p:sp>
      <p:sp>
        <p:nvSpPr>
          <p:cNvPr id="8" name="Footer Placeholder 7">
            <a:extLst>
              <a:ext uri="{FF2B5EF4-FFF2-40B4-BE49-F238E27FC236}">
                <a16:creationId xmlns:a16="http://schemas.microsoft.com/office/drawing/2014/main" id="{12B38271-9BDC-4A47-9DB7-89557E85D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E58722-D85B-CA49-9CE3-13FB6AC80BB9}"/>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40701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2F12-058D-8146-B152-77782A0E6C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B1A9A5-C3A2-584D-BD99-B93DDCAD845E}"/>
              </a:ext>
            </a:extLst>
          </p:cNvPr>
          <p:cNvSpPr>
            <a:spLocks noGrp="1"/>
          </p:cNvSpPr>
          <p:nvPr>
            <p:ph type="dt" sz="half" idx="10"/>
          </p:nvPr>
        </p:nvSpPr>
        <p:spPr/>
        <p:txBody>
          <a:bodyPr/>
          <a:lstStyle/>
          <a:p>
            <a:fld id="{14CB588B-CBF9-5C4A-A190-B8F518B35623}" type="datetimeFigureOut">
              <a:rPr lang="en-US" smtClean="0"/>
              <a:pPr/>
              <a:t>7/11/19</a:t>
            </a:fld>
            <a:endParaRPr lang="en-US"/>
          </a:p>
        </p:txBody>
      </p:sp>
      <p:sp>
        <p:nvSpPr>
          <p:cNvPr id="4" name="Footer Placeholder 3">
            <a:extLst>
              <a:ext uri="{FF2B5EF4-FFF2-40B4-BE49-F238E27FC236}">
                <a16:creationId xmlns:a16="http://schemas.microsoft.com/office/drawing/2014/main" id="{0EA8A6E5-307A-B641-972E-95BAC2A10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1FCA92-4D73-054D-B376-44181D1BFA45}"/>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14887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61373-65C7-A246-9976-207887830C49}"/>
              </a:ext>
            </a:extLst>
          </p:cNvPr>
          <p:cNvSpPr>
            <a:spLocks noGrp="1"/>
          </p:cNvSpPr>
          <p:nvPr>
            <p:ph type="dt" sz="half" idx="10"/>
          </p:nvPr>
        </p:nvSpPr>
        <p:spPr/>
        <p:txBody>
          <a:bodyPr/>
          <a:lstStyle/>
          <a:p>
            <a:fld id="{14CB588B-CBF9-5C4A-A190-B8F518B35623}" type="datetimeFigureOut">
              <a:rPr lang="en-US" smtClean="0"/>
              <a:pPr/>
              <a:t>7/11/19</a:t>
            </a:fld>
            <a:endParaRPr lang="en-US"/>
          </a:p>
        </p:txBody>
      </p:sp>
      <p:sp>
        <p:nvSpPr>
          <p:cNvPr id="3" name="Footer Placeholder 2">
            <a:extLst>
              <a:ext uri="{FF2B5EF4-FFF2-40B4-BE49-F238E27FC236}">
                <a16:creationId xmlns:a16="http://schemas.microsoft.com/office/drawing/2014/main" id="{FB2D02BD-446F-7240-98FF-63B29D1D37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7B714-C586-3A4A-B89E-0D0DFAF829EB}"/>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190413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E587-3A21-8F43-9373-CCFC30D10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C86713-195C-0746-83F8-F02B8ED19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7751DF-D070-6D45-B925-3D839CC9E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044CAF-8605-CD45-8306-8D9742F3322B}"/>
              </a:ext>
            </a:extLst>
          </p:cNvPr>
          <p:cNvSpPr>
            <a:spLocks noGrp="1"/>
          </p:cNvSpPr>
          <p:nvPr>
            <p:ph type="dt" sz="half" idx="10"/>
          </p:nvPr>
        </p:nvSpPr>
        <p:spPr/>
        <p:txBody>
          <a:bodyPr/>
          <a:lstStyle/>
          <a:p>
            <a:fld id="{14CB588B-CBF9-5C4A-A190-B8F518B35623}" type="datetimeFigureOut">
              <a:rPr lang="en-US" smtClean="0"/>
              <a:pPr/>
              <a:t>7/11/19</a:t>
            </a:fld>
            <a:endParaRPr lang="en-US"/>
          </a:p>
        </p:txBody>
      </p:sp>
      <p:sp>
        <p:nvSpPr>
          <p:cNvPr id="6" name="Footer Placeholder 5">
            <a:extLst>
              <a:ext uri="{FF2B5EF4-FFF2-40B4-BE49-F238E27FC236}">
                <a16:creationId xmlns:a16="http://schemas.microsoft.com/office/drawing/2014/main" id="{81228582-7AA8-2C4A-B875-7B6EC4DCAD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5BB1BF-51EC-5E47-B72E-3AD20532F857}"/>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330476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9AF2-801F-C647-87C8-9746E4FE0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C0F21B-4813-1442-94CA-C61B2DC3F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02A16B-EE63-4C4D-A592-52E6ECD74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439A01-4D59-9C40-BBF5-0C50883CFC46}"/>
              </a:ext>
            </a:extLst>
          </p:cNvPr>
          <p:cNvSpPr>
            <a:spLocks noGrp="1"/>
          </p:cNvSpPr>
          <p:nvPr>
            <p:ph type="dt" sz="half" idx="10"/>
          </p:nvPr>
        </p:nvSpPr>
        <p:spPr/>
        <p:txBody>
          <a:bodyPr/>
          <a:lstStyle/>
          <a:p>
            <a:fld id="{14CB588B-CBF9-5C4A-A190-B8F518B35623}" type="datetimeFigureOut">
              <a:rPr lang="en-US" smtClean="0"/>
              <a:pPr/>
              <a:t>7/11/19</a:t>
            </a:fld>
            <a:endParaRPr lang="en-US"/>
          </a:p>
        </p:txBody>
      </p:sp>
      <p:sp>
        <p:nvSpPr>
          <p:cNvPr id="6" name="Footer Placeholder 5">
            <a:extLst>
              <a:ext uri="{FF2B5EF4-FFF2-40B4-BE49-F238E27FC236}">
                <a16:creationId xmlns:a16="http://schemas.microsoft.com/office/drawing/2014/main" id="{E78463F7-E594-6641-9E13-38F7CFBA9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72C34-5AB1-0A44-96A2-C432154A2251}"/>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390429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BFDCB8-A038-404E-A246-896D730DA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C69CA5-28C8-6746-A414-71FDEFF70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63F43-1643-1940-B4CB-833CB2E67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B588B-CBF9-5C4A-A190-B8F518B35623}" type="datetimeFigureOut">
              <a:rPr lang="en-US" smtClean="0"/>
              <a:pPr/>
              <a:t>7/11/19</a:t>
            </a:fld>
            <a:endParaRPr lang="en-US"/>
          </a:p>
        </p:txBody>
      </p:sp>
      <p:sp>
        <p:nvSpPr>
          <p:cNvPr id="5" name="Footer Placeholder 4">
            <a:extLst>
              <a:ext uri="{FF2B5EF4-FFF2-40B4-BE49-F238E27FC236}">
                <a16:creationId xmlns:a16="http://schemas.microsoft.com/office/drawing/2014/main" id="{F1DF5AF5-774B-B848-8894-1B0909473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481FE9-FB15-E346-AE0B-E775C78B12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99F63-FC93-EE43-93A7-EA7246433E60}" type="slidenum">
              <a:rPr lang="en-US" smtClean="0"/>
              <a:pPr/>
              <a:t>‹#›</a:t>
            </a:fld>
            <a:endParaRPr lang="en-US"/>
          </a:p>
        </p:txBody>
      </p:sp>
    </p:spTree>
    <p:extLst>
      <p:ext uri="{BB962C8B-B14F-4D97-AF65-F5344CB8AC3E}">
        <p14:creationId xmlns:p14="http://schemas.microsoft.com/office/powerpoint/2010/main" val="210091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kubernetes.io/docs/tasks/tools/install-kubect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hekhar2010us/kubernetes_teach_git/blob/master/kubernetes_single_node_cluster_installation.md"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kubernetes-client/java#install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247650" y="2402803"/>
            <a:ext cx="1175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Chapter 2:</a:t>
            </a:r>
          </a:p>
          <a:p>
            <a:r>
              <a:rPr lang="en-US" b="1" dirty="0">
                <a:solidFill>
                  <a:srgbClr val="002060"/>
                </a:solidFill>
              </a:rPr>
              <a:t>Kubernetes Installation and Architecture</a:t>
            </a:r>
          </a:p>
        </p:txBody>
      </p:sp>
    </p:spTree>
    <p:extLst>
      <p:ext uri="{BB962C8B-B14F-4D97-AF65-F5344CB8AC3E}">
        <p14:creationId xmlns:p14="http://schemas.microsoft.com/office/powerpoint/2010/main" val="3083533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10</a:t>
            </a:fld>
            <a:endParaRPr lang="en-US" sz="1600" dirty="0"/>
          </a:p>
        </p:txBody>
      </p:sp>
      <p:sp>
        <p:nvSpPr>
          <p:cNvPr id="12" name="Title 1">
            <a:extLst>
              <a:ext uri="{FF2B5EF4-FFF2-40B4-BE49-F238E27FC236}">
                <a16:creationId xmlns:a16="http://schemas.microsoft.com/office/drawing/2014/main" id="{8D422E26-A62D-E543-AB2F-8156C7C8904F}"/>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002060"/>
                </a:solidFill>
              </a:rPr>
              <a:t>Kubectl</a:t>
            </a:r>
            <a:r>
              <a:rPr lang="en-US" b="1" dirty="0">
                <a:solidFill>
                  <a:srgbClr val="002060"/>
                </a:solidFill>
              </a:rPr>
              <a:t> – Installation</a:t>
            </a:r>
          </a:p>
        </p:txBody>
      </p:sp>
      <p:sp>
        <p:nvSpPr>
          <p:cNvPr id="10" name="TextBox 9">
            <a:extLst>
              <a:ext uri="{FF2B5EF4-FFF2-40B4-BE49-F238E27FC236}">
                <a16:creationId xmlns:a16="http://schemas.microsoft.com/office/drawing/2014/main" id="{C4AAA1C0-FF5C-8141-936A-938C1519AF87}"/>
              </a:ext>
            </a:extLst>
          </p:cNvPr>
          <p:cNvSpPr txBox="1"/>
          <p:nvPr/>
        </p:nvSpPr>
        <p:spPr>
          <a:xfrm>
            <a:off x="934395" y="2333151"/>
            <a:ext cx="8438203" cy="3139321"/>
          </a:xfrm>
          <a:prstGeom prst="rect">
            <a:avLst/>
          </a:prstGeom>
          <a:noFill/>
        </p:spPr>
        <p:txBody>
          <a:bodyPr wrap="square" rtlCol="0">
            <a:spAutoFit/>
          </a:bodyPr>
          <a:lstStyle/>
          <a:p>
            <a:r>
              <a:rPr lang="en-US" b="1" u="sng" dirty="0"/>
              <a:t>On Ubuntu/Debian</a:t>
            </a:r>
            <a:endParaRPr lang="en-US" dirty="0"/>
          </a:p>
          <a:p>
            <a:r>
              <a:rPr lang="en-US" dirty="0" err="1"/>
              <a:t>sudo</a:t>
            </a:r>
            <a:r>
              <a:rPr lang="en-US" dirty="0"/>
              <a:t> apt-get update &amp;&amp; </a:t>
            </a:r>
            <a:r>
              <a:rPr lang="en-US" dirty="0" err="1"/>
              <a:t>sudo</a:t>
            </a:r>
            <a:r>
              <a:rPr lang="en-US" dirty="0"/>
              <a:t> apt-get install -y apt-transport-https</a:t>
            </a:r>
          </a:p>
          <a:p>
            <a:r>
              <a:rPr lang="en-US" dirty="0"/>
              <a:t>curl -s https://</a:t>
            </a:r>
            <a:r>
              <a:rPr lang="en-US" dirty="0" err="1"/>
              <a:t>packages.cloud.google.com</a:t>
            </a:r>
            <a:r>
              <a:rPr lang="en-US" dirty="0"/>
              <a:t>/apt/doc/apt-</a:t>
            </a:r>
            <a:r>
              <a:rPr lang="en-US" dirty="0" err="1"/>
              <a:t>key.gpg</a:t>
            </a:r>
            <a:r>
              <a:rPr lang="en-US" dirty="0"/>
              <a:t> | </a:t>
            </a:r>
            <a:r>
              <a:rPr lang="en-US" dirty="0" err="1"/>
              <a:t>sudo</a:t>
            </a:r>
            <a:r>
              <a:rPr lang="en-US" dirty="0"/>
              <a:t> apt-key add -</a:t>
            </a:r>
          </a:p>
          <a:p>
            <a:r>
              <a:rPr lang="en-US" dirty="0"/>
              <a:t>echo "deb https://</a:t>
            </a:r>
            <a:r>
              <a:rPr lang="en-US" dirty="0" err="1"/>
              <a:t>apt.kubernetes.io</a:t>
            </a:r>
            <a:r>
              <a:rPr lang="en-US" dirty="0"/>
              <a:t>/ </a:t>
            </a:r>
            <a:r>
              <a:rPr lang="en-US" dirty="0" err="1"/>
              <a:t>kubernetes-xenial</a:t>
            </a:r>
            <a:r>
              <a:rPr lang="en-US" dirty="0"/>
              <a:t> main" | </a:t>
            </a:r>
            <a:r>
              <a:rPr lang="en-US" dirty="0" err="1"/>
              <a:t>sudo</a:t>
            </a:r>
            <a:r>
              <a:rPr lang="en-US" dirty="0"/>
              <a:t> tee -a /</a:t>
            </a:r>
            <a:r>
              <a:rPr lang="en-US" dirty="0" err="1"/>
              <a:t>etc</a:t>
            </a:r>
            <a:r>
              <a:rPr lang="en-US" dirty="0"/>
              <a:t>/apt/</a:t>
            </a:r>
            <a:r>
              <a:rPr lang="en-US" dirty="0" err="1"/>
              <a:t>sources.list.d</a:t>
            </a:r>
            <a:r>
              <a:rPr lang="en-US" dirty="0"/>
              <a:t>/</a:t>
            </a:r>
            <a:r>
              <a:rPr lang="en-US" dirty="0" err="1"/>
              <a:t>kubernetes.list</a:t>
            </a:r>
            <a:endParaRPr lang="en-US" dirty="0"/>
          </a:p>
          <a:p>
            <a:r>
              <a:rPr lang="en-US" dirty="0" err="1"/>
              <a:t>sudo</a:t>
            </a:r>
            <a:r>
              <a:rPr lang="en-US" dirty="0"/>
              <a:t> apt-get update</a:t>
            </a:r>
          </a:p>
          <a:p>
            <a:r>
              <a:rPr lang="en-US" dirty="0" err="1"/>
              <a:t>sudo</a:t>
            </a:r>
            <a:r>
              <a:rPr lang="en-US" dirty="0"/>
              <a:t> apt-get install -y </a:t>
            </a:r>
            <a:r>
              <a:rPr lang="en-US" b="1" dirty="0" err="1">
                <a:highlight>
                  <a:srgbClr val="FFFF00"/>
                </a:highlight>
              </a:rPr>
              <a:t>kubectl</a:t>
            </a:r>
            <a:endParaRPr lang="en-US" b="1" dirty="0">
              <a:highlight>
                <a:srgbClr val="FFFF00"/>
              </a:highlight>
            </a:endParaRPr>
          </a:p>
          <a:p>
            <a:endParaRPr lang="en-US" dirty="0"/>
          </a:p>
          <a:p>
            <a:endParaRPr lang="en-US" dirty="0"/>
          </a:p>
          <a:p>
            <a:r>
              <a:rPr lang="en-US" b="1" u="sng" dirty="0"/>
              <a:t>To check installation (execute):</a:t>
            </a:r>
            <a:r>
              <a:rPr lang="en-US" u="sng" dirty="0"/>
              <a:t> </a:t>
            </a:r>
          </a:p>
          <a:p>
            <a:r>
              <a:rPr lang="en-US" dirty="0" err="1"/>
              <a:t>kubectl</a:t>
            </a:r>
            <a:r>
              <a:rPr lang="en-US" dirty="0"/>
              <a:t> version </a:t>
            </a:r>
          </a:p>
        </p:txBody>
      </p:sp>
      <p:sp>
        <p:nvSpPr>
          <p:cNvPr id="11" name="TextBox 10">
            <a:extLst>
              <a:ext uri="{FF2B5EF4-FFF2-40B4-BE49-F238E27FC236}">
                <a16:creationId xmlns:a16="http://schemas.microsoft.com/office/drawing/2014/main" id="{61309761-D7A0-8E41-996F-FBC29E9C5525}"/>
              </a:ext>
            </a:extLst>
          </p:cNvPr>
          <p:cNvSpPr txBox="1"/>
          <p:nvPr/>
        </p:nvSpPr>
        <p:spPr>
          <a:xfrm>
            <a:off x="2002648" y="1619487"/>
            <a:ext cx="7962907" cy="461665"/>
          </a:xfrm>
          <a:prstGeom prst="rect">
            <a:avLst/>
          </a:prstGeom>
          <a:noFill/>
        </p:spPr>
        <p:txBody>
          <a:bodyPr wrap="square" rtlCol="0">
            <a:spAutoFit/>
          </a:bodyPr>
          <a:lstStyle/>
          <a:p>
            <a:r>
              <a:rPr lang="en-US" sz="2400" dirty="0">
                <a:hlinkClick r:id="rId4"/>
              </a:rPr>
              <a:t>https://kubernetes.io/docs/tasks/tools/install-kubectl/</a:t>
            </a:r>
            <a:r>
              <a:rPr lang="en-US" sz="2400" dirty="0"/>
              <a:t> </a:t>
            </a:r>
          </a:p>
        </p:txBody>
      </p:sp>
      <p:sp>
        <p:nvSpPr>
          <p:cNvPr id="2" name="TextBox 1">
            <a:extLst>
              <a:ext uri="{FF2B5EF4-FFF2-40B4-BE49-F238E27FC236}">
                <a16:creationId xmlns:a16="http://schemas.microsoft.com/office/drawing/2014/main" id="{27CB8707-AC50-E74C-88B6-FDAB448501D7}"/>
              </a:ext>
            </a:extLst>
          </p:cNvPr>
          <p:cNvSpPr txBox="1"/>
          <p:nvPr/>
        </p:nvSpPr>
        <p:spPr>
          <a:xfrm>
            <a:off x="6841456" y="5605639"/>
            <a:ext cx="5330498" cy="369332"/>
          </a:xfrm>
          <a:prstGeom prst="rect">
            <a:avLst/>
          </a:prstGeom>
          <a:noFill/>
        </p:spPr>
        <p:txBody>
          <a:bodyPr wrap="none" rtlCol="0">
            <a:spAutoFit/>
          </a:bodyPr>
          <a:lstStyle/>
          <a:p>
            <a:r>
              <a:rPr lang="en-US" i="1" dirty="0"/>
              <a:t>** Note: We have already done it while K8s installation</a:t>
            </a:r>
          </a:p>
        </p:txBody>
      </p:sp>
    </p:spTree>
    <p:extLst>
      <p:ext uri="{BB962C8B-B14F-4D97-AF65-F5344CB8AC3E}">
        <p14:creationId xmlns:p14="http://schemas.microsoft.com/office/powerpoint/2010/main" val="341267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8-07-18 at 5.20.30 PM.png">
            <a:extLst>
              <a:ext uri="{FF2B5EF4-FFF2-40B4-BE49-F238E27FC236}">
                <a16:creationId xmlns:a16="http://schemas.microsoft.com/office/drawing/2014/main" id="{75E20C2D-7276-8D47-8A90-4EB6D255DBEC}"/>
              </a:ext>
            </a:extLst>
          </p:cNvPr>
          <p:cNvPicPr>
            <a:picLocks noChangeAspect="1"/>
          </p:cNvPicPr>
          <p:nvPr/>
        </p:nvPicPr>
        <p:blipFill rotWithShape="1">
          <a:blip r:embed="rId2"/>
          <a:srcRect l="31088" t="13998" r="2078" b="-18"/>
          <a:stretch/>
        </p:blipFill>
        <p:spPr>
          <a:xfrm>
            <a:off x="2688127" y="1092610"/>
            <a:ext cx="6874464" cy="5241139"/>
          </a:xfrm>
          <a:prstGeom prst="rect">
            <a:avLst/>
          </a:prstGeom>
        </p:spPr>
      </p:pic>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a:xfrm>
            <a:off x="519112" y="156782"/>
            <a:ext cx="10349516" cy="1139584"/>
          </a:xfrm>
        </p:spPr>
        <p:txBody>
          <a:bodyPr/>
          <a:lstStyle/>
          <a:p>
            <a:r>
              <a:rPr lang="en-US" b="1" dirty="0">
                <a:solidFill>
                  <a:srgbClr val="002060"/>
                </a:solidFill>
              </a:rPr>
              <a:t>Nodes: Master and Worker</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11</a:t>
            </a:fld>
            <a:endParaRPr lang="en-US" sz="1600" dirty="0"/>
          </a:p>
        </p:txBody>
      </p:sp>
    </p:spTree>
    <p:extLst>
      <p:ext uri="{BB962C8B-B14F-4D97-AF65-F5344CB8AC3E}">
        <p14:creationId xmlns:p14="http://schemas.microsoft.com/office/powerpoint/2010/main" val="211316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12</a:t>
            </a:fld>
            <a:endParaRPr lang="en-US" sz="1600" dirty="0"/>
          </a:p>
        </p:txBody>
      </p:sp>
      <p:sp>
        <p:nvSpPr>
          <p:cNvPr id="9" name="Google Shape;1542;p219">
            <a:extLst>
              <a:ext uri="{FF2B5EF4-FFF2-40B4-BE49-F238E27FC236}">
                <a16:creationId xmlns:a16="http://schemas.microsoft.com/office/drawing/2014/main" id="{544918B1-F631-9542-B332-B7A240BD6485}"/>
              </a:ext>
            </a:extLst>
          </p:cNvPr>
          <p:cNvSpPr txBox="1">
            <a:spLocks/>
          </p:cNvSpPr>
          <p:nvPr/>
        </p:nvSpPr>
        <p:spPr>
          <a:xfrm>
            <a:off x="1112748" y="1217894"/>
            <a:ext cx="8530633" cy="4636473"/>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640"/>
              </a:spcBef>
              <a:buClr>
                <a:schemeClr val="accent3"/>
              </a:buClr>
              <a:buSzPts val="2880"/>
              <a:buNone/>
            </a:pPr>
            <a:r>
              <a:rPr lang="en-US" sz="1600" dirty="0">
                <a:solidFill>
                  <a:schemeClr val="dk1"/>
                </a:solidFill>
                <a:latin typeface="Calibri"/>
                <a:ea typeface="Calibri"/>
                <a:cs typeface="Calibri"/>
                <a:sym typeface="Calibri"/>
              </a:rPr>
              <a:t>Any </a:t>
            </a:r>
            <a:r>
              <a:rPr lang="en-US" sz="1600" dirty="0" err="1">
                <a:solidFill>
                  <a:schemeClr val="dk1"/>
                </a:solidFill>
                <a:latin typeface="Calibri"/>
                <a:ea typeface="Calibri"/>
                <a:cs typeface="Calibri"/>
                <a:sym typeface="Calibri"/>
              </a:rPr>
              <a:t>kubernetes</a:t>
            </a:r>
            <a:r>
              <a:rPr lang="en-US" sz="1600" dirty="0">
                <a:solidFill>
                  <a:schemeClr val="dk1"/>
                </a:solidFill>
                <a:latin typeface="Calibri"/>
                <a:ea typeface="Calibri"/>
                <a:cs typeface="Calibri"/>
                <a:sym typeface="Calibri"/>
              </a:rPr>
              <a:t> </a:t>
            </a:r>
            <a:r>
              <a:rPr lang="en-US" sz="1600" b="1" dirty="0">
                <a:solidFill>
                  <a:schemeClr val="dk1"/>
                </a:solidFill>
                <a:latin typeface="Calibri"/>
                <a:ea typeface="Calibri"/>
                <a:cs typeface="Calibri"/>
                <a:sym typeface="Calibri"/>
              </a:rPr>
              <a:t>node </a:t>
            </a:r>
            <a:r>
              <a:rPr lang="en-US" sz="1600" dirty="0">
                <a:solidFill>
                  <a:schemeClr val="dk1"/>
                </a:solidFill>
                <a:latin typeface="Calibri"/>
                <a:ea typeface="Calibri"/>
                <a:cs typeface="Calibri"/>
                <a:sym typeface="Calibri"/>
              </a:rPr>
              <a:t>contains:</a:t>
            </a:r>
          </a:p>
          <a:p>
            <a:pPr marL="374650" indent="-285750">
              <a:lnSpc>
                <a:spcPct val="150000"/>
              </a:lnSpc>
              <a:spcBef>
                <a:spcPts val="640"/>
              </a:spcBef>
              <a:buClr>
                <a:srgbClr val="000000"/>
              </a:buClr>
              <a:buSzPts val="2200"/>
            </a:pPr>
            <a:r>
              <a:rPr lang="en-US" sz="1600" dirty="0">
                <a:solidFill>
                  <a:schemeClr val="dk1"/>
                </a:solidFill>
                <a:latin typeface="Calibri"/>
                <a:ea typeface="Calibri"/>
                <a:cs typeface="Calibri"/>
                <a:sym typeface="Calibri"/>
              </a:rPr>
              <a:t>Addresses </a:t>
            </a:r>
          </a:p>
          <a:p>
            <a:pPr marL="831850" lvl="1"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Hostname</a:t>
            </a:r>
          </a:p>
          <a:p>
            <a:pPr marL="831850" lvl="1"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External IP</a:t>
            </a:r>
          </a:p>
          <a:p>
            <a:pPr marL="831850" lvl="1"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Internal IP</a:t>
            </a:r>
          </a:p>
          <a:p>
            <a:pPr marL="374650"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Condition - describe condition of nodes – </a:t>
            </a:r>
            <a:r>
              <a:rPr lang="en-US" sz="1600" dirty="0" err="1">
                <a:solidFill>
                  <a:schemeClr val="dk1"/>
                </a:solidFill>
                <a:latin typeface="Calibri"/>
                <a:ea typeface="Calibri"/>
                <a:cs typeface="Calibri"/>
                <a:sym typeface="Calibri"/>
              </a:rPr>
              <a:t>OutOfDisk</a:t>
            </a:r>
            <a:r>
              <a:rPr lang="en-US" sz="1600" dirty="0">
                <a:solidFill>
                  <a:schemeClr val="dk1"/>
                </a:solidFill>
                <a:latin typeface="Calibri"/>
                <a:ea typeface="Calibri"/>
                <a:cs typeface="Calibri"/>
                <a:sym typeface="Calibri"/>
              </a:rPr>
              <a:t>, Ready, </a:t>
            </a:r>
            <a:r>
              <a:rPr lang="en-US" sz="1600" dirty="0" err="1">
                <a:solidFill>
                  <a:schemeClr val="dk1"/>
                </a:solidFill>
                <a:latin typeface="Calibri"/>
                <a:ea typeface="Calibri"/>
                <a:cs typeface="Calibri"/>
                <a:sym typeface="Calibri"/>
              </a:rPr>
              <a:t>MemoryPressure</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DiskPressure</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NetworkUnavailable</a:t>
            </a:r>
            <a:endParaRPr lang="en-US" sz="1600" dirty="0">
              <a:solidFill>
                <a:schemeClr val="dk1"/>
              </a:solidFill>
              <a:latin typeface="Calibri"/>
              <a:ea typeface="Calibri"/>
              <a:cs typeface="Calibri"/>
              <a:sym typeface="Calibri"/>
            </a:endParaRPr>
          </a:p>
          <a:p>
            <a:pPr marL="374650"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Capacity -  describe the resources available on the nods – CPU, memory, maximum number of pods that can be scheduled onto the node</a:t>
            </a:r>
          </a:p>
          <a:p>
            <a:pPr marL="374650"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Info – general information about the node – kernel version, Kubernetes version, kubelet and kube-proxy version, Docker version, OS name</a:t>
            </a:r>
          </a:p>
        </p:txBody>
      </p:sp>
      <p:sp>
        <p:nvSpPr>
          <p:cNvPr id="10" name="Rectangle 9">
            <a:extLst>
              <a:ext uri="{FF2B5EF4-FFF2-40B4-BE49-F238E27FC236}">
                <a16:creationId xmlns:a16="http://schemas.microsoft.com/office/drawing/2014/main" id="{B2E70F99-1821-F145-BC4F-4F65F7BB3FD0}"/>
              </a:ext>
            </a:extLst>
          </p:cNvPr>
          <p:cNvSpPr/>
          <p:nvPr/>
        </p:nvSpPr>
        <p:spPr>
          <a:xfrm>
            <a:off x="6096000" y="2270967"/>
            <a:ext cx="4371109" cy="584776"/>
          </a:xfrm>
          <a:prstGeom prst="rect">
            <a:avLst/>
          </a:prstGeom>
        </p:spPr>
        <p:txBody>
          <a:bodyPr wrap="none">
            <a:spAutoFit/>
          </a:bodyPr>
          <a:lstStyle/>
          <a:p>
            <a:r>
              <a:rPr lang="en-US" sz="1600" u="sng" dirty="0">
                <a:solidFill>
                  <a:srgbClr val="4D2F2D"/>
                </a:solidFill>
                <a:latin typeface="Courier" pitchFamily="2" charset="0"/>
              </a:rPr>
              <a:t>Command to get node details:</a:t>
            </a:r>
          </a:p>
          <a:p>
            <a:r>
              <a:rPr lang="en-US" sz="1600" dirty="0" err="1">
                <a:solidFill>
                  <a:srgbClr val="4D2F2D"/>
                </a:solidFill>
                <a:latin typeface="Courier" pitchFamily="2" charset="0"/>
              </a:rPr>
              <a:t>kubectl</a:t>
            </a:r>
            <a:r>
              <a:rPr lang="en-US" sz="1600" dirty="0">
                <a:solidFill>
                  <a:srgbClr val="4D2F2D"/>
                </a:solidFill>
                <a:latin typeface="Courier" pitchFamily="2" charset="0"/>
              </a:rPr>
              <a:t> describe nodes &lt;</a:t>
            </a:r>
            <a:r>
              <a:rPr lang="en-US" sz="1600" dirty="0" err="1">
                <a:solidFill>
                  <a:srgbClr val="4D2F2D"/>
                </a:solidFill>
                <a:latin typeface="Courier" pitchFamily="2" charset="0"/>
              </a:rPr>
              <a:t>node_name</a:t>
            </a:r>
            <a:r>
              <a:rPr lang="en-US" sz="1600" dirty="0">
                <a:solidFill>
                  <a:srgbClr val="4D2F2D"/>
                </a:solidFill>
                <a:latin typeface="Courier" pitchFamily="2" charset="0"/>
              </a:rPr>
              <a:t>&gt;</a:t>
            </a:r>
          </a:p>
        </p:txBody>
      </p:sp>
      <p:sp>
        <p:nvSpPr>
          <p:cNvPr id="11" name="Title 1">
            <a:extLst>
              <a:ext uri="{FF2B5EF4-FFF2-40B4-BE49-F238E27FC236}">
                <a16:creationId xmlns:a16="http://schemas.microsoft.com/office/drawing/2014/main" id="{57373669-8FCC-F340-84A0-022C8E7802E8}"/>
              </a:ext>
            </a:extLst>
          </p:cNvPr>
          <p:cNvSpPr txBox="1">
            <a:spLocks/>
          </p:cNvSpPr>
          <p:nvPr/>
        </p:nvSpPr>
        <p:spPr>
          <a:xfrm>
            <a:off x="519112" y="20467"/>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Kubernetes:  Any Node</a:t>
            </a:r>
          </a:p>
        </p:txBody>
      </p:sp>
    </p:spTree>
    <p:extLst>
      <p:ext uri="{BB962C8B-B14F-4D97-AF65-F5344CB8AC3E}">
        <p14:creationId xmlns:p14="http://schemas.microsoft.com/office/powerpoint/2010/main" val="235828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13</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247650" y="2402803"/>
            <a:ext cx="1175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Master Node</a:t>
            </a:r>
          </a:p>
        </p:txBody>
      </p:sp>
    </p:spTree>
    <p:extLst>
      <p:ext uri="{BB962C8B-B14F-4D97-AF65-F5344CB8AC3E}">
        <p14:creationId xmlns:p14="http://schemas.microsoft.com/office/powerpoint/2010/main" val="300355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14</a:t>
            </a:fld>
            <a:endParaRPr lang="en-US" sz="1600" dirty="0"/>
          </a:p>
        </p:txBody>
      </p:sp>
      <p:sp>
        <p:nvSpPr>
          <p:cNvPr id="9" name="Google Shape;1527;p217">
            <a:extLst>
              <a:ext uri="{FF2B5EF4-FFF2-40B4-BE49-F238E27FC236}">
                <a16:creationId xmlns:a16="http://schemas.microsoft.com/office/drawing/2014/main" id="{E2475985-46B3-B243-BD8E-DCC1A6432746}"/>
              </a:ext>
            </a:extLst>
          </p:cNvPr>
          <p:cNvSpPr txBox="1">
            <a:spLocks/>
          </p:cNvSpPr>
          <p:nvPr/>
        </p:nvSpPr>
        <p:spPr>
          <a:xfrm>
            <a:off x="1059112" y="1467342"/>
            <a:ext cx="9950758" cy="4387019"/>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200" dirty="0"/>
              <a:t>Master components make global decisions about the cluster (for example, scheduling), and detecting and responding to cluster events (starting up a new pod when a replication controller’s ‘replicas’ field is unsatisfied).</a:t>
            </a:r>
          </a:p>
          <a:p>
            <a:pPr>
              <a:lnSpc>
                <a:spcPct val="150000"/>
              </a:lnSpc>
            </a:pPr>
            <a:r>
              <a:rPr lang="en-IN" sz="2200" dirty="0"/>
              <a:t>Master components can be run on any machine in the cluster. However, for simplicity, set up scripts typically start all master components on the same machine, and do not run user containers on this machine. </a:t>
            </a:r>
          </a:p>
        </p:txBody>
      </p:sp>
      <p:sp>
        <p:nvSpPr>
          <p:cNvPr id="11" name="Title 1">
            <a:extLst>
              <a:ext uri="{FF2B5EF4-FFF2-40B4-BE49-F238E27FC236}">
                <a16:creationId xmlns:a16="http://schemas.microsoft.com/office/drawing/2014/main" id="{97755D5E-7DD0-7448-A9F4-4581D398DBCF}"/>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Master Node Role</a:t>
            </a:r>
          </a:p>
        </p:txBody>
      </p:sp>
    </p:spTree>
    <p:extLst>
      <p:ext uri="{BB962C8B-B14F-4D97-AF65-F5344CB8AC3E}">
        <p14:creationId xmlns:p14="http://schemas.microsoft.com/office/powerpoint/2010/main" val="641656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15</a:t>
            </a:fld>
            <a:endParaRPr lang="en-US" sz="1600" dirty="0"/>
          </a:p>
        </p:txBody>
      </p:sp>
      <p:sp>
        <p:nvSpPr>
          <p:cNvPr id="11" name="TextBox 10">
            <a:extLst>
              <a:ext uri="{FF2B5EF4-FFF2-40B4-BE49-F238E27FC236}">
                <a16:creationId xmlns:a16="http://schemas.microsoft.com/office/drawing/2014/main" id="{545ED36B-8F1A-6247-8F7E-086FC82ECF0C}"/>
              </a:ext>
            </a:extLst>
          </p:cNvPr>
          <p:cNvSpPr txBox="1"/>
          <p:nvPr/>
        </p:nvSpPr>
        <p:spPr>
          <a:xfrm>
            <a:off x="991630" y="3119524"/>
            <a:ext cx="2400300" cy="1323439"/>
          </a:xfrm>
          <a:prstGeom prst="rect">
            <a:avLst/>
          </a:prstGeom>
          <a:noFill/>
        </p:spPr>
        <p:txBody>
          <a:bodyPr wrap="square" rtlCol="0">
            <a:spAutoFit/>
          </a:bodyPr>
          <a:lstStyle>
            <a:defPPr>
              <a:defRPr lang="en-US"/>
            </a:defPPr>
            <a:lvl1pPr>
              <a:defRPr sz="1600">
                <a:latin typeface="+mn-lt"/>
              </a:defRPr>
            </a:lvl1pPr>
          </a:lstStyle>
          <a:p>
            <a:r>
              <a:rPr lang="en-US" dirty="0"/>
              <a:t>Components of master:</a:t>
            </a:r>
          </a:p>
          <a:p>
            <a:pPr marL="285750" indent="-285750">
              <a:buFont typeface="Arial" panose="020B0604020202020204" pitchFamily="34" charset="0"/>
              <a:buChar char="•"/>
            </a:pPr>
            <a:r>
              <a:rPr lang="en-US" dirty="0"/>
              <a:t>API Server</a:t>
            </a:r>
          </a:p>
          <a:p>
            <a:pPr marL="285750" indent="-285750">
              <a:buFont typeface="Arial" panose="020B0604020202020204" pitchFamily="34" charset="0"/>
              <a:buChar char="•"/>
            </a:pPr>
            <a:r>
              <a:rPr lang="en-US" dirty="0"/>
              <a:t>Scheduler</a:t>
            </a:r>
          </a:p>
          <a:p>
            <a:pPr marL="285750" indent="-285750">
              <a:buFont typeface="Arial" panose="020B0604020202020204" pitchFamily="34" charset="0"/>
              <a:buChar char="•"/>
            </a:pPr>
            <a:r>
              <a:rPr lang="en-US" dirty="0"/>
              <a:t>Controller</a:t>
            </a:r>
          </a:p>
          <a:p>
            <a:pPr marL="285750" indent="-285750">
              <a:buFont typeface="Arial" panose="020B0604020202020204" pitchFamily="34" charset="0"/>
              <a:buChar char="•"/>
            </a:pPr>
            <a:r>
              <a:rPr lang="en-US" dirty="0" err="1"/>
              <a:t>etcd</a:t>
            </a:r>
            <a:endParaRPr lang="en-US" dirty="0"/>
          </a:p>
        </p:txBody>
      </p:sp>
      <p:pic>
        <p:nvPicPr>
          <p:cNvPr id="12" name="Image 41">
            <a:extLst>
              <a:ext uri="{FF2B5EF4-FFF2-40B4-BE49-F238E27FC236}">
                <a16:creationId xmlns:a16="http://schemas.microsoft.com/office/drawing/2014/main" id="{EB4873AF-BB34-F146-9CF1-03AF0F4828BE}"/>
              </a:ext>
            </a:extLst>
          </p:cNvPr>
          <p:cNvPicPr/>
          <p:nvPr/>
        </p:nvPicPr>
        <p:blipFill rotWithShape="1">
          <a:blip r:embed="rId4" cstate="email">
            <a:extLst>
              <a:ext uri="{28A0092B-C50C-407E-A947-70E740481C1C}">
                <a14:useLocalDpi xmlns:a14="http://schemas.microsoft.com/office/drawing/2010/main" val="0"/>
              </a:ext>
            </a:extLst>
          </a:blip>
          <a:srcRect l="347" r="-347"/>
          <a:stretch/>
        </p:blipFill>
        <p:spPr bwMode="auto">
          <a:xfrm>
            <a:off x="3780000" y="2160922"/>
            <a:ext cx="4686300" cy="3240645"/>
          </a:xfrm>
          <a:prstGeom prst="rect">
            <a:avLst/>
          </a:prstGeom>
          <a:noFill/>
        </p:spPr>
      </p:pic>
      <p:sp>
        <p:nvSpPr>
          <p:cNvPr id="13" name="Title 1">
            <a:extLst>
              <a:ext uri="{FF2B5EF4-FFF2-40B4-BE49-F238E27FC236}">
                <a16:creationId xmlns:a16="http://schemas.microsoft.com/office/drawing/2014/main" id="{63740AE8-7255-AB49-B961-B4514B65EC71}"/>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Master Node Components</a:t>
            </a:r>
          </a:p>
        </p:txBody>
      </p:sp>
    </p:spTree>
    <p:extLst>
      <p:ext uri="{BB962C8B-B14F-4D97-AF65-F5344CB8AC3E}">
        <p14:creationId xmlns:p14="http://schemas.microsoft.com/office/powerpoint/2010/main" val="271572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16</a:t>
            </a:fld>
            <a:endParaRPr lang="en-US" sz="1600" dirty="0"/>
          </a:p>
        </p:txBody>
      </p:sp>
      <p:sp>
        <p:nvSpPr>
          <p:cNvPr id="9" name="Content Placeholder 2">
            <a:extLst>
              <a:ext uri="{FF2B5EF4-FFF2-40B4-BE49-F238E27FC236}">
                <a16:creationId xmlns:a16="http://schemas.microsoft.com/office/drawing/2014/main" id="{D0239633-73EC-F341-967B-91A6D23554BE}"/>
              </a:ext>
            </a:extLst>
          </p:cNvPr>
          <p:cNvSpPr>
            <a:spLocks noGrp="1"/>
          </p:cNvSpPr>
          <p:nvPr>
            <p:ph idx="1"/>
          </p:nvPr>
        </p:nvSpPr>
        <p:spPr>
          <a:xfrm>
            <a:off x="335667" y="1843089"/>
            <a:ext cx="11493660" cy="4652963"/>
          </a:xfrm>
        </p:spPr>
        <p:txBody>
          <a:bodyPr>
            <a:noAutofit/>
          </a:bodyPr>
          <a:lstStyle/>
          <a:p>
            <a:pPr>
              <a:lnSpc>
                <a:spcPct val="150000"/>
              </a:lnSpc>
            </a:pPr>
            <a:r>
              <a:rPr lang="en-US" sz="1800" dirty="0"/>
              <a:t>The </a:t>
            </a:r>
            <a:r>
              <a:rPr lang="en-US" sz="1800" b="1" dirty="0">
                <a:highlight>
                  <a:srgbClr val="FFFF00"/>
                </a:highlight>
              </a:rPr>
              <a:t>API server</a:t>
            </a:r>
            <a:r>
              <a:rPr lang="en-US" sz="1800" dirty="0"/>
              <a:t> is the entry points for all the REST commands used to control the cluster. It processes REST requests, validates them, and executes the bound business logic. The result state has to be persisted in the “etcd” component.</a:t>
            </a:r>
          </a:p>
          <a:p>
            <a:pPr>
              <a:lnSpc>
                <a:spcPct val="150000"/>
              </a:lnSpc>
            </a:pPr>
            <a:endParaRPr lang="en-US" sz="1800" dirty="0"/>
          </a:p>
          <a:p>
            <a:pPr>
              <a:lnSpc>
                <a:spcPct val="150000"/>
              </a:lnSpc>
            </a:pPr>
            <a:r>
              <a:rPr lang="en-US" sz="1800" b="1" dirty="0">
                <a:highlight>
                  <a:srgbClr val="FFFF00"/>
                </a:highlight>
              </a:rPr>
              <a:t>Etcd</a:t>
            </a:r>
            <a:r>
              <a:rPr lang="en-US" sz="1800" dirty="0"/>
              <a:t> is an open source, distributed key-value database; it acts as a single source of truth (SSOT) for all components of the Kubernetes cluster. Masters query etcd to retrieve various parameters of the state of the nodes, pods and containers. Etcd is considered a metadata service in </a:t>
            </a:r>
            <a:r>
              <a:rPr lang="en-US" sz="1800" dirty="0" err="1"/>
              <a:t>Kubernetes</a:t>
            </a:r>
            <a:r>
              <a:rPr lang="en-US" sz="1800" dirty="0"/>
              <a:t>.</a:t>
            </a:r>
          </a:p>
        </p:txBody>
      </p:sp>
      <p:sp>
        <p:nvSpPr>
          <p:cNvPr id="10" name="Title 1">
            <a:extLst>
              <a:ext uri="{FF2B5EF4-FFF2-40B4-BE49-F238E27FC236}">
                <a16:creationId xmlns:a16="http://schemas.microsoft.com/office/drawing/2014/main" id="{EFBAD3EF-F188-DC42-8417-FC8C6B83EB5E}"/>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Master Node Components</a:t>
            </a:r>
          </a:p>
        </p:txBody>
      </p:sp>
    </p:spTree>
    <p:extLst>
      <p:ext uri="{BB962C8B-B14F-4D97-AF65-F5344CB8AC3E}">
        <p14:creationId xmlns:p14="http://schemas.microsoft.com/office/powerpoint/2010/main" val="2038142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17</a:t>
            </a:fld>
            <a:endParaRPr lang="en-US" sz="1600" dirty="0"/>
          </a:p>
        </p:txBody>
      </p:sp>
      <p:sp>
        <p:nvSpPr>
          <p:cNvPr id="9" name="Content Placeholder 2">
            <a:extLst>
              <a:ext uri="{FF2B5EF4-FFF2-40B4-BE49-F238E27FC236}">
                <a16:creationId xmlns:a16="http://schemas.microsoft.com/office/drawing/2014/main" id="{2DAA9F4A-26A4-8C45-B106-DBDCC8035053}"/>
              </a:ext>
            </a:extLst>
          </p:cNvPr>
          <p:cNvSpPr>
            <a:spLocks noGrp="1"/>
          </p:cNvSpPr>
          <p:nvPr>
            <p:ph idx="1"/>
          </p:nvPr>
        </p:nvSpPr>
        <p:spPr>
          <a:xfrm>
            <a:off x="459131" y="1796854"/>
            <a:ext cx="11273740" cy="4652963"/>
          </a:xfrm>
        </p:spPr>
        <p:txBody>
          <a:bodyPr>
            <a:noAutofit/>
          </a:bodyPr>
          <a:lstStyle/>
          <a:p>
            <a:pPr>
              <a:lnSpc>
                <a:spcPct val="150000"/>
              </a:lnSpc>
            </a:pPr>
            <a:r>
              <a:rPr lang="en-US" sz="1600" b="1" dirty="0">
                <a:highlight>
                  <a:srgbClr val="FFFF00"/>
                </a:highlight>
              </a:rPr>
              <a:t>Controller Manager</a:t>
            </a:r>
            <a:r>
              <a:rPr lang="en-US" sz="1600" dirty="0"/>
              <a:t> is responsible for most of the collectors that regulate the state of the cluster. In general, a controller can be considered a daemon that runs in nonterminating loop and is responsible for collecting and sending information to the API server. It works toward getting the shared state of cluster and then making changes to bring the current status of the server to the desired state. The key controllers are </a:t>
            </a:r>
            <a:r>
              <a:rPr lang="en-US" sz="1600" b="1" dirty="0"/>
              <a:t>replication controller</a:t>
            </a:r>
            <a:r>
              <a:rPr lang="en-US" sz="1600" dirty="0"/>
              <a:t>, </a:t>
            </a:r>
            <a:r>
              <a:rPr lang="en-US" sz="1600" b="1" dirty="0"/>
              <a:t>namespace controller</a:t>
            </a:r>
            <a:r>
              <a:rPr lang="en-US" sz="1600" dirty="0"/>
              <a:t>, and </a:t>
            </a:r>
            <a:r>
              <a:rPr lang="en-US" sz="1600" b="1" dirty="0"/>
              <a:t>service account controller</a:t>
            </a:r>
            <a:r>
              <a:rPr lang="en-US" sz="1600" dirty="0"/>
              <a:t>. The controller manager runs different kind of controllers to handle nodes, endpoints, etc.</a:t>
            </a:r>
          </a:p>
          <a:p>
            <a:pPr>
              <a:lnSpc>
                <a:spcPct val="150000"/>
              </a:lnSpc>
            </a:pPr>
            <a:endParaRPr lang="en-US" sz="1600" dirty="0"/>
          </a:p>
          <a:p>
            <a:pPr>
              <a:lnSpc>
                <a:spcPct val="150000"/>
              </a:lnSpc>
            </a:pPr>
            <a:r>
              <a:rPr lang="en-US" sz="1600" b="1" dirty="0">
                <a:highlight>
                  <a:srgbClr val="FFFF00"/>
                </a:highlight>
              </a:rPr>
              <a:t>Scheduler</a:t>
            </a:r>
            <a:r>
              <a:rPr lang="fr-FR" sz="1600" dirty="0"/>
              <a:t> </a:t>
            </a:r>
            <a:r>
              <a:rPr lang="en-US" sz="1600" dirty="0"/>
              <a:t>is one of the key components of Kubernetes master. It is responsible for distributing the workload, tracking resource utilization on cluster nodes and selecting the nodes for the workloads to run. In other words, this is the mechanism responsible for allocating pods to available nodes. </a:t>
            </a:r>
          </a:p>
          <a:p>
            <a:pPr>
              <a:lnSpc>
                <a:spcPct val="150000"/>
              </a:lnSpc>
            </a:pPr>
            <a:endParaRPr lang="en-US" sz="1600" dirty="0"/>
          </a:p>
        </p:txBody>
      </p:sp>
      <p:sp>
        <p:nvSpPr>
          <p:cNvPr id="10" name="Title 1">
            <a:extLst>
              <a:ext uri="{FF2B5EF4-FFF2-40B4-BE49-F238E27FC236}">
                <a16:creationId xmlns:a16="http://schemas.microsoft.com/office/drawing/2014/main" id="{44071C5A-CC80-024D-B5CD-7CA807A43F78}"/>
              </a:ext>
            </a:extLst>
          </p:cNvPr>
          <p:cNvSpPr txBox="1">
            <a:spLocks/>
          </p:cNvSpPr>
          <p:nvPr/>
        </p:nvSpPr>
        <p:spPr>
          <a:xfrm>
            <a:off x="742949" y="517526"/>
            <a:ext cx="104387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Master Node Components</a:t>
            </a:r>
          </a:p>
        </p:txBody>
      </p:sp>
    </p:spTree>
    <p:extLst>
      <p:ext uri="{BB962C8B-B14F-4D97-AF65-F5344CB8AC3E}">
        <p14:creationId xmlns:p14="http://schemas.microsoft.com/office/powerpoint/2010/main" val="2433384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18</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247650" y="2402803"/>
            <a:ext cx="1175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Worker Node</a:t>
            </a:r>
          </a:p>
        </p:txBody>
      </p:sp>
    </p:spTree>
    <p:extLst>
      <p:ext uri="{BB962C8B-B14F-4D97-AF65-F5344CB8AC3E}">
        <p14:creationId xmlns:p14="http://schemas.microsoft.com/office/powerpoint/2010/main" val="2222505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19</a:t>
            </a:fld>
            <a:endParaRPr lang="en-US" sz="1600" dirty="0"/>
          </a:p>
        </p:txBody>
      </p:sp>
      <p:sp>
        <p:nvSpPr>
          <p:cNvPr id="9" name="Google Shape;1527;p217">
            <a:extLst>
              <a:ext uri="{FF2B5EF4-FFF2-40B4-BE49-F238E27FC236}">
                <a16:creationId xmlns:a16="http://schemas.microsoft.com/office/drawing/2014/main" id="{E2475985-46B3-B243-BD8E-DCC1A6432746}"/>
              </a:ext>
            </a:extLst>
          </p:cNvPr>
          <p:cNvSpPr txBox="1">
            <a:spLocks/>
          </p:cNvSpPr>
          <p:nvPr/>
        </p:nvSpPr>
        <p:spPr>
          <a:xfrm>
            <a:off x="790574" y="1467342"/>
            <a:ext cx="7601072" cy="4653000"/>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640"/>
              </a:spcBef>
              <a:buClr>
                <a:schemeClr val="accent3"/>
              </a:buClr>
              <a:buSzPts val="1620"/>
              <a:buFont typeface="Arial" panose="020B0604020202020204" pitchFamily="34" charset="0"/>
              <a:buNone/>
            </a:pPr>
            <a:r>
              <a:rPr lang="en-US" sz="1600" dirty="0">
                <a:solidFill>
                  <a:schemeClr val="dk1"/>
                </a:solidFill>
                <a:latin typeface="Calibri" panose="020F0502020204030204" pitchFamily="34" charset="0"/>
                <a:ea typeface="Calibri"/>
                <a:cs typeface="Calibri" panose="020F0502020204030204" pitchFamily="34" charset="0"/>
                <a:sym typeface="Calibri"/>
              </a:rPr>
              <a:t>A node is a worker machine in Kubernetes. A node may be a VM or physical machine, depending on the cluster. Each node has the services necessary to run pods and is managed by the master components. The services on a node include </a:t>
            </a:r>
            <a:r>
              <a:rPr lang="en-US" sz="1600" b="1" dirty="0">
                <a:solidFill>
                  <a:schemeClr val="dk1"/>
                </a:solidFill>
                <a:latin typeface="Calibri" panose="020F0502020204030204" pitchFamily="34" charset="0"/>
                <a:ea typeface="Calibri"/>
                <a:cs typeface="Calibri" panose="020F0502020204030204" pitchFamily="34" charset="0"/>
                <a:sym typeface="Calibri"/>
              </a:rPr>
              <a:t>Docker</a:t>
            </a:r>
            <a:r>
              <a:rPr lang="en-US" sz="1600" dirty="0">
                <a:solidFill>
                  <a:schemeClr val="dk1"/>
                </a:solidFill>
                <a:latin typeface="Calibri" panose="020F0502020204030204" pitchFamily="34" charset="0"/>
                <a:ea typeface="Calibri"/>
                <a:cs typeface="Calibri" panose="020F0502020204030204" pitchFamily="34" charset="0"/>
                <a:sym typeface="Calibri"/>
              </a:rPr>
              <a:t>, </a:t>
            </a:r>
            <a:r>
              <a:rPr lang="en-US" sz="1600" b="1" dirty="0">
                <a:solidFill>
                  <a:schemeClr val="dk1"/>
                </a:solidFill>
                <a:latin typeface="Calibri" panose="020F0502020204030204" pitchFamily="34" charset="0"/>
                <a:ea typeface="Calibri"/>
                <a:cs typeface="Calibri" panose="020F0502020204030204" pitchFamily="34" charset="0"/>
                <a:sym typeface="Calibri"/>
              </a:rPr>
              <a:t>kubelet</a:t>
            </a:r>
            <a:r>
              <a:rPr lang="en-US" sz="1600" dirty="0">
                <a:solidFill>
                  <a:schemeClr val="dk1"/>
                </a:solidFill>
                <a:latin typeface="Calibri" panose="020F0502020204030204" pitchFamily="34" charset="0"/>
                <a:ea typeface="Calibri"/>
                <a:cs typeface="Calibri" panose="020F0502020204030204" pitchFamily="34" charset="0"/>
                <a:sym typeface="Calibri"/>
              </a:rPr>
              <a:t> and </a:t>
            </a:r>
            <a:r>
              <a:rPr lang="en-US" sz="1600" b="1" dirty="0">
                <a:solidFill>
                  <a:schemeClr val="dk1"/>
                </a:solidFill>
                <a:latin typeface="Calibri" panose="020F0502020204030204" pitchFamily="34" charset="0"/>
                <a:ea typeface="Calibri"/>
                <a:cs typeface="Calibri" panose="020F0502020204030204" pitchFamily="34" charset="0"/>
                <a:sym typeface="Calibri"/>
              </a:rPr>
              <a:t>kube-proxy</a:t>
            </a:r>
            <a:r>
              <a:rPr lang="en-US" sz="1600" dirty="0">
                <a:solidFill>
                  <a:schemeClr val="dk1"/>
                </a:solidFill>
                <a:latin typeface="Calibri" panose="020F0502020204030204" pitchFamily="34" charset="0"/>
                <a:ea typeface="Calibri"/>
                <a:cs typeface="Calibri" panose="020F0502020204030204" pitchFamily="34" charset="0"/>
                <a:sym typeface="Calibri"/>
              </a:rPr>
              <a:t>.</a:t>
            </a:r>
          </a:p>
          <a:p>
            <a:pPr marL="0" indent="0">
              <a:lnSpc>
                <a:spcPct val="150000"/>
              </a:lnSpc>
              <a:spcBef>
                <a:spcPts val="640"/>
              </a:spcBef>
              <a:buClr>
                <a:schemeClr val="accent3"/>
              </a:buClr>
              <a:buSzPts val="1620"/>
              <a:buNone/>
            </a:pPr>
            <a:r>
              <a:rPr lang="en-US" sz="1600" i="1" dirty="0">
                <a:solidFill>
                  <a:schemeClr val="dk1"/>
                </a:solidFill>
                <a:latin typeface="Calibri" panose="020F0502020204030204" pitchFamily="34" charset="0"/>
                <a:ea typeface="Calibri"/>
                <a:cs typeface="Calibri" panose="020F0502020204030204" pitchFamily="34" charset="0"/>
                <a:sym typeface="Calibri"/>
              </a:rPr>
              <a:t>Allows Pods to be scheduled. A basic worker physical or virtual machine of Kubernetes.</a:t>
            </a:r>
            <a:endParaRPr lang="en-US" sz="1600" b="1" dirty="0">
              <a:solidFill>
                <a:schemeClr val="dk1"/>
              </a:solidFill>
              <a:latin typeface="Calibri" panose="020F0502020204030204" pitchFamily="34" charset="0"/>
              <a:ea typeface="Calibri"/>
              <a:cs typeface="Calibri" panose="020F0502020204030204" pitchFamily="34" charset="0"/>
              <a:sym typeface="Calibri"/>
            </a:endParaRPr>
          </a:p>
          <a:p>
            <a:pPr marL="457200" indent="-494030">
              <a:lnSpc>
                <a:spcPct val="150000"/>
              </a:lnSpc>
              <a:spcBef>
                <a:spcPts val="0"/>
              </a:spcBef>
              <a:buClr>
                <a:srgbClr val="000000"/>
              </a:buClr>
              <a:buSzPts val="2200"/>
              <a:buFont typeface="Noto Sans Symbols"/>
              <a:buChar char="▪"/>
            </a:pPr>
            <a:r>
              <a:rPr lang="en-US" sz="1600" dirty="0">
                <a:solidFill>
                  <a:schemeClr val="dk1"/>
                </a:solidFill>
                <a:latin typeface="Calibri" panose="020F0502020204030204" pitchFamily="34" charset="0"/>
                <a:ea typeface="Calibri"/>
                <a:cs typeface="Calibri" panose="020F0502020204030204" pitchFamily="34" charset="0"/>
                <a:sym typeface="Calibri"/>
              </a:rPr>
              <a:t>Must be managed by a master</a:t>
            </a:r>
            <a:endParaRPr lang="en-US" sz="1600" b="1" dirty="0">
              <a:solidFill>
                <a:schemeClr val="dk1"/>
              </a:solidFill>
              <a:latin typeface="Calibri" panose="020F0502020204030204" pitchFamily="34" charset="0"/>
              <a:ea typeface="Calibri"/>
              <a:cs typeface="Calibri" panose="020F0502020204030204" pitchFamily="34" charset="0"/>
              <a:sym typeface="Calibri"/>
            </a:endParaRPr>
          </a:p>
          <a:p>
            <a:pPr marL="457200" indent="-494030">
              <a:lnSpc>
                <a:spcPct val="150000"/>
              </a:lnSpc>
              <a:spcBef>
                <a:spcPts val="600"/>
              </a:spcBef>
              <a:buClr>
                <a:srgbClr val="000000"/>
              </a:buClr>
              <a:buSzPts val="2200"/>
              <a:buFont typeface="Noto Sans Symbols"/>
              <a:buChar char="▪"/>
            </a:pPr>
            <a:r>
              <a:rPr lang="en-US" sz="1600" dirty="0">
                <a:solidFill>
                  <a:schemeClr val="dk1"/>
                </a:solidFill>
                <a:latin typeface="Calibri" panose="020F0502020204030204" pitchFamily="34" charset="0"/>
                <a:ea typeface="Calibri"/>
                <a:cs typeface="Calibri" panose="020F0502020204030204" pitchFamily="34" charset="0"/>
                <a:sym typeface="Calibri"/>
              </a:rPr>
              <a:t>May host multiple pods</a:t>
            </a:r>
            <a:endParaRPr lang="en-US" sz="1600" b="1" dirty="0">
              <a:solidFill>
                <a:schemeClr val="dk1"/>
              </a:solidFill>
              <a:latin typeface="Calibri" panose="020F0502020204030204" pitchFamily="34" charset="0"/>
              <a:ea typeface="Calibri"/>
              <a:cs typeface="Calibri" panose="020F0502020204030204" pitchFamily="34" charset="0"/>
              <a:sym typeface="Calibri"/>
            </a:endParaRPr>
          </a:p>
          <a:p>
            <a:pPr marL="457200" indent="-494030">
              <a:lnSpc>
                <a:spcPct val="150000"/>
              </a:lnSpc>
              <a:spcBef>
                <a:spcPts val="600"/>
              </a:spcBef>
              <a:buClr>
                <a:srgbClr val="000000"/>
              </a:buClr>
              <a:buSzPts val="2200"/>
              <a:buFont typeface="Noto Sans Symbols"/>
              <a:buChar char="▪"/>
            </a:pPr>
            <a:r>
              <a:rPr lang="en-US" sz="1600" dirty="0">
                <a:solidFill>
                  <a:schemeClr val="dk1"/>
                </a:solidFill>
                <a:latin typeface="Calibri" panose="020F0502020204030204" pitchFamily="34" charset="0"/>
                <a:ea typeface="Calibri"/>
                <a:cs typeface="Calibri" panose="020F0502020204030204" pitchFamily="34" charset="0"/>
                <a:sym typeface="Calibri"/>
              </a:rPr>
              <a:t>Internal IP Address endpoint</a:t>
            </a:r>
            <a:endParaRPr lang="en-US" sz="1600" b="1" dirty="0">
              <a:solidFill>
                <a:schemeClr val="dk1"/>
              </a:solidFill>
              <a:latin typeface="Calibri" panose="020F0502020204030204" pitchFamily="34" charset="0"/>
              <a:ea typeface="Calibri"/>
              <a:cs typeface="Calibri" panose="020F0502020204030204" pitchFamily="34" charset="0"/>
              <a:sym typeface="Calibri"/>
            </a:endParaRPr>
          </a:p>
          <a:p>
            <a:pPr marL="457200" indent="-494030">
              <a:lnSpc>
                <a:spcPct val="150000"/>
              </a:lnSpc>
              <a:spcBef>
                <a:spcPts val="600"/>
              </a:spcBef>
              <a:buClr>
                <a:srgbClr val="000000"/>
              </a:buClr>
              <a:buSzPts val="2200"/>
              <a:buFont typeface="Noto Sans Symbols"/>
              <a:buChar char="▪"/>
            </a:pPr>
            <a:r>
              <a:rPr lang="en-US" sz="1600" dirty="0">
                <a:solidFill>
                  <a:schemeClr val="dk1"/>
                </a:solidFill>
                <a:latin typeface="Calibri" panose="020F0502020204030204" pitchFamily="34" charset="0"/>
                <a:ea typeface="Calibri"/>
                <a:cs typeface="Calibri" panose="020F0502020204030204" pitchFamily="34" charset="0"/>
                <a:sym typeface="Calibri"/>
              </a:rPr>
              <a:t>Can be tagged and filtered using labels</a:t>
            </a:r>
            <a:endParaRPr lang="en-US" sz="1600" b="1" dirty="0">
              <a:solidFill>
                <a:schemeClr val="dk1"/>
              </a:solidFill>
              <a:latin typeface="Calibri" panose="020F0502020204030204" pitchFamily="34" charset="0"/>
              <a:ea typeface="Calibri"/>
              <a:cs typeface="Calibri" panose="020F0502020204030204" pitchFamily="34" charset="0"/>
              <a:sym typeface="Calibri"/>
            </a:endParaRPr>
          </a:p>
          <a:p>
            <a:pPr marL="0" indent="0" algn="just">
              <a:lnSpc>
                <a:spcPct val="150000"/>
              </a:lnSpc>
              <a:spcBef>
                <a:spcPts val="640"/>
              </a:spcBef>
              <a:buClr>
                <a:schemeClr val="accent3"/>
              </a:buClr>
              <a:buSzPts val="1620"/>
              <a:buNone/>
            </a:pPr>
            <a:endParaRPr lang="en-US" sz="1600" dirty="0">
              <a:solidFill>
                <a:srgbClr val="000000"/>
              </a:solidFill>
              <a:latin typeface="Calibri" panose="020F0502020204030204" pitchFamily="34" charset="0"/>
              <a:ea typeface="Arial"/>
              <a:cs typeface="Calibri" panose="020F0502020204030204" pitchFamily="34" charset="0"/>
              <a:sym typeface="Arial"/>
            </a:endParaRPr>
          </a:p>
          <a:p>
            <a:pPr marL="0" indent="0" algn="just">
              <a:lnSpc>
                <a:spcPct val="150000"/>
              </a:lnSpc>
              <a:spcBef>
                <a:spcPts val="640"/>
              </a:spcBef>
              <a:buClr>
                <a:schemeClr val="accent3"/>
              </a:buClr>
              <a:buSzPts val="1620"/>
              <a:buFont typeface="Arial" panose="020B0604020202020204" pitchFamily="34" charset="0"/>
              <a:buNone/>
            </a:pPr>
            <a:endParaRPr lang="en-US" sz="16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1" name="Title 1">
            <a:extLst>
              <a:ext uri="{FF2B5EF4-FFF2-40B4-BE49-F238E27FC236}">
                <a16:creationId xmlns:a16="http://schemas.microsoft.com/office/drawing/2014/main" id="{97755D5E-7DD0-7448-A9F4-4581D398DBCF}"/>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Worker Node Roles</a:t>
            </a:r>
          </a:p>
        </p:txBody>
      </p:sp>
      <p:pic>
        <p:nvPicPr>
          <p:cNvPr id="12" name="Google Shape;1536;p218">
            <a:extLst>
              <a:ext uri="{FF2B5EF4-FFF2-40B4-BE49-F238E27FC236}">
                <a16:creationId xmlns:a16="http://schemas.microsoft.com/office/drawing/2014/main" id="{7CD3D944-ABF8-3046-B311-8FD85559C621}"/>
              </a:ext>
            </a:extLst>
          </p:cNvPr>
          <p:cNvPicPr preferRelativeResize="0"/>
          <p:nvPr/>
        </p:nvPicPr>
        <p:blipFill rotWithShape="1">
          <a:blip r:embed="rId4">
            <a:alphaModFix/>
          </a:blip>
          <a:srcRect/>
          <a:stretch/>
        </p:blipFill>
        <p:spPr>
          <a:xfrm>
            <a:off x="8197555" y="2679367"/>
            <a:ext cx="3890963" cy="3175000"/>
          </a:xfrm>
          <a:prstGeom prst="rect">
            <a:avLst/>
          </a:prstGeom>
          <a:noFill/>
          <a:ln>
            <a:noFill/>
          </a:ln>
        </p:spPr>
      </p:pic>
    </p:spTree>
    <p:extLst>
      <p:ext uri="{BB962C8B-B14F-4D97-AF65-F5344CB8AC3E}">
        <p14:creationId xmlns:p14="http://schemas.microsoft.com/office/powerpoint/2010/main" val="97279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C0671-E13A-A049-9089-250E7375D103}"/>
              </a:ext>
            </a:extLst>
          </p:cNvPr>
          <p:cNvSpPr>
            <a:spLocks noGrp="1"/>
          </p:cNvSpPr>
          <p:nvPr>
            <p:ph type="title"/>
          </p:nvPr>
        </p:nvSpPr>
        <p:spPr/>
        <p:txBody>
          <a:bodyPr/>
          <a:lstStyle/>
          <a:p>
            <a:r>
              <a:rPr lang="en-US" b="1" dirty="0">
                <a:solidFill>
                  <a:schemeClr val="accent1"/>
                </a:solidFill>
              </a:rPr>
              <a:t>Table of Content</a:t>
            </a:r>
          </a:p>
        </p:txBody>
      </p:sp>
      <p:sp>
        <p:nvSpPr>
          <p:cNvPr id="3" name="Content Placeholder 2">
            <a:extLst>
              <a:ext uri="{FF2B5EF4-FFF2-40B4-BE49-F238E27FC236}">
                <a16:creationId xmlns:a16="http://schemas.microsoft.com/office/drawing/2014/main" id="{DB934FD2-AA48-4848-A8AE-4C16CFB7FEC7}"/>
              </a:ext>
            </a:extLst>
          </p:cNvPr>
          <p:cNvSpPr>
            <a:spLocks noGrp="1"/>
          </p:cNvSpPr>
          <p:nvPr>
            <p:ph idx="1"/>
          </p:nvPr>
        </p:nvSpPr>
        <p:spPr>
          <a:xfrm>
            <a:off x="838200" y="1690688"/>
            <a:ext cx="10515600" cy="4351338"/>
          </a:xfrm>
        </p:spPr>
        <p:txBody>
          <a:bodyPr>
            <a:normAutofit fontScale="92500" lnSpcReduction="20000"/>
          </a:bodyPr>
          <a:lstStyle/>
          <a:p>
            <a:pPr>
              <a:lnSpc>
                <a:spcPct val="150000"/>
              </a:lnSpc>
            </a:pPr>
            <a:r>
              <a:rPr lang="en-US" dirty="0"/>
              <a:t>Kubernetes Architecture</a:t>
            </a:r>
          </a:p>
          <a:p>
            <a:pPr lvl="1">
              <a:lnSpc>
                <a:spcPct val="150000"/>
              </a:lnSpc>
            </a:pPr>
            <a:r>
              <a:rPr lang="en-US" dirty="0"/>
              <a:t>Master node components and role</a:t>
            </a:r>
          </a:p>
          <a:p>
            <a:pPr lvl="1">
              <a:lnSpc>
                <a:spcPct val="150000"/>
              </a:lnSpc>
            </a:pPr>
            <a:r>
              <a:rPr lang="en-US" dirty="0"/>
              <a:t>Worker node components and role</a:t>
            </a:r>
          </a:p>
          <a:p>
            <a:pPr>
              <a:lnSpc>
                <a:spcPct val="150000"/>
              </a:lnSpc>
            </a:pPr>
            <a:r>
              <a:rPr lang="en-US" dirty="0"/>
              <a:t>Installation of </a:t>
            </a:r>
            <a:r>
              <a:rPr lang="en-US" dirty="0" err="1"/>
              <a:t>kubeadm</a:t>
            </a:r>
            <a:r>
              <a:rPr lang="en-US" dirty="0"/>
              <a:t> in a single node cluster</a:t>
            </a:r>
          </a:p>
          <a:p>
            <a:pPr>
              <a:lnSpc>
                <a:spcPct val="150000"/>
              </a:lnSpc>
            </a:pPr>
            <a:r>
              <a:rPr lang="en-US" dirty="0"/>
              <a:t>Kubectl</a:t>
            </a:r>
          </a:p>
          <a:p>
            <a:pPr>
              <a:lnSpc>
                <a:spcPct val="150000"/>
              </a:lnSpc>
            </a:pPr>
            <a:r>
              <a:rPr lang="en-US" dirty="0"/>
              <a:t>Managing multiple Kubernetes cluster</a:t>
            </a:r>
          </a:p>
          <a:p>
            <a:pPr>
              <a:lnSpc>
                <a:spcPct val="150000"/>
              </a:lnSpc>
            </a:pPr>
            <a:r>
              <a:rPr lang="en-US" dirty="0"/>
              <a:t>Cloud Controller Manager</a:t>
            </a:r>
          </a:p>
          <a:p>
            <a:pPr>
              <a:lnSpc>
                <a:spcPct val="150000"/>
              </a:lnSpc>
            </a:pPr>
            <a:endParaRPr lang="en-US" dirty="0"/>
          </a:p>
        </p:txBody>
      </p:sp>
    </p:spTree>
    <p:extLst>
      <p:ext uri="{BB962C8B-B14F-4D97-AF65-F5344CB8AC3E}">
        <p14:creationId xmlns:p14="http://schemas.microsoft.com/office/powerpoint/2010/main" val="298088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20</a:t>
            </a:fld>
            <a:endParaRPr lang="en-US" sz="1600" dirty="0"/>
          </a:p>
        </p:txBody>
      </p:sp>
      <p:sp>
        <p:nvSpPr>
          <p:cNvPr id="10" name="Title 1">
            <a:extLst>
              <a:ext uri="{FF2B5EF4-FFF2-40B4-BE49-F238E27FC236}">
                <a16:creationId xmlns:a16="http://schemas.microsoft.com/office/drawing/2014/main" id="{EFBAD3EF-F188-DC42-8417-FC8C6B83EB5E}"/>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Worker Node Components</a:t>
            </a:r>
          </a:p>
        </p:txBody>
      </p:sp>
      <p:sp>
        <p:nvSpPr>
          <p:cNvPr id="12" name="Content Placeholder 2">
            <a:extLst>
              <a:ext uri="{FF2B5EF4-FFF2-40B4-BE49-F238E27FC236}">
                <a16:creationId xmlns:a16="http://schemas.microsoft.com/office/drawing/2014/main" id="{7FAB1088-AB74-364C-86AB-D130629A5DC3}"/>
              </a:ext>
            </a:extLst>
          </p:cNvPr>
          <p:cNvSpPr>
            <a:spLocks noGrp="1"/>
          </p:cNvSpPr>
          <p:nvPr>
            <p:ph idx="1"/>
          </p:nvPr>
        </p:nvSpPr>
        <p:spPr>
          <a:xfrm>
            <a:off x="805656" y="2015192"/>
            <a:ext cx="10580690" cy="3733800"/>
          </a:xfrm>
        </p:spPr>
        <p:txBody>
          <a:bodyPr>
            <a:noAutofit/>
          </a:bodyPr>
          <a:lstStyle/>
          <a:p>
            <a:pPr>
              <a:lnSpc>
                <a:spcPct val="150000"/>
              </a:lnSpc>
            </a:pPr>
            <a:r>
              <a:rPr lang="fr-FR" sz="1800" b="1" dirty="0">
                <a:highlight>
                  <a:srgbClr val="FFFF00"/>
                </a:highlight>
              </a:rPr>
              <a:t>kubelet</a:t>
            </a:r>
            <a:r>
              <a:rPr lang="fr-FR" sz="1800" dirty="0"/>
              <a:t> Service interacts with etcd store to read configuration details and to </a:t>
            </a:r>
            <a:r>
              <a:rPr lang="fr-FR" sz="1800" dirty="0" err="1"/>
              <a:t>write</a:t>
            </a:r>
            <a:r>
              <a:rPr lang="fr-FR" sz="1800" dirty="0"/>
              <a:t> values </a:t>
            </a:r>
            <a:r>
              <a:rPr lang="fr-FR" sz="1800" b="1" dirty="0"/>
              <a:t>via api-server</a:t>
            </a:r>
            <a:r>
              <a:rPr lang="fr-FR" sz="1800" dirty="0"/>
              <a:t>. It communicates with the master component to receive commands and work. The kubelet process then assumes responsibility for maintaining the state of work and the node server. It manages network rules, port forwarding, etc.</a:t>
            </a:r>
          </a:p>
          <a:p>
            <a:pPr>
              <a:lnSpc>
                <a:spcPct val="150000"/>
              </a:lnSpc>
            </a:pPr>
            <a:r>
              <a:rPr lang="en-IN" sz="1800" dirty="0"/>
              <a:t>kubelet takes a set of </a:t>
            </a:r>
            <a:r>
              <a:rPr lang="en-IN" sz="1800" dirty="0" err="1"/>
              <a:t>PodSpecs</a:t>
            </a:r>
            <a:r>
              <a:rPr lang="en-IN" sz="1800" dirty="0"/>
              <a:t> that are provided through various mechanisms and ensures that the containers described in those </a:t>
            </a:r>
            <a:r>
              <a:rPr lang="en-IN" sz="1800" dirty="0" err="1"/>
              <a:t>PodSpecs</a:t>
            </a:r>
            <a:r>
              <a:rPr lang="en-IN" sz="1800" dirty="0"/>
              <a:t> are running and healthy. The kubelet doesn’t manage containers which were not created by Kubernetes.</a:t>
            </a:r>
            <a:endParaRPr lang="en-US" sz="1800" dirty="0"/>
          </a:p>
          <a:p>
            <a:pPr marL="0" indent="0">
              <a:lnSpc>
                <a:spcPct val="150000"/>
              </a:lnSpc>
              <a:buNone/>
            </a:pPr>
            <a:endParaRPr lang="en-US" sz="1400" dirty="0"/>
          </a:p>
        </p:txBody>
      </p:sp>
    </p:spTree>
    <p:extLst>
      <p:ext uri="{BB962C8B-B14F-4D97-AF65-F5344CB8AC3E}">
        <p14:creationId xmlns:p14="http://schemas.microsoft.com/office/powerpoint/2010/main" val="168677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21</a:t>
            </a:fld>
            <a:endParaRPr lang="en-US" sz="1600" dirty="0"/>
          </a:p>
        </p:txBody>
      </p:sp>
      <p:sp>
        <p:nvSpPr>
          <p:cNvPr id="10" name="Title 1">
            <a:extLst>
              <a:ext uri="{FF2B5EF4-FFF2-40B4-BE49-F238E27FC236}">
                <a16:creationId xmlns:a16="http://schemas.microsoft.com/office/drawing/2014/main" id="{44071C5A-CC80-024D-B5CD-7CA807A43F78}"/>
              </a:ext>
            </a:extLst>
          </p:cNvPr>
          <p:cNvSpPr txBox="1">
            <a:spLocks/>
          </p:cNvSpPr>
          <p:nvPr/>
        </p:nvSpPr>
        <p:spPr>
          <a:xfrm>
            <a:off x="742949" y="517526"/>
            <a:ext cx="104387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Worker Node Components</a:t>
            </a:r>
          </a:p>
        </p:txBody>
      </p:sp>
      <p:sp>
        <p:nvSpPr>
          <p:cNvPr id="12" name="Content Placeholder 2">
            <a:extLst>
              <a:ext uri="{FF2B5EF4-FFF2-40B4-BE49-F238E27FC236}">
                <a16:creationId xmlns:a16="http://schemas.microsoft.com/office/drawing/2014/main" id="{20B89AC7-5FEB-444C-8B5B-4E8C0D2B0777}"/>
              </a:ext>
            </a:extLst>
          </p:cNvPr>
          <p:cNvSpPr>
            <a:spLocks noGrp="1"/>
          </p:cNvSpPr>
          <p:nvPr>
            <p:ph idx="1"/>
          </p:nvPr>
        </p:nvSpPr>
        <p:spPr>
          <a:xfrm>
            <a:off x="790574" y="1843089"/>
            <a:ext cx="10876707" cy="3733800"/>
          </a:xfrm>
        </p:spPr>
        <p:txBody>
          <a:bodyPr>
            <a:noAutofit/>
          </a:bodyPr>
          <a:lstStyle/>
          <a:p>
            <a:pPr>
              <a:lnSpc>
                <a:spcPct val="150000"/>
              </a:lnSpc>
            </a:pPr>
            <a:r>
              <a:rPr lang="en-IN" sz="1800" b="1" i="1" dirty="0" err="1">
                <a:highlight>
                  <a:srgbClr val="FFFF00"/>
                </a:highlight>
              </a:rPr>
              <a:t>kube</a:t>
            </a:r>
            <a:r>
              <a:rPr lang="en-IN" sz="1800" b="1" i="1" dirty="0">
                <a:highlight>
                  <a:srgbClr val="FFFF00"/>
                </a:highlight>
              </a:rPr>
              <a:t>-proxy</a:t>
            </a:r>
            <a:r>
              <a:rPr lang="en-IN" sz="1800" dirty="0"/>
              <a:t> enables the Kubernetes service abstraction by maintaining network rules on the host and performing connection forwarding.</a:t>
            </a:r>
            <a:endParaRPr lang="fr-FR" sz="1800" dirty="0"/>
          </a:p>
          <a:p>
            <a:pPr>
              <a:lnSpc>
                <a:spcPct val="150000"/>
              </a:lnSpc>
            </a:pPr>
            <a:r>
              <a:rPr lang="fr-FR" sz="1800" dirty="0" err="1"/>
              <a:t>Kubernetes</a:t>
            </a:r>
            <a:r>
              <a:rPr lang="fr-FR" sz="1800" dirty="0"/>
              <a:t> </a:t>
            </a:r>
            <a:r>
              <a:rPr lang="fr-FR" sz="1800" b="1" dirty="0"/>
              <a:t>Proxy</a:t>
            </a:r>
            <a:r>
              <a:rPr lang="fr-FR" sz="1800" dirty="0"/>
              <a:t> Service is a proxy service which runs on each node and helps in making services available to the external host. It helps in forwarding the request to correct containers and is capable of performing primitive load balancing. It makes sure that the networking environment is predictable and accessible and at the same time it is isolated as well. It manages pods on node, volumes, secrets, creating new containers’ health checkup, etc.</a:t>
            </a:r>
            <a:endParaRPr lang="en-US" sz="1800" dirty="0"/>
          </a:p>
        </p:txBody>
      </p:sp>
    </p:spTree>
    <p:extLst>
      <p:ext uri="{BB962C8B-B14F-4D97-AF65-F5344CB8AC3E}">
        <p14:creationId xmlns:p14="http://schemas.microsoft.com/office/powerpoint/2010/main" val="278303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22</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247650" y="2402803"/>
            <a:ext cx="1175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Cloud Controller Manager</a:t>
            </a:r>
          </a:p>
        </p:txBody>
      </p:sp>
    </p:spTree>
    <p:extLst>
      <p:ext uri="{BB962C8B-B14F-4D97-AF65-F5344CB8AC3E}">
        <p14:creationId xmlns:p14="http://schemas.microsoft.com/office/powerpoint/2010/main" val="714848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23</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247651" y="1690687"/>
            <a:ext cx="11616400" cy="4163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en-IN" sz="2200" dirty="0"/>
              <a:t>Initially part of kube-controller-manager</a:t>
            </a:r>
          </a:p>
          <a:p>
            <a:pPr>
              <a:lnSpc>
                <a:spcPct val="160000"/>
              </a:lnSpc>
            </a:pPr>
            <a:r>
              <a:rPr lang="en-IN" sz="2200" dirty="0"/>
              <a:t>CCM was created to allow cloud vendor code and k8s core to evolve independent of one another</a:t>
            </a:r>
          </a:p>
          <a:p>
            <a:pPr>
              <a:lnSpc>
                <a:spcPct val="160000"/>
              </a:lnSpc>
            </a:pPr>
            <a:r>
              <a:rPr lang="en-IN" sz="2200" dirty="0"/>
              <a:t>Runs along other master components </a:t>
            </a:r>
          </a:p>
          <a:p>
            <a:pPr>
              <a:lnSpc>
                <a:spcPct val="160000"/>
              </a:lnSpc>
            </a:pPr>
            <a:r>
              <a:rPr lang="en-IN" sz="2200" dirty="0"/>
              <a:t>Can also be started as a Kubernetes add-on, in which case it runs on top of Kubernetes</a:t>
            </a:r>
          </a:p>
          <a:p>
            <a:pPr>
              <a:lnSpc>
                <a:spcPct val="160000"/>
              </a:lnSpc>
            </a:pPr>
            <a:r>
              <a:rPr lang="en-IN" sz="2200" dirty="0"/>
              <a:t>Design is based on a plugin mechanism</a:t>
            </a:r>
          </a:p>
          <a:p>
            <a:pPr>
              <a:lnSpc>
                <a:spcPct val="160000"/>
              </a:lnSpc>
            </a:pPr>
            <a:endParaRPr lang="en-IN" sz="2200" dirty="0"/>
          </a:p>
        </p:txBody>
      </p:sp>
      <p:sp>
        <p:nvSpPr>
          <p:cNvPr id="12" name="Title 1">
            <a:extLst>
              <a:ext uri="{FF2B5EF4-FFF2-40B4-BE49-F238E27FC236}">
                <a16:creationId xmlns:a16="http://schemas.microsoft.com/office/drawing/2014/main" id="{AF333C9A-5B0B-BC44-909B-876B05084CA8}"/>
              </a:ext>
            </a:extLst>
          </p:cNvPr>
          <p:cNvSpPr txBox="1">
            <a:spLocks/>
          </p:cNvSpPr>
          <p:nvPr/>
        </p:nvSpPr>
        <p:spPr>
          <a:xfrm>
            <a:off x="608636" y="2397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Cloud Controller Manager (CCM)</a:t>
            </a:r>
          </a:p>
        </p:txBody>
      </p:sp>
    </p:spTree>
    <p:extLst>
      <p:ext uri="{BB962C8B-B14F-4D97-AF65-F5344CB8AC3E}">
        <p14:creationId xmlns:p14="http://schemas.microsoft.com/office/powerpoint/2010/main" val="2194247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F276DD-2B70-6F46-AC4C-0F7CF35C2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462801"/>
            <a:ext cx="11189110" cy="4841692"/>
          </a:xfrm>
          <a:prstGeom prst="rect">
            <a:avLst/>
          </a:prstGeom>
        </p:spPr>
      </p:pic>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5">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24</a:t>
            </a:fld>
            <a:endParaRPr lang="en-US" sz="1600" dirty="0"/>
          </a:p>
        </p:txBody>
      </p:sp>
      <p:sp>
        <p:nvSpPr>
          <p:cNvPr id="12" name="Title 1">
            <a:extLst>
              <a:ext uri="{FF2B5EF4-FFF2-40B4-BE49-F238E27FC236}">
                <a16:creationId xmlns:a16="http://schemas.microsoft.com/office/drawing/2014/main" id="{38414135-4964-7546-B6F2-231CCCED054B}"/>
              </a:ext>
            </a:extLst>
          </p:cNvPr>
          <p:cNvSpPr txBox="1">
            <a:spLocks/>
          </p:cNvSpPr>
          <p:nvPr/>
        </p:nvSpPr>
        <p:spPr>
          <a:xfrm>
            <a:off x="608636" y="2397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Cloud Controller Manager (CCM)</a:t>
            </a:r>
          </a:p>
        </p:txBody>
      </p:sp>
    </p:spTree>
    <p:extLst>
      <p:ext uri="{BB962C8B-B14F-4D97-AF65-F5344CB8AC3E}">
        <p14:creationId xmlns:p14="http://schemas.microsoft.com/office/powerpoint/2010/main" val="457001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Running Cloud Controllers</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25</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497711" y="1690687"/>
            <a:ext cx="11181145" cy="4335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b="1" dirty="0">
                <a:latin typeface="Calibri" panose="020F0502020204030204" pitchFamily="34" charset="0"/>
                <a:cs typeface="Calibri" panose="020F0502020204030204" pitchFamily="34" charset="0"/>
              </a:rPr>
              <a:t>Infrastructure requirements</a:t>
            </a:r>
          </a:p>
          <a:p>
            <a:pPr>
              <a:lnSpc>
                <a:spcPct val="150000"/>
              </a:lnSpc>
            </a:pPr>
            <a:r>
              <a:rPr lang="en-US" sz="1600" dirty="0">
                <a:latin typeface="Calibri" panose="020F0502020204030204" pitchFamily="34" charset="0"/>
                <a:cs typeface="Calibri" panose="020F0502020204030204" pitchFamily="34" charset="0"/>
              </a:rPr>
              <a:t>cloud authentication/authorization</a:t>
            </a:r>
          </a:p>
          <a:p>
            <a:pPr>
              <a:lnSpc>
                <a:spcPct val="150000"/>
              </a:lnSpc>
            </a:pPr>
            <a:r>
              <a:rPr lang="en-US" sz="1600" dirty="0" err="1">
                <a:latin typeface="Calibri" panose="020F0502020204030204" pitchFamily="34" charset="0"/>
                <a:cs typeface="Calibri" panose="020F0502020204030204" pitchFamily="34" charset="0"/>
              </a:rPr>
              <a:t>kubernetes</a:t>
            </a:r>
            <a:r>
              <a:rPr lang="en-US" sz="1600" dirty="0">
                <a:latin typeface="Calibri" panose="020F0502020204030204" pitchFamily="34" charset="0"/>
                <a:cs typeface="Calibri" panose="020F0502020204030204" pitchFamily="34" charset="0"/>
              </a:rPr>
              <a:t> authentication/authorization</a:t>
            </a:r>
          </a:p>
          <a:p>
            <a:pPr>
              <a:lnSpc>
                <a:spcPct val="150000"/>
              </a:lnSpc>
            </a:pPr>
            <a:r>
              <a:rPr lang="en-US" sz="1600" dirty="0">
                <a:latin typeface="Calibri" panose="020F0502020204030204" pitchFamily="34" charset="0"/>
                <a:cs typeface="Calibri" panose="020F0502020204030204" pitchFamily="34" charset="0"/>
              </a:rPr>
              <a:t>high availability</a:t>
            </a:r>
          </a:p>
          <a:p>
            <a:pPr marL="0" indent="0">
              <a:lnSpc>
                <a:spcPct val="150000"/>
              </a:lnSpc>
              <a:buNone/>
            </a:pPr>
            <a:endParaRPr lang="en-US" sz="1600" dirty="0">
              <a:latin typeface="Calibri" panose="020F0502020204030204" pitchFamily="34" charset="0"/>
              <a:cs typeface="Calibri" panose="020F0502020204030204" pitchFamily="34" charset="0"/>
            </a:endParaRPr>
          </a:p>
          <a:p>
            <a:pPr marL="0" indent="0">
              <a:lnSpc>
                <a:spcPct val="150000"/>
              </a:lnSpc>
              <a:buNone/>
            </a:pPr>
            <a:r>
              <a:rPr lang="en-US" sz="1600" b="1" dirty="0">
                <a:latin typeface="Calibri" panose="020F0502020204030204" pitchFamily="34" charset="0"/>
                <a:cs typeface="Calibri" panose="020F0502020204030204" pitchFamily="34" charset="0"/>
              </a:rPr>
              <a:t>Configuration changes</a:t>
            </a:r>
          </a:p>
          <a:p>
            <a:pPr>
              <a:lnSpc>
                <a:spcPct val="150000"/>
              </a:lnSpc>
            </a:pPr>
            <a:r>
              <a:rPr lang="en-US" sz="1600" dirty="0">
                <a:solidFill>
                  <a:srgbClr val="000000"/>
                </a:solidFill>
                <a:latin typeface="Calibri" panose="020F0502020204030204" pitchFamily="34" charset="0"/>
                <a:cs typeface="Calibri" panose="020F0502020204030204" pitchFamily="34" charset="0"/>
              </a:rPr>
              <a:t>kube-apiserver and kube-controller-manager MUST NOT specify the --cloud-provider flag</a:t>
            </a:r>
          </a:p>
          <a:p>
            <a:pPr>
              <a:lnSpc>
                <a:spcPct val="150000"/>
              </a:lnSpc>
            </a:pPr>
            <a:r>
              <a:rPr lang="en-US" sz="1600" dirty="0">
                <a:solidFill>
                  <a:srgbClr val="000000"/>
                </a:solidFill>
                <a:latin typeface="Calibri" panose="020F0502020204030204" pitchFamily="34" charset="0"/>
                <a:cs typeface="Calibri" panose="020F0502020204030204" pitchFamily="34" charset="0"/>
              </a:rPr>
              <a:t>kubelet must run with --cloud-provider=external</a:t>
            </a:r>
          </a:p>
          <a:p>
            <a:pPr marL="0" indent="0">
              <a:lnSpc>
                <a:spcPct val="150000"/>
              </a:lnSpc>
              <a:buNone/>
            </a:pPr>
            <a:r>
              <a:rPr lang="en-US" sz="1400" dirty="0">
                <a:solidFill>
                  <a:srgbClr val="000000"/>
                </a:solidFill>
                <a:latin typeface="Calibri" panose="020F0502020204030204" pitchFamily="34" charset="0"/>
                <a:cs typeface="Calibri" panose="020F0502020204030204" pitchFamily="34" charset="0"/>
              </a:rPr>
              <a:t>	** Either change the config while Master node setup OR change here - </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etc</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kubernetes</a:t>
            </a:r>
            <a:r>
              <a:rPr lang="en-US" sz="1400" dirty="0">
                <a:latin typeface="Calibri" panose="020F0502020204030204" pitchFamily="34" charset="0"/>
                <a:cs typeface="Calibri" panose="020F0502020204030204" pitchFamily="34" charset="0"/>
              </a:rPr>
              <a:t>/manifests/kube-</a:t>
            </a:r>
            <a:r>
              <a:rPr lang="en-US" sz="1400" dirty="0" err="1">
                <a:latin typeface="Calibri" panose="020F0502020204030204" pitchFamily="34" charset="0"/>
                <a:cs typeface="Calibri" panose="020F0502020204030204" pitchFamily="34" charset="0"/>
              </a:rPr>
              <a:t>apiserver.yaml</a:t>
            </a:r>
            <a:endParaRPr lang="en-US" sz="1400" dirty="0">
              <a:latin typeface="Calibri" panose="020F0502020204030204" pitchFamily="34" charset="0"/>
              <a:cs typeface="Calibri" panose="020F0502020204030204" pitchFamily="34" charset="0"/>
            </a:endParaRPr>
          </a:p>
          <a:p>
            <a:pPr marL="0" indent="0">
              <a:lnSpc>
                <a:spcPct val="150000"/>
              </a:lnSpc>
              <a:buNone/>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2690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a:xfrm>
            <a:off x="519112" y="47291"/>
            <a:ext cx="10515600" cy="1325563"/>
          </a:xfrm>
        </p:spPr>
        <p:txBody>
          <a:bodyPr/>
          <a:lstStyle/>
          <a:p>
            <a:r>
              <a:rPr lang="en-US" b="1" dirty="0">
                <a:solidFill>
                  <a:srgbClr val="002060"/>
                </a:solidFill>
              </a:rPr>
              <a:t>Example Cloud Controllers</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26</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494523" y="1285573"/>
            <a:ext cx="11181145" cy="4335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IN" sz="1600" b="1" i="1" dirty="0"/>
              <a:t>Cloud vendors</a:t>
            </a:r>
          </a:p>
          <a:p>
            <a:pPr marL="0" indent="0">
              <a:lnSpc>
                <a:spcPct val="170000"/>
              </a:lnSpc>
              <a:buNone/>
            </a:pPr>
            <a:r>
              <a:rPr lang="en-IN" sz="1600" i="1" dirty="0"/>
              <a:t>Digital Ocean, OCI, Rancher</a:t>
            </a:r>
          </a:p>
          <a:p>
            <a:pPr marL="0" indent="0">
              <a:lnSpc>
                <a:spcPct val="170000"/>
              </a:lnSpc>
              <a:buNone/>
            </a:pPr>
            <a:endParaRPr lang="en-IN" sz="1600" b="1" i="1" dirty="0"/>
          </a:p>
          <a:p>
            <a:pPr marL="0" indent="0">
              <a:lnSpc>
                <a:spcPct val="170000"/>
              </a:lnSpc>
              <a:buNone/>
            </a:pPr>
            <a:r>
              <a:rPr lang="en-IN" sz="1600" b="1" i="1" dirty="0"/>
              <a:t>Examples of CCM</a:t>
            </a:r>
          </a:p>
          <a:p>
            <a:pPr>
              <a:lnSpc>
                <a:spcPct val="170000"/>
              </a:lnSpc>
            </a:pPr>
            <a:r>
              <a:rPr lang="en-IN" sz="1600" i="1" dirty="0"/>
              <a:t>Node Controller</a:t>
            </a:r>
            <a:r>
              <a:rPr lang="en-IN" sz="1600" dirty="0"/>
              <a:t>: For checking the cloud provider to determine if a node has been deleted in the cloud after it stops responding</a:t>
            </a:r>
          </a:p>
          <a:p>
            <a:pPr>
              <a:lnSpc>
                <a:spcPct val="170000"/>
              </a:lnSpc>
            </a:pPr>
            <a:r>
              <a:rPr lang="en-IN" sz="1600" i="1" dirty="0"/>
              <a:t>Route Controller</a:t>
            </a:r>
            <a:r>
              <a:rPr lang="en-IN" sz="1600" dirty="0"/>
              <a:t>: For setting up routes in the underlying cloud infrastructure</a:t>
            </a:r>
          </a:p>
          <a:p>
            <a:pPr>
              <a:lnSpc>
                <a:spcPct val="170000"/>
              </a:lnSpc>
            </a:pPr>
            <a:r>
              <a:rPr lang="en-IN" sz="1600" i="1" dirty="0"/>
              <a:t>Service Controller</a:t>
            </a:r>
            <a:r>
              <a:rPr lang="en-IN" sz="1600" dirty="0"/>
              <a:t>: For creating, updating and deleting cloud provider load balancers</a:t>
            </a:r>
          </a:p>
          <a:p>
            <a:pPr>
              <a:lnSpc>
                <a:spcPct val="170000"/>
              </a:lnSpc>
            </a:pPr>
            <a:r>
              <a:rPr lang="en-IN" sz="1600" i="1" dirty="0" err="1"/>
              <a:t>PersistentVolumeLabels</a:t>
            </a:r>
            <a:r>
              <a:rPr lang="en-IN" sz="1600" i="1" dirty="0"/>
              <a:t> controller</a:t>
            </a:r>
            <a:r>
              <a:rPr lang="en-IN" sz="1600" dirty="0"/>
              <a:t>: It applies labels on AWS EBS/GCE PD volumes when they are created. This removes the need for users to manually set the labels on these volumes.</a:t>
            </a:r>
          </a:p>
        </p:txBody>
      </p:sp>
    </p:spTree>
    <p:extLst>
      <p:ext uri="{BB962C8B-B14F-4D97-AF65-F5344CB8AC3E}">
        <p14:creationId xmlns:p14="http://schemas.microsoft.com/office/powerpoint/2010/main" val="358214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a:t>
            </a:fld>
            <a:endParaRPr lang="en-US" sz="1600" dirty="0"/>
          </a:p>
        </p:txBody>
      </p:sp>
      <p:sp>
        <p:nvSpPr>
          <p:cNvPr id="11" name="Content Placeholder 2">
            <a:extLst>
              <a:ext uri="{FF2B5EF4-FFF2-40B4-BE49-F238E27FC236}">
                <a16:creationId xmlns:a16="http://schemas.microsoft.com/office/drawing/2014/main" id="{BB6209F5-45C6-4847-A4C6-BBABB9E80B6E}"/>
              </a:ext>
            </a:extLst>
          </p:cNvPr>
          <p:cNvSpPr>
            <a:spLocks noGrp="1"/>
          </p:cNvSpPr>
          <p:nvPr>
            <p:ph idx="1"/>
          </p:nvPr>
        </p:nvSpPr>
        <p:spPr>
          <a:xfrm>
            <a:off x="790574" y="1261419"/>
            <a:ext cx="10293751" cy="4726631"/>
          </a:xfrm>
        </p:spPr>
        <p:txBody>
          <a:bodyPr>
            <a:noAutofit/>
          </a:bodyPr>
          <a:lstStyle/>
          <a:p>
            <a:pPr>
              <a:lnSpc>
                <a:spcPct val="150000"/>
              </a:lnSpc>
            </a:pPr>
            <a:r>
              <a:rPr lang="en-US" sz="1800" dirty="0"/>
              <a:t>Kubernetes is inspired from an internal Google project called </a:t>
            </a:r>
            <a:r>
              <a:rPr lang="en-US" sz="1800" b="1" dirty="0"/>
              <a:t>Borg</a:t>
            </a:r>
          </a:p>
          <a:p>
            <a:pPr>
              <a:lnSpc>
                <a:spcPct val="150000"/>
              </a:lnSpc>
            </a:pPr>
            <a:r>
              <a:rPr lang="en-US" sz="1800" dirty="0"/>
              <a:t>Open source </a:t>
            </a:r>
            <a:r>
              <a:rPr lang="en-US" sz="1800" b="1" dirty="0"/>
              <a:t>container orchestration </a:t>
            </a:r>
            <a:r>
              <a:rPr lang="en-US" sz="1800" dirty="0"/>
              <a:t>project managed by the Linux Foundation</a:t>
            </a:r>
          </a:p>
          <a:p>
            <a:pPr>
              <a:lnSpc>
                <a:spcPct val="150000"/>
              </a:lnSpc>
            </a:pPr>
            <a:r>
              <a:rPr lang="en-US" sz="1800" dirty="0"/>
              <a:t>Unified API for deploying web applications, batch jobs, and databases</a:t>
            </a:r>
          </a:p>
          <a:p>
            <a:pPr>
              <a:lnSpc>
                <a:spcPct val="150000"/>
              </a:lnSpc>
            </a:pPr>
            <a:r>
              <a:rPr lang="en-US" sz="1800" dirty="0"/>
              <a:t>Decouples applications from machines through containers</a:t>
            </a:r>
          </a:p>
          <a:p>
            <a:pPr>
              <a:lnSpc>
                <a:spcPct val="150000"/>
              </a:lnSpc>
            </a:pPr>
            <a:r>
              <a:rPr lang="en-US" sz="1800" dirty="0"/>
              <a:t>Declarative approach to deploying applications</a:t>
            </a:r>
          </a:p>
          <a:p>
            <a:pPr>
              <a:lnSpc>
                <a:spcPct val="150000"/>
              </a:lnSpc>
            </a:pPr>
            <a:r>
              <a:rPr lang="en-US" sz="1800" dirty="0"/>
              <a:t>Automates application configuration through service discovery</a:t>
            </a:r>
          </a:p>
          <a:p>
            <a:pPr>
              <a:lnSpc>
                <a:spcPct val="150000"/>
              </a:lnSpc>
            </a:pPr>
            <a:r>
              <a:rPr lang="en-US" sz="1800" dirty="0"/>
              <a:t>Maintains and tracks the global view of the cluster</a:t>
            </a:r>
          </a:p>
          <a:p>
            <a:pPr>
              <a:lnSpc>
                <a:spcPct val="150000"/>
              </a:lnSpc>
            </a:pPr>
            <a:r>
              <a:rPr lang="en-US" sz="1800" dirty="0"/>
              <a:t>APIs for deployment workflows</a:t>
            </a:r>
          </a:p>
          <a:p>
            <a:pPr lvl="1">
              <a:lnSpc>
                <a:spcPct val="150000"/>
              </a:lnSpc>
            </a:pPr>
            <a:r>
              <a:rPr lang="en-US" sz="1800" dirty="0"/>
              <a:t>Rolling updates, Autoscaling</a:t>
            </a:r>
          </a:p>
        </p:txBody>
      </p:sp>
      <p:sp>
        <p:nvSpPr>
          <p:cNvPr id="12" name="Title 1">
            <a:extLst>
              <a:ext uri="{FF2B5EF4-FFF2-40B4-BE49-F238E27FC236}">
                <a16:creationId xmlns:a16="http://schemas.microsoft.com/office/drawing/2014/main" id="{F153FA00-361B-5449-AFC5-4C81D79C509E}"/>
              </a:ext>
            </a:extLst>
          </p:cNvPr>
          <p:cNvSpPr txBox="1">
            <a:spLocks/>
          </p:cNvSpPr>
          <p:nvPr/>
        </p:nvSpPr>
        <p:spPr>
          <a:xfrm>
            <a:off x="519112" y="15577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What is Kubernetes?</a:t>
            </a:r>
          </a:p>
        </p:txBody>
      </p:sp>
    </p:spTree>
    <p:extLst>
      <p:ext uri="{BB962C8B-B14F-4D97-AF65-F5344CB8AC3E}">
        <p14:creationId xmlns:p14="http://schemas.microsoft.com/office/powerpoint/2010/main" val="33134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4</a:t>
            </a:fld>
            <a:endParaRPr lang="en-US" sz="1600" dirty="0"/>
          </a:p>
        </p:txBody>
      </p:sp>
      <p:sp>
        <p:nvSpPr>
          <p:cNvPr id="36" name="Rectangle 35">
            <a:extLst>
              <a:ext uri="{FF2B5EF4-FFF2-40B4-BE49-F238E27FC236}">
                <a16:creationId xmlns:a16="http://schemas.microsoft.com/office/drawing/2014/main" id="{955FE5C1-4438-1648-8578-1F95B06F5747}"/>
              </a:ext>
            </a:extLst>
          </p:cNvPr>
          <p:cNvSpPr/>
          <p:nvPr/>
        </p:nvSpPr>
        <p:spPr>
          <a:xfrm>
            <a:off x="3657600" y="1676400"/>
            <a:ext cx="1200150" cy="419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Kubernetes Master</a:t>
            </a:r>
          </a:p>
        </p:txBody>
      </p:sp>
      <p:sp>
        <p:nvSpPr>
          <p:cNvPr id="37" name="Rectangle 36">
            <a:extLst>
              <a:ext uri="{FF2B5EF4-FFF2-40B4-BE49-F238E27FC236}">
                <a16:creationId xmlns:a16="http://schemas.microsoft.com/office/drawing/2014/main" id="{00B21645-20FE-6241-B2B3-5E661198446A}"/>
              </a:ext>
            </a:extLst>
          </p:cNvPr>
          <p:cNvSpPr/>
          <p:nvPr/>
        </p:nvSpPr>
        <p:spPr>
          <a:xfrm>
            <a:off x="5286375" y="2018896"/>
            <a:ext cx="742950" cy="66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 1</a:t>
            </a:r>
          </a:p>
        </p:txBody>
      </p:sp>
      <p:sp>
        <p:nvSpPr>
          <p:cNvPr id="38" name="Rectangle 37">
            <a:extLst>
              <a:ext uri="{FF2B5EF4-FFF2-40B4-BE49-F238E27FC236}">
                <a16:creationId xmlns:a16="http://schemas.microsoft.com/office/drawing/2014/main" id="{6AD0FE2D-53BC-6B4F-8883-FD7811985C28}"/>
              </a:ext>
            </a:extLst>
          </p:cNvPr>
          <p:cNvSpPr/>
          <p:nvPr/>
        </p:nvSpPr>
        <p:spPr>
          <a:xfrm>
            <a:off x="5314950" y="2967032"/>
            <a:ext cx="742950" cy="66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 2</a:t>
            </a:r>
          </a:p>
        </p:txBody>
      </p:sp>
      <p:sp>
        <p:nvSpPr>
          <p:cNvPr id="39" name="Rectangle 38">
            <a:extLst>
              <a:ext uri="{FF2B5EF4-FFF2-40B4-BE49-F238E27FC236}">
                <a16:creationId xmlns:a16="http://schemas.microsoft.com/office/drawing/2014/main" id="{8D007842-006D-144E-96BE-9FEDFDE9F9C1}"/>
              </a:ext>
            </a:extLst>
          </p:cNvPr>
          <p:cNvSpPr/>
          <p:nvPr/>
        </p:nvSpPr>
        <p:spPr>
          <a:xfrm>
            <a:off x="5286375" y="3845716"/>
            <a:ext cx="742950" cy="66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 3</a:t>
            </a:r>
          </a:p>
        </p:txBody>
      </p:sp>
      <p:sp>
        <p:nvSpPr>
          <p:cNvPr id="40" name="Rectangle 39">
            <a:extLst>
              <a:ext uri="{FF2B5EF4-FFF2-40B4-BE49-F238E27FC236}">
                <a16:creationId xmlns:a16="http://schemas.microsoft.com/office/drawing/2014/main" id="{26BBFD57-3D3B-BB43-801D-4BCE0DE62890}"/>
              </a:ext>
            </a:extLst>
          </p:cNvPr>
          <p:cNvSpPr/>
          <p:nvPr/>
        </p:nvSpPr>
        <p:spPr>
          <a:xfrm>
            <a:off x="5314950" y="4724400"/>
            <a:ext cx="742950" cy="66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 n</a:t>
            </a:r>
          </a:p>
        </p:txBody>
      </p:sp>
      <p:sp>
        <p:nvSpPr>
          <p:cNvPr id="41" name="Rectangle 40">
            <a:extLst>
              <a:ext uri="{FF2B5EF4-FFF2-40B4-BE49-F238E27FC236}">
                <a16:creationId xmlns:a16="http://schemas.microsoft.com/office/drawing/2014/main" id="{00EF2DE1-D112-E449-BE71-FB9CDFB09B5A}"/>
              </a:ext>
            </a:extLst>
          </p:cNvPr>
          <p:cNvSpPr/>
          <p:nvPr/>
        </p:nvSpPr>
        <p:spPr>
          <a:xfrm>
            <a:off x="6629400" y="2378072"/>
            <a:ext cx="971550" cy="301149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TextBox 41">
            <a:extLst>
              <a:ext uri="{FF2B5EF4-FFF2-40B4-BE49-F238E27FC236}">
                <a16:creationId xmlns:a16="http://schemas.microsoft.com/office/drawing/2014/main" id="{AB0AA38D-FEBB-E646-A908-204A37FF5557}"/>
              </a:ext>
            </a:extLst>
          </p:cNvPr>
          <p:cNvSpPr txBox="1"/>
          <p:nvPr/>
        </p:nvSpPr>
        <p:spPr>
          <a:xfrm>
            <a:off x="6728531" y="5498068"/>
            <a:ext cx="851452" cy="338554"/>
          </a:xfrm>
          <a:prstGeom prst="rect">
            <a:avLst/>
          </a:prstGeom>
          <a:noFill/>
        </p:spPr>
        <p:txBody>
          <a:bodyPr wrap="none" rtlCol="0">
            <a:spAutoFit/>
          </a:bodyPr>
          <a:lstStyle/>
          <a:p>
            <a:r>
              <a:rPr lang="en-US" sz="1600" dirty="0"/>
              <a:t>Registry</a:t>
            </a:r>
          </a:p>
        </p:txBody>
      </p:sp>
      <p:sp>
        <p:nvSpPr>
          <p:cNvPr id="43" name="Oval 42">
            <a:extLst>
              <a:ext uri="{FF2B5EF4-FFF2-40B4-BE49-F238E27FC236}">
                <a16:creationId xmlns:a16="http://schemas.microsoft.com/office/drawing/2014/main" id="{5677DB5C-A9CD-5240-B588-045F43F21A0E}"/>
              </a:ext>
            </a:extLst>
          </p:cNvPr>
          <p:cNvSpPr/>
          <p:nvPr/>
        </p:nvSpPr>
        <p:spPr>
          <a:xfrm>
            <a:off x="1540715" y="2060850"/>
            <a:ext cx="859585" cy="906182"/>
          </a:xfrm>
          <a:prstGeom prst="ellipse">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API</a:t>
            </a:r>
          </a:p>
        </p:txBody>
      </p:sp>
      <p:sp>
        <p:nvSpPr>
          <p:cNvPr id="44" name="Oval 43">
            <a:extLst>
              <a:ext uri="{FF2B5EF4-FFF2-40B4-BE49-F238E27FC236}">
                <a16:creationId xmlns:a16="http://schemas.microsoft.com/office/drawing/2014/main" id="{C659E0E5-27B0-554A-877B-EA6DF77523D5}"/>
              </a:ext>
            </a:extLst>
          </p:cNvPr>
          <p:cNvSpPr/>
          <p:nvPr/>
        </p:nvSpPr>
        <p:spPr>
          <a:xfrm>
            <a:off x="1540715" y="3274216"/>
            <a:ext cx="859585" cy="906182"/>
          </a:xfrm>
          <a:prstGeom prst="ellipse">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UI</a:t>
            </a:r>
          </a:p>
        </p:txBody>
      </p:sp>
      <p:sp>
        <p:nvSpPr>
          <p:cNvPr id="45" name="Oval 44">
            <a:extLst>
              <a:ext uri="{FF2B5EF4-FFF2-40B4-BE49-F238E27FC236}">
                <a16:creationId xmlns:a16="http://schemas.microsoft.com/office/drawing/2014/main" id="{EA8A7686-7C03-1B43-82D9-08F08A83BD66}"/>
              </a:ext>
            </a:extLst>
          </p:cNvPr>
          <p:cNvSpPr/>
          <p:nvPr/>
        </p:nvSpPr>
        <p:spPr>
          <a:xfrm>
            <a:off x="1540715" y="4483386"/>
            <a:ext cx="859585" cy="906182"/>
          </a:xfrm>
          <a:prstGeom prst="ellipse">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CLI</a:t>
            </a:r>
          </a:p>
        </p:txBody>
      </p:sp>
      <p:cxnSp>
        <p:nvCxnSpPr>
          <p:cNvPr id="46" name="Straight Arrow Connector 45">
            <a:extLst>
              <a:ext uri="{FF2B5EF4-FFF2-40B4-BE49-F238E27FC236}">
                <a16:creationId xmlns:a16="http://schemas.microsoft.com/office/drawing/2014/main" id="{3CACA794-AB86-584E-AD77-ABA1680CCBF2}"/>
              </a:ext>
            </a:extLst>
          </p:cNvPr>
          <p:cNvCxnSpPr>
            <a:cxnSpLocks/>
            <a:stCxn id="43" idx="6"/>
            <a:endCxn id="36" idx="1"/>
          </p:cNvCxnSpPr>
          <p:nvPr/>
        </p:nvCxnSpPr>
        <p:spPr>
          <a:xfrm>
            <a:off x="2400300" y="2513941"/>
            <a:ext cx="1257300" cy="12579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E3B08D5-D0B3-3842-8567-1C0A7F057A95}"/>
              </a:ext>
            </a:extLst>
          </p:cNvPr>
          <p:cNvCxnSpPr>
            <a:cxnSpLocks/>
            <a:stCxn id="44" idx="6"/>
          </p:cNvCxnSpPr>
          <p:nvPr/>
        </p:nvCxnSpPr>
        <p:spPr>
          <a:xfrm>
            <a:off x="2400300" y="3727307"/>
            <a:ext cx="1143000" cy="672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3930AD3-5F9E-DD47-AA19-16DE6D420693}"/>
              </a:ext>
            </a:extLst>
          </p:cNvPr>
          <p:cNvCxnSpPr>
            <a:cxnSpLocks/>
            <a:stCxn id="45" idx="6"/>
          </p:cNvCxnSpPr>
          <p:nvPr/>
        </p:nvCxnSpPr>
        <p:spPr>
          <a:xfrm flipV="1">
            <a:off x="2400300" y="3825177"/>
            <a:ext cx="1200150" cy="11113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Flowchart: Internal Storage 26">
            <a:extLst>
              <a:ext uri="{FF2B5EF4-FFF2-40B4-BE49-F238E27FC236}">
                <a16:creationId xmlns:a16="http://schemas.microsoft.com/office/drawing/2014/main" id="{7745FC96-B824-3448-B48C-1A5BFE806BD6}"/>
              </a:ext>
            </a:extLst>
          </p:cNvPr>
          <p:cNvSpPr/>
          <p:nvPr/>
        </p:nvSpPr>
        <p:spPr>
          <a:xfrm>
            <a:off x="2628900" y="2351480"/>
            <a:ext cx="228600" cy="332584"/>
          </a:xfrm>
          <a:prstGeom prst="flowChartInternalStorag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0" name="Flowchart: Internal Storage 27">
            <a:extLst>
              <a:ext uri="{FF2B5EF4-FFF2-40B4-BE49-F238E27FC236}">
                <a16:creationId xmlns:a16="http://schemas.microsoft.com/office/drawing/2014/main" id="{8554DBCF-8DD6-5F42-9AE5-8B5B661A925B}"/>
              </a:ext>
            </a:extLst>
          </p:cNvPr>
          <p:cNvSpPr/>
          <p:nvPr/>
        </p:nvSpPr>
        <p:spPr>
          <a:xfrm>
            <a:off x="2628900" y="3253831"/>
            <a:ext cx="228600" cy="332584"/>
          </a:xfrm>
          <a:prstGeom prst="flowChartInternalStorag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1" name="Flowchart: Internal Storage 28">
            <a:extLst>
              <a:ext uri="{FF2B5EF4-FFF2-40B4-BE49-F238E27FC236}">
                <a16:creationId xmlns:a16="http://schemas.microsoft.com/office/drawing/2014/main" id="{EA5938EB-12BD-B548-B75C-111F5731ED5F}"/>
              </a:ext>
            </a:extLst>
          </p:cNvPr>
          <p:cNvSpPr/>
          <p:nvPr/>
        </p:nvSpPr>
        <p:spPr>
          <a:xfrm>
            <a:off x="2628900" y="4133993"/>
            <a:ext cx="228600" cy="332584"/>
          </a:xfrm>
          <a:prstGeom prst="flowChartInternalStorag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Flowchart: Internal Storage 29">
            <a:extLst>
              <a:ext uri="{FF2B5EF4-FFF2-40B4-BE49-F238E27FC236}">
                <a16:creationId xmlns:a16="http://schemas.microsoft.com/office/drawing/2014/main" id="{59A16823-E140-AB48-80B7-6C511023A223}"/>
              </a:ext>
            </a:extLst>
          </p:cNvPr>
          <p:cNvSpPr/>
          <p:nvPr/>
        </p:nvSpPr>
        <p:spPr>
          <a:xfrm>
            <a:off x="6972300" y="2811064"/>
            <a:ext cx="228600" cy="332584"/>
          </a:xfrm>
          <a:prstGeom prst="flowChartInternalStorag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3" name="Flowchart: Internal Storage 30">
            <a:extLst>
              <a:ext uri="{FF2B5EF4-FFF2-40B4-BE49-F238E27FC236}">
                <a16:creationId xmlns:a16="http://schemas.microsoft.com/office/drawing/2014/main" id="{F038B8A6-451F-9642-B6D3-FF1D74708C44}"/>
              </a:ext>
            </a:extLst>
          </p:cNvPr>
          <p:cNvSpPr/>
          <p:nvPr/>
        </p:nvSpPr>
        <p:spPr>
          <a:xfrm>
            <a:off x="6972300" y="3713415"/>
            <a:ext cx="228600" cy="332584"/>
          </a:xfrm>
          <a:prstGeom prst="flowChartInternalStorag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Flowchart: Internal Storage 31">
            <a:extLst>
              <a:ext uri="{FF2B5EF4-FFF2-40B4-BE49-F238E27FC236}">
                <a16:creationId xmlns:a16="http://schemas.microsoft.com/office/drawing/2014/main" id="{0AFB9FC4-324F-F64C-81FC-B752C8B1792E}"/>
              </a:ext>
            </a:extLst>
          </p:cNvPr>
          <p:cNvSpPr/>
          <p:nvPr/>
        </p:nvSpPr>
        <p:spPr>
          <a:xfrm>
            <a:off x="6972300" y="4593577"/>
            <a:ext cx="228600" cy="332584"/>
          </a:xfrm>
          <a:prstGeom prst="flowChartInternalStorag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5" name="Straight Arrow Connector 54">
            <a:extLst>
              <a:ext uri="{FF2B5EF4-FFF2-40B4-BE49-F238E27FC236}">
                <a16:creationId xmlns:a16="http://schemas.microsoft.com/office/drawing/2014/main" id="{D77CF852-50AB-7343-B70E-3771D66C458D}"/>
              </a:ext>
            </a:extLst>
          </p:cNvPr>
          <p:cNvCxnSpPr>
            <a:endCxn id="37" idx="1"/>
          </p:cNvCxnSpPr>
          <p:nvPr/>
        </p:nvCxnSpPr>
        <p:spPr>
          <a:xfrm>
            <a:off x="4857750" y="2351480"/>
            <a:ext cx="42862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4732C03-47B9-414E-9F96-502392AB9AB7}"/>
              </a:ext>
            </a:extLst>
          </p:cNvPr>
          <p:cNvCxnSpPr/>
          <p:nvPr/>
        </p:nvCxnSpPr>
        <p:spPr>
          <a:xfrm>
            <a:off x="4872038" y="3314296"/>
            <a:ext cx="42862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A7EABC9-BABA-8C4F-AD06-AACC171F470F}"/>
              </a:ext>
            </a:extLst>
          </p:cNvPr>
          <p:cNvCxnSpPr/>
          <p:nvPr/>
        </p:nvCxnSpPr>
        <p:spPr>
          <a:xfrm>
            <a:off x="4857750" y="4218380"/>
            <a:ext cx="42862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9482FCF-B574-7C42-9155-B8D090454E11}"/>
              </a:ext>
            </a:extLst>
          </p:cNvPr>
          <p:cNvCxnSpPr/>
          <p:nvPr/>
        </p:nvCxnSpPr>
        <p:spPr>
          <a:xfrm>
            <a:off x="4872038" y="5056984"/>
            <a:ext cx="42862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B793F1C-F5F8-D942-A4E5-E4472E79471B}"/>
              </a:ext>
            </a:extLst>
          </p:cNvPr>
          <p:cNvCxnSpPr/>
          <p:nvPr/>
        </p:nvCxnSpPr>
        <p:spPr>
          <a:xfrm>
            <a:off x="6029325" y="2250478"/>
            <a:ext cx="600075" cy="15323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A20A2E8-5512-824A-932D-9624552C80AC}"/>
              </a:ext>
            </a:extLst>
          </p:cNvPr>
          <p:cNvCxnSpPr>
            <a:stCxn id="38" idx="3"/>
            <a:endCxn id="41" idx="1"/>
          </p:cNvCxnSpPr>
          <p:nvPr/>
        </p:nvCxnSpPr>
        <p:spPr>
          <a:xfrm>
            <a:off x="6057900" y="3299616"/>
            <a:ext cx="571500" cy="5842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413F460-8CB2-F141-9ABF-9FF954BF8E13}"/>
              </a:ext>
            </a:extLst>
          </p:cNvPr>
          <p:cNvCxnSpPr/>
          <p:nvPr/>
        </p:nvCxnSpPr>
        <p:spPr>
          <a:xfrm flipV="1">
            <a:off x="6029325" y="3959129"/>
            <a:ext cx="600075" cy="2944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98C52C7-A318-484C-934E-D115C6342D76}"/>
              </a:ext>
            </a:extLst>
          </p:cNvPr>
          <p:cNvCxnSpPr/>
          <p:nvPr/>
        </p:nvCxnSpPr>
        <p:spPr>
          <a:xfrm flipV="1">
            <a:off x="6057900" y="4031060"/>
            <a:ext cx="571500" cy="11731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6930E33-75C8-EC48-BE0F-6935A7B37A23}"/>
              </a:ext>
            </a:extLst>
          </p:cNvPr>
          <p:cNvSpPr txBox="1"/>
          <p:nvPr/>
        </p:nvSpPr>
        <p:spPr>
          <a:xfrm>
            <a:off x="2638303" y="1726720"/>
            <a:ext cx="1015534" cy="584775"/>
          </a:xfrm>
          <a:prstGeom prst="rect">
            <a:avLst/>
          </a:prstGeom>
          <a:noFill/>
        </p:spPr>
        <p:txBody>
          <a:bodyPr wrap="none" rtlCol="0">
            <a:spAutoFit/>
          </a:bodyPr>
          <a:lstStyle/>
          <a:p>
            <a:r>
              <a:rPr lang="en-US" sz="1600" dirty="0" err="1"/>
              <a:t>Yaml</a:t>
            </a:r>
            <a:r>
              <a:rPr lang="en-US" sz="1600" dirty="0"/>
              <a:t>/Json</a:t>
            </a:r>
          </a:p>
          <a:p>
            <a:r>
              <a:rPr lang="en-US" sz="1600" dirty="0" err="1"/>
              <a:t>config</a:t>
            </a:r>
            <a:r>
              <a:rPr lang="en-US" sz="1600" dirty="0"/>
              <a:t> file</a:t>
            </a:r>
          </a:p>
        </p:txBody>
      </p:sp>
      <p:sp>
        <p:nvSpPr>
          <p:cNvPr id="64" name="Title 1">
            <a:extLst>
              <a:ext uri="{FF2B5EF4-FFF2-40B4-BE49-F238E27FC236}">
                <a16:creationId xmlns:a16="http://schemas.microsoft.com/office/drawing/2014/main" id="{C1CFBCAA-F3E0-E648-AA2C-DCA3643D06BC}"/>
              </a:ext>
            </a:extLst>
          </p:cNvPr>
          <p:cNvSpPr txBox="1">
            <a:spLocks/>
          </p:cNvSpPr>
          <p:nvPr/>
        </p:nvSpPr>
        <p:spPr>
          <a:xfrm>
            <a:off x="519112" y="77701"/>
            <a:ext cx="98591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Kubernetes Architecture (Bird’s eye view)</a:t>
            </a:r>
          </a:p>
        </p:txBody>
      </p:sp>
    </p:spTree>
    <p:extLst>
      <p:ext uri="{BB962C8B-B14F-4D97-AF65-F5344CB8AC3E}">
        <p14:creationId xmlns:p14="http://schemas.microsoft.com/office/powerpoint/2010/main" val="41198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4F96AB-BE0F-A247-BAFE-99D5293673DD}"/>
              </a:ext>
            </a:extLst>
          </p:cNvPr>
          <p:cNvPicPr>
            <a:picLocks noChangeAspect="1"/>
          </p:cNvPicPr>
          <p:nvPr/>
        </p:nvPicPr>
        <p:blipFill>
          <a:blip r:embed="rId2"/>
          <a:stretch>
            <a:fillRect/>
          </a:stretch>
        </p:blipFill>
        <p:spPr>
          <a:xfrm>
            <a:off x="2596589" y="626997"/>
            <a:ext cx="6278777" cy="5776986"/>
          </a:xfrm>
          <a:prstGeom prst="rect">
            <a:avLst/>
          </a:prstGeom>
        </p:spPr>
      </p:pic>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5</a:t>
            </a:fld>
            <a:endParaRPr lang="en-US" sz="1600" dirty="0"/>
          </a:p>
        </p:txBody>
      </p:sp>
      <p:sp>
        <p:nvSpPr>
          <p:cNvPr id="10" name="Title 1">
            <a:extLst>
              <a:ext uri="{FF2B5EF4-FFF2-40B4-BE49-F238E27FC236}">
                <a16:creationId xmlns:a16="http://schemas.microsoft.com/office/drawing/2014/main" id="{252CA000-FD81-B94D-B5CA-B29D7652A1C3}"/>
              </a:ext>
            </a:extLst>
          </p:cNvPr>
          <p:cNvSpPr txBox="1">
            <a:spLocks/>
          </p:cNvSpPr>
          <p:nvPr/>
        </p:nvSpPr>
        <p:spPr>
          <a:xfrm>
            <a:off x="395709" y="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K8s Architecture – detailed </a:t>
            </a:r>
          </a:p>
        </p:txBody>
      </p:sp>
    </p:spTree>
    <p:extLst>
      <p:ext uri="{BB962C8B-B14F-4D97-AF65-F5344CB8AC3E}">
        <p14:creationId xmlns:p14="http://schemas.microsoft.com/office/powerpoint/2010/main" val="427652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2"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3" y="6490034"/>
            <a:ext cx="5857876" cy="254069"/>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1"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7"/>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7" y="6356353"/>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6</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435225" y="1594414"/>
            <a:ext cx="11756775" cy="8381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Install Kubernetes on AWS using </a:t>
            </a:r>
            <a:r>
              <a:rPr lang="en-US" b="1" dirty="0" err="1">
                <a:solidFill>
                  <a:srgbClr val="002060"/>
                </a:solidFill>
              </a:rPr>
              <a:t>KubeAdm</a:t>
            </a:r>
            <a:endParaRPr lang="en-US" b="1" dirty="0">
              <a:solidFill>
                <a:srgbClr val="002060"/>
              </a:solidFill>
            </a:endParaRPr>
          </a:p>
        </p:txBody>
      </p:sp>
    </p:spTree>
    <p:extLst>
      <p:ext uri="{BB962C8B-B14F-4D97-AF65-F5344CB8AC3E}">
        <p14:creationId xmlns:p14="http://schemas.microsoft.com/office/powerpoint/2010/main" val="408417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6BED-934B-FD4F-B7D0-145854E82349}"/>
              </a:ext>
            </a:extLst>
          </p:cNvPr>
          <p:cNvSpPr>
            <a:spLocks noGrp="1"/>
          </p:cNvSpPr>
          <p:nvPr>
            <p:ph type="title"/>
          </p:nvPr>
        </p:nvSpPr>
        <p:spPr>
          <a:xfrm>
            <a:off x="838200" y="365125"/>
            <a:ext cx="10840656" cy="1325563"/>
          </a:xfrm>
        </p:spPr>
        <p:txBody>
          <a:bodyPr>
            <a:normAutofit fontScale="90000"/>
          </a:bodyPr>
          <a:lstStyle/>
          <a:p>
            <a:r>
              <a:rPr lang="en-US" b="1" dirty="0">
                <a:solidFill>
                  <a:srgbClr val="FF0000"/>
                </a:solidFill>
              </a:rPr>
              <a:t>Lab: Single node cluster installation using </a:t>
            </a:r>
            <a:r>
              <a:rPr lang="en-US" b="1" dirty="0" err="1">
                <a:solidFill>
                  <a:srgbClr val="FF0000"/>
                </a:solidFill>
              </a:rPr>
              <a:t>KubeAdm</a:t>
            </a:r>
            <a:br>
              <a:rPr lang="en-US" b="1" dirty="0">
                <a:solidFill>
                  <a:srgbClr val="FF0000"/>
                </a:solidFill>
              </a:rPr>
            </a:br>
            <a:endParaRPr lang="en-US" b="1" dirty="0">
              <a:solidFill>
                <a:srgbClr val="FF0000"/>
              </a:solidFill>
            </a:endParaRPr>
          </a:p>
        </p:txBody>
      </p:sp>
      <p:sp>
        <p:nvSpPr>
          <p:cNvPr id="6" name="TextBox 5">
            <a:extLst>
              <a:ext uri="{FF2B5EF4-FFF2-40B4-BE49-F238E27FC236}">
                <a16:creationId xmlns:a16="http://schemas.microsoft.com/office/drawing/2014/main" id="{C0B157BB-C8CE-2B4C-9B81-571D80067140}"/>
              </a:ext>
            </a:extLst>
          </p:cNvPr>
          <p:cNvSpPr txBox="1"/>
          <p:nvPr/>
        </p:nvSpPr>
        <p:spPr>
          <a:xfrm>
            <a:off x="335770" y="2683121"/>
            <a:ext cx="11505147" cy="646331"/>
          </a:xfrm>
          <a:prstGeom prst="rect">
            <a:avLst/>
          </a:prstGeom>
          <a:noFill/>
        </p:spPr>
        <p:txBody>
          <a:bodyPr wrap="none" rtlCol="0">
            <a:spAutoFit/>
          </a:bodyPr>
          <a:lstStyle/>
          <a:p>
            <a:endParaRPr lang="en-US" dirty="0"/>
          </a:p>
          <a:p>
            <a:r>
              <a:rPr lang="en-US" dirty="0">
                <a:hlinkClick r:id="rId2"/>
              </a:rPr>
              <a:t>https://github.com/shekhar2010us/kubernetes_teach_git/blob/master/kubernetes_single_node_cluster_installation.md</a:t>
            </a:r>
            <a:endParaRPr lang="en-US" dirty="0"/>
          </a:p>
          <a:p>
            <a:endParaRPr lang="en-US" dirty="0"/>
          </a:p>
        </p:txBody>
      </p:sp>
      <p:cxnSp>
        <p:nvCxnSpPr>
          <p:cNvPr id="5" name="Straight Connector 4">
            <a:extLst>
              <a:ext uri="{FF2B5EF4-FFF2-40B4-BE49-F238E27FC236}">
                <a16:creationId xmlns:a16="http://schemas.microsoft.com/office/drawing/2014/main" id="{D2EB4841-4E96-487D-ABC4-B5548C00F462}"/>
              </a:ext>
            </a:extLst>
          </p:cNvPr>
          <p:cNvCxnSpPr>
            <a:cxnSpLocks/>
          </p:cNvCxnSpPr>
          <p:nvPr/>
        </p:nvCxnSpPr>
        <p:spPr>
          <a:xfrm>
            <a:off x="2"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9" name="TextBox 8">
            <a:extLst>
              <a:ext uri="{FF2B5EF4-FFF2-40B4-BE49-F238E27FC236}">
                <a16:creationId xmlns:a16="http://schemas.microsoft.com/office/drawing/2014/main" id="{DB8D0BBB-5988-46AA-9EAD-707B6004C7B9}"/>
              </a:ext>
            </a:extLst>
          </p:cNvPr>
          <p:cNvSpPr txBox="1"/>
          <p:nvPr/>
        </p:nvSpPr>
        <p:spPr>
          <a:xfrm>
            <a:off x="3514723" y="6490034"/>
            <a:ext cx="5857876" cy="254069"/>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10" name="Picture 9"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1" y="6273801"/>
            <a:ext cx="542924" cy="542924"/>
          </a:xfrm>
          <a:prstGeom prst="rect">
            <a:avLst/>
          </a:prstGeom>
        </p:spPr>
      </p:pic>
      <p:pic>
        <p:nvPicPr>
          <p:cNvPr id="11" name="Picture 10">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7"/>
            <a:ext cx="1301160" cy="551155"/>
          </a:xfrm>
          <a:prstGeom prst="rect">
            <a:avLst/>
          </a:prstGeom>
        </p:spPr>
      </p:pic>
      <p:sp>
        <p:nvSpPr>
          <p:cNvPr id="12" name="Slide Number Placeholder 102">
            <a:extLst>
              <a:ext uri="{FF2B5EF4-FFF2-40B4-BE49-F238E27FC236}">
                <a16:creationId xmlns:a16="http://schemas.microsoft.com/office/drawing/2014/main" id="{A00F2676-DEAE-461D-80E3-9CE7EC56B906}"/>
              </a:ext>
            </a:extLst>
          </p:cNvPr>
          <p:cNvSpPr txBox="1">
            <a:spLocks/>
          </p:cNvSpPr>
          <p:nvPr/>
        </p:nvSpPr>
        <p:spPr>
          <a:xfrm>
            <a:off x="9159627" y="6356353"/>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7</a:t>
            </a:fld>
            <a:endParaRPr lang="en-US" sz="1600" dirty="0"/>
          </a:p>
        </p:txBody>
      </p:sp>
      <p:sp>
        <p:nvSpPr>
          <p:cNvPr id="3" name="TextBox 2">
            <a:extLst>
              <a:ext uri="{FF2B5EF4-FFF2-40B4-BE49-F238E27FC236}">
                <a16:creationId xmlns:a16="http://schemas.microsoft.com/office/drawing/2014/main" id="{5E1B62E2-4115-364C-91AA-846B2941B0BC}"/>
              </a:ext>
            </a:extLst>
          </p:cNvPr>
          <p:cNvSpPr txBox="1"/>
          <p:nvPr/>
        </p:nvSpPr>
        <p:spPr>
          <a:xfrm>
            <a:off x="519113" y="4815068"/>
            <a:ext cx="10854125" cy="646331"/>
          </a:xfrm>
          <a:prstGeom prst="rect">
            <a:avLst/>
          </a:prstGeom>
          <a:noFill/>
        </p:spPr>
        <p:txBody>
          <a:bodyPr wrap="none" rtlCol="0">
            <a:spAutoFit/>
          </a:bodyPr>
          <a:lstStyle/>
          <a:p>
            <a:r>
              <a:rPr lang="en-US" i="1" dirty="0"/>
              <a:t>** Do this lab the first thing – so that we all have machines with Docker which will be used to run exercises in lab 1</a:t>
            </a:r>
          </a:p>
          <a:p>
            <a:r>
              <a:rPr lang="en-US" i="1" dirty="0"/>
              <a:t>** Instructions for installing multi-node k8s cluster is provided in the above link</a:t>
            </a:r>
          </a:p>
        </p:txBody>
      </p:sp>
      <p:sp>
        <p:nvSpPr>
          <p:cNvPr id="4" name="TextBox 3">
            <a:extLst>
              <a:ext uri="{FF2B5EF4-FFF2-40B4-BE49-F238E27FC236}">
                <a16:creationId xmlns:a16="http://schemas.microsoft.com/office/drawing/2014/main" id="{0DC98E44-8128-7244-BD86-79287456123F}"/>
              </a:ext>
            </a:extLst>
          </p:cNvPr>
          <p:cNvSpPr txBox="1"/>
          <p:nvPr/>
        </p:nvSpPr>
        <p:spPr>
          <a:xfrm>
            <a:off x="335770" y="2602685"/>
            <a:ext cx="4379276" cy="369332"/>
          </a:xfrm>
          <a:prstGeom prst="rect">
            <a:avLst/>
          </a:prstGeom>
          <a:noFill/>
        </p:spPr>
        <p:txBody>
          <a:bodyPr wrap="none" rtlCol="0">
            <a:spAutoFit/>
          </a:bodyPr>
          <a:lstStyle/>
          <a:p>
            <a:r>
              <a:rPr lang="en-US" i="1" dirty="0"/>
              <a:t>** Master node need to have at least 2 CPUs</a:t>
            </a:r>
          </a:p>
        </p:txBody>
      </p:sp>
    </p:spTree>
    <p:extLst>
      <p:ext uri="{BB962C8B-B14F-4D97-AF65-F5344CB8AC3E}">
        <p14:creationId xmlns:p14="http://schemas.microsoft.com/office/powerpoint/2010/main" val="285620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8</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247650" y="2402803"/>
            <a:ext cx="1175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Kubectl</a:t>
            </a:r>
          </a:p>
        </p:txBody>
      </p:sp>
    </p:spTree>
    <p:extLst>
      <p:ext uri="{BB962C8B-B14F-4D97-AF65-F5344CB8AC3E}">
        <p14:creationId xmlns:p14="http://schemas.microsoft.com/office/powerpoint/2010/main" val="48256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9</a:t>
            </a:fld>
            <a:endParaRPr lang="en-US" sz="1600" dirty="0"/>
          </a:p>
        </p:txBody>
      </p:sp>
      <p:sp>
        <p:nvSpPr>
          <p:cNvPr id="12" name="Title 1">
            <a:extLst>
              <a:ext uri="{FF2B5EF4-FFF2-40B4-BE49-F238E27FC236}">
                <a16:creationId xmlns:a16="http://schemas.microsoft.com/office/drawing/2014/main" id="{8D422E26-A62D-E543-AB2F-8156C7C8904F}"/>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002060"/>
                </a:solidFill>
              </a:rPr>
              <a:t>Kubectl</a:t>
            </a:r>
            <a:endParaRPr lang="en-US" b="1" dirty="0">
              <a:solidFill>
                <a:srgbClr val="002060"/>
              </a:solidFill>
            </a:endParaRPr>
          </a:p>
        </p:txBody>
      </p:sp>
      <p:sp>
        <p:nvSpPr>
          <p:cNvPr id="2" name="Rectangle 1">
            <a:extLst>
              <a:ext uri="{FF2B5EF4-FFF2-40B4-BE49-F238E27FC236}">
                <a16:creationId xmlns:a16="http://schemas.microsoft.com/office/drawing/2014/main" id="{48048B66-F99A-2640-99F5-A638FD6CD772}"/>
              </a:ext>
            </a:extLst>
          </p:cNvPr>
          <p:cNvSpPr/>
          <p:nvPr/>
        </p:nvSpPr>
        <p:spPr>
          <a:xfrm>
            <a:off x="742950" y="1689904"/>
            <a:ext cx="9970358" cy="2805063"/>
          </a:xfrm>
          <a:prstGeom prst="rect">
            <a:avLst/>
          </a:prstGeom>
        </p:spPr>
        <p:txBody>
          <a:bodyPr wrap="square">
            <a:spAutoFit/>
          </a:bodyPr>
          <a:lstStyle/>
          <a:p>
            <a:pPr marL="285750" indent="-285750">
              <a:lnSpc>
                <a:spcPct val="150000"/>
              </a:lnSpc>
              <a:buFont typeface="Arial" panose="020B0604020202020204" pitchFamily="34" charset="0"/>
              <a:buChar char="•"/>
            </a:pPr>
            <a:r>
              <a:rPr lang="en-IN" sz="2400" b="1" dirty="0" err="1"/>
              <a:t>kubectl</a:t>
            </a:r>
            <a:r>
              <a:rPr lang="en-IN" sz="2400" dirty="0"/>
              <a:t> is Kubernetes command-line tool for running commands against Kubernetes clusters.</a:t>
            </a:r>
          </a:p>
          <a:p>
            <a:pPr marL="285750" indent="-285750">
              <a:lnSpc>
                <a:spcPct val="150000"/>
              </a:lnSpc>
              <a:buFont typeface="Arial" panose="020B0604020202020204" pitchFamily="34" charset="0"/>
              <a:buChar char="•"/>
            </a:pPr>
            <a:r>
              <a:rPr lang="en-IN" sz="2400" dirty="0"/>
              <a:t>It can be used to deploy and manage applications on Kubernetes. </a:t>
            </a:r>
          </a:p>
          <a:p>
            <a:pPr marL="285750" indent="-285750">
              <a:lnSpc>
                <a:spcPct val="150000"/>
              </a:lnSpc>
              <a:buFont typeface="Arial" panose="020B0604020202020204" pitchFamily="34" charset="0"/>
              <a:buChar char="•"/>
            </a:pPr>
            <a:r>
              <a:rPr lang="en-IN" sz="2400" dirty="0"/>
              <a:t>Using kubectl, you can inspect cluster resources; create, delete, and update components; look at your new cluster; and bring up example apps etc.</a:t>
            </a:r>
          </a:p>
        </p:txBody>
      </p:sp>
      <p:sp>
        <p:nvSpPr>
          <p:cNvPr id="9" name="Rectangle 8">
            <a:extLst>
              <a:ext uri="{FF2B5EF4-FFF2-40B4-BE49-F238E27FC236}">
                <a16:creationId xmlns:a16="http://schemas.microsoft.com/office/drawing/2014/main" id="{472C40ED-A420-8F4C-9BCC-C015EDF4F89C}"/>
              </a:ext>
            </a:extLst>
          </p:cNvPr>
          <p:cNvSpPr/>
          <p:nvPr/>
        </p:nvSpPr>
        <p:spPr>
          <a:xfrm>
            <a:off x="1240826" y="5297830"/>
            <a:ext cx="4727576" cy="584775"/>
          </a:xfrm>
          <a:prstGeom prst="rect">
            <a:avLst/>
          </a:prstGeom>
        </p:spPr>
        <p:txBody>
          <a:bodyPr wrap="none">
            <a:spAutoFit/>
          </a:bodyPr>
          <a:lstStyle/>
          <a:p>
            <a:r>
              <a:rPr lang="en-US" sz="1600" dirty="0"/>
              <a:t>Kubernetes Java client</a:t>
            </a:r>
          </a:p>
          <a:p>
            <a:r>
              <a:rPr lang="en-US" sz="1600" dirty="0">
                <a:hlinkClick r:id="rId4"/>
              </a:rPr>
              <a:t>https://github.com/kubernetes-client/java#installation</a:t>
            </a:r>
            <a:endParaRPr lang="en-US" sz="1600" dirty="0"/>
          </a:p>
        </p:txBody>
      </p:sp>
    </p:spTree>
    <p:extLst>
      <p:ext uri="{BB962C8B-B14F-4D97-AF65-F5344CB8AC3E}">
        <p14:creationId xmlns:p14="http://schemas.microsoft.com/office/powerpoint/2010/main" val="3837342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12068</TotalTime>
  <Words>1909</Words>
  <Application>Microsoft Macintosh PowerPoint</Application>
  <PresentationFormat>Widescreen</PresentationFormat>
  <Paragraphs>212</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vt:lpstr>
      <vt:lpstr>Noto Sans Symbols</vt:lpstr>
      <vt:lpstr>Office Theme</vt:lpstr>
      <vt:lpstr>PowerPoint Presentation</vt:lpstr>
      <vt:lpstr>Table of Content</vt:lpstr>
      <vt:lpstr>PowerPoint Presentation</vt:lpstr>
      <vt:lpstr>PowerPoint Presentation</vt:lpstr>
      <vt:lpstr>PowerPoint Presentation</vt:lpstr>
      <vt:lpstr>PowerPoint Presentation</vt:lpstr>
      <vt:lpstr>Lab: Single node cluster installation using KubeAdm </vt:lpstr>
      <vt:lpstr>PowerPoint Presentation</vt:lpstr>
      <vt:lpstr>PowerPoint Presentation</vt:lpstr>
      <vt:lpstr>PowerPoint Presentation</vt:lpstr>
      <vt:lpstr>Nodes: Master and Worker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Running Cloud Controllers</vt:lpstr>
      <vt:lpstr>Example Cloud Controllers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Shekhar Agrawal</dc:creator>
  <cp:lastModifiedBy>Shekhar Agrawal</cp:lastModifiedBy>
  <cp:revision>986</cp:revision>
  <dcterms:created xsi:type="dcterms:W3CDTF">2019-03-07T15:45:35Z</dcterms:created>
  <dcterms:modified xsi:type="dcterms:W3CDTF">2019-07-11T07:28:08Z</dcterms:modified>
</cp:coreProperties>
</file>