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86" r:id="rId2"/>
    <p:sldId id="353" r:id="rId3"/>
    <p:sldId id="261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336" r:id="rId19"/>
    <p:sldId id="314" r:id="rId20"/>
    <p:sldId id="335" r:id="rId21"/>
    <p:sldId id="337" r:id="rId22"/>
    <p:sldId id="287" r:id="rId23"/>
    <p:sldId id="288" r:id="rId24"/>
    <p:sldId id="290" r:id="rId25"/>
    <p:sldId id="291" r:id="rId26"/>
    <p:sldId id="292" r:id="rId27"/>
    <p:sldId id="338" r:id="rId28"/>
    <p:sldId id="351" r:id="rId29"/>
    <p:sldId id="350" r:id="rId30"/>
    <p:sldId id="352" r:id="rId31"/>
    <p:sldId id="349" r:id="rId32"/>
    <p:sldId id="348" r:id="rId33"/>
    <p:sldId id="347" r:id="rId34"/>
    <p:sldId id="280" r:id="rId35"/>
    <p:sldId id="341" r:id="rId36"/>
    <p:sldId id="342" r:id="rId37"/>
    <p:sldId id="302" r:id="rId38"/>
    <p:sldId id="304" r:id="rId39"/>
    <p:sldId id="300" r:id="rId40"/>
    <p:sldId id="344" r:id="rId41"/>
    <p:sldId id="343" r:id="rId42"/>
    <p:sldId id="345" r:id="rId43"/>
    <p:sldId id="346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81" autoAdjust="0"/>
    <p:restoredTop sz="95000"/>
  </p:normalViewPr>
  <p:slideViewPr>
    <p:cSldViewPr snapToObjects="1">
      <p:cViewPr varScale="1">
        <p:scale>
          <a:sx n="106" d="100"/>
          <a:sy n="106" d="100"/>
        </p:scale>
        <p:origin x="210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47749-AEEA-2B4A-9647-4DB44B5ECD5C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D7F1A-973A-0A49-92EB-74CEAA16C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EB5DA-E585-8C43-946C-F0BEE169026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87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D7F1A-973A-0A49-92EB-74CEAA16C97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45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https://cloud.google.com/blog/products/gcp/kubernetes-best-practices-setting-up-health-checks-with-readiness-and-liveness-probes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D7F1A-973A-0A49-92EB-74CEAA16C97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63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kubectl create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https://k8s.io/examples/debug/counter-pod.yaml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D7F1A-973A-0A49-92EB-74CEAA16C97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D7F1A-973A-0A49-92EB-74CEAA16C97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D7F1A-973A-0A49-92EB-74CEAA16C97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D7F1A-973A-0A49-92EB-74CEAA16C97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97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D7F1A-973A-0A49-92EB-74CEAA16C97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61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D7F1A-973A-0A49-92EB-74CEAA16C97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77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D7F1A-973A-0A49-92EB-74CEAA16C97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61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D7F1A-973A-0A49-92EB-74CEAA16C97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34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3DCB-26EF-9645-ABC5-DDBA5B187CA7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4514-03E9-8242-816A-DB5F8B934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3DCB-26EF-9645-ABC5-DDBA5B187CA7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4514-03E9-8242-816A-DB5F8B934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3DCB-26EF-9645-ABC5-DDBA5B187CA7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4514-03E9-8242-816A-DB5F8B934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3DCB-26EF-9645-ABC5-DDBA5B187CA7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4514-03E9-8242-816A-DB5F8B934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3DCB-26EF-9645-ABC5-DDBA5B187CA7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4514-03E9-8242-816A-DB5F8B934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3DCB-26EF-9645-ABC5-DDBA5B187CA7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4514-03E9-8242-816A-DB5F8B934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3DCB-26EF-9645-ABC5-DDBA5B187CA7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4514-03E9-8242-816A-DB5F8B934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3DCB-26EF-9645-ABC5-DDBA5B187CA7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4514-03E9-8242-816A-DB5F8B934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3DCB-26EF-9645-ABC5-DDBA5B187CA7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4514-03E9-8242-816A-DB5F8B934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3DCB-26EF-9645-ABC5-DDBA5B187CA7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4514-03E9-8242-816A-DB5F8B934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3DCB-26EF-9645-ABC5-DDBA5B187CA7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4514-03E9-8242-816A-DB5F8B934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33DCB-26EF-9645-ABC5-DDBA5B187CA7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94514-03E9-8242-816A-DB5F8B934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hekhar2010us/kubernetes_teach_git/blob/master/kubernetes_dashboard_installation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ekhar2010us/kubernetes_teach_git/blob/master/k8s_monitor1/monitor.m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ekhar2010us/kubernetes_teach_git/blob/master/k8s_monitor2/monitor.m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hekhar2010us/kubernetes_teach_git/blob/master/k8s_logging/basic_logging.md" TargetMode="External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nother.example.com/charts" TargetMode="External"/><Relationship Id="rId5" Type="http://schemas.openxmlformats.org/officeDocument/2006/relationships/hyperlink" Target="http://example.com/charts" TargetMode="External"/><Relationship Id="rId4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hekhar2010us/kubernetes_teach_git/blob/master/k8s_logging/helm.md" TargetMode="External"/><Relationship Id="rId4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hekhar2010us/kubernetes_teach_git/blob/master/k8s_logging/efk_logging.md" TargetMode="External"/><Relationship Id="rId4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b.docker.com/r/google/cadviso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8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1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BE89834-BD39-E245-B3F9-8249364136DD}"/>
              </a:ext>
            </a:extLst>
          </p:cNvPr>
          <p:cNvSpPr txBox="1">
            <a:spLocks/>
          </p:cNvSpPr>
          <p:nvPr/>
        </p:nvSpPr>
        <p:spPr>
          <a:xfrm>
            <a:off x="563336" y="2402804"/>
            <a:ext cx="84399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Chapter 6: Kubernetes Logging, Monitoring and Health checks</a:t>
            </a:r>
          </a:p>
        </p:txBody>
      </p:sp>
    </p:spTree>
    <p:extLst>
      <p:ext uri="{BB962C8B-B14F-4D97-AF65-F5344CB8AC3E}">
        <p14:creationId xmlns:p14="http://schemas.microsoft.com/office/powerpoint/2010/main" val="3083533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B370F-62E5-7147-8BB6-DA8047EEC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7985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Heapster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200" dirty="0"/>
              <a:t>Enables monitoring and performance analysis in Kubernetes Clusters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Collects signals from </a:t>
            </a:r>
            <a:r>
              <a:rPr lang="en-US" sz="2200" dirty="0" err="1"/>
              <a:t>kubelets</a:t>
            </a:r>
            <a:r>
              <a:rPr lang="en-US" sz="2200" dirty="0"/>
              <a:t> and the api server, processes them, and exports them via REST APIs or to a configurable timeseries storage backend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Acts as a normal pod and discovers every cluster node via the Kubernetes API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dirty="0"/>
              <a:t>Limitation</a:t>
            </a:r>
            <a:r>
              <a:rPr lang="en-US" sz="2200" dirty="0"/>
              <a:t> – </a:t>
            </a:r>
            <a:r>
              <a:rPr lang="en-US" sz="2200" dirty="0">
                <a:solidFill>
                  <a:srgbClr val="C00000"/>
                </a:solidFill>
              </a:rPr>
              <a:t>Deprecated and no longer supported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9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10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935B2EF-41E5-0842-8433-308844EF6E48}"/>
              </a:ext>
            </a:extLst>
          </p:cNvPr>
          <p:cNvSpPr txBox="1">
            <a:spLocks/>
          </p:cNvSpPr>
          <p:nvPr/>
        </p:nvSpPr>
        <p:spPr>
          <a:xfrm>
            <a:off x="457200" y="11095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Default Monitoring Options</a:t>
            </a:r>
          </a:p>
        </p:txBody>
      </p:sp>
    </p:spTree>
    <p:extLst>
      <p:ext uri="{BB962C8B-B14F-4D97-AF65-F5344CB8AC3E}">
        <p14:creationId xmlns:p14="http://schemas.microsoft.com/office/powerpoint/2010/main" val="3362572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B370F-62E5-7147-8BB6-DA8047EEC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328404"/>
            <a:ext cx="8229600" cy="45259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Persistence</a:t>
            </a:r>
            <a:r>
              <a:rPr lang="en-US" sz="2200" dirty="0"/>
              <a:t>: These tools provide information about the current health of Kubernetes, they lack data storage capabilities. Either </a:t>
            </a:r>
            <a:r>
              <a:rPr lang="en-US" sz="2200" dirty="0" err="1"/>
              <a:t>InfluxDB</a:t>
            </a:r>
            <a:r>
              <a:rPr lang="en-US" sz="2200" dirty="0"/>
              <a:t> or Prometheus (time-series databases) is added to provide persistence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Visualization</a:t>
            </a:r>
            <a:r>
              <a:rPr lang="en-US" sz="2200" dirty="0"/>
              <a:t>: open-source tools such as Grafana or Kibana are used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Logging</a:t>
            </a:r>
            <a:r>
              <a:rPr lang="en-US" sz="2200" dirty="0"/>
              <a:t>: Additional log collectors are added as well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Access control and HA</a:t>
            </a:r>
            <a:r>
              <a:rPr lang="en-US" sz="2200" dirty="0"/>
              <a:t>: Additional third-party integration needs reliability, scalability to store data, additional RBAC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i="1" dirty="0"/>
              <a:t>Bottom line</a:t>
            </a:r>
            <a:r>
              <a:rPr lang="en-US" sz="2200" dirty="0"/>
              <a:t>: Monitoring in Kubernetes is hard, so default options are rarely used. ** </a:t>
            </a:r>
            <a:r>
              <a:rPr lang="en-US" sz="2200" i="1" dirty="0"/>
              <a:t>Next few slides describes what options are available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9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11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A5B6E7E-F1C5-B34C-9C54-E0B6C0EDC981}"/>
              </a:ext>
            </a:extLst>
          </p:cNvPr>
          <p:cNvSpPr txBox="1">
            <a:spLocks/>
          </p:cNvSpPr>
          <p:nvPr/>
        </p:nvSpPr>
        <p:spPr>
          <a:xfrm>
            <a:off x="389334" y="173037"/>
            <a:ext cx="85031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>
                <a:solidFill>
                  <a:srgbClr val="002060"/>
                </a:solidFill>
              </a:rPr>
              <a:t>Problems in Default Monitoring Options</a:t>
            </a:r>
          </a:p>
        </p:txBody>
      </p:sp>
    </p:spTree>
    <p:extLst>
      <p:ext uri="{BB962C8B-B14F-4D97-AF65-F5344CB8AC3E}">
        <p14:creationId xmlns:p14="http://schemas.microsoft.com/office/powerpoint/2010/main" val="2553191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B370F-62E5-7147-8BB6-DA8047EEC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Prometheus and Grafana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Prometheus stores all its data as a time series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This data can be queried via the </a:t>
            </a:r>
            <a:r>
              <a:rPr lang="en-US" sz="2200" dirty="0" err="1"/>
              <a:t>PromQL</a:t>
            </a:r>
            <a:r>
              <a:rPr lang="en-US" sz="2200" dirty="0"/>
              <a:t> query language and visualized with a built-in expression browser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Since Prometheus is not a dashboard, it relies on Grafana for visualizing data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9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12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5B941C-9EC0-724D-95E3-81C302A380A6}"/>
              </a:ext>
            </a:extLst>
          </p:cNvPr>
          <p:cNvSpPr txBox="1">
            <a:spLocks/>
          </p:cNvSpPr>
          <p:nvPr/>
        </p:nvSpPr>
        <p:spPr>
          <a:xfrm>
            <a:off x="389334" y="9394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Other Monitoring Options</a:t>
            </a:r>
          </a:p>
        </p:txBody>
      </p:sp>
    </p:spTree>
    <p:extLst>
      <p:ext uri="{BB962C8B-B14F-4D97-AF65-F5344CB8AC3E}">
        <p14:creationId xmlns:p14="http://schemas.microsoft.com/office/powerpoint/2010/main" val="48376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B370F-62E5-7147-8BB6-DA8047EEC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329437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ELK or EFK stack (Elasticsearch,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logstash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fluentd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, Kibana)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Works well with one another and together represent a reliable solution used for Kubernetes monitoring and log aggregation</a:t>
            </a:r>
          </a:p>
          <a:p>
            <a:pPr>
              <a:lnSpc>
                <a:spcPct val="150000"/>
              </a:lnSpc>
            </a:pPr>
            <a:r>
              <a:rPr lang="en-US" sz="2200" dirty="0" err="1"/>
              <a:t>Fluentd</a:t>
            </a:r>
            <a:r>
              <a:rPr lang="en-US" sz="2200" dirty="0"/>
              <a:t> collects logs from pods running on cluster nodes, then routes them to a central​​​​​​</a:t>
            </a:r>
            <a:r>
              <a:rPr lang="en-US" sz="2200" dirty="0" err="1"/>
              <a:t>ized</a:t>
            </a:r>
            <a:r>
              <a:rPr lang="en-US" sz="2200" dirty="0"/>
              <a:t> Elasticsearch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Elasticsearch ingests these logs from </a:t>
            </a:r>
            <a:r>
              <a:rPr lang="en-US" sz="2200" dirty="0" err="1"/>
              <a:t>Fluentd</a:t>
            </a:r>
            <a:r>
              <a:rPr lang="en-US" sz="2200" dirty="0"/>
              <a:t> and stores them in a central location. It is also used to efficiently search text files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Kibana is the UI; the user can visualize the collected logs and metrics and create custom dashboards based on queries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9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13</a:t>
            </a:fld>
            <a:endParaRPr lang="en-US" sz="16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9C925D5-2C7F-F346-9866-AE22C1E54D1A}"/>
              </a:ext>
            </a:extLst>
          </p:cNvPr>
          <p:cNvSpPr txBox="1">
            <a:spLocks/>
          </p:cNvSpPr>
          <p:nvPr/>
        </p:nvSpPr>
        <p:spPr>
          <a:xfrm>
            <a:off x="389334" y="9738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Other Monitoring Options</a:t>
            </a:r>
          </a:p>
        </p:txBody>
      </p:sp>
    </p:spTree>
    <p:extLst>
      <p:ext uri="{BB962C8B-B14F-4D97-AF65-F5344CB8AC3E}">
        <p14:creationId xmlns:p14="http://schemas.microsoft.com/office/powerpoint/2010/main" val="2064110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B370F-62E5-7147-8BB6-DA8047EEC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Kubewatch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200" dirty="0"/>
              <a:t>A Kubernetes watcher that publishes event notifications in a </a:t>
            </a:r>
            <a:r>
              <a:rPr lang="en-US" sz="2200" b="1" dirty="0"/>
              <a:t>Slack channel</a:t>
            </a:r>
            <a:r>
              <a:rPr lang="en-US" sz="2200" dirty="0"/>
              <a:t>. This tool allows you to specify the resources you want to monitor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9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14</a:t>
            </a:fld>
            <a:endParaRPr lang="en-US" sz="16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EAE553F-E207-B74B-BD04-8FFEDF32A470}"/>
              </a:ext>
            </a:extLst>
          </p:cNvPr>
          <p:cNvSpPr txBox="1">
            <a:spLocks/>
          </p:cNvSpPr>
          <p:nvPr/>
        </p:nvSpPr>
        <p:spPr>
          <a:xfrm>
            <a:off x="389334" y="10786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Other Monitoring Options</a:t>
            </a:r>
          </a:p>
        </p:txBody>
      </p:sp>
    </p:spTree>
    <p:extLst>
      <p:ext uri="{BB962C8B-B14F-4D97-AF65-F5344CB8AC3E}">
        <p14:creationId xmlns:p14="http://schemas.microsoft.com/office/powerpoint/2010/main" val="1931276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5006F-B8C6-5944-BC86-F6628E2F5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/>
              <a:t>Heapster</a:t>
            </a:r>
            <a:r>
              <a:rPr lang="en-US" sz="2800" dirty="0"/>
              <a:t> + </a:t>
            </a:r>
            <a:r>
              <a:rPr lang="en-US" sz="2800" dirty="0" err="1"/>
              <a:t>InfluxDB</a:t>
            </a:r>
            <a:r>
              <a:rPr lang="en-US" sz="2800" dirty="0"/>
              <a:t> + Grafana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Prometheus + Grafana</a:t>
            </a:r>
          </a:p>
          <a:p>
            <a:pPr>
              <a:lnSpc>
                <a:spcPct val="150000"/>
              </a:lnSpc>
            </a:pPr>
            <a:r>
              <a:rPr lang="en-US" sz="2800" dirty="0" err="1"/>
              <a:t>Heapster</a:t>
            </a:r>
            <a:r>
              <a:rPr lang="en-US" sz="2800" dirty="0"/>
              <a:t> + ELK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With </a:t>
            </a:r>
            <a:r>
              <a:rPr lang="en-US" sz="2800" dirty="0" err="1"/>
              <a:t>Heapster</a:t>
            </a:r>
            <a:r>
              <a:rPr lang="en-US" sz="2800" dirty="0"/>
              <a:t> deprecated, the most common toolset remains is – {Prometheus + Grafana}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9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15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3F4FCB7-2C62-9F40-A8A4-C8768632FD68}"/>
              </a:ext>
            </a:extLst>
          </p:cNvPr>
          <p:cNvSpPr txBox="1">
            <a:spLocks/>
          </p:cNvSpPr>
          <p:nvPr/>
        </p:nvSpPr>
        <p:spPr>
          <a:xfrm>
            <a:off x="563336" y="9027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Commonly used toolset</a:t>
            </a:r>
          </a:p>
        </p:txBody>
      </p:sp>
    </p:spTree>
    <p:extLst>
      <p:ext uri="{BB962C8B-B14F-4D97-AF65-F5344CB8AC3E}">
        <p14:creationId xmlns:p14="http://schemas.microsoft.com/office/powerpoint/2010/main" val="1167869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A5BBB-D2A7-EA41-88AF-CB575AEFE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400" dirty="0"/>
              <a:t>Datadog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AppDynamics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Sumo Logic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Rancher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Dynatrace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Sysdig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9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16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77FDEEB-7D8D-C341-9714-FC70CA7FAE99}"/>
              </a:ext>
            </a:extLst>
          </p:cNvPr>
          <p:cNvSpPr txBox="1">
            <a:spLocks/>
          </p:cNvSpPr>
          <p:nvPr/>
        </p:nvSpPr>
        <p:spPr>
          <a:xfrm>
            <a:off x="592931" y="2746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Vendors for Monitoring</a:t>
            </a:r>
          </a:p>
        </p:txBody>
      </p:sp>
    </p:spTree>
    <p:extLst>
      <p:ext uri="{BB962C8B-B14F-4D97-AF65-F5344CB8AC3E}">
        <p14:creationId xmlns:p14="http://schemas.microsoft.com/office/powerpoint/2010/main" val="175885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58B733-338B-9449-9EC6-B2F76C66348F}"/>
              </a:ext>
            </a:extLst>
          </p:cNvPr>
          <p:cNvSpPr/>
          <p:nvPr/>
        </p:nvSpPr>
        <p:spPr>
          <a:xfrm>
            <a:off x="163974" y="1814769"/>
            <a:ext cx="2902405" cy="3706586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E7831F-5E23-9246-B16B-D8E5196EBCCB}"/>
              </a:ext>
            </a:extLst>
          </p:cNvPr>
          <p:cNvSpPr/>
          <p:nvPr/>
        </p:nvSpPr>
        <p:spPr>
          <a:xfrm>
            <a:off x="3446014" y="1814769"/>
            <a:ext cx="2837090" cy="3706586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413A3-A172-4047-A535-39769E5AE50F}"/>
              </a:ext>
            </a:extLst>
          </p:cNvPr>
          <p:cNvSpPr txBox="1"/>
          <p:nvPr/>
        </p:nvSpPr>
        <p:spPr>
          <a:xfrm>
            <a:off x="1006558" y="1316118"/>
            <a:ext cx="1409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 Node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4EFB7-1B53-4744-876B-0E24D8BD9B78}"/>
              </a:ext>
            </a:extLst>
          </p:cNvPr>
          <p:cNvSpPr txBox="1"/>
          <p:nvPr/>
        </p:nvSpPr>
        <p:spPr>
          <a:xfrm>
            <a:off x="4190627" y="1316118"/>
            <a:ext cx="143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8A6AD4-8158-9D40-974B-AFE2FD377D0D}"/>
              </a:ext>
            </a:extLst>
          </p:cNvPr>
          <p:cNvSpPr/>
          <p:nvPr/>
        </p:nvSpPr>
        <p:spPr>
          <a:xfrm>
            <a:off x="359919" y="1994383"/>
            <a:ext cx="530678" cy="1518558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6A32A4-2F49-7B42-869F-4B86A0168D7D}"/>
              </a:ext>
            </a:extLst>
          </p:cNvPr>
          <p:cNvSpPr txBox="1"/>
          <p:nvPr/>
        </p:nvSpPr>
        <p:spPr>
          <a:xfrm rot="16200000">
            <a:off x="53757" y="259854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E463D0-2E29-2C42-B961-DB8A2685FEB9}"/>
              </a:ext>
            </a:extLst>
          </p:cNvPr>
          <p:cNvSpPr/>
          <p:nvPr/>
        </p:nvSpPr>
        <p:spPr>
          <a:xfrm>
            <a:off x="1270233" y="4198741"/>
            <a:ext cx="1281795" cy="718458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6AE250-CB8B-2148-8842-C141EB65D53D}"/>
              </a:ext>
            </a:extLst>
          </p:cNvPr>
          <p:cNvSpPr txBox="1"/>
          <p:nvPr/>
        </p:nvSpPr>
        <p:spPr>
          <a:xfrm>
            <a:off x="1373023" y="4394684"/>
            <a:ext cx="145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 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CD9AA2-97E6-5645-ADF8-3DFC99B313E3}"/>
              </a:ext>
            </a:extLst>
          </p:cNvPr>
          <p:cNvSpPr/>
          <p:nvPr/>
        </p:nvSpPr>
        <p:spPr>
          <a:xfrm>
            <a:off x="3641858" y="2097403"/>
            <a:ext cx="1105290" cy="582063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4C3211-10DB-D54F-A026-69955843B3E2}"/>
              </a:ext>
            </a:extLst>
          </p:cNvPr>
          <p:cNvSpPr txBox="1"/>
          <p:nvPr/>
        </p:nvSpPr>
        <p:spPr>
          <a:xfrm>
            <a:off x="3844995" y="219911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kubelet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60FCBFCF-5088-924B-89D3-573F5CF22C3C}"/>
              </a:ext>
            </a:extLst>
          </p:cNvPr>
          <p:cNvSpPr/>
          <p:nvPr/>
        </p:nvSpPr>
        <p:spPr>
          <a:xfrm>
            <a:off x="3978639" y="4582464"/>
            <a:ext cx="490926" cy="636813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616D3C63-1B9C-6647-B086-54DE8A111EF2}"/>
              </a:ext>
            </a:extLst>
          </p:cNvPr>
          <p:cNvSpPr/>
          <p:nvPr/>
        </p:nvSpPr>
        <p:spPr>
          <a:xfrm>
            <a:off x="4513932" y="4557970"/>
            <a:ext cx="490926" cy="636813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995F72F1-D394-9240-86E1-2769B1638B9B}"/>
              </a:ext>
            </a:extLst>
          </p:cNvPr>
          <p:cNvSpPr/>
          <p:nvPr/>
        </p:nvSpPr>
        <p:spPr>
          <a:xfrm>
            <a:off x="5072213" y="4557969"/>
            <a:ext cx="490926" cy="636813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3A6208-8A79-B74B-9850-B58777C4B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149" y="2886229"/>
            <a:ext cx="1169809" cy="6849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DC43072-8B83-8546-B0AA-F24B18B2965F}"/>
              </a:ext>
            </a:extLst>
          </p:cNvPr>
          <p:cNvSpPr txBox="1"/>
          <p:nvPr/>
        </p:nvSpPr>
        <p:spPr>
          <a:xfrm>
            <a:off x="4491911" y="515202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Pods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6E33E487-0363-3141-BD14-4EE9097BB1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37270" y="3859742"/>
            <a:ext cx="726621" cy="3432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15249FA6-5C5E-CB45-9F39-EA7A8E89C530}"/>
              </a:ext>
            </a:extLst>
          </p:cNvPr>
          <p:cNvCxnSpPr>
            <a:cxnSpLocks/>
          </p:cNvCxnSpPr>
          <p:nvPr/>
        </p:nvCxnSpPr>
        <p:spPr>
          <a:xfrm rot="10800000">
            <a:off x="4791990" y="2273705"/>
            <a:ext cx="475280" cy="535080"/>
          </a:xfrm>
          <a:prstGeom prst="curvedConnector3">
            <a:avLst>
              <a:gd name="adj1" fmla="val 165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C1DF2C1-CAF7-6A4D-9CA1-EC1EECE36D99}"/>
              </a:ext>
            </a:extLst>
          </p:cNvPr>
          <p:cNvSpPr txBox="1"/>
          <p:nvPr/>
        </p:nvSpPr>
        <p:spPr>
          <a:xfrm>
            <a:off x="4491911" y="3877486"/>
            <a:ext cx="1420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1. collect metrics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E55278-04CC-1C4C-8A98-78B79810E9BD}"/>
              </a:ext>
            </a:extLst>
          </p:cNvPr>
          <p:cNvSpPr txBox="1"/>
          <p:nvPr/>
        </p:nvSpPr>
        <p:spPr>
          <a:xfrm>
            <a:off x="4774217" y="2310134"/>
            <a:ext cx="1456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2. expose metrics</a:t>
            </a: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E66ED170-C4F3-E248-BF98-3697A8238044}"/>
              </a:ext>
            </a:extLst>
          </p:cNvPr>
          <p:cNvCxnSpPr>
            <a:cxnSpLocks/>
            <a:stCxn id="12" idx="1"/>
            <a:endCxn id="10" idx="0"/>
          </p:cNvCxnSpPr>
          <p:nvPr/>
        </p:nvCxnSpPr>
        <p:spPr>
          <a:xfrm rot="10800000" flipV="1">
            <a:off x="1911132" y="2388434"/>
            <a:ext cx="1730728" cy="18103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A9504F9-F7DF-C149-9B64-B4086589342C}"/>
              </a:ext>
            </a:extLst>
          </p:cNvPr>
          <p:cNvSpPr txBox="1"/>
          <p:nvPr/>
        </p:nvSpPr>
        <p:spPr>
          <a:xfrm>
            <a:off x="1920047" y="3066505"/>
            <a:ext cx="1486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3. Collect &amp;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aggregate metrics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D495E160-24CD-084C-985A-9C26413C3AFE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rot="16200000" flipV="1">
            <a:off x="678325" y="2965935"/>
            <a:ext cx="1445079" cy="10205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422890D-C583-3841-B36C-A234B534F3EF}"/>
              </a:ext>
            </a:extLst>
          </p:cNvPr>
          <p:cNvSpPr txBox="1"/>
          <p:nvPr/>
        </p:nvSpPr>
        <p:spPr>
          <a:xfrm>
            <a:off x="938006" y="2738715"/>
            <a:ext cx="1456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4. expose metrics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293CE4-6145-B546-A800-200DD7A0A110}"/>
              </a:ext>
            </a:extLst>
          </p:cNvPr>
          <p:cNvSpPr txBox="1"/>
          <p:nvPr/>
        </p:nvSpPr>
        <p:spPr>
          <a:xfrm>
            <a:off x="5075917" y="859953"/>
            <a:ext cx="390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known as Resource Metric Pipeline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8155B9-2369-264D-8459-33753FC42C8A}"/>
              </a:ext>
            </a:extLst>
          </p:cNvPr>
          <p:cNvSpPr txBox="1"/>
          <p:nvPr/>
        </p:nvSpPr>
        <p:spPr>
          <a:xfrm>
            <a:off x="6401485" y="1793997"/>
            <a:ext cx="2601836" cy="406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</a:t>
            </a:r>
            <a:r>
              <a:rPr lang="en-US" sz="1200" dirty="0" err="1"/>
              <a:t>CAdvisor</a:t>
            </a:r>
            <a:r>
              <a:rPr lang="en-US" sz="1200" dirty="0"/>
              <a:t> collects metrics about containers</a:t>
            </a:r>
          </a:p>
          <a:p>
            <a:r>
              <a:rPr lang="en-US" sz="1200" dirty="0"/>
              <a:t>and nodes that on which it is installed.</a:t>
            </a:r>
          </a:p>
          <a:p>
            <a:r>
              <a:rPr lang="en-US" sz="1200" dirty="0"/>
              <a:t>* </a:t>
            </a:r>
            <a:r>
              <a:rPr lang="en-US" sz="1200" dirty="0" err="1"/>
              <a:t>CAdvisor</a:t>
            </a:r>
            <a:r>
              <a:rPr lang="en-US" sz="1200" dirty="0"/>
              <a:t> is installed by default</a:t>
            </a:r>
          </a:p>
          <a:p>
            <a:r>
              <a:rPr lang="en-US" sz="1200" dirty="0"/>
              <a:t>on all cluster nodes</a:t>
            </a:r>
          </a:p>
          <a:p>
            <a:endParaRPr lang="en-US" sz="1200" dirty="0"/>
          </a:p>
          <a:p>
            <a:r>
              <a:rPr lang="en-US" sz="1200" dirty="0"/>
              <a:t>&gt;&gt; Kubelet exposes these metrics</a:t>
            </a:r>
          </a:p>
          <a:p>
            <a:r>
              <a:rPr lang="en-US" sz="1200" dirty="0"/>
              <a:t>(default is one-minute resolution) through</a:t>
            </a:r>
          </a:p>
          <a:p>
            <a:r>
              <a:rPr lang="en-US" sz="1200" dirty="0"/>
              <a:t>Kubelet APIs.</a:t>
            </a:r>
          </a:p>
          <a:p>
            <a:endParaRPr lang="en-US" sz="1200" dirty="0"/>
          </a:p>
          <a:p>
            <a:r>
              <a:rPr lang="en-US" sz="1200" dirty="0"/>
              <a:t>&gt;&gt; Metrics Server discovers all available nodes</a:t>
            </a:r>
          </a:p>
          <a:p>
            <a:r>
              <a:rPr lang="en-US" sz="1200" dirty="0"/>
              <a:t>and calls Kubelet API to get containers and</a:t>
            </a:r>
          </a:p>
          <a:p>
            <a:r>
              <a:rPr lang="en-US" sz="1200" dirty="0"/>
              <a:t>nodes resources usage.</a:t>
            </a:r>
          </a:p>
          <a:p>
            <a:endParaRPr lang="en-US" sz="1200" dirty="0"/>
          </a:p>
          <a:p>
            <a:r>
              <a:rPr lang="en-US" sz="1200" dirty="0"/>
              <a:t>&gt;&gt; Metrics Server exposes these metrics</a:t>
            </a:r>
          </a:p>
          <a:p>
            <a:r>
              <a:rPr lang="en-US" sz="1200" dirty="0"/>
              <a:t>through Kubernetes aggregation API.</a:t>
            </a:r>
          </a:p>
          <a:p>
            <a:endParaRPr lang="en-US" sz="12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34" name="Picture 33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36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17</a:t>
            </a:fld>
            <a:endParaRPr lang="en-US" sz="1600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5197ED17-4AC4-384F-9E98-926BD71268D3}"/>
              </a:ext>
            </a:extLst>
          </p:cNvPr>
          <p:cNvSpPr txBox="1">
            <a:spLocks/>
          </p:cNvSpPr>
          <p:nvPr/>
        </p:nvSpPr>
        <p:spPr>
          <a:xfrm>
            <a:off x="383435" y="-1580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Core Metric Monitoring</a:t>
            </a:r>
          </a:p>
        </p:txBody>
      </p:sp>
    </p:spTree>
    <p:extLst>
      <p:ext uri="{BB962C8B-B14F-4D97-AF65-F5344CB8AC3E}">
        <p14:creationId xmlns:p14="http://schemas.microsoft.com/office/powerpoint/2010/main" val="3623738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AD1517-6A9F-5448-96BB-7A4990D8C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1" y="1340768"/>
            <a:ext cx="8966200" cy="52197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3403BA1-C9C9-7943-898A-D2D48EBFCC14}"/>
              </a:ext>
            </a:extLst>
          </p:cNvPr>
          <p:cNvSpPr txBox="1">
            <a:spLocks/>
          </p:cNvSpPr>
          <p:nvPr/>
        </p:nvSpPr>
        <p:spPr>
          <a:xfrm>
            <a:off x="383435" y="-1580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Prometheus</a:t>
            </a:r>
          </a:p>
        </p:txBody>
      </p:sp>
    </p:spTree>
    <p:extLst>
      <p:ext uri="{BB962C8B-B14F-4D97-AF65-F5344CB8AC3E}">
        <p14:creationId xmlns:p14="http://schemas.microsoft.com/office/powerpoint/2010/main" val="3962200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6BED-934B-FD4F-B7D0-145854E8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Lab: Dashboard Setup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157BB-C8CE-2B4C-9B81-571D80067140}"/>
              </a:ext>
            </a:extLst>
          </p:cNvPr>
          <p:cNvSpPr txBox="1"/>
          <p:nvPr/>
        </p:nvSpPr>
        <p:spPr>
          <a:xfrm>
            <a:off x="539609" y="3147382"/>
            <a:ext cx="8033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hlinkClick r:id="rId2"/>
              </a:rPr>
              <a:t>https://github.com/shekhar2010us/kubernetes_teach_git/blob/master/kubernetes_dashboard_installation.md</a:t>
            </a:r>
            <a:endParaRPr lang="en-US" sz="1350" dirty="0"/>
          </a:p>
          <a:p>
            <a:endParaRPr lang="en-US" sz="165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54864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5595698"/>
            <a:ext cx="3008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5724776"/>
            <a:ext cx="4393407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10" name="Picture 9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5562601"/>
            <a:ext cx="407193" cy="4071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5546727"/>
            <a:ext cx="975870" cy="413366"/>
          </a:xfrm>
          <a:prstGeom prst="rect">
            <a:avLst/>
          </a:prstGeom>
        </p:spPr>
      </p:pic>
      <p:sp>
        <p:nvSpPr>
          <p:cNvPr id="12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56245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0080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28934-8A2B-F44F-85AE-1A3CC45D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accent1"/>
                </a:solidFill>
              </a:rPr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9476E-9C90-A849-BA2E-608C752BB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568952" cy="547260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Monitoring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Metrics to monitor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Monitoring tools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Lab on K8s dashboard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Lab on </a:t>
            </a:r>
            <a:r>
              <a:rPr lang="en-US" dirty="0" err="1"/>
              <a:t>cAdvisor+Prometheus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dirty="0"/>
              <a:t>Lab on </a:t>
            </a:r>
            <a:r>
              <a:rPr lang="en-US" dirty="0" err="1"/>
              <a:t>cAdvisor+Prometheus+Grafana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Logging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Cluster level logging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Lab on EFK setup for logging</a:t>
            </a:r>
          </a:p>
          <a:p>
            <a:pPr>
              <a:lnSpc>
                <a:spcPct val="170000"/>
              </a:lnSpc>
            </a:pPr>
            <a:r>
              <a:rPr lang="en-US" dirty="0"/>
              <a:t>Helm Charts</a:t>
            </a:r>
          </a:p>
          <a:p>
            <a:pPr>
              <a:lnSpc>
                <a:spcPct val="170000"/>
              </a:lnSpc>
            </a:pPr>
            <a:r>
              <a:rPr lang="en-US" dirty="0"/>
              <a:t>Custom Healthchecks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Liveness probes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Readiness probes</a:t>
            </a:r>
          </a:p>
        </p:txBody>
      </p:sp>
    </p:spTree>
    <p:extLst>
      <p:ext uri="{BB962C8B-B14F-4D97-AF65-F5344CB8AC3E}">
        <p14:creationId xmlns:p14="http://schemas.microsoft.com/office/powerpoint/2010/main" val="1113471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3FD7-5C51-E74A-ABAB-28BE8494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Lab: Kubernetes Monitor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cAdvisor+Prometheus</a:t>
            </a: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F10009-1954-BF43-9D8B-CC007573375C}"/>
              </a:ext>
            </a:extLst>
          </p:cNvPr>
          <p:cNvSpPr/>
          <p:nvPr/>
        </p:nvSpPr>
        <p:spPr>
          <a:xfrm>
            <a:off x="323528" y="2967335"/>
            <a:ext cx="871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https://github.com/shekhar2010us/kubernetes_teach_git/blob/master/k8s_monitor1/monitor.md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24968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3FD7-5C51-E74A-ABAB-28BE8494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Lab: Kubernetes Monitor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cAdvisor+Prometheus+Grafana</a:t>
            </a: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F10009-1954-BF43-9D8B-CC007573375C}"/>
              </a:ext>
            </a:extLst>
          </p:cNvPr>
          <p:cNvSpPr/>
          <p:nvPr/>
        </p:nvSpPr>
        <p:spPr>
          <a:xfrm>
            <a:off x="323528" y="2967335"/>
            <a:ext cx="871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https://github.com/shekhar2010us/kubernetes_teach_git/blob/master/k8s_monitor2/monitor.md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57695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2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5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8"/>
            <a:ext cx="975870" cy="551155"/>
          </a:xfrm>
          <a:prstGeom prst="rect">
            <a:avLst/>
          </a:prstGeom>
        </p:spPr>
      </p:pic>
      <p:sp>
        <p:nvSpPr>
          <p:cNvPr id="8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4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22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BE89834-BD39-E245-B3F9-8249364136DD}"/>
              </a:ext>
            </a:extLst>
          </p:cNvPr>
          <p:cNvSpPr txBox="1">
            <a:spLocks/>
          </p:cNvSpPr>
          <p:nvPr/>
        </p:nvSpPr>
        <p:spPr>
          <a:xfrm>
            <a:off x="563337" y="2402806"/>
            <a:ext cx="84399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Kubernetes Logging</a:t>
            </a:r>
          </a:p>
        </p:txBody>
      </p:sp>
    </p:spTree>
    <p:extLst>
      <p:ext uri="{BB962C8B-B14F-4D97-AF65-F5344CB8AC3E}">
        <p14:creationId xmlns:p14="http://schemas.microsoft.com/office/powerpoint/2010/main" val="2984127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2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5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8"/>
            <a:ext cx="975870" cy="551155"/>
          </a:xfrm>
          <a:prstGeom prst="rect">
            <a:avLst/>
          </a:prstGeom>
        </p:spPr>
      </p:pic>
      <p:sp>
        <p:nvSpPr>
          <p:cNvPr id="8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4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23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BE89834-BD39-E245-B3F9-8249364136DD}"/>
              </a:ext>
            </a:extLst>
          </p:cNvPr>
          <p:cNvSpPr txBox="1">
            <a:spLocks/>
          </p:cNvSpPr>
          <p:nvPr/>
        </p:nvSpPr>
        <p:spPr>
          <a:xfrm>
            <a:off x="304800" y="228600"/>
            <a:ext cx="84399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What to Log?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1828800"/>
            <a:ext cx="81518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order to monitor Kubernetes cluster activities we need to be able to log at the cluster level as well as at the node level.</a:t>
            </a:r>
          </a:p>
          <a:p>
            <a:endParaRPr lang="en-US" dirty="0"/>
          </a:p>
          <a:p>
            <a:r>
              <a:rPr lang="en-US" dirty="0"/>
              <a:t>For this, we need to augment the native logging functionality of a container. Example if a container dies, the pod gets evicted or if a node dies and the replication gets rescheduled, we still need to be able to access the application logs.</a:t>
            </a:r>
          </a:p>
          <a:p>
            <a:endParaRPr lang="en-US" dirty="0"/>
          </a:p>
          <a:p>
            <a:r>
              <a:rPr lang="en-US" dirty="0"/>
              <a:t>This necessitates separate storage and lifecycle independent of nodes, pods or containers. </a:t>
            </a:r>
          </a:p>
        </p:txBody>
      </p:sp>
    </p:spTree>
    <p:extLst>
      <p:ext uri="{BB962C8B-B14F-4D97-AF65-F5344CB8AC3E}">
        <p14:creationId xmlns:p14="http://schemas.microsoft.com/office/powerpoint/2010/main" val="2984127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2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5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8"/>
            <a:ext cx="975870" cy="551155"/>
          </a:xfrm>
          <a:prstGeom prst="rect">
            <a:avLst/>
          </a:prstGeom>
        </p:spPr>
      </p:pic>
      <p:sp>
        <p:nvSpPr>
          <p:cNvPr id="8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4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24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BE89834-BD39-E245-B3F9-8249364136DD}"/>
              </a:ext>
            </a:extLst>
          </p:cNvPr>
          <p:cNvSpPr txBox="1">
            <a:spLocks/>
          </p:cNvSpPr>
          <p:nvPr/>
        </p:nvSpPr>
        <p:spPr>
          <a:xfrm>
            <a:off x="304800" y="228600"/>
            <a:ext cx="84399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Lab: Basic Logging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7E3180-EE91-0349-A6BB-55DA4AFC4AC9}"/>
              </a:ext>
            </a:extLst>
          </p:cNvPr>
          <p:cNvSpPr/>
          <p:nvPr/>
        </p:nvSpPr>
        <p:spPr>
          <a:xfrm>
            <a:off x="185738" y="2967335"/>
            <a:ext cx="87067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5"/>
              </a:rPr>
              <a:t>https://github.com/shekhar2010us/kubernetes_teach_git/blob/master/k8s_logging/basic_logging.md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4127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2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5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8"/>
            <a:ext cx="975870" cy="551155"/>
          </a:xfrm>
          <a:prstGeom prst="rect">
            <a:avLst/>
          </a:prstGeom>
        </p:spPr>
      </p:pic>
      <p:sp>
        <p:nvSpPr>
          <p:cNvPr id="8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4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25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BE89834-BD39-E245-B3F9-8249364136DD}"/>
              </a:ext>
            </a:extLst>
          </p:cNvPr>
          <p:cNvSpPr txBox="1">
            <a:spLocks/>
          </p:cNvSpPr>
          <p:nvPr/>
        </p:nvSpPr>
        <p:spPr>
          <a:xfrm>
            <a:off x="304800" y="228600"/>
            <a:ext cx="84399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Cluster Level Logging in Kubernetes</a:t>
            </a:r>
          </a:p>
        </p:txBody>
      </p:sp>
      <p:pic>
        <p:nvPicPr>
          <p:cNvPr id="13" name="Picture 12" descr="Screen Shot 2019-03-07 at 3.08.07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750" y="1371600"/>
            <a:ext cx="6286500" cy="3733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7869" y="5250681"/>
            <a:ext cx="8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Everything the container (application) writes to </a:t>
            </a:r>
            <a:r>
              <a:rPr lang="en-US" dirty="0" err="1"/>
              <a:t>stdout</a:t>
            </a:r>
            <a:r>
              <a:rPr lang="en-US" dirty="0"/>
              <a:t> and </a:t>
            </a:r>
            <a:r>
              <a:rPr lang="en-US" dirty="0" err="1"/>
              <a:t>stderr</a:t>
            </a:r>
            <a:r>
              <a:rPr lang="en-US" dirty="0"/>
              <a:t> are sent to an external log. We must implement log rotation to ensure that the space is not filled up!  </a:t>
            </a:r>
          </a:p>
        </p:txBody>
      </p:sp>
    </p:spTree>
    <p:extLst>
      <p:ext uri="{BB962C8B-B14F-4D97-AF65-F5344CB8AC3E}">
        <p14:creationId xmlns:p14="http://schemas.microsoft.com/office/powerpoint/2010/main" val="2984127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2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5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8"/>
            <a:ext cx="975870" cy="551155"/>
          </a:xfrm>
          <a:prstGeom prst="rect">
            <a:avLst/>
          </a:prstGeom>
        </p:spPr>
      </p:pic>
      <p:sp>
        <p:nvSpPr>
          <p:cNvPr id="8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4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26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BE89834-BD39-E245-B3F9-8249364136DD}"/>
              </a:ext>
            </a:extLst>
          </p:cNvPr>
          <p:cNvSpPr txBox="1">
            <a:spLocks/>
          </p:cNvSpPr>
          <p:nvPr/>
        </p:nvSpPr>
        <p:spPr>
          <a:xfrm>
            <a:off x="304800" y="228600"/>
            <a:ext cx="84399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Cluster Level Logging in Kubernetes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5738" y="5334000"/>
            <a:ext cx="815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adding a node-level logging agent on each node we can push logs to a backend service to take the log lifecycle beyond that of a node.</a:t>
            </a:r>
          </a:p>
        </p:txBody>
      </p:sp>
      <p:pic>
        <p:nvPicPr>
          <p:cNvPr id="15" name="Picture 14" descr="Screen Shot 2019-03-07 at 3.14.39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750" y="1238250"/>
            <a:ext cx="62865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27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2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5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8"/>
            <a:ext cx="975870" cy="551155"/>
          </a:xfrm>
          <a:prstGeom prst="rect">
            <a:avLst/>
          </a:prstGeom>
        </p:spPr>
      </p:pic>
      <p:sp>
        <p:nvSpPr>
          <p:cNvPr id="8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4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27</a:t>
            </a:fld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6EED33-687E-CB40-8885-6DDBD8C0488C}"/>
              </a:ext>
            </a:extLst>
          </p:cNvPr>
          <p:cNvSpPr txBox="1"/>
          <p:nvPr/>
        </p:nvSpPr>
        <p:spPr>
          <a:xfrm>
            <a:off x="496076" y="1551814"/>
            <a:ext cx="8151852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Before we setup a EFK cluster for logging, let’s get introduced with </a:t>
            </a:r>
            <a:r>
              <a:rPr lang="en-US" sz="2400" b="1" dirty="0"/>
              <a:t>Helm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534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2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5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8"/>
            <a:ext cx="975870" cy="551155"/>
          </a:xfrm>
          <a:prstGeom prst="rect">
            <a:avLst/>
          </a:prstGeom>
        </p:spPr>
      </p:pic>
      <p:sp>
        <p:nvSpPr>
          <p:cNvPr id="8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4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28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BE89834-BD39-E245-B3F9-8249364136DD}"/>
              </a:ext>
            </a:extLst>
          </p:cNvPr>
          <p:cNvSpPr txBox="1">
            <a:spLocks/>
          </p:cNvSpPr>
          <p:nvPr/>
        </p:nvSpPr>
        <p:spPr>
          <a:xfrm>
            <a:off x="304800" y="228600"/>
            <a:ext cx="84399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Helm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6EED33-687E-CB40-8885-6DDBD8C0488C}"/>
              </a:ext>
            </a:extLst>
          </p:cNvPr>
          <p:cNvSpPr txBox="1"/>
          <p:nvPr/>
        </p:nvSpPr>
        <p:spPr>
          <a:xfrm>
            <a:off x="496076" y="1551814"/>
            <a:ext cx="8151852" cy="379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What is Helm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Package manager in Kubernetes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Introduce concept of </a:t>
            </a:r>
            <a:r>
              <a:rPr lang="en-US" b="1" dirty="0"/>
              <a:t>charts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Charts can be pre-defined or user-defined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Components: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Helm Client </a:t>
            </a:r>
            <a:r>
              <a:rPr lang="en-US" dirty="0"/>
              <a:t>– To interact with helm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Tiller</a:t>
            </a:r>
            <a:r>
              <a:rPr lang="en-US" dirty="0"/>
              <a:t> - receives the incoming request and installs the appropriate package. Also manage release and versions. Tiller contains the resource definitions to install a Kubernetes application </a:t>
            </a:r>
          </a:p>
        </p:txBody>
      </p:sp>
    </p:spTree>
    <p:extLst>
      <p:ext uri="{BB962C8B-B14F-4D97-AF65-F5344CB8AC3E}">
        <p14:creationId xmlns:p14="http://schemas.microsoft.com/office/powerpoint/2010/main" val="537666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2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5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8"/>
            <a:ext cx="975870" cy="551155"/>
          </a:xfrm>
          <a:prstGeom prst="rect">
            <a:avLst/>
          </a:prstGeom>
        </p:spPr>
      </p:pic>
      <p:sp>
        <p:nvSpPr>
          <p:cNvPr id="8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4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29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BE89834-BD39-E245-B3F9-8249364136DD}"/>
              </a:ext>
            </a:extLst>
          </p:cNvPr>
          <p:cNvSpPr txBox="1">
            <a:spLocks/>
          </p:cNvSpPr>
          <p:nvPr/>
        </p:nvSpPr>
        <p:spPr>
          <a:xfrm>
            <a:off x="304800" y="228600"/>
            <a:ext cx="84399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Helm Charts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6EED33-687E-CB40-8885-6DDBD8C0488C}"/>
              </a:ext>
            </a:extLst>
          </p:cNvPr>
          <p:cNvSpPr txBox="1"/>
          <p:nvPr/>
        </p:nvSpPr>
        <p:spPr>
          <a:xfrm>
            <a:off x="467544" y="1331205"/>
            <a:ext cx="8151852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What is Helm Charts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Packaging format – Collection of files (in a directory) having Kubernetes resources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Directory name = Chart name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Can be simple (deploy Redis) or complex (full stack web application)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An example directory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33E6CA2-3F78-9A47-ACFA-BD00FE3A3C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43" y="3536062"/>
            <a:ext cx="7391782" cy="245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2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5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8"/>
            <a:ext cx="975870" cy="551155"/>
          </a:xfrm>
          <a:prstGeom prst="rect">
            <a:avLst/>
          </a:prstGeom>
        </p:spPr>
      </p:pic>
      <p:sp>
        <p:nvSpPr>
          <p:cNvPr id="8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4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3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BE89834-BD39-E245-B3F9-8249364136DD}"/>
              </a:ext>
            </a:extLst>
          </p:cNvPr>
          <p:cNvSpPr txBox="1">
            <a:spLocks/>
          </p:cNvSpPr>
          <p:nvPr/>
        </p:nvSpPr>
        <p:spPr>
          <a:xfrm>
            <a:off x="563337" y="2402806"/>
            <a:ext cx="8439983" cy="2626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Kubernetes Monitoring</a:t>
            </a:r>
          </a:p>
          <a:p>
            <a:r>
              <a:rPr lang="en-US" b="1" dirty="0">
                <a:solidFill>
                  <a:srgbClr val="00206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32263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2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5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8"/>
            <a:ext cx="975870" cy="551155"/>
          </a:xfrm>
          <a:prstGeom prst="rect">
            <a:avLst/>
          </a:prstGeom>
        </p:spPr>
      </p:pic>
      <p:sp>
        <p:nvSpPr>
          <p:cNvPr id="8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4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30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BE89834-BD39-E245-B3F9-8249364136DD}"/>
              </a:ext>
            </a:extLst>
          </p:cNvPr>
          <p:cNvSpPr txBox="1">
            <a:spLocks/>
          </p:cNvSpPr>
          <p:nvPr/>
        </p:nvSpPr>
        <p:spPr>
          <a:xfrm>
            <a:off x="304800" y="228600"/>
            <a:ext cx="84399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Helm Charts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6EED33-687E-CB40-8885-6DDBD8C0488C}"/>
              </a:ext>
            </a:extLst>
          </p:cNvPr>
          <p:cNvSpPr txBox="1"/>
          <p:nvPr/>
        </p:nvSpPr>
        <p:spPr>
          <a:xfrm>
            <a:off x="467544" y="1331205"/>
            <a:ext cx="3888432" cy="3059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err="1">
                <a:solidFill>
                  <a:schemeClr val="accent1"/>
                </a:solidFill>
              </a:rPr>
              <a:t>Chart.yaml</a:t>
            </a:r>
            <a:endParaRPr lang="en-US" sz="14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 err="1"/>
              <a:t>apiVersion</a:t>
            </a:r>
            <a:r>
              <a:rPr lang="en-US" sz="1400" dirty="0"/>
              <a:t>: &lt;chart api version&gt;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name: &lt;name of the chart&gt;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version: &lt;version&gt;</a:t>
            </a:r>
          </a:p>
          <a:p>
            <a:pPr>
              <a:lnSpc>
                <a:spcPct val="150000"/>
              </a:lnSpc>
            </a:pPr>
            <a:r>
              <a:rPr lang="en-US" sz="1400" dirty="0" err="1"/>
              <a:t>kubeVersion</a:t>
            </a:r>
            <a:r>
              <a:rPr lang="en-US" sz="1400" dirty="0"/>
              <a:t>: &lt;</a:t>
            </a:r>
            <a:r>
              <a:rPr lang="en-US" sz="1400" dirty="0" err="1"/>
              <a:t>kubernetes</a:t>
            </a:r>
            <a:r>
              <a:rPr lang="en-US" sz="1400" dirty="0"/>
              <a:t> version&gt;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description: &lt;about project&gt;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spec: {{.</a:t>
            </a:r>
            <a:r>
              <a:rPr lang="en-US" sz="1400" dirty="0" err="1"/>
              <a:t>Values.imageRegistry</a:t>
            </a:r>
            <a:r>
              <a:rPr lang="en-US" sz="1400" dirty="0"/>
              <a:t>}}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engine: &lt;template engine name, default </a:t>
            </a:r>
            <a:r>
              <a:rPr lang="en-US" sz="1400" dirty="0" err="1"/>
              <a:t>gotpl</a:t>
            </a:r>
            <a:r>
              <a:rPr lang="en-US" sz="14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sz="1400" dirty="0" err="1"/>
              <a:t>tillerVersion</a:t>
            </a:r>
            <a:r>
              <a:rPr lang="en-US" sz="1400" dirty="0"/>
              <a:t>: &lt;tiller version&gt;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DFA101-E416-C04E-9BB5-C726131DFDC0}"/>
              </a:ext>
            </a:extLst>
          </p:cNvPr>
          <p:cNvSpPr txBox="1"/>
          <p:nvPr/>
        </p:nvSpPr>
        <p:spPr>
          <a:xfrm>
            <a:off x="4471180" y="1236427"/>
            <a:ext cx="4492280" cy="2644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err="1">
                <a:solidFill>
                  <a:schemeClr val="accent1"/>
                </a:solidFill>
              </a:rPr>
              <a:t>requirements.yaml</a:t>
            </a:r>
            <a:r>
              <a:rPr lang="en-US" sz="1400" b="1" dirty="0">
                <a:solidFill>
                  <a:schemeClr val="accent1"/>
                </a:solidFill>
              </a:rPr>
              <a:t> – dependency on other charts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dependencies: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 - name: apache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    version: 1.2.3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     repository: </a:t>
            </a:r>
            <a:r>
              <a:rPr lang="en-US" sz="1400" dirty="0">
                <a:hlinkClick r:id="rId5"/>
              </a:rPr>
              <a:t>http://example.com/charts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       - name: </a:t>
            </a:r>
            <a:r>
              <a:rPr lang="en-US" sz="1400" dirty="0" err="1"/>
              <a:t>mysql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          version: 3.2.1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      repository: </a:t>
            </a:r>
            <a:r>
              <a:rPr lang="en-US" sz="1400" dirty="0">
                <a:hlinkClick r:id="rId6"/>
              </a:rPr>
              <a:t>http://another.example.com/charts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E91616-4E8B-8C4F-A245-B4F044740C95}"/>
              </a:ext>
            </a:extLst>
          </p:cNvPr>
          <p:cNvSpPr txBox="1"/>
          <p:nvPr/>
        </p:nvSpPr>
        <p:spPr>
          <a:xfrm>
            <a:off x="392046" y="4651045"/>
            <a:ext cx="4492280" cy="1028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err="1">
                <a:solidFill>
                  <a:schemeClr val="accent1"/>
                </a:solidFill>
              </a:rPr>
              <a:t>values.yaml</a:t>
            </a:r>
            <a:r>
              <a:rPr lang="en-US" sz="1400" b="1" dirty="0">
                <a:solidFill>
                  <a:schemeClr val="accent1"/>
                </a:solidFill>
              </a:rPr>
              <a:t> – provide values to templates</a:t>
            </a:r>
          </a:p>
          <a:p>
            <a:pPr>
              <a:lnSpc>
                <a:spcPct val="150000"/>
              </a:lnSpc>
            </a:pPr>
            <a:r>
              <a:rPr lang="en-US" sz="1400" dirty="0" err="1"/>
              <a:t>imageRegistry</a:t>
            </a:r>
            <a:r>
              <a:rPr lang="en-US" sz="1400" dirty="0"/>
              <a:t>: “my-registry”</a:t>
            </a:r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34710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2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5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8"/>
            <a:ext cx="975870" cy="551155"/>
          </a:xfrm>
          <a:prstGeom prst="rect">
            <a:avLst/>
          </a:prstGeom>
        </p:spPr>
      </p:pic>
      <p:sp>
        <p:nvSpPr>
          <p:cNvPr id="8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4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31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BE89834-BD39-E245-B3F9-8249364136DD}"/>
              </a:ext>
            </a:extLst>
          </p:cNvPr>
          <p:cNvSpPr txBox="1">
            <a:spLocks/>
          </p:cNvSpPr>
          <p:nvPr/>
        </p:nvSpPr>
        <p:spPr>
          <a:xfrm>
            <a:off x="304800" y="228600"/>
            <a:ext cx="84399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Lab: Installing Helm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7E3180-EE91-0349-A6BB-55DA4AFC4AC9}"/>
              </a:ext>
            </a:extLst>
          </p:cNvPr>
          <p:cNvSpPr/>
          <p:nvPr/>
        </p:nvSpPr>
        <p:spPr>
          <a:xfrm>
            <a:off x="185738" y="2967335"/>
            <a:ext cx="870674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hlinkClick r:id="rId5"/>
              </a:rPr>
              <a:t>https://github.com/shekhar2010us/kubernetes_teach_git/blob/master/k8s_logging/helm.md</a:t>
            </a:r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586965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00ECA8-C930-B64F-B99D-A164A1409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811062"/>
            <a:ext cx="7318290" cy="60469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50A4F3-1247-5840-A3E4-B0674DC0EE7A}"/>
              </a:ext>
            </a:extLst>
          </p:cNvPr>
          <p:cNvSpPr txBox="1"/>
          <p:nvPr/>
        </p:nvSpPr>
        <p:spPr>
          <a:xfrm>
            <a:off x="464791" y="102633"/>
            <a:ext cx="38059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/>
              <a:t>EFK Architecture</a:t>
            </a:r>
          </a:p>
        </p:txBody>
      </p:sp>
    </p:spTree>
    <p:extLst>
      <p:ext uri="{BB962C8B-B14F-4D97-AF65-F5344CB8AC3E}">
        <p14:creationId xmlns:p14="http://schemas.microsoft.com/office/powerpoint/2010/main" val="3028850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2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5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8"/>
            <a:ext cx="975870" cy="551155"/>
          </a:xfrm>
          <a:prstGeom prst="rect">
            <a:avLst/>
          </a:prstGeom>
        </p:spPr>
      </p:pic>
      <p:sp>
        <p:nvSpPr>
          <p:cNvPr id="8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4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33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BE89834-BD39-E245-B3F9-8249364136DD}"/>
              </a:ext>
            </a:extLst>
          </p:cNvPr>
          <p:cNvSpPr txBox="1">
            <a:spLocks/>
          </p:cNvSpPr>
          <p:nvPr/>
        </p:nvSpPr>
        <p:spPr>
          <a:xfrm>
            <a:off x="304800" y="228600"/>
            <a:ext cx="84399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Lab: Logging using EFK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EA1FD3-886C-BB4B-AE16-D82E61230C8B}"/>
              </a:ext>
            </a:extLst>
          </p:cNvPr>
          <p:cNvSpPr/>
          <p:nvPr/>
        </p:nvSpPr>
        <p:spPr>
          <a:xfrm>
            <a:off x="304800" y="2967335"/>
            <a:ext cx="8698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5"/>
              </a:rPr>
              <a:t>https://github.com/shekhar2010us/kubernetes_teach_git/blob/master/k8s_logging/efk_logging.md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59942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2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5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8"/>
            <a:ext cx="975870" cy="551155"/>
          </a:xfrm>
          <a:prstGeom prst="rect">
            <a:avLst/>
          </a:prstGeom>
        </p:spPr>
      </p:pic>
      <p:sp>
        <p:nvSpPr>
          <p:cNvPr id="8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4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34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BE89834-BD39-E245-B3F9-8249364136DD}"/>
              </a:ext>
            </a:extLst>
          </p:cNvPr>
          <p:cNvSpPr txBox="1">
            <a:spLocks/>
          </p:cNvSpPr>
          <p:nvPr/>
        </p:nvSpPr>
        <p:spPr>
          <a:xfrm>
            <a:off x="185739" y="2402806"/>
            <a:ext cx="8817582" cy="2034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Kubernetes Health Check</a:t>
            </a:r>
          </a:p>
          <a:p>
            <a:r>
              <a:rPr lang="en-US" b="1" dirty="0">
                <a:solidFill>
                  <a:srgbClr val="002060"/>
                </a:solidFill>
              </a:rPr>
              <a:t>- Liveness and Readiness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9337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B8120F07-554F-F745-A651-85CAD8C93CD6}"/>
              </a:ext>
            </a:extLst>
          </p:cNvPr>
          <p:cNvSpPr/>
          <p:nvPr/>
        </p:nvSpPr>
        <p:spPr>
          <a:xfrm>
            <a:off x="779077" y="4094540"/>
            <a:ext cx="5297544" cy="2646828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E37039-36C4-C74E-9EE5-B1E140018FD5}"/>
              </a:ext>
            </a:extLst>
          </p:cNvPr>
          <p:cNvSpPr/>
          <p:nvPr/>
        </p:nvSpPr>
        <p:spPr>
          <a:xfrm>
            <a:off x="4866477" y="766879"/>
            <a:ext cx="3914702" cy="321020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63C5B4-3447-8A40-BF1A-E0044EC9423B}"/>
              </a:ext>
            </a:extLst>
          </p:cNvPr>
          <p:cNvSpPr/>
          <p:nvPr/>
        </p:nvSpPr>
        <p:spPr>
          <a:xfrm>
            <a:off x="179512" y="804949"/>
            <a:ext cx="3960440" cy="28032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398C72A-267A-3E47-812B-F6DB14A393FB}"/>
              </a:ext>
            </a:extLst>
          </p:cNvPr>
          <p:cNvSpPr/>
          <p:nvPr/>
        </p:nvSpPr>
        <p:spPr>
          <a:xfrm>
            <a:off x="1372854" y="2650369"/>
            <a:ext cx="1440160" cy="5760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9014BD-6671-E84D-B165-A7EDD9FE5716}"/>
              </a:ext>
            </a:extLst>
          </p:cNvPr>
          <p:cNvSpPr/>
          <p:nvPr/>
        </p:nvSpPr>
        <p:spPr>
          <a:xfrm>
            <a:off x="426406" y="1127269"/>
            <a:ext cx="1450504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Instance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659C8E-59F1-CA4C-8D53-FCBAF9751AAA}"/>
              </a:ext>
            </a:extLst>
          </p:cNvPr>
          <p:cNvSpPr/>
          <p:nvPr/>
        </p:nvSpPr>
        <p:spPr>
          <a:xfrm>
            <a:off x="2236950" y="1143063"/>
            <a:ext cx="1450504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Instance 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763037-D5E9-D145-AD9B-AF9B2CC17E30}"/>
              </a:ext>
            </a:extLst>
          </p:cNvPr>
          <p:cNvCxnSpPr/>
          <p:nvPr/>
        </p:nvCxnSpPr>
        <p:spPr>
          <a:xfrm flipH="1" flipV="1">
            <a:off x="1012814" y="1919357"/>
            <a:ext cx="864096" cy="576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FBC973-4B70-C248-AF56-A52D6065456E}"/>
              </a:ext>
            </a:extLst>
          </p:cNvPr>
          <p:cNvCxnSpPr>
            <a:cxnSpLocks/>
          </p:cNvCxnSpPr>
          <p:nvPr/>
        </p:nvCxnSpPr>
        <p:spPr>
          <a:xfrm flipV="1">
            <a:off x="2092934" y="1938186"/>
            <a:ext cx="869268" cy="557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A7DB286-E005-E240-B7C6-7878CCC7EA28}"/>
              </a:ext>
            </a:extLst>
          </p:cNvPr>
          <p:cNvSpPr txBox="1"/>
          <p:nvPr/>
        </p:nvSpPr>
        <p:spPr>
          <a:xfrm>
            <a:off x="1005196" y="2126089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E74E16-DBAE-A144-9380-05EDFE7CA544}"/>
              </a:ext>
            </a:extLst>
          </p:cNvPr>
          <p:cNvSpPr txBox="1"/>
          <p:nvPr/>
        </p:nvSpPr>
        <p:spPr>
          <a:xfrm>
            <a:off x="2478595" y="2126089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4E66868-B5F9-DB4C-B27D-A36DD6B0E3F6}"/>
              </a:ext>
            </a:extLst>
          </p:cNvPr>
          <p:cNvSpPr/>
          <p:nvPr/>
        </p:nvSpPr>
        <p:spPr>
          <a:xfrm>
            <a:off x="5920506" y="2564904"/>
            <a:ext cx="1440160" cy="5760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E43762-D637-8E4B-8E5C-8515DA064B5E}"/>
              </a:ext>
            </a:extLst>
          </p:cNvPr>
          <p:cNvSpPr/>
          <p:nvPr/>
        </p:nvSpPr>
        <p:spPr>
          <a:xfrm>
            <a:off x="4974058" y="1041804"/>
            <a:ext cx="1450504" cy="64807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Instance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685C7A-D4E6-7145-869D-F6331D659886}"/>
              </a:ext>
            </a:extLst>
          </p:cNvPr>
          <p:cNvSpPr/>
          <p:nvPr/>
        </p:nvSpPr>
        <p:spPr>
          <a:xfrm>
            <a:off x="6784602" y="1057598"/>
            <a:ext cx="1450504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Instance 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0E8A1C-BCAB-8142-9A3C-5738E86C58AD}"/>
              </a:ext>
            </a:extLst>
          </p:cNvPr>
          <p:cNvCxnSpPr/>
          <p:nvPr/>
        </p:nvCxnSpPr>
        <p:spPr>
          <a:xfrm flipH="1" flipV="1">
            <a:off x="5560466" y="1833892"/>
            <a:ext cx="864096" cy="576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07B0D5-AF48-BB47-9DF5-868C2AC1F30D}"/>
              </a:ext>
            </a:extLst>
          </p:cNvPr>
          <p:cNvCxnSpPr>
            <a:cxnSpLocks/>
          </p:cNvCxnSpPr>
          <p:nvPr/>
        </p:nvCxnSpPr>
        <p:spPr>
          <a:xfrm flipV="1">
            <a:off x="6640586" y="1852721"/>
            <a:ext cx="869268" cy="557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AB29AB-D72F-A14D-9A7A-9033AF1A4FFE}"/>
              </a:ext>
            </a:extLst>
          </p:cNvPr>
          <p:cNvSpPr txBox="1"/>
          <p:nvPr/>
        </p:nvSpPr>
        <p:spPr>
          <a:xfrm>
            <a:off x="5552848" y="204062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DA5058-EDA0-244D-8278-1B2BC48A905D}"/>
              </a:ext>
            </a:extLst>
          </p:cNvPr>
          <p:cNvSpPr txBox="1"/>
          <p:nvPr/>
        </p:nvSpPr>
        <p:spPr>
          <a:xfrm>
            <a:off x="7026247" y="204062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9F34B-F190-BC4B-8682-234046F6EABF}"/>
              </a:ext>
            </a:extLst>
          </p:cNvPr>
          <p:cNvSpPr txBox="1"/>
          <p:nvPr/>
        </p:nvSpPr>
        <p:spPr>
          <a:xfrm>
            <a:off x="4827317" y="3140968"/>
            <a:ext cx="399315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Other services should not access or send request to instance 1.</a:t>
            </a:r>
          </a:p>
          <a:p>
            <a:r>
              <a:rPr lang="en-US" sz="1500" dirty="0"/>
              <a:t>All containers in the pod should be healthy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6FE6B82-A4B5-1D43-8DCF-B9E51AEE78B3}"/>
              </a:ext>
            </a:extLst>
          </p:cNvPr>
          <p:cNvSpPr/>
          <p:nvPr/>
        </p:nvSpPr>
        <p:spPr>
          <a:xfrm>
            <a:off x="2104082" y="5877272"/>
            <a:ext cx="1440160" cy="5760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39812D-2678-8543-9B98-704C5C3D6F94}"/>
              </a:ext>
            </a:extLst>
          </p:cNvPr>
          <p:cNvSpPr/>
          <p:nvPr/>
        </p:nvSpPr>
        <p:spPr>
          <a:xfrm>
            <a:off x="1157634" y="4354172"/>
            <a:ext cx="1450504" cy="64807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Instance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207246-9BCC-AB45-B02E-2BAF44CE452D}"/>
              </a:ext>
            </a:extLst>
          </p:cNvPr>
          <p:cNvSpPr/>
          <p:nvPr/>
        </p:nvSpPr>
        <p:spPr>
          <a:xfrm>
            <a:off x="2968178" y="4369966"/>
            <a:ext cx="1450504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Instance 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57B0D63-98AF-FE41-9A4D-E4DBA92DE36D}"/>
              </a:ext>
            </a:extLst>
          </p:cNvPr>
          <p:cNvCxnSpPr/>
          <p:nvPr/>
        </p:nvCxnSpPr>
        <p:spPr>
          <a:xfrm flipH="1" flipV="1">
            <a:off x="1744042" y="5146260"/>
            <a:ext cx="864096" cy="576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C792D7-5324-F848-88E3-95056A977DD2}"/>
              </a:ext>
            </a:extLst>
          </p:cNvPr>
          <p:cNvCxnSpPr>
            <a:cxnSpLocks/>
          </p:cNvCxnSpPr>
          <p:nvPr/>
        </p:nvCxnSpPr>
        <p:spPr>
          <a:xfrm flipV="1">
            <a:off x="2824162" y="5165089"/>
            <a:ext cx="869268" cy="557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3555701-3F52-4240-8B70-180714D63E46}"/>
              </a:ext>
            </a:extLst>
          </p:cNvPr>
          <p:cNvSpPr txBox="1"/>
          <p:nvPr/>
        </p:nvSpPr>
        <p:spPr>
          <a:xfrm>
            <a:off x="1736424" y="5352992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7F09FE-E6E5-064B-9BAA-606C41B3834A}"/>
              </a:ext>
            </a:extLst>
          </p:cNvPr>
          <p:cNvSpPr txBox="1"/>
          <p:nvPr/>
        </p:nvSpPr>
        <p:spPr>
          <a:xfrm>
            <a:off x="3209823" y="5352992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63FD85-DAB3-4A46-BFFA-2876C655472D}"/>
              </a:ext>
            </a:extLst>
          </p:cNvPr>
          <p:cNvSpPr txBox="1"/>
          <p:nvPr/>
        </p:nvSpPr>
        <p:spPr>
          <a:xfrm>
            <a:off x="3781185" y="5977582"/>
            <a:ext cx="2385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Bring back the instance 1 to normal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706661-8DE4-C041-B901-ECE2EDC79500}"/>
              </a:ext>
            </a:extLst>
          </p:cNvPr>
          <p:cNvSpPr txBox="1"/>
          <p:nvPr/>
        </p:nvSpPr>
        <p:spPr>
          <a:xfrm>
            <a:off x="426406" y="160583"/>
            <a:ext cx="780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Health Check Objectives – default options in k8s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23C7F26A-0F2F-BE45-A40F-50797A6BA120}"/>
              </a:ext>
            </a:extLst>
          </p:cNvPr>
          <p:cNvSpPr/>
          <p:nvPr/>
        </p:nvSpPr>
        <p:spPr>
          <a:xfrm>
            <a:off x="3781185" y="2409956"/>
            <a:ext cx="1192873" cy="442980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7AD916BB-B3E0-4C41-A28D-86BA3DD5F830}"/>
              </a:ext>
            </a:extLst>
          </p:cNvPr>
          <p:cNvSpPr/>
          <p:nvPr/>
        </p:nvSpPr>
        <p:spPr>
          <a:xfrm rot="7923169">
            <a:off x="6044150" y="4472511"/>
            <a:ext cx="1192873" cy="442980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2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56FA4-5984-4F40-BBF8-65E10C36E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b="1" dirty="0"/>
              <a:t>Custom Health Check Options</a:t>
            </a:r>
          </a:p>
        </p:txBody>
      </p:sp>
    </p:spTree>
    <p:extLst>
      <p:ext uri="{BB962C8B-B14F-4D97-AF65-F5344CB8AC3E}">
        <p14:creationId xmlns:p14="http://schemas.microsoft.com/office/powerpoint/2010/main" val="36620925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2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5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8"/>
            <a:ext cx="975870" cy="551155"/>
          </a:xfrm>
          <a:prstGeom prst="rect">
            <a:avLst/>
          </a:prstGeom>
        </p:spPr>
      </p:pic>
      <p:sp>
        <p:nvSpPr>
          <p:cNvPr id="8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4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37</a:t>
            </a:fld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2" y="1068546"/>
            <a:ext cx="8382000" cy="4815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Container probes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A Probe is a diagnostic performed periodically by the kubelet on a Container. </a:t>
            </a:r>
          </a:p>
          <a:p>
            <a:endParaRPr lang="en-US" sz="2000" dirty="0"/>
          </a:p>
          <a:p>
            <a:r>
              <a:rPr lang="en-US" sz="2000" dirty="0"/>
              <a:t>Two kinds of probes on running Containers:</a:t>
            </a:r>
            <a:endParaRPr lang="en-US" sz="2000" dirty="0">
              <a:highlight>
                <a:srgbClr val="FFFF00"/>
              </a:highlight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Readiness probes:</a:t>
            </a:r>
            <a:endParaRPr lang="en-US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To let know k8s when the app is ready to serve traffic. K8s will make sure that readiness probe passes before passing the traffic to it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If it fails, k8s will stop sending traffic until it passes again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Liveness probes: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To let know k8s if app is alive or dead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If the app is dead, k8s will remove the pod and start a new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FA4D273-999C-524D-9EBD-C14472EA31A5}"/>
              </a:ext>
            </a:extLst>
          </p:cNvPr>
          <p:cNvSpPr txBox="1">
            <a:spLocks/>
          </p:cNvSpPr>
          <p:nvPr/>
        </p:nvSpPr>
        <p:spPr>
          <a:xfrm>
            <a:off x="185738" y="460590"/>
            <a:ext cx="8817582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Container Probes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933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2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5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8"/>
            <a:ext cx="975870" cy="551155"/>
          </a:xfrm>
          <a:prstGeom prst="rect">
            <a:avLst/>
          </a:prstGeom>
        </p:spPr>
      </p:pic>
      <p:sp>
        <p:nvSpPr>
          <p:cNvPr id="8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4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38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BE89834-BD39-E245-B3F9-8249364136DD}"/>
              </a:ext>
            </a:extLst>
          </p:cNvPr>
          <p:cNvSpPr txBox="1">
            <a:spLocks/>
          </p:cNvSpPr>
          <p:nvPr/>
        </p:nvSpPr>
        <p:spPr>
          <a:xfrm>
            <a:off x="389334" y="404664"/>
            <a:ext cx="88175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Liveness vs. Readiness Probes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9334" y="1412776"/>
            <a:ext cx="8382000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When should you use </a:t>
            </a:r>
            <a:r>
              <a:rPr lang="en-US" dirty="0" err="1"/>
              <a:t>liveness</a:t>
            </a:r>
            <a:r>
              <a:rPr lang="en-US" dirty="0"/>
              <a:t> or readiness probes?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you’d like your Container to be killed and restarted if a probe fails, then specify a </a:t>
            </a:r>
            <a:r>
              <a:rPr lang="en-US" b="1" dirty="0"/>
              <a:t>liveness probe</a:t>
            </a:r>
            <a:r>
              <a:rPr lang="en-US" dirty="0"/>
              <a:t>, and specify a </a:t>
            </a:r>
            <a:r>
              <a:rPr lang="en-US" dirty="0" err="1"/>
              <a:t>restartPolicy</a:t>
            </a:r>
            <a:r>
              <a:rPr lang="en-US" dirty="0"/>
              <a:t> of Always or </a:t>
            </a:r>
            <a:r>
              <a:rPr lang="en-US" dirty="0" err="1"/>
              <a:t>OnFailure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you’d like to start sending traffic to a Pod only when a probe succeeds, specify a </a:t>
            </a:r>
            <a:r>
              <a:rPr lang="en-US" b="1" dirty="0"/>
              <a:t>readiness probe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you want your Container to be able to take itself down for maintenance, you can specify a </a:t>
            </a:r>
            <a:r>
              <a:rPr lang="en-US" b="1" dirty="0"/>
              <a:t>readiness probe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9337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2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5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8"/>
            <a:ext cx="975870" cy="551155"/>
          </a:xfrm>
          <a:prstGeom prst="rect">
            <a:avLst/>
          </a:prstGeom>
        </p:spPr>
      </p:pic>
      <p:sp>
        <p:nvSpPr>
          <p:cNvPr id="8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4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39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BE89834-BD39-E245-B3F9-8249364136DD}"/>
              </a:ext>
            </a:extLst>
          </p:cNvPr>
          <p:cNvSpPr txBox="1">
            <a:spLocks/>
          </p:cNvSpPr>
          <p:nvPr/>
        </p:nvSpPr>
        <p:spPr>
          <a:xfrm>
            <a:off x="185738" y="460590"/>
            <a:ext cx="8817582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Container Probes Handlers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0362" y="847061"/>
            <a:ext cx="8528334" cy="5589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There are </a:t>
            </a:r>
            <a:r>
              <a:rPr lang="en-US" b="1" dirty="0">
                <a:highlight>
                  <a:srgbClr val="FFFF00"/>
                </a:highlight>
              </a:rPr>
              <a:t>three types of handlers </a:t>
            </a:r>
            <a:r>
              <a:rPr lang="en-US" dirty="0"/>
              <a:t>(being called by the kubelet running in the node):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ExecAction</a:t>
            </a:r>
            <a:r>
              <a:rPr lang="en-US" b="1" dirty="0"/>
              <a:t> (Command)</a:t>
            </a:r>
            <a:r>
              <a:rPr lang="en-US" dirty="0"/>
              <a:t>: Executes a specified command inside the Container. The diagnostic is considered successful if the command exits with a </a:t>
            </a:r>
            <a:r>
              <a:rPr lang="en-US" b="1" dirty="0"/>
              <a:t>status code of 0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TCPSocketAction</a:t>
            </a:r>
            <a:r>
              <a:rPr lang="en-US" dirty="0"/>
              <a:t>: Performs a TCP check against the Container’s IP address on a specified port. The diagnostic is considered successful if the </a:t>
            </a:r>
            <a:r>
              <a:rPr lang="en-US" b="1" dirty="0"/>
              <a:t>port is open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HTTPGetAction</a:t>
            </a:r>
            <a:r>
              <a:rPr lang="en-US" dirty="0"/>
              <a:t>: Performs an HTTP Get request against the Container’s IP address on a specified port and path. The diagnostic is considered successful if the response has a </a:t>
            </a:r>
            <a:r>
              <a:rPr lang="en-US" b="1" dirty="0"/>
              <a:t>status code greater than or equal to 200 and less than 400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probe has one of these 3 results:</a:t>
            </a:r>
          </a:p>
          <a:p>
            <a:r>
              <a:rPr lang="en-US" dirty="0"/>
              <a:t>    </a:t>
            </a:r>
            <a:r>
              <a:rPr lang="en-US" b="1" dirty="0"/>
              <a:t>Success</a:t>
            </a:r>
            <a:r>
              <a:rPr lang="en-US" dirty="0"/>
              <a:t>: The Container passed the diagnostic.</a:t>
            </a:r>
          </a:p>
          <a:p>
            <a:r>
              <a:rPr lang="en-US" dirty="0"/>
              <a:t>    </a:t>
            </a:r>
            <a:r>
              <a:rPr lang="en-US" b="1" dirty="0"/>
              <a:t>Failure</a:t>
            </a:r>
            <a:r>
              <a:rPr lang="en-US" dirty="0"/>
              <a:t>: The Container failed the diagnostic.</a:t>
            </a:r>
          </a:p>
          <a:p>
            <a:r>
              <a:rPr lang="en-US" dirty="0"/>
              <a:t>    </a:t>
            </a:r>
            <a:r>
              <a:rPr lang="en-US" b="1" dirty="0"/>
              <a:t>Unknown</a:t>
            </a:r>
            <a:r>
              <a:rPr lang="en-US" dirty="0"/>
              <a:t>: The diagnostic failed, so no action should be taken.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40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4618E-188B-214E-9872-9E875977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234061"/>
            <a:ext cx="7886700" cy="4862512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3000" b="1" dirty="0"/>
              <a:t>Cluster Monitoring</a:t>
            </a:r>
          </a:p>
          <a:p>
            <a:pPr>
              <a:lnSpc>
                <a:spcPct val="160000"/>
              </a:lnSpc>
            </a:pPr>
            <a:r>
              <a:rPr lang="en-US" sz="2700" i="1" dirty="0"/>
              <a:t>Node resources</a:t>
            </a:r>
            <a:r>
              <a:rPr lang="en-US" sz="2700" dirty="0"/>
              <a:t> – network bandwidth, disk/CPU/memory utilization</a:t>
            </a:r>
          </a:p>
          <a:p>
            <a:pPr>
              <a:lnSpc>
                <a:spcPct val="160000"/>
              </a:lnSpc>
            </a:pPr>
            <a:r>
              <a:rPr lang="en-US" sz="2700" i="1" dirty="0"/>
              <a:t>Number of nodes</a:t>
            </a:r>
            <a:r>
              <a:rPr lang="en-US" sz="2700" dirty="0"/>
              <a:t> – health of nodes &amp; price justification</a:t>
            </a:r>
          </a:p>
          <a:p>
            <a:pPr>
              <a:lnSpc>
                <a:spcPct val="160000"/>
              </a:lnSpc>
            </a:pPr>
            <a:r>
              <a:rPr lang="en-US" sz="2700" i="1" dirty="0"/>
              <a:t>Running pods </a:t>
            </a:r>
            <a:r>
              <a:rPr lang="en-US" sz="2700" dirty="0"/>
              <a:t>– how many nodes may fail before the remaining nodes can run all desired resources</a:t>
            </a:r>
          </a:p>
          <a:p>
            <a:pPr>
              <a:lnSpc>
                <a:spcPct val="160000"/>
              </a:lnSpc>
            </a:pPr>
            <a:endParaRPr lang="en-US" sz="2400" dirty="0"/>
          </a:p>
          <a:p>
            <a:pPr marL="0" indent="0">
              <a:lnSpc>
                <a:spcPct val="160000"/>
              </a:lnSpc>
              <a:buNone/>
            </a:pPr>
            <a:r>
              <a:rPr lang="en-US" sz="3000" b="1" dirty="0"/>
              <a:t>Pod Monitoring</a:t>
            </a:r>
          </a:p>
          <a:p>
            <a:pPr>
              <a:lnSpc>
                <a:spcPct val="160000"/>
              </a:lnSpc>
            </a:pPr>
            <a:r>
              <a:rPr lang="en-US" sz="2700" i="1" dirty="0"/>
              <a:t>K8s metrics </a:t>
            </a:r>
            <a:r>
              <a:rPr lang="en-US" sz="2700" dirty="0"/>
              <a:t>– pod handling by orchestrator, # of replica, rolling update, in-progress deployments</a:t>
            </a:r>
          </a:p>
          <a:p>
            <a:pPr>
              <a:lnSpc>
                <a:spcPct val="160000"/>
              </a:lnSpc>
            </a:pPr>
            <a:r>
              <a:rPr lang="en-US" sz="2700" i="1" dirty="0"/>
              <a:t>Container metric </a:t>
            </a:r>
            <a:r>
              <a:rPr lang="en-US" sz="2700" dirty="0"/>
              <a:t>– CPU, network, memory of each container</a:t>
            </a:r>
          </a:p>
          <a:p>
            <a:pPr>
              <a:lnSpc>
                <a:spcPct val="160000"/>
              </a:lnSpc>
            </a:pPr>
            <a:r>
              <a:rPr lang="en-US" sz="2700" i="1" dirty="0"/>
              <a:t>Application metric </a:t>
            </a:r>
            <a:r>
              <a:rPr lang="en-US" sz="2700" dirty="0"/>
              <a:t>– depends on business rules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9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4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F646252-D27B-3040-A48B-6641A271DFE6}"/>
              </a:ext>
            </a:extLst>
          </p:cNvPr>
          <p:cNvSpPr txBox="1">
            <a:spLocks/>
          </p:cNvSpPr>
          <p:nvPr/>
        </p:nvSpPr>
        <p:spPr>
          <a:xfrm>
            <a:off x="560008" y="1248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Metrics to Monitor </a:t>
            </a:r>
          </a:p>
        </p:txBody>
      </p:sp>
    </p:spTree>
    <p:extLst>
      <p:ext uri="{BB962C8B-B14F-4D97-AF65-F5344CB8AC3E}">
        <p14:creationId xmlns:p14="http://schemas.microsoft.com/office/powerpoint/2010/main" val="7849528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3B695C4-3985-514C-A6D2-93FB57E46C19}"/>
              </a:ext>
            </a:extLst>
          </p:cNvPr>
          <p:cNvSpPr txBox="1">
            <a:spLocks/>
          </p:cNvSpPr>
          <p:nvPr/>
        </p:nvSpPr>
        <p:spPr>
          <a:xfrm>
            <a:off x="185738" y="460590"/>
            <a:ext cx="8817582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Container Probes Handlers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28C9C-4F3A-C348-B45D-043B3A61E486}"/>
              </a:ext>
            </a:extLst>
          </p:cNvPr>
          <p:cNvSpPr txBox="1"/>
          <p:nvPr/>
        </p:nvSpPr>
        <p:spPr>
          <a:xfrm>
            <a:off x="5358152" y="985707"/>
            <a:ext cx="119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HTTP Type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A8DCDD-89BE-9C45-9AD8-58DE85F7BF29}"/>
              </a:ext>
            </a:extLst>
          </p:cNvPr>
          <p:cNvSpPr/>
          <p:nvPr/>
        </p:nvSpPr>
        <p:spPr>
          <a:xfrm>
            <a:off x="5323306" y="1412776"/>
            <a:ext cx="3659976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 a liveness probe every 3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 a HTTP GET request to the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HTTP returns between 200-400, all good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Otherwise, it will restart the 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10 seconds, the command will succeed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ECC906-8A84-D249-B12D-B90220A07627}"/>
              </a:ext>
            </a:extLst>
          </p:cNvPr>
          <p:cNvSpPr/>
          <p:nvPr/>
        </p:nvSpPr>
        <p:spPr>
          <a:xfrm>
            <a:off x="454069" y="1167847"/>
            <a:ext cx="476600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A3AF"/>
                </a:solidFill>
                <a:latin typeface="Courier" pitchFamily="2" charset="0"/>
              </a:rPr>
              <a:t>apiVersion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v1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kind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Pod</a:t>
            </a:r>
          </a:p>
          <a:p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metadata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labels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test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liveness</a:t>
            </a: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name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liveness-http</a:t>
            </a:r>
          </a:p>
          <a:p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spec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containers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</a:t>
            </a:r>
            <a:r>
              <a:rPr lang="en-US" sz="1600" dirty="0">
                <a:solidFill>
                  <a:srgbClr val="B7650A"/>
                </a:solidFill>
                <a:latin typeface="Courier" pitchFamily="2" charset="0"/>
              </a:rPr>
              <a:t>-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name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liveness</a:t>
            </a: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image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k8s.gcr.io/liveness</a:t>
            </a: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</a:t>
            </a:r>
            <a:r>
              <a:rPr lang="en-US" sz="1600" dirty="0" err="1">
                <a:solidFill>
                  <a:srgbClr val="00A3AF"/>
                </a:solidFill>
                <a:latin typeface="Courier" pitchFamily="2" charset="0"/>
              </a:rPr>
              <a:t>args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endParaRPr lang="en-US" sz="1600" dirty="0">
              <a:solidFill>
                <a:srgbClr val="4D2F2D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</a:t>
            </a:r>
            <a:r>
              <a:rPr lang="en-US" sz="1600" dirty="0">
                <a:solidFill>
                  <a:srgbClr val="B7650A"/>
                </a:solidFill>
                <a:latin typeface="Courier" pitchFamily="2" charset="0"/>
              </a:rPr>
              <a:t>- 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/server</a:t>
            </a: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</a:t>
            </a:r>
            <a:r>
              <a:rPr lang="en-US" sz="1600" dirty="0" err="1">
                <a:solidFill>
                  <a:srgbClr val="00A3AF"/>
                </a:solidFill>
                <a:latin typeface="Courier" pitchFamily="2" charset="0"/>
              </a:rPr>
              <a:t>livenessProbe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  </a:t>
            </a:r>
            <a:r>
              <a:rPr lang="en-US" sz="1600" dirty="0" err="1">
                <a:solidFill>
                  <a:srgbClr val="00A3AF"/>
                </a:solidFill>
                <a:latin typeface="Courier" pitchFamily="2" charset="0"/>
              </a:rPr>
              <a:t>httpGet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   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path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/</a:t>
            </a:r>
            <a:r>
              <a:rPr lang="en-US" sz="1600" dirty="0" err="1">
                <a:solidFill>
                  <a:srgbClr val="4D2F2D"/>
                </a:solidFill>
                <a:latin typeface="Courier" pitchFamily="2" charset="0"/>
              </a:rPr>
              <a:t>healthz</a:t>
            </a:r>
            <a:endParaRPr lang="en-US" sz="1600" dirty="0">
              <a:solidFill>
                <a:srgbClr val="4D2F2D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   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port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B12513"/>
                </a:solidFill>
                <a:latin typeface="Courier" pitchFamily="2" charset="0"/>
              </a:rPr>
              <a:t>8080</a:t>
            </a:r>
            <a:endParaRPr lang="en-US" sz="1600" dirty="0">
              <a:solidFill>
                <a:srgbClr val="4D2F2D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    </a:t>
            </a:r>
            <a:r>
              <a:rPr lang="en-US" sz="1600" dirty="0" err="1">
                <a:solidFill>
                  <a:srgbClr val="00A3AF"/>
                </a:solidFill>
                <a:latin typeface="Courier" pitchFamily="2" charset="0"/>
              </a:rPr>
              <a:t>httpHeaders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    </a:t>
            </a:r>
            <a:r>
              <a:rPr lang="en-US" sz="1600" dirty="0">
                <a:solidFill>
                  <a:srgbClr val="B7650A"/>
                </a:solidFill>
                <a:latin typeface="Courier" pitchFamily="2" charset="0"/>
              </a:rPr>
              <a:t>-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name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Custom-Header</a:t>
            </a: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     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value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Awesome</a:t>
            </a: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  </a:t>
            </a:r>
            <a:r>
              <a:rPr lang="en-US" sz="1600" dirty="0" err="1">
                <a:solidFill>
                  <a:srgbClr val="00A3AF"/>
                </a:solidFill>
                <a:latin typeface="Courier" pitchFamily="2" charset="0"/>
              </a:rPr>
              <a:t>initialDelaySeconds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B12513"/>
                </a:solidFill>
                <a:latin typeface="Courier" pitchFamily="2" charset="0"/>
              </a:rPr>
              <a:t>3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  </a:t>
            </a:r>
            <a:r>
              <a:rPr lang="en-US" sz="1600" dirty="0" err="1">
                <a:solidFill>
                  <a:srgbClr val="00A3AF"/>
                </a:solidFill>
                <a:latin typeface="Courier" pitchFamily="2" charset="0"/>
              </a:rPr>
              <a:t>periodSeconds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B12513"/>
                </a:solidFill>
                <a:latin typeface="Courier" pitchFamily="2" charset="0"/>
              </a:rPr>
              <a:t>3</a:t>
            </a:r>
            <a:endParaRPr lang="en-US" sz="1600" dirty="0">
              <a:solidFill>
                <a:srgbClr val="00A3AF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2780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6D20CA-551D-3C44-900F-5BE8F1313AD5}"/>
              </a:ext>
            </a:extLst>
          </p:cNvPr>
          <p:cNvSpPr/>
          <p:nvPr/>
        </p:nvSpPr>
        <p:spPr>
          <a:xfrm>
            <a:off x="395536" y="1412776"/>
            <a:ext cx="860778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A3AF"/>
                </a:solidFill>
                <a:latin typeface="Courier" pitchFamily="2" charset="0"/>
              </a:rPr>
              <a:t>apiVersion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v1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kind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Pod</a:t>
            </a:r>
          </a:p>
          <a:p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metadata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labels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test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liveness</a:t>
            </a: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name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liveness-exec</a:t>
            </a:r>
          </a:p>
          <a:p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spec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containers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</a:t>
            </a:r>
            <a:r>
              <a:rPr lang="en-US" sz="1600" dirty="0">
                <a:solidFill>
                  <a:srgbClr val="B7650A"/>
                </a:solidFill>
                <a:latin typeface="Courier" pitchFamily="2" charset="0"/>
              </a:rPr>
              <a:t>-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name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liveness</a:t>
            </a: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image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k8s.gcr.io/</a:t>
            </a:r>
            <a:r>
              <a:rPr lang="en-US" sz="1600" dirty="0" err="1">
                <a:solidFill>
                  <a:srgbClr val="4D2F2D"/>
                </a:solidFill>
                <a:latin typeface="Courier" pitchFamily="2" charset="0"/>
              </a:rPr>
              <a:t>busybox</a:t>
            </a:r>
            <a:endParaRPr lang="en-US" sz="1600" dirty="0">
              <a:solidFill>
                <a:srgbClr val="4D2F2D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</a:t>
            </a:r>
            <a:r>
              <a:rPr lang="en-US" sz="1600" dirty="0" err="1">
                <a:solidFill>
                  <a:srgbClr val="00A3AF"/>
                </a:solidFill>
                <a:latin typeface="Courier" pitchFamily="2" charset="0"/>
              </a:rPr>
              <a:t>args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endParaRPr lang="en-US" sz="1600" dirty="0">
              <a:solidFill>
                <a:srgbClr val="4D2F2D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</a:t>
            </a:r>
            <a:r>
              <a:rPr lang="en-US" sz="1600" dirty="0">
                <a:solidFill>
                  <a:srgbClr val="B7650A"/>
                </a:solidFill>
                <a:latin typeface="Courier" pitchFamily="2" charset="0"/>
              </a:rPr>
              <a:t>- 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/bin/</a:t>
            </a:r>
            <a:r>
              <a:rPr lang="en-US" sz="1600" dirty="0" err="1">
                <a:solidFill>
                  <a:srgbClr val="4D2F2D"/>
                </a:solidFill>
                <a:latin typeface="Courier" pitchFamily="2" charset="0"/>
              </a:rPr>
              <a:t>sh</a:t>
            </a:r>
            <a:endParaRPr lang="en-US" sz="1600" dirty="0">
              <a:solidFill>
                <a:srgbClr val="4D2F2D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</a:t>
            </a:r>
            <a:r>
              <a:rPr lang="en-US" sz="1600" dirty="0">
                <a:solidFill>
                  <a:srgbClr val="B7650A"/>
                </a:solidFill>
                <a:latin typeface="Courier" pitchFamily="2" charset="0"/>
              </a:rPr>
              <a:t>- 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-c</a:t>
            </a: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</a:t>
            </a:r>
            <a:r>
              <a:rPr lang="en-US" sz="1600" dirty="0">
                <a:solidFill>
                  <a:srgbClr val="B7650A"/>
                </a:solidFill>
                <a:latin typeface="Courier" pitchFamily="2" charset="0"/>
              </a:rPr>
              <a:t>- 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touch /</a:t>
            </a:r>
            <a:r>
              <a:rPr lang="en-US" sz="1600" dirty="0" err="1">
                <a:solidFill>
                  <a:srgbClr val="4D2F2D"/>
                </a:solidFill>
                <a:latin typeface="Courier" pitchFamily="2" charset="0"/>
              </a:rPr>
              <a:t>tmp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/healthy; </a:t>
            </a:r>
            <a:r>
              <a:rPr lang="en-US" sz="1600" b="1" dirty="0">
                <a:solidFill>
                  <a:srgbClr val="4D2F2D"/>
                </a:solidFill>
                <a:highlight>
                  <a:srgbClr val="FFFF00"/>
                </a:highlight>
                <a:latin typeface="Courier" pitchFamily="2" charset="0"/>
              </a:rPr>
              <a:t>sleep 30</a:t>
            </a:r>
            <a:r>
              <a:rPr lang="en-US" sz="1600" b="1" dirty="0">
                <a:solidFill>
                  <a:srgbClr val="4D2F2D"/>
                </a:solidFill>
                <a:latin typeface="Courier" pitchFamily="2" charset="0"/>
              </a:rPr>
              <a:t>; </a:t>
            </a:r>
            <a:r>
              <a:rPr lang="en-US" sz="1600" dirty="0" err="1">
                <a:solidFill>
                  <a:srgbClr val="4D2F2D"/>
                </a:solidFill>
                <a:latin typeface="Courier" pitchFamily="2" charset="0"/>
              </a:rPr>
              <a:t>rm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-</a:t>
            </a:r>
            <a:r>
              <a:rPr lang="en-US" sz="1600" dirty="0" err="1">
                <a:solidFill>
                  <a:srgbClr val="4D2F2D"/>
                </a:solidFill>
                <a:latin typeface="Courier" pitchFamily="2" charset="0"/>
              </a:rPr>
              <a:t>rf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/</a:t>
            </a:r>
            <a:r>
              <a:rPr lang="en-US" sz="1600" dirty="0" err="1">
                <a:solidFill>
                  <a:srgbClr val="4D2F2D"/>
                </a:solidFill>
                <a:latin typeface="Courier" pitchFamily="2" charset="0"/>
              </a:rPr>
              <a:t>tmp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/healthy; sleep </a:t>
            </a:r>
            <a:r>
              <a:rPr lang="en-US" sz="1600" dirty="0">
                <a:solidFill>
                  <a:srgbClr val="B12513"/>
                </a:solidFill>
                <a:latin typeface="Courier" pitchFamily="2" charset="0"/>
              </a:rPr>
              <a:t>600</a:t>
            </a:r>
            <a:endParaRPr lang="en-US" sz="1600" dirty="0">
              <a:solidFill>
                <a:srgbClr val="4D2F2D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</a:t>
            </a:r>
            <a:r>
              <a:rPr lang="en-US" sz="1600" dirty="0" err="1">
                <a:solidFill>
                  <a:srgbClr val="00A3AF"/>
                </a:solidFill>
                <a:latin typeface="Courier" pitchFamily="2" charset="0"/>
              </a:rPr>
              <a:t>livenessProbe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 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exec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endParaRPr lang="en-US" sz="1600" dirty="0">
              <a:solidFill>
                <a:srgbClr val="4D2F2D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   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command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endParaRPr lang="en-US" sz="1600" dirty="0">
              <a:solidFill>
                <a:srgbClr val="4D2F2D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    </a:t>
            </a:r>
            <a:r>
              <a:rPr lang="en-US" sz="1600" dirty="0">
                <a:solidFill>
                  <a:srgbClr val="B7650A"/>
                </a:solidFill>
                <a:latin typeface="Courier" pitchFamily="2" charset="0"/>
              </a:rPr>
              <a:t>- 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cat</a:t>
            </a: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    </a:t>
            </a:r>
            <a:r>
              <a:rPr lang="en-US" sz="1600" dirty="0">
                <a:solidFill>
                  <a:srgbClr val="B7650A"/>
                </a:solidFill>
                <a:latin typeface="Courier" pitchFamily="2" charset="0"/>
              </a:rPr>
              <a:t>- 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/</a:t>
            </a:r>
            <a:r>
              <a:rPr lang="en-US" sz="1600" dirty="0" err="1">
                <a:solidFill>
                  <a:srgbClr val="4D2F2D"/>
                </a:solidFill>
                <a:latin typeface="Courier" pitchFamily="2" charset="0"/>
              </a:rPr>
              <a:t>tmp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/healthy</a:t>
            </a: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  </a:t>
            </a:r>
            <a:r>
              <a:rPr lang="en-US" sz="1600" dirty="0" err="1">
                <a:solidFill>
                  <a:srgbClr val="00A3AF"/>
                </a:solidFill>
                <a:latin typeface="Courier" pitchFamily="2" charset="0"/>
              </a:rPr>
              <a:t>initialDelaySeconds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B12513"/>
                </a:solidFill>
                <a:latin typeface="Courier" pitchFamily="2" charset="0"/>
              </a:rPr>
              <a:t>5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  </a:t>
            </a:r>
            <a:r>
              <a:rPr lang="en-US" sz="1600" dirty="0" err="1">
                <a:solidFill>
                  <a:srgbClr val="00A3AF"/>
                </a:solidFill>
                <a:latin typeface="Courier" pitchFamily="2" charset="0"/>
              </a:rPr>
              <a:t>periodSeconds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B12513"/>
                </a:solidFill>
                <a:latin typeface="Courier" pitchFamily="2" charset="0"/>
              </a:rPr>
              <a:t>5</a:t>
            </a:r>
            <a:endParaRPr lang="en-US" sz="1600" dirty="0">
              <a:solidFill>
                <a:srgbClr val="00A3AF"/>
              </a:solidFill>
              <a:effectLst/>
              <a:latin typeface="Courier" pitchFamily="2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3B695C4-3985-514C-A6D2-93FB57E46C19}"/>
              </a:ext>
            </a:extLst>
          </p:cNvPr>
          <p:cNvSpPr txBox="1">
            <a:spLocks/>
          </p:cNvSpPr>
          <p:nvPr/>
        </p:nvSpPr>
        <p:spPr>
          <a:xfrm>
            <a:off x="185738" y="460590"/>
            <a:ext cx="8817582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Container Probes Handlers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BDE1E-906B-BB4C-87AD-AA4DB6613C2F}"/>
              </a:ext>
            </a:extLst>
          </p:cNvPr>
          <p:cNvSpPr txBox="1"/>
          <p:nvPr/>
        </p:nvSpPr>
        <p:spPr>
          <a:xfrm>
            <a:off x="5358152" y="985707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Command Type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38F6BE-513F-1D46-84BF-C803AB787196}"/>
              </a:ext>
            </a:extLst>
          </p:cNvPr>
          <p:cNvSpPr/>
          <p:nvPr/>
        </p:nvSpPr>
        <p:spPr>
          <a:xfrm>
            <a:off x="5323306" y="1412776"/>
            <a:ext cx="3659976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 a liveness probe every 5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executes the command 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cat /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tmp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/healthy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command succeeds, all good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Otherwise, restart the 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30 seconds, the command will succeed</a:t>
            </a:r>
          </a:p>
        </p:txBody>
      </p:sp>
    </p:spTree>
    <p:extLst>
      <p:ext uri="{BB962C8B-B14F-4D97-AF65-F5344CB8AC3E}">
        <p14:creationId xmlns:p14="http://schemas.microsoft.com/office/powerpoint/2010/main" val="25835090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3B695C4-3985-514C-A6D2-93FB57E46C19}"/>
              </a:ext>
            </a:extLst>
          </p:cNvPr>
          <p:cNvSpPr txBox="1">
            <a:spLocks/>
          </p:cNvSpPr>
          <p:nvPr/>
        </p:nvSpPr>
        <p:spPr>
          <a:xfrm>
            <a:off x="185738" y="460590"/>
            <a:ext cx="8817582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Container Probes Handlers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28C9C-4F3A-C348-B45D-043B3A61E486}"/>
              </a:ext>
            </a:extLst>
          </p:cNvPr>
          <p:cNvSpPr txBox="1"/>
          <p:nvPr/>
        </p:nvSpPr>
        <p:spPr>
          <a:xfrm>
            <a:off x="5358152" y="985707"/>
            <a:ext cx="104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TCP Type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A8DCDD-89BE-9C45-9AD8-58DE85F7BF29}"/>
              </a:ext>
            </a:extLst>
          </p:cNvPr>
          <p:cNvSpPr/>
          <p:nvPr/>
        </p:nvSpPr>
        <p:spPr>
          <a:xfrm>
            <a:off x="5323306" y="1412776"/>
            <a:ext cx="3703834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Similar to HTTP probe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both liveness and readiness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 a liveness probe every 20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 a readiness probe every 10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 to connect to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goproxy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container at 8080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5C3706-DEE6-A442-9874-7EA814F28951}"/>
              </a:ext>
            </a:extLst>
          </p:cNvPr>
          <p:cNvSpPr/>
          <p:nvPr/>
        </p:nvSpPr>
        <p:spPr>
          <a:xfrm>
            <a:off x="395536" y="985707"/>
            <a:ext cx="475252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A3AF"/>
                </a:solidFill>
                <a:latin typeface="Courier" pitchFamily="2" charset="0"/>
              </a:rPr>
              <a:t>apiVersion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v1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kind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Pod</a:t>
            </a:r>
          </a:p>
          <a:p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metadata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name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4D2F2D"/>
                </a:solidFill>
                <a:latin typeface="Courier" pitchFamily="2" charset="0"/>
              </a:rPr>
              <a:t>goproxy</a:t>
            </a:r>
            <a:endParaRPr lang="en-US" sz="1600" dirty="0">
              <a:solidFill>
                <a:srgbClr val="4D2F2D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labels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app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4D2F2D"/>
                </a:solidFill>
                <a:latin typeface="Courier" pitchFamily="2" charset="0"/>
              </a:rPr>
              <a:t>goproxy</a:t>
            </a:r>
            <a:endParaRPr lang="en-US" sz="1600" dirty="0">
              <a:solidFill>
                <a:srgbClr val="4D2F2D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spec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containers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</a:t>
            </a:r>
            <a:r>
              <a:rPr lang="en-US" sz="1600" dirty="0">
                <a:solidFill>
                  <a:srgbClr val="B7650A"/>
                </a:solidFill>
                <a:latin typeface="Courier" pitchFamily="2" charset="0"/>
              </a:rPr>
              <a:t>-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name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4D2F2D"/>
                </a:solidFill>
                <a:latin typeface="Courier" pitchFamily="2" charset="0"/>
              </a:rPr>
              <a:t>goproxy</a:t>
            </a:r>
            <a:endParaRPr lang="en-US" sz="1600" dirty="0">
              <a:solidFill>
                <a:srgbClr val="4D2F2D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image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k8s.gcr.io/goproxy:0.1</a:t>
            </a: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ports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</a:t>
            </a:r>
            <a:r>
              <a:rPr lang="en-US" sz="1600" dirty="0">
                <a:solidFill>
                  <a:srgbClr val="B7650A"/>
                </a:solidFill>
                <a:latin typeface="Courier" pitchFamily="2" charset="0"/>
              </a:rPr>
              <a:t>- </a:t>
            </a:r>
            <a:r>
              <a:rPr lang="en-US" sz="1600" dirty="0" err="1">
                <a:solidFill>
                  <a:srgbClr val="00A3AF"/>
                </a:solidFill>
                <a:latin typeface="Courier" pitchFamily="2" charset="0"/>
              </a:rPr>
              <a:t>containerPort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B12513"/>
                </a:solidFill>
                <a:latin typeface="Courier" pitchFamily="2" charset="0"/>
              </a:rPr>
              <a:t>8080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</a:t>
            </a:r>
            <a:r>
              <a:rPr lang="en-US" sz="1600" b="1" dirty="0" err="1">
                <a:solidFill>
                  <a:srgbClr val="00A3AF"/>
                </a:solidFill>
                <a:latin typeface="Courier" pitchFamily="2" charset="0"/>
              </a:rPr>
              <a:t>readinessProbe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  </a:t>
            </a:r>
            <a:r>
              <a:rPr lang="en-US" sz="1600" dirty="0" err="1">
                <a:solidFill>
                  <a:srgbClr val="00A3AF"/>
                </a:solidFill>
                <a:latin typeface="Courier" pitchFamily="2" charset="0"/>
              </a:rPr>
              <a:t>tcpSocket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   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port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B12513"/>
                </a:solidFill>
                <a:latin typeface="Courier" pitchFamily="2" charset="0"/>
              </a:rPr>
              <a:t>8080</a:t>
            </a:r>
            <a:endParaRPr lang="en-US" sz="1600" dirty="0">
              <a:solidFill>
                <a:srgbClr val="4D2F2D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  </a:t>
            </a:r>
            <a:r>
              <a:rPr lang="en-US" sz="1600" dirty="0" err="1">
                <a:solidFill>
                  <a:srgbClr val="00A3AF"/>
                </a:solidFill>
                <a:latin typeface="Courier" pitchFamily="2" charset="0"/>
              </a:rPr>
              <a:t>initialDelaySeconds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B12513"/>
                </a:solidFill>
                <a:latin typeface="Courier" pitchFamily="2" charset="0"/>
              </a:rPr>
              <a:t>5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  </a:t>
            </a:r>
            <a:r>
              <a:rPr lang="en-US" sz="1600" dirty="0" err="1">
                <a:solidFill>
                  <a:srgbClr val="00A3AF"/>
                </a:solidFill>
                <a:latin typeface="Courier" pitchFamily="2" charset="0"/>
              </a:rPr>
              <a:t>periodSeconds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B12513"/>
                </a:solidFill>
                <a:latin typeface="Courier" pitchFamily="2" charset="0"/>
              </a:rPr>
              <a:t>10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</a:t>
            </a:r>
            <a:r>
              <a:rPr lang="en-US" sz="1600" b="1" dirty="0" err="1">
                <a:solidFill>
                  <a:srgbClr val="00A3AF"/>
                </a:solidFill>
                <a:latin typeface="Courier" pitchFamily="2" charset="0"/>
              </a:rPr>
              <a:t>livenessProbe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  </a:t>
            </a:r>
            <a:r>
              <a:rPr lang="en-US" sz="1600" dirty="0" err="1">
                <a:solidFill>
                  <a:srgbClr val="00A3AF"/>
                </a:solidFill>
                <a:latin typeface="Courier" pitchFamily="2" charset="0"/>
              </a:rPr>
              <a:t>tcpSocket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    </a:t>
            </a:r>
            <a:r>
              <a:rPr lang="en-US" sz="1600" dirty="0">
                <a:solidFill>
                  <a:srgbClr val="00A3AF"/>
                </a:solidFill>
                <a:latin typeface="Courier" pitchFamily="2" charset="0"/>
              </a:rPr>
              <a:t>port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B12513"/>
                </a:solidFill>
                <a:latin typeface="Courier" pitchFamily="2" charset="0"/>
              </a:rPr>
              <a:t>8080</a:t>
            </a:r>
            <a:endParaRPr lang="en-US" sz="1600" dirty="0">
              <a:solidFill>
                <a:srgbClr val="4D2F2D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  </a:t>
            </a:r>
            <a:r>
              <a:rPr lang="en-US" sz="1600" dirty="0" err="1">
                <a:solidFill>
                  <a:srgbClr val="00A3AF"/>
                </a:solidFill>
                <a:latin typeface="Courier" pitchFamily="2" charset="0"/>
              </a:rPr>
              <a:t>initialDelaySeconds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B12513"/>
                </a:solidFill>
                <a:latin typeface="Courier" pitchFamily="2" charset="0"/>
              </a:rPr>
              <a:t>15</a:t>
            </a:r>
            <a:endParaRPr lang="en-US" sz="1600" dirty="0">
              <a:solidFill>
                <a:srgbClr val="00A3AF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      </a:t>
            </a:r>
            <a:r>
              <a:rPr lang="en-US" sz="1600" dirty="0" err="1">
                <a:solidFill>
                  <a:srgbClr val="00A3AF"/>
                </a:solidFill>
                <a:latin typeface="Courier" pitchFamily="2" charset="0"/>
              </a:rPr>
              <a:t>periodSeconds</a:t>
            </a:r>
            <a:r>
              <a:rPr lang="en-US" sz="1600" dirty="0">
                <a:solidFill>
                  <a:srgbClr val="C020BF"/>
                </a:solidFill>
                <a:latin typeface="Courier" pitchFamily="2" charset="0"/>
              </a:rPr>
              <a:t>:</a:t>
            </a:r>
            <a:r>
              <a:rPr lang="en-US" sz="1600" dirty="0">
                <a:solidFill>
                  <a:srgbClr val="4D2F2D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B12513"/>
                </a:solidFill>
                <a:latin typeface="Courier" pitchFamily="2" charset="0"/>
              </a:rPr>
              <a:t>20</a:t>
            </a:r>
            <a:endParaRPr lang="en-US" sz="1600" dirty="0">
              <a:solidFill>
                <a:srgbClr val="00A3AF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2839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C3195-A144-1D4A-943D-93867A0DD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200" dirty="0"/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3035052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124AD-D96E-1D45-A0C8-4AF61BBE9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328404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600" b="1" dirty="0"/>
              <a:t>Components required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collect logs -&gt; store data -&gt; aggregation -&gt; view results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b="1" dirty="0"/>
              <a:t>Why it is hard in Kubernetes?</a:t>
            </a:r>
          </a:p>
          <a:p>
            <a:pPr>
              <a:lnSpc>
                <a:spcPct val="170000"/>
              </a:lnSpc>
            </a:pPr>
            <a:r>
              <a:rPr lang="en-US" sz="2600" dirty="0"/>
              <a:t>Containers are disposable</a:t>
            </a:r>
          </a:p>
          <a:p>
            <a:pPr>
              <a:lnSpc>
                <a:spcPct val="170000"/>
              </a:lnSpc>
            </a:pPr>
            <a:r>
              <a:rPr lang="en-US" sz="2600" dirty="0"/>
              <a:t>Several layers of abstraction between the application and the underlying hardware to ensure portability and scalability</a:t>
            </a:r>
          </a:p>
          <a:p>
            <a:pPr>
              <a:lnSpc>
                <a:spcPct val="170000"/>
              </a:lnSpc>
            </a:pPr>
            <a:r>
              <a:rPr lang="en-US" sz="2600" dirty="0"/>
              <a:t>Lots of moving parts - multiple services, namespaces, roles, nodes, etc. are spread across the infrastructure</a:t>
            </a:r>
          </a:p>
          <a:p>
            <a:pPr>
              <a:lnSpc>
                <a:spcPct val="170000"/>
              </a:lnSpc>
            </a:pPr>
            <a:r>
              <a:rPr lang="en-US" sz="2600" dirty="0"/>
              <a:t>So many moving parts contributes to a significant blind spot when it comes to conventional monitoring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9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5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FBF3AE9-69D1-6A4F-BF90-0A0AB7571D6A}"/>
              </a:ext>
            </a:extLst>
          </p:cNvPr>
          <p:cNvSpPr txBox="1">
            <a:spLocks/>
          </p:cNvSpPr>
          <p:nvPr/>
        </p:nvSpPr>
        <p:spPr>
          <a:xfrm>
            <a:off x="389334" y="1602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205116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B370F-62E5-7147-8BB6-DA8047EEC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411974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Kubernetes Dashboard</a:t>
            </a:r>
          </a:p>
          <a:p>
            <a:pPr>
              <a:lnSpc>
                <a:spcPct val="160000"/>
              </a:lnSpc>
            </a:pPr>
            <a:r>
              <a:rPr lang="en-US" dirty="0"/>
              <a:t>A web-based UI add-on for Kubernetes clusters.</a:t>
            </a:r>
          </a:p>
          <a:p>
            <a:pPr>
              <a:lnSpc>
                <a:spcPct val="160000"/>
              </a:lnSpc>
            </a:pPr>
            <a:r>
              <a:rPr lang="en-US" dirty="0"/>
              <a:t>Allow users to create &amp; manage workloads as well as do discovery, configuration, storage, and monitoring.</a:t>
            </a:r>
          </a:p>
          <a:p>
            <a:pPr>
              <a:lnSpc>
                <a:spcPct val="160000"/>
              </a:lnSpc>
            </a:pPr>
            <a:r>
              <a:rPr lang="en-US" dirty="0"/>
              <a:t>Offers views for CPU &amp; memory usage metrics aggregated across all nodes.</a:t>
            </a:r>
          </a:p>
          <a:p>
            <a:pPr>
              <a:lnSpc>
                <a:spcPct val="160000"/>
              </a:lnSpc>
            </a:pPr>
            <a:r>
              <a:rPr lang="en-US" dirty="0"/>
              <a:t>Used to monitor the health status of workloads (pods, deployments, replica sets, </a:t>
            </a:r>
            <a:r>
              <a:rPr lang="en-US" dirty="0" err="1"/>
              <a:t>cron</a:t>
            </a:r>
            <a:r>
              <a:rPr lang="en-US" dirty="0"/>
              <a:t> jobs, etc.)</a:t>
            </a:r>
          </a:p>
          <a:p>
            <a:pPr marL="0" indent="0">
              <a:lnSpc>
                <a:spcPct val="160000"/>
              </a:lnSpc>
              <a:buNone/>
            </a:pPr>
            <a:endParaRPr lang="en-US" dirty="0"/>
          </a:p>
          <a:p>
            <a:pPr marL="0" indent="0">
              <a:lnSpc>
                <a:spcPct val="160000"/>
              </a:lnSpc>
              <a:buNone/>
            </a:pPr>
            <a:r>
              <a:rPr lang="en-US" b="1" dirty="0"/>
              <a:t>Limitation</a:t>
            </a:r>
            <a:r>
              <a:rPr lang="en-US" dirty="0"/>
              <a:t> - It is helpful for small clusters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9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6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7E006DD-0306-2948-9C8E-18A13324E45F}"/>
              </a:ext>
            </a:extLst>
          </p:cNvPr>
          <p:cNvSpPr txBox="1">
            <a:spLocks/>
          </p:cNvSpPr>
          <p:nvPr/>
        </p:nvSpPr>
        <p:spPr>
          <a:xfrm>
            <a:off x="419190" y="2838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Default Monitoring Options</a:t>
            </a:r>
          </a:p>
        </p:txBody>
      </p:sp>
    </p:spTree>
    <p:extLst>
      <p:ext uri="{BB962C8B-B14F-4D97-AF65-F5344CB8AC3E}">
        <p14:creationId xmlns:p14="http://schemas.microsoft.com/office/powerpoint/2010/main" val="127019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B370F-62E5-7147-8BB6-DA8047EEC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53444"/>
            <a:ext cx="7886700" cy="4740275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3100" b="1" dirty="0">
                <a:solidFill>
                  <a:schemeClr val="accent1">
                    <a:lumMod val="75000"/>
                  </a:schemeClr>
                </a:solidFill>
              </a:rPr>
              <a:t>Kube-state-metrics</a:t>
            </a:r>
          </a:p>
          <a:p>
            <a:pPr>
              <a:lnSpc>
                <a:spcPct val="160000"/>
              </a:lnSpc>
            </a:pPr>
            <a:r>
              <a:rPr lang="en-US" sz="2600" dirty="0"/>
              <a:t>Listens to the Kubernetes API server and generates metrics about the state of numerous Kubernetes objects, including </a:t>
            </a:r>
            <a:r>
              <a:rPr lang="en-US" sz="2600" dirty="0" err="1"/>
              <a:t>cron</a:t>
            </a:r>
            <a:r>
              <a:rPr lang="en-US" sz="2600" dirty="0"/>
              <a:t> jobs, config maps, pods, and nodes</a:t>
            </a:r>
          </a:p>
          <a:p>
            <a:pPr>
              <a:lnSpc>
                <a:spcPct val="160000"/>
              </a:lnSpc>
            </a:pPr>
            <a:r>
              <a:rPr lang="en-US" sz="2600" dirty="0"/>
              <a:t>Uses the Golang Prometheus client to export metrics in the Prometheus metrics exposition format and expose metrics on an HTTP endpoint. Prometheus consume the web endpoint</a:t>
            </a:r>
          </a:p>
          <a:p>
            <a:pPr marL="0" indent="0">
              <a:lnSpc>
                <a:spcPct val="160000"/>
              </a:lnSpc>
              <a:buNone/>
            </a:pPr>
            <a:endParaRPr lang="en-US" sz="2600" b="1" dirty="0"/>
          </a:p>
          <a:p>
            <a:pPr marL="0" indent="0">
              <a:lnSpc>
                <a:spcPct val="160000"/>
              </a:lnSpc>
              <a:buNone/>
            </a:pPr>
            <a:r>
              <a:rPr lang="en-US" sz="2600" b="1" dirty="0"/>
              <a:t>Limitation</a:t>
            </a:r>
            <a:r>
              <a:rPr lang="en-US" sz="2600" dirty="0"/>
              <a:t> - This tool is not oriented toward performance and health but rather toward cluster-wide, state-based metrics such as the number of desired pod replicas for deployment or the total CPU resources available on a node.</a:t>
            </a:r>
          </a:p>
          <a:p>
            <a:pPr marL="0" indent="0">
              <a:lnSpc>
                <a:spcPct val="160000"/>
              </a:lnSpc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9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7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5523D1A-7783-B142-B724-66630B7235E9}"/>
              </a:ext>
            </a:extLst>
          </p:cNvPr>
          <p:cNvSpPr txBox="1">
            <a:spLocks/>
          </p:cNvSpPr>
          <p:nvPr/>
        </p:nvSpPr>
        <p:spPr>
          <a:xfrm>
            <a:off x="537391" y="14459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Default Monitoring Options</a:t>
            </a:r>
          </a:p>
        </p:txBody>
      </p:sp>
    </p:spTree>
    <p:extLst>
      <p:ext uri="{BB962C8B-B14F-4D97-AF65-F5344CB8AC3E}">
        <p14:creationId xmlns:p14="http://schemas.microsoft.com/office/powerpoint/2010/main" val="279038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B370F-62E5-7147-8BB6-DA8047EEC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316984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700" b="1" dirty="0" err="1">
                <a:solidFill>
                  <a:schemeClr val="accent1">
                    <a:lumMod val="75000"/>
                  </a:schemeClr>
                </a:solidFill>
              </a:rPr>
              <a:t>cAdvisor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</a:rPr>
              <a:t> (Container advisor)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Container resource usage and performance analysis agent; it's integrated into the Kubelet binary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Auto-discovers all containers in a machine and collects statistics about memory, network usage, filesystem, and CPU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Does not operate at the pod level, but on each node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7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700" b="1" dirty="0"/>
              <a:t>Limitation</a:t>
            </a:r>
            <a:r>
              <a:rPr lang="en-US" sz="1700" dirty="0"/>
              <a:t> - </a:t>
            </a:r>
            <a:r>
              <a:rPr lang="en-US" sz="1700" dirty="0" err="1"/>
              <a:t>cAdvisor</a:t>
            </a:r>
            <a:r>
              <a:rPr lang="en-US" sz="1700" dirty="0"/>
              <a:t> can't be used to store metrics for long-term use or perform complex monitoring actions.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9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8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34F73FE-8E1E-DC46-B6D9-EEA6E8E8F0CE}"/>
              </a:ext>
            </a:extLst>
          </p:cNvPr>
          <p:cNvSpPr txBox="1">
            <a:spLocks/>
          </p:cNvSpPr>
          <p:nvPr/>
        </p:nvSpPr>
        <p:spPr>
          <a:xfrm>
            <a:off x="424455" y="14308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Default Monitoring Options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AE1011-F47B-7E4A-9AA5-BA954EC9EC3B}"/>
              </a:ext>
            </a:extLst>
          </p:cNvPr>
          <p:cNvSpPr/>
          <p:nvPr/>
        </p:nvSpPr>
        <p:spPr>
          <a:xfrm>
            <a:off x="562141" y="5312766"/>
            <a:ext cx="4147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https://hub.docker.com/r/google/cadvisor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B370F-62E5-7147-8BB6-DA8047EEC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367354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Probes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Monitor the </a:t>
            </a:r>
            <a:r>
              <a:rPr lang="en-US" sz="2200" b="1" dirty="0"/>
              <a:t>health of a container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Kubelet use liveliness probes to know when to restart a container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Kubelet use readiness probes to know when a container is ready to take traffic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dirty="0"/>
              <a:t>Limitation</a:t>
            </a:r>
            <a:r>
              <a:rPr lang="en-US" sz="2200" dirty="0"/>
              <a:t> – Only covers liveliness and readiness of containers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9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9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6A0F33E-E90F-0C44-AAC3-B77E6C3CD4AB}"/>
              </a:ext>
            </a:extLst>
          </p:cNvPr>
          <p:cNvSpPr txBox="1">
            <a:spLocks/>
          </p:cNvSpPr>
          <p:nvPr/>
        </p:nvSpPr>
        <p:spPr>
          <a:xfrm>
            <a:off x="457200" y="5687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Default Monitoring Options</a:t>
            </a:r>
          </a:p>
        </p:txBody>
      </p:sp>
    </p:spTree>
    <p:extLst>
      <p:ext uri="{BB962C8B-B14F-4D97-AF65-F5344CB8AC3E}">
        <p14:creationId xmlns:p14="http://schemas.microsoft.com/office/powerpoint/2010/main" val="2179864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3019</TotalTime>
  <Words>2830</Words>
  <Application>Microsoft Macintosh PowerPoint</Application>
  <PresentationFormat>On-screen Show (4:3)</PresentationFormat>
  <Paragraphs>440</Paragraphs>
  <Slides>43</Slides>
  <Notes>11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Courier</vt:lpstr>
      <vt:lpstr>Office Theme</vt:lpstr>
      <vt:lpstr>PowerPoint Presentation</vt:lpstr>
      <vt:lpstr>Table of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Lab: Dashboard Setup</vt:lpstr>
      <vt:lpstr>Lab: Kubernetes Monitor  (cAdvisor+Prometheus)</vt:lpstr>
      <vt:lpstr>Lab: Kubernetes Monitor  (cAdvisor+Prometheus+Grafana)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Schogini Systems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Sreeprakash Neelakantan</dc:creator>
  <cp:lastModifiedBy>Shekhar Agrawal</cp:lastModifiedBy>
  <cp:revision>217</cp:revision>
  <dcterms:created xsi:type="dcterms:W3CDTF">2019-03-10T13:30:27Z</dcterms:created>
  <dcterms:modified xsi:type="dcterms:W3CDTF">2019-07-11T07:31:12Z</dcterms:modified>
</cp:coreProperties>
</file>