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32" roundtripDataSignature="AMtx7mhSoTvJEzIy26Ha8wD6Cp/HGlL2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3:notes"/>
          <p:cNvSpPr/>
          <p:nvPr>
            <p:ph idx="2" type="sldImg"/>
          </p:nvPr>
        </p:nvSpPr>
        <p:spPr>
          <a:xfrm>
            <a:off x="-228600" y="598488"/>
            <a:ext cx="7967663" cy="4483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notes"/>
          <p:cNvSpPr txBox="1"/>
          <p:nvPr>
            <p:ph idx="1" type="body"/>
          </p:nvPr>
        </p:nvSpPr>
        <p:spPr>
          <a:xfrm>
            <a:off x="701041" y="4400550"/>
            <a:ext cx="5608320" cy="3600450"/>
          </a:xfrm>
          <a:prstGeom prst="rect">
            <a:avLst/>
          </a:prstGeom>
          <a:noFill/>
          <a:ln>
            <a:noFill/>
          </a:ln>
        </p:spPr>
        <p:txBody>
          <a:bodyPr anchorCtr="0" anchor="t" bIns="47850" lIns="95725" spcFirstLastPara="1" rIns="95725" wrap="square" tIns="47850">
            <a:noAutofit/>
          </a:bodyPr>
          <a:lstStyle/>
          <a:p>
            <a:pPr indent="-171450" lvl="0" marL="171450" rtl="0" algn="l">
              <a:spcBef>
                <a:spcPts val="0"/>
              </a:spcBef>
              <a:spcAft>
                <a:spcPts val="0"/>
              </a:spcAft>
              <a:buClr>
                <a:schemeClr val="dk1"/>
              </a:buClr>
              <a:buSzPts val="1200"/>
              <a:buFont typeface="Arial"/>
              <a:buChar char="•"/>
            </a:pPr>
            <a:r>
              <a:rPr lang="en-US"/>
              <a:t>Docker is developer centric technology</a:t>
            </a:r>
            <a:endParaRPr/>
          </a:p>
          <a:p>
            <a:pPr indent="-171450" lvl="0" marL="171450" rtl="0" algn="l">
              <a:spcBef>
                <a:spcPts val="0"/>
              </a:spcBef>
              <a:spcAft>
                <a:spcPts val="0"/>
              </a:spcAft>
              <a:buClr>
                <a:schemeClr val="dk1"/>
              </a:buClr>
              <a:buSzPts val="1200"/>
              <a:buFont typeface="Arial"/>
              <a:buChar char="•"/>
            </a:pPr>
            <a:r>
              <a:rPr lang="en-US"/>
              <a:t>Immutable artifact for your application – that can easily be replicated and recreated in many different environments and platforms that has a Linux host. In order to share your application across many machines and development environments.</a:t>
            </a:r>
            <a:endParaRPr/>
          </a:p>
          <a:p>
            <a:pPr indent="-171450" lvl="0" marL="171450" rtl="0" algn="l">
              <a:spcBef>
                <a:spcPts val="0"/>
              </a:spcBef>
              <a:spcAft>
                <a:spcPts val="0"/>
              </a:spcAft>
              <a:buClr>
                <a:schemeClr val="dk1"/>
              </a:buClr>
              <a:buSzPts val="1200"/>
              <a:buFont typeface="Arial"/>
              <a:buChar char="•"/>
            </a:pPr>
            <a:r>
              <a:rPr lang="en-US"/>
              <a:t>Each container image has all the things listed and have complete portability across machines and environments that contains docker engine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228600" y="598488"/>
            <a:ext cx="7967663" cy="4483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701041" y="4400550"/>
            <a:ext cx="5608320" cy="3600450"/>
          </a:xfrm>
          <a:prstGeom prst="rect">
            <a:avLst/>
          </a:prstGeom>
          <a:noFill/>
          <a:ln>
            <a:noFill/>
          </a:ln>
        </p:spPr>
        <p:txBody>
          <a:bodyPr anchorCtr="0" anchor="t" bIns="47850" lIns="95725" spcFirstLastPara="1" rIns="95725" wrap="square" tIns="47850">
            <a:noAutofit/>
          </a:bodyPr>
          <a:lstStyle/>
          <a:p>
            <a:pPr indent="-171450" lvl="0" marL="171450" rtl="0" algn="l">
              <a:spcBef>
                <a:spcPts val="0"/>
              </a:spcBef>
              <a:spcAft>
                <a:spcPts val="0"/>
              </a:spcAft>
              <a:buClr>
                <a:schemeClr val="dk1"/>
              </a:buClr>
              <a:buSzPts val="1200"/>
              <a:buFont typeface="Arial"/>
              <a:buChar char="•"/>
            </a:pPr>
            <a:r>
              <a:rPr lang="en-US"/>
              <a:t>Docker is great for running few containers or a collection and is built around abstraction on single machine. </a:t>
            </a:r>
            <a:endParaRPr/>
          </a:p>
          <a:p>
            <a:pPr indent="-171450" lvl="0" marL="171450" rtl="0" algn="l">
              <a:spcBef>
                <a:spcPts val="0"/>
              </a:spcBef>
              <a:spcAft>
                <a:spcPts val="0"/>
              </a:spcAft>
              <a:buClr>
                <a:schemeClr val="dk1"/>
              </a:buClr>
              <a:buSzPts val="1200"/>
              <a:buFont typeface="Arial"/>
              <a:buChar char="•"/>
            </a:pPr>
            <a:r>
              <a:rPr lang="en-US"/>
              <a:t>When you move to production – you start dealing with distributed system challenges that require much more sophisticated tooling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731520" y="4561226"/>
            <a:ext cx="5852160" cy="4320213"/>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7:notes"/>
          <p:cNvSpPr txBox="1"/>
          <p:nvPr>
            <p:ph idx="1" type="body"/>
          </p:nvPr>
        </p:nvSpPr>
        <p:spPr>
          <a:xfrm>
            <a:off x="731520" y="4561226"/>
            <a:ext cx="5852160" cy="4320213"/>
          </a:xfrm>
          <a:prstGeom prst="rect">
            <a:avLst/>
          </a:prstGeom>
          <a:noFill/>
          <a:ln>
            <a:noFill/>
          </a:ln>
        </p:spPr>
        <p:txBody>
          <a:bodyPr anchorCtr="0" anchor="t" bIns="47850" lIns="95725" spcFirstLastPara="1" rIns="95725" wrap="square" tIns="4785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731520" y="4917057"/>
            <a:ext cx="5852160" cy="3692105"/>
          </a:xfrm>
          <a:prstGeom prst="rect">
            <a:avLst/>
          </a:prstGeom>
          <a:solidFill>
            <a:schemeClr val="lt1"/>
          </a:solidFill>
          <a:ln>
            <a:noFill/>
          </a:ln>
        </p:spPr>
        <p:txBody>
          <a:bodyPr anchorCtr="0" anchor="t" bIns="47850" lIns="95725" spcFirstLastPara="1" rIns="95725" wrap="square" tIns="47850">
            <a:noAutofit/>
          </a:bodyPr>
          <a:lstStyle/>
          <a:p>
            <a:pPr indent="0" lvl="0" marL="0" rtl="0" algn="l">
              <a:spcBef>
                <a:spcPts val="0"/>
              </a:spcBef>
              <a:spcAft>
                <a:spcPts val="0"/>
              </a:spcAft>
              <a:buNone/>
            </a:pPr>
            <a:r>
              <a:rPr lang="en-US"/>
              <a:t>Google started creation of its own open source orchestration tool ‘Kubernetes’. It has slowly gained dominance as the standard container orchestration tool except for niche use cases. </a:t>
            </a:r>
            <a:endParaRPr/>
          </a:p>
          <a:p>
            <a:pPr indent="0" lvl="0" marL="0" rtl="0" algn="l">
              <a:spcBef>
                <a:spcPts val="0"/>
              </a:spcBef>
              <a:spcAft>
                <a:spcPts val="0"/>
              </a:spcAft>
              <a:buNone/>
            </a:pPr>
            <a:r>
              <a:t/>
            </a:r>
            <a:endParaRPr/>
          </a:p>
          <a:p>
            <a:pPr indent="-179525" lvl="0" marL="179525" rtl="0" algn="l">
              <a:spcBef>
                <a:spcPts val="0"/>
              </a:spcBef>
              <a:spcAft>
                <a:spcPts val="0"/>
              </a:spcAft>
              <a:buClr>
                <a:schemeClr val="dk1"/>
              </a:buClr>
              <a:buSzPts val="1200"/>
              <a:buFont typeface="Arial"/>
              <a:buChar char="•"/>
            </a:pPr>
            <a:r>
              <a:rPr b="1" lang="en-US"/>
              <a:t>Mesos</a:t>
            </a:r>
            <a:endParaRPr b="1"/>
          </a:p>
          <a:p>
            <a:pPr indent="-179524" lvl="1" marL="658259" rtl="0" algn="l">
              <a:spcBef>
                <a:spcPts val="0"/>
              </a:spcBef>
              <a:spcAft>
                <a:spcPts val="0"/>
              </a:spcAft>
              <a:buClr>
                <a:schemeClr val="dk1"/>
              </a:buClr>
              <a:buSzPts val="1200"/>
              <a:buFont typeface="Arial"/>
              <a:buChar char="•"/>
            </a:pPr>
            <a:r>
              <a:rPr lang="en-US"/>
              <a:t>Still used in early container adoption shops and big data applications</a:t>
            </a:r>
            <a:endParaRPr/>
          </a:p>
          <a:p>
            <a:pPr indent="-103324" lvl="1" marL="658259" rtl="0" algn="l">
              <a:spcBef>
                <a:spcPts val="0"/>
              </a:spcBef>
              <a:spcAft>
                <a:spcPts val="0"/>
              </a:spcAft>
              <a:buClr>
                <a:schemeClr val="dk1"/>
              </a:buClr>
              <a:buSzPts val="1200"/>
              <a:buFont typeface="Arial"/>
              <a:buNone/>
            </a:pPr>
            <a:r>
              <a:t/>
            </a:r>
            <a:endParaRPr/>
          </a:p>
          <a:p>
            <a:pPr indent="-179525" lvl="0" marL="179525" rtl="0" algn="l">
              <a:spcBef>
                <a:spcPts val="0"/>
              </a:spcBef>
              <a:spcAft>
                <a:spcPts val="0"/>
              </a:spcAft>
              <a:buClr>
                <a:schemeClr val="dk1"/>
              </a:buClr>
              <a:buSzPts val="1200"/>
              <a:buFont typeface="Arial"/>
              <a:buChar char="•"/>
            </a:pPr>
            <a:r>
              <a:rPr b="1" lang="en-US"/>
              <a:t>Docker Swarm</a:t>
            </a:r>
            <a:endParaRPr/>
          </a:p>
          <a:p>
            <a:pPr indent="-179524" lvl="1" marL="658259" rtl="0" algn="l">
              <a:spcBef>
                <a:spcPts val="0"/>
              </a:spcBef>
              <a:spcAft>
                <a:spcPts val="0"/>
              </a:spcAft>
              <a:buClr>
                <a:schemeClr val="dk1"/>
              </a:buClr>
              <a:buSzPts val="1200"/>
              <a:buFont typeface="Arial"/>
              <a:buChar char="•"/>
            </a:pPr>
            <a:r>
              <a:rPr lang="en-US"/>
              <a:t>Lightweight and may be useful for rapid prototyping. With the ease of deploying Kubernetes to public cloud and greater feature set of Kubernetes this use case is increasingly shrinking.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5" name="Shape 15"/>
        <p:cNvGrpSpPr/>
        <p:nvPr/>
      </p:nvGrpSpPr>
      <p:grpSpPr>
        <a:xfrm>
          <a:off x="0" y="0"/>
          <a:ext cx="0" cy="0"/>
          <a:chOff x="0" y="0"/>
          <a:chExt cx="0" cy="0"/>
        </a:xfrm>
      </p:grpSpPr>
      <p:sp>
        <p:nvSpPr>
          <p:cNvPr id="16" name="Google Shape;1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21" name="Shape 21"/>
        <p:cNvGrpSpPr/>
        <p:nvPr/>
      </p:nvGrpSpPr>
      <p:grpSpPr>
        <a:xfrm>
          <a:off x="0" y="0"/>
          <a:ext cx="0" cy="0"/>
          <a:chOff x="0" y="0"/>
          <a:chExt cx="0" cy="0"/>
        </a:xfrm>
      </p:grpSpPr>
      <p:sp>
        <p:nvSpPr>
          <p:cNvPr id="22" name="Google Shape;22;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1"/>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4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github.com/shekhar2010us/kubernetes_teach_git/blob/master/kubernetes_single_node_cluster_installation.md" TargetMode="External"/><Relationship Id="rId4" Type="http://schemas.openxmlformats.org/officeDocument/2006/relationships/image" Target="../media/image2.png"/><Relationship Id="rId5"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hyperlink" Target="https://github.com/kubernetes-client/java#installa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hyperlink" Target="https://kubernetes.io/docs/tasks/tools/install-kubect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gif"/><Relationship Id="rId4" Type="http://schemas.openxmlformats.org/officeDocument/2006/relationships/image" Target="../media/image2.pn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cxnSp>
        <p:nvCxnSpPr>
          <p:cNvPr id="88" name="Google Shape;88;p1"/>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89" name="Google Shape;89;p1"/>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90" name="Google Shape;90;p1"/>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91" name="Google Shape;91;p1"/>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92" name="Google Shape;92;p1"/>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93" name="Google Shape;93;p1"/>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94" name="Google Shape;94;p1"/>
          <p:cNvSpPr txBox="1"/>
          <p:nvPr/>
        </p:nvSpPr>
        <p:spPr>
          <a:xfrm>
            <a:off x="247650" y="2402803"/>
            <a:ext cx="11756775"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i="0" lang="en-US" sz="4400" u="none" cap="none" strike="noStrike">
                <a:solidFill>
                  <a:srgbClr val="002060"/>
                </a:solidFill>
                <a:latin typeface="Calibri"/>
                <a:ea typeface="Calibri"/>
                <a:cs typeface="Calibri"/>
                <a:sym typeface="Calibri"/>
              </a:rPr>
              <a:t>Kubernetes Installation and Architecture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cxnSp>
        <p:nvCxnSpPr>
          <p:cNvPr id="191" name="Google Shape;191;p10"/>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92" name="Google Shape;192;p10"/>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93" name="Google Shape;193;p10"/>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94" name="Google Shape;194;p10"/>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195" name="Google Shape;195;p10"/>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196" name="Google Shape;196;p10"/>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97" name="Google Shape;197;p10"/>
          <p:cNvSpPr/>
          <p:nvPr/>
        </p:nvSpPr>
        <p:spPr>
          <a:xfrm>
            <a:off x="3657600" y="1676400"/>
            <a:ext cx="1200150" cy="4191000"/>
          </a:xfrm>
          <a:prstGeom prst="rect">
            <a:avLst/>
          </a:prstGeom>
          <a:solidFill>
            <a:srgbClr val="2F549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Kubernetes Master</a:t>
            </a:r>
            <a:endParaRPr/>
          </a:p>
        </p:txBody>
      </p:sp>
      <p:sp>
        <p:nvSpPr>
          <p:cNvPr id="198" name="Google Shape;198;p10"/>
          <p:cNvSpPr/>
          <p:nvPr/>
        </p:nvSpPr>
        <p:spPr>
          <a:xfrm>
            <a:off x="5286375" y="2018896"/>
            <a:ext cx="742950" cy="66516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Node 1</a:t>
            </a:r>
            <a:endParaRPr/>
          </a:p>
        </p:txBody>
      </p:sp>
      <p:sp>
        <p:nvSpPr>
          <p:cNvPr id="199" name="Google Shape;199;p10"/>
          <p:cNvSpPr/>
          <p:nvPr/>
        </p:nvSpPr>
        <p:spPr>
          <a:xfrm>
            <a:off x="5314950" y="2967032"/>
            <a:ext cx="742950" cy="66516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Node 2</a:t>
            </a:r>
            <a:endParaRPr/>
          </a:p>
        </p:txBody>
      </p:sp>
      <p:sp>
        <p:nvSpPr>
          <p:cNvPr id="200" name="Google Shape;200;p10"/>
          <p:cNvSpPr/>
          <p:nvPr/>
        </p:nvSpPr>
        <p:spPr>
          <a:xfrm>
            <a:off x="5286375" y="3845716"/>
            <a:ext cx="742950" cy="66516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Node 3</a:t>
            </a:r>
            <a:endParaRPr/>
          </a:p>
        </p:txBody>
      </p:sp>
      <p:sp>
        <p:nvSpPr>
          <p:cNvPr id="201" name="Google Shape;201;p10"/>
          <p:cNvSpPr/>
          <p:nvPr/>
        </p:nvSpPr>
        <p:spPr>
          <a:xfrm>
            <a:off x="5314950" y="4724400"/>
            <a:ext cx="742950" cy="665168"/>
          </a:xfrm>
          <a:prstGeom prst="rect">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alibri"/>
                <a:ea typeface="Calibri"/>
                <a:cs typeface="Calibri"/>
                <a:sym typeface="Calibri"/>
              </a:rPr>
              <a:t>Node n</a:t>
            </a:r>
            <a:endParaRPr/>
          </a:p>
        </p:txBody>
      </p:sp>
      <p:sp>
        <p:nvSpPr>
          <p:cNvPr id="202" name="Google Shape;202;p10"/>
          <p:cNvSpPr/>
          <p:nvPr/>
        </p:nvSpPr>
        <p:spPr>
          <a:xfrm>
            <a:off x="6629400" y="2378072"/>
            <a:ext cx="971550" cy="3011496"/>
          </a:xfrm>
          <a:prstGeom prst="rect">
            <a:avLst/>
          </a:prstGeom>
          <a:solidFill>
            <a:srgbClr val="FFD966"/>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Calibri"/>
              <a:ea typeface="Calibri"/>
              <a:cs typeface="Calibri"/>
              <a:sym typeface="Calibri"/>
            </a:endParaRPr>
          </a:p>
        </p:txBody>
      </p:sp>
      <p:sp>
        <p:nvSpPr>
          <p:cNvPr id="203" name="Google Shape;203;p10"/>
          <p:cNvSpPr txBox="1"/>
          <p:nvPr/>
        </p:nvSpPr>
        <p:spPr>
          <a:xfrm>
            <a:off x="6728531" y="5498068"/>
            <a:ext cx="85145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chemeClr val="dk1"/>
                </a:solidFill>
                <a:latin typeface="Calibri"/>
                <a:ea typeface="Calibri"/>
                <a:cs typeface="Calibri"/>
                <a:sym typeface="Calibri"/>
              </a:rPr>
              <a:t>Registry</a:t>
            </a:r>
            <a:endParaRPr/>
          </a:p>
        </p:txBody>
      </p:sp>
      <p:sp>
        <p:nvSpPr>
          <p:cNvPr id="204" name="Google Shape;204;p10"/>
          <p:cNvSpPr/>
          <p:nvPr/>
        </p:nvSpPr>
        <p:spPr>
          <a:xfrm>
            <a:off x="1540715" y="2060850"/>
            <a:ext cx="859585" cy="906182"/>
          </a:xfrm>
          <a:prstGeom prst="ellipse">
            <a:avLst/>
          </a:prstGeom>
          <a:solidFill>
            <a:srgbClr val="9CC2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API</a:t>
            </a:r>
            <a:endParaRPr/>
          </a:p>
        </p:txBody>
      </p:sp>
      <p:sp>
        <p:nvSpPr>
          <p:cNvPr id="205" name="Google Shape;205;p10"/>
          <p:cNvSpPr/>
          <p:nvPr/>
        </p:nvSpPr>
        <p:spPr>
          <a:xfrm>
            <a:off x="1540715" y="3274216"/>
            <a:ext cx="859585" cy="906182"/>
          </a:xfrm>
          <a:prstGeom prst="ellipse">
            <a:avLst/>
          </a:prstGeom>
          <a:solidFill>
            <a:srgbClr val="9CC2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UI</a:t>
            </a:r>
            <a:endParaRPr/>
          </a:p>
        </p:txBody>
      </p:sp>
      <p:sp>
        <p:nvSpPr>
          <p:cNvPr id="206" name="Google Shape;206;p10"/>
          <p:cNvSpPr/>
          <p:nvPr/>
        </p:nvSpPr>
        <p:spPr>
          <a:xfrm>
            <a:off x="1540715" y="4483386"/>
            <a:ext cx="859585" cy="906182"/>
          </a:xfrm>
          <a:prstGeom prst="ellipse">
            <a:avLst/>
          </a:prstGeom>
          <a:solidFill>
            <a:srgbClr val="9CC2E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alibri"/>
                <a:ea typeface="Calibri"/>
                <a:cs typeface="Calibri"/>
                <a:sym typeface="Calibri"/>
              </a:rPr>
              <a:t>CLI</a:t>
            </a:r>
            <a:endParaRPr/>
          </a:p>
        </p:txBody>
      </p:sp>
      <p:cxnSp>
        <p:nvCxnSpPr>
          <p:cNvPr id="207" name="Google Shape;207;p10"/>
          <p:cNvCxnSpPr>
            <a:stCxn id="204" idx="6"/>
            <a:endCxn id="197" idx="1"/>
          </p:cNvCxnSpPr>
          <p:nvPr/>
        </p:nvCxnSpPr>
        <p:spPr>
          <a:xfrm>
            <a:off x="2400300" y="2513941"/>
            <a:ext cx="1257300" cy="1257900"/>
          </a:xfrm>
          <a:prstGeom prst="straightConnector1">
            <a:avLst/>
          </a:prstGeom>
          <a:noFill/>
          <a:ln cap="flat" cmpd="sng" w="12700">
            <a:solidFill>
              <a:schemeClr val="dk1"/>
            </a:solidFill>
            <a:prstDash val="solid"/>
            <a:miter lim="800000"/>
            <a:headEnd len="sm" w="sm" type="none"/>
            <a:tailEnd len="med" w="med" type="triangle"/>
          </a:ln>
        </p:spPr>
      </p:cxnSp>
      <p:cxnSp>
        <p:nvCxnSpPr>
          <p:cNvPr id="208" name="Google Shape;208;p10"/>
          <p:cNvCxnSpPr>
            <a:stCxn id="205" idx="6"/>
          </p:cNvCxnSpPr>
          <p:nvPr/>
        </p:nvCxnSpPr>
        <p:spPr>
          <a:xfrm>
            <a:off x="2400300" y="3727307"/>
            <a:ext cx="1143000" cy="67200"/>
          </a:xfrm>
          <a:prstGeom prst="straightConnector1">
            <a:avLst/>
          </a:prstGeom>
          <a:noFill/>
          <a:ln cap="flat" cmpd="sng" w="12700">
            <a:solidFill>
              <a:schemeClr val="dk1"/>
            </a:solidFill>
            <a:prstDash val="solid"/>
            <a:miter lim="800000"/>
            <a:headEnd len="sm" w="sm" type="none"/>
            <a:tailEnd len="med" w="med" type="triangle"/>
          </a:ln>
        </p:spPr>
      </p:cxnSp>
      <p:cxnSp>
        <p:nvCxnSpPr>
          <p:cNvPr id="209" name="Google Shape;209;p10"/>
          <p:cNvCxnSpPr>
            <a:stCxn id="206" idx="6"/>
          </p:cNvCxnSpPr>
          <p:nvPr/>
        </p:nvCxnSpPr>
        <p:spPr>
          <a:xfrm flipH="1" rot="10800000">
            <a:off x="2400300" y="3825277"/>
            <a:ext cx="1200300" cy="1111200"/>
          </a:xfrm>
          <a:prstGeom prst="straightConnector1">
            <a:avLst/>
          </a:prstGeom>
          <a:noFill/>
          <a:ln cap="flat" cmpd="sng" w="12700">
            <a:solidFill>
              <a:schemeClr val="dk1"/>
            </a:solidFill>
            <a:prstDash val="solid"/>
            <a:miter lim="800000"/>
            <a:headEnd len="sm" w="sm" type="none"/>
            <a:tailEnd len="med" w="med" type="triangle"/>
          </a:ln>
        </p:spPr>
      </p:cxnSp>
      <p:sp>
        <p:nvSpPr>
          <p:cNvPr id="210" name="Google Shape;210;p10"/>
          <p:cNvSpPr/>
          <p:nvPr/>
        </p:nvSpPr>
        <p:spPr>
          <a:xfrm>
            <a:off x="2628900" y="2351480"/>
            <a:ext cx="228600" cy="332584"/>
          </a:xfrm>
          <a:prstGeom prst="flowChartInternalStorage">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1" name="Google Shape;211;p10"/>
          <p:cNvSpPr/>
          <p:nvPr/>
        </p:nvSpPr>
        <p:spPr>
          <a:xfrm>
            <a:off x="2628900" y="3253831"/>
            <a:ext cx="228600" cy="332584"/>
          </a:xfrm>
          <a:prstGeom prst="flowChartInternalStorage">
            <a:avLst/>
          </a:prstGeom>
          <a:solidFill>
            <a:srgbClr val="7B7B7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2" name="Google Shape;212;p10"/>
          <p:cNvSpPr/>
          <p:nvPr/>
        </p:nvSpPr>
        <p:spPr>
          <a:xfrm>
            <a:off x="2628900" y="4133993"/>
            <a:ext cx="228600" cy="332584"/>
          </a:xfrm>
          <a:prstGeom prst="flowChartInternalStorage">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3" name="Google Shape;213;p10"/>
          <p:cNvSpPr/>
          <p:nvPr/>
        </p:nvSpPr>
        <p:spPr>
          <a:xfrm>
            <a:off x="6972300" y="2811064"/>
            <a:ext cx="228600" cy="332584"/>
          </a:xfrm>
          <a:prstGeom prst="flowChartInternalStorage">
            <a:avLst/>
          </a:prstGeom>
          <a:solidFill>
            <a:srgbClr val="0070C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4" name="Google Shape;214;p10"/>
          <p:cNvSpPr/>
          <p:nvPr/>
        </p:nvSpPr>
        <p:spPr>
          <a:xfrm>
            <a:off x="6972300" y="3713415"/>
            <a:ext cx="228600" cy="332584"/>
          </a:xfrm>
          <a:prstGeom prst="flowChartInternalStorage">
            <a:avLst/>
          </a:prstGeom>
          <a:solidFill>
            <a:srgbClr val="7B7B7B"/>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sp>
        <p:nvSpPr>
          <p:cNvPr id="215" name="Google Shape;215;p10"/>
          <p:cNvSpPr/>
          <p:nvPr/>
        </p:nvSpPr>
        <p:spPr>
          <a:xfrm>
            <a:off x="6972300" y="4593577"/>
            <a:ext cx="228600" cy="332584"/>
          </a:xfrm>
          <a:prstGeom prst="flowChartInternalStorage">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Calibri"/>
              <a:ea typeface="Calibri"/>
              <a:cs typeface="Calibri"/>
              <a:sym typeface="Calibri"/>
            </a:endParaRPr>
          </a:p>
        </p:txBody>
      </p:sp>
      <p:cxnSp>
        <p:nvCxnSpPr>
          <p:cNvPr id="216" name="Google Shape;216;p10"/>
          <p:cNvCxnSpPr>
            <a:endCxn id="198" idx="1"/>
          </p:cNvCxnSpPr>
          <p:nvPr/>
        </p:nvCxnSpPr>
        <p:spPr>
          <a:xfrm>
            <a:off x="4857675" y="2351480"/>
            <a:ext cx="428700" cy="0"/>
          </a:xfrm>
          <a:prstGeom prst="straightConnector1">
            <a:avLst/>
          </a:prstGeom>
          <a:noFill/>
          <a:ln cap="flat" cmpd="sng" w="12700">
            <a:solidFill>
              <a:schemeClr val="dk1"/>
            </a:solidFill>
            <a:prstDash val="solid"/>
            <a:miter lim="800000"/>
            <a:headEnd len="sm" w="sm" type="none"/>
            <a:tailEnd len="med" w="med" type="triangle"/>
          </a:ln>
        </p:spPr>
      </p:cxnSp>
      <p:cxnSp>
        <p:nvCxnSpPr>
          <p:cNvPr id="217" name="Google Shape;217;p10"/>
          <p:cNvCxnSpPr/>
          <p:nvPr/>
        </p:nvCxnSpPr>
        <p:spPr>
          <a:xfrm>
            <a:off x="4872038" y="3314296"/>
            <a:ext cx="428625" cy="0"/>
          </a:xfrm>
          <a:prstGeom prst="straightConnector1">
            <a:avLst/>
          </a:prstGeom>
          <a:noFill/>
          <a:ln cap="flat" cmpd="sng" w="12700">
            <a:solidFill>
              <a:schemeClr val="dk1"/>
            </a:solidFill>
            <a:prstDash val="solid"/>
            <a:miter lim="800000"/>
            <a:headEnd len="sm" w="sm" type="none"/>
            <a:tailEnd len="med" w="med" type="triangle"/>
          </a:ln>
        </p:spPr>
      </p:cxnSp>
      <p:cxnSp>
        <p:nvCxnSpPr>
          <p:cNvPr id="218" name="Google Shape;218;p10"/>
          <p:cNvCxnSpPr/>
          <p:nvPr/>
        </p:nvCxnSpPr>
        <p:spPr>
          <a:xfrm>
            <a:off x="4857750" y="4218380"/>
            <a:ext cx="428625" cy="0"/>
          </a:xfrm>
          <a:prstGeom prst="straightConnector1">
            <a:avLst/>
          </a:prstGeom>
          <a:noFill/>
          <a:ln cap="flat" cmpd="sng" w="12700">
            <a:solidFill>
              <a:schemeClr val="dk1"/>
            </a:solidFill>
            <a:prstDash val="solid"/>
            <a:miter lim="800000"/>
            <a:headEnd len="sm" w="sm" type="none"/>
            <a:tailEnd len="med" w="med" type="triangle"/>
          </a:ln>
        </p:spPr>
      </p:cxnSp>
      <p:cxnSp>
        <p:nvCxnSpPr>
          <p:cNvPr id="219" name="Google Shape;219;p10"/>
          <p:cNvCxnSpPr/>
          <p:nvPr/>
        </p:nvCxnSpPr>
        <p:spPr>
          <a:xfrm>
            <a:off x="4872038" y="5056984"/>
            <a:ext cx="428625" cy="0"/>
          </a:xfrm>
          <a:prstGeom prst="straightConnector1">
            <a:avLst/>
          </a:prstGeom>
          <a:noFill/>
          <a:ln cap="flat" cmpd="sng" w="12700">
            <a:solidFill>
              <a:schemeClr val="dk1"/>
            </a:solidFill>
            <a:prstDash val="solid"/>
            <a:miter lim="800000"/>
            <a:headEnd len="sm" w="sm" type="none"/>
            <a:tailEnd len="med" w="med" type="triangle"/>
          </a:ln>
        </p:spPr>
      </p:cxnSp>
      <p:cxnSp>
        <p:nvCxnSpPr>
          <p:cNvPr id="220" name="Google Shape;220;p10"/>
          <p:cNvCxnSpPr/>
          <p:nvPr/>
        </p:nvCxnSpPr>
        <p:spPr>
          <a:xfrm>
            <a:off x="6029325" y="2250478"/>
            <a:ext cx="600075" cy="1532340"/>
          </a:xfrm>
          <a:prstGeom prst="straightConnector1">
            <a:avLst/>
          </a:prstGeom>
          <a:noFill/>
          <a:ln cap="flat" cmpd="sng" w="12700">
            <a:solidFill>
              <a:schemeClr val="dk1"/>
            </a:solidFill>
            <a:prstDash val="solid"/>
            <a:miter lim="800000"/>
            <a:headEnd len="sm" w="sm" type="none"/>
            <a:tailEnd len="med" w="med" type="triangle"/>
          </a:ln>
        </p:spPr>
      </p:cxnSp>
      <p:cxnSp>
        <p:nvCxnSpPr>
          <p:cNvPr id="221" name="Google Shape;221;p10"/>
          <p:cNvCxnSpPr>
            <a:stCxn id="199" idx="3"/>
            <a:endCxn id="202" idx="1"/>
          </p:cNvCxnSpPr>
          <p:nvPr/>
        </p:nvCxnSpPr>
        <p:spPr>
          <a:xfrm>
            <a:off x="6057900" y="3299616"/>
            <a:ext cx="571500" cy="584100"/>
          </a:xfrm>
          <a:prstGeom prst="straightConnector1">
            <a:avLst/>
          </a:prstGeom>
          <a:noFill/>
          <a:ln cap="flat" cmpd="sng" w="12700">
            <a:solidFill>
              <a:schemeClr val="dk1"/>
            </a:solidFill>
            <a:prstDash val="solid"/>
            <a:miter lim="800000"/>
            <a:headEnd len="sm" w="sm" type="none"/>
            <a:tailEnd len="med" w="med" type="triangle"/>
          </a:ln>
        </p:spPr>
      </p:cxnSp>
      <p:cxnSp>
        <p:nvCxnSpPr>
          <p:cNvPr id="222" name="Google Shape;222;p10"/>
          <p:cNvCxnSpPr/>
          <p:nvPr/>
        </p:nvCxnSpPr>
        <p:spPr>
          <a:xfrm flipH="1" rot="10800000">
            <a:off x="6029325" y="3959129"/>
            <a:ext cx="600075" cy="294480"/>
          </a:xfrm>
          <a:prstGeom prst="straightConnector1">
            <a:avLst/>
          </a:prstGeom>
          <a:noFill/>
          <a:ln cap="flat" cmpd="sng" w="12700">
            <a:solidFill>
              <a:schemeClr val="dk1"/>
            </a:solidFill>
            <a:prstDash val="solid"/>
            <a:miter lim="800000"/>
            <a:headEnd len="sm" w="sm" type="none"/>
            <a:tailEnd len="med" w="med" type="triangle"/>
          </a:ln>
        </p:spPr>
      </p:cxnSp>
      <p:cxnSp>
        <p:nvCxnSpPr>
          <p:cNvPr id="223" name="Google Shape;223;p10"/>
          <p:cNvCxnSpPr/>
          <p:nvPr/>
        </p:nvCxnSpPr>
        <p:spPr>
          <a:xfrm flipH="1" rot="10800000">
            <a:off x="6057900" y="4031060"/>
            <a:ext cx="571500" cy="1173164"/>
          </a:xfrm>
          <a:prstGeom prst="straightConnector1">
            <a:avLst/>
          </a:prstGeom>
          <a:noFill/>
          <a:ln cap="flat" cmpd="sng" w="12700">
            <a:solidFill>
              <a:schemeClr val="dk1"/>
            </a:solidFill>
            <a:prstDash val="solid"/>
            <a:miter lim="800000"/>
            <a:headEnd len="sm" w="sm" type="none"/>
            <a:tailEnd len="med" w="med" type="triangle"/>
          </a:ln>
        </p:spPr>
      </p:cxnSp>
      <p:sp>
        <p:nvSpPr>
          <p:cNvPr id="224" name="Google Shape;224;p10"/>
          <p:cNvSpPr txBox="1"/>
          <p:nvPr/>
        </p:nvSpPr>
        <p:spPr>
          <a:xfrm>
            <a:off x="2638303" y="1726720"/>
            <a:ext cx="101553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Yaml/Json</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config file</a:t>
            </a:r>
            <a:endParaRPr/>
          </a:p>
        </p:txBody>
      </p:sp>
      <p:sp>
        <p:nvSpPr>
          <p:cNvPr id="225" name="Google Shape;225;p10"/>
          <p:cNvSpPr txBox="1"/>
          <p:nvPr/>
        </p:nvSpPr>
        <p:spPr>
          <a:xfrm>
            <a:off x="519112" y="77701"/>
            <a:ext cx="9859147"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u="none">
                <a:solidFill>
                  <a:srgbClr val="002060"/>
                </a:solidFill>
                <a:latin typeface="Calibri"/>
                <a:ea typeface="Calibri"/>
                <a:cs typeface="Calibri"/>
                <a:sym typeface="Calibri"/>
              </a:rPr>
              <a:t>Kubernetes Architecture (Bird’s eye view)</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id="230" name="Google Shape;230;p11"/>
          <p:cNvPicPr preferRelativeResize="0"/>
          <p:nvPr/>
        </p:nvPicPr>
        <p:blipFill rotWithShape="1">
          <a:blip r:embed="rId3">
            <a:alphaModFix/>
          </a:blip>
          <a:srcRect b="0" l="0" r="0" t="0"/>
          <a:stretch/>
        </p:blipFill>
        <p:spPr>
          <a:xfrm>
            <a:off x="2596589" y="626997"/>
            <a:ext cx="6278777" cy="5776986"/>
          </a:xfrm>
          <a:prstGeom prst="rect">
            <a:avLst/>
          </a:prstGeom>
          <a:noFill/>
          <a:ln>
            <a:noFill/>
          </a:ln>
        </p:spPr>
      </p:pic>
      <p:cxnSp>
        <p:nvCxnSpPr>
          <p:cNvPr id="231" name="Google Shape;231;p11"/>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32" name="Google Shape;232;p11"/>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33" name="Google Shape;233;p11"/>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34" name="Google Shape;234;p11"/>
          <p:cNvPicPr preferRelativeResize="0"/>
          <p:nvPr/>
        </p:nvPicPr>
        <p:blipFill rotWithShape="1">
          <a:blip r:embed="rId4">
            <a:alphaModFix/>
          </a:blip>
          <a:srcRect b="0" l="0" r="0" t="0"/>
          <a:stretch/>
        </p:blipFill>
        <p:spPr>
          <a:xfrm>
            <a:off x="247650" y="6273801"/>
            <a:ext cx="542924" cy="542924"/>
          </a:xfrm>
          <a:prstGeom prst="rect">
            <a:avLst/>
          </a:prstGeom>
          <a:noFill/>
          <a:ln>
            <a:noFill/>
          </a:ln>
        </p:spPr>
      </p:pic>
      <p:pic>
        <p:nvPicPr>
          <p:cNvPr id="235" name="Google Shape;235;p11"/>
          <p:cNvPicPr preferRelativeResize="0"/>
          <p:nvPr/>
        </p:nvPicPr>
        <p:blipFill rotWithShape="1">
          <a:blip r:embed="rId5">
            <a:alphaModFix/>
          </a:blip>
          <a:srcRect b="30906" l="0" r="0" t="26736"/>
          <a:stretch/>
        </p:blipFill>
        <p:spPr>
          <a:xfrm>
            <a:off x="9965555" y="6252635"/>
            <a:ext cx="1301160" cy="551155"/>
          </a:xfrm>
          <a:prstGeom prst="rect">
            <a:avLst/>
          </a:prstGeom>
          <a:noFill/>
          <a:ln>
            <a:noFill/>
          </a:ln>
        </p:spPr>
      </p:pic>
      <p:sp>
        <p:nvSpPr>
          <p:cNvPr id="236" name="Google Shape;236;p11"/>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37" name="Google Shape;237;p11"/>
          <p:cNvSpPr txBox="1"/>
          <p:nvPr/>
        </p:nvSpPr>
        <p:spPr>
          <a:xfrm>
            <a:off x="395709" y="0"/>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K8s Architecture – detailed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cxnSp>
        <p:nvCxnSpPr>
          <p:cNvPr id="242" name="Google Shape;242;p12"/>
          <p:cNvCxnSpPr/>
          <p:nvPr/>
        </p:nvCxnSpPr>
        <p:spPr>
          <a:xfrm>
            <a:off x="2"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43" name="Google Shape;243;p12"/>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44" name="Google Shape;244;p12"/>
          <p:cNvSpPr txBox="1"/>
          <p:nvPr/>
        </p:nvSpPr>
        <p:spPr>
          <a:xfrm>
            <a:off x="3514723" y="6490034"/>
            <a:ext cx="5857876" cy="2540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45" name="Google Shape;245;p12"/>
          <p:cNvPicPr preferRelativeResize="0"/>
          <p:nvPr/>
        </p:nvPicPr>
        <p:blipFill rotWithShape="1">
          <a:blip r:embed="rId3">
            <a:alphaModFix/>
          </a:blip>
          <a:srcRect b="0" l="0" r="0" t="0"/>
          <a:stretch/>
        </p:blipFill>
        <p:spPr>
          <a:xfrm>
            <a:off x="247651" y="6273801"/>
            <a:ext cx="542924" cy="542924"/>
          </a:xfrm>
          <a:prstGeom prst="rect">
            <a:avLst/>
          </a:prstGeom>
          <a:noFill/>
          <a:ln>
            <a:noFill/>
          </a:ln>
        </p:spPr>
      </p:pic>
      <p:pic>
        <p:nvPicPr>
          <p:cNvPr id="246" name="Google Shape;246;p12"/>
          <p:cNvPicPr preferRelativeResize="0"/>
          <p:nvPr/>
        </p:nvPicPr>
        <p:blipFill rotWithShape="1">
          <a:blip r:embed="rId4">
            <a:alphaModFix/>
          </a:blip>
          <a:srcRect b="30906" l="0" r="0" t="26736"/>
          <a:stretch/>
        </p:blipFill>
        <p:spPr>
          <a:xfrm>
            <a:off x="9965555" y="6252637"/>
            <a:ext cx="1301160" cy="551155"/>
          </a:xfrm>
          <a:prstGeom prst="rect">
            <a:avLst/>
          </a:prstGeom>
          <a:noFill/>
          <a:ln>
            <a:noFill/>
          </a:ln>
        </p:spPr>
      </p:pic>
      <p:sp>
        <p:nvSpPr>
          <p:cNvPr id="247" name="Google Shape;247;p12"/>
          <p:cNvSpPr txBox="1"/>
          <p:nvPr/>
        </p:nvSpPr>
        <p:spPr>
          <a:xfrm>
            <a:off x="9159627" y="6356353"/>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48" name="Google Shape;248;p12"/>
          <p:cNvSpPr txBox="1"/>
          <p:nvPr/>
        </p:nvSpPr>
        <p:spPr>
          <a:xfrm>
            <a:off x="435225" y="1594414"/>
            <a:ext cx="11756775" cy="838199"/>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Install Kubernetes on AWS using KubeAdm</a:t>
            </a:r>
            <a:endParaRPr b="1" sz="4400">
              <a:solidFill>
                <a:srgbClr val="00206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13"/>
          <p:cNvSpPr txBox="1"/>
          <p:nvPr>
            <p:ph type="title"/>
          </p:nvPr>
        </p:nvSpPr>
        <p:spPr>
          <a:xfrm>
            <a:off x="838200" y="365125"/>
            <a:ext cx="1084065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959"/>
              <a:buFont typeface="Calibri"/>
              <a:buNone/>
            </a:pPr>
            <a:r>
              <a:rPr b="1" lang="en-US" sz="3959">
                <a:solidFill>
                  <a:srgbClr val="FF0000"/>
                </a:solidFill>
              </a:rPr>
              <a:t>Lab: Single node cluster installation using KubeAdm</a:t>
            </a:r>
            <a:br>
              <a:rPr b="1" lang="en-US" sz="3959">
                <a:solidFill>
                  <a:srgbClr val="FF0000"/>
                </a:solidFill>
              </a:rPr>
            </a:br>
            <a:endParaRPr b="1" sz="3959">
              <a:solidFill>
                <a:srgbClr val="FF0000"/>
              </a:solidFill>
            </a:endParaRPr>
          </a:p>
        </p:txBody>
      </p:sp>
      <p:sp>
        <p:nvSpPr>
          <p:cNvPr id="254" name="Google Shape;254;p13"/>
          <p:cNvSpPr txBox="1"/>
          <p:nvPr/>
        </p:nvSpPr>
        <p:spPr>
          <a:xfrm>
            <a:off x="335770" y="2683121"/>
            <a:ext cx="1150514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u="sng">
                <a:solidFill>
                  <a:schemeClr val="dk1"/>
                </a:solidFill>
                <a:latin typeface="Calibri"/>
                <a:ea typeface="Calibri"/>
                <a:cs typeface="Calibri"/>
                <a:sym typeface="Calibri"/>
                <a:hlinkClick r:id="rId3"/>
              </a:rPr>
              <a:t>https://github.com/shekhar2010us/kubernetes_teach_git/blob/master/kubernetes_single_node_cluster_installation.md</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255" name="Google Shape;255;p13"/>
          <p:cNvCxnSpPr/>
          <p:nvPr/>
        </p:nvCxnSpPr>
        <p:spPr>
          <a:xfrm>
            <a:off x="2"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56" name="Google Shape;256;p13"/>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57" name="Google Shape;257;p13"/>
          <p:cNvSpPr txBox="1"/>
          <p:nvPr/>
        </p:nvSpPr>
        <p:spPr>
          <a:xfrm>
            <a:off x="3514723" y="6490034"/>
            <a:ext cx="5857876" cy="25406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58" name="Google Shape;258;p13"/>
          <p:cNvPicPr preferRelativeResize="0"/>
          <p:nvPr/>
        </p:nvPicPr>
        <p:blipFill rotWithShape="1">
          <a:blip r:embed="rId4">
            <a:alphaModFix/>
          </a:blip>
          <a:srcRect b="0" l="0" r="0" t="0"/>
          <a:stretch/>
        </p:blipFill>
        <p:spPr>
          <a:xfrm>
            <a:off x="247651" y="6273801"/>
            <a:ext cx="542924" cy="542924"/>
          </a:xfrm>
          <a:prstGeom prst="rect">
            <a:avLst/>
          </a:prstGeom>
          <a:noFill/>
          <a:ln>
            <a:noFill/>
          </a:ln>
        </p:spPr>
      </p:pic>
      <p:pic>
        <p:nvPicPr>
          <p:cNvPr id="259" name="Google Shape;259;p13"/>
          <p:cNvPicPr preferRelativeResize="0"/>
          <p:nvPr/>
        </p:nvPicPr>
        <p:blipFill rotWithShape="1">
          <a:blip r:embed="rId5">
            <a:alphaModFix/>
          </a:blip>
          <a:srcRect b="30906" l="0" r="0" t="26736"/>
          <a:stretch/>
        </p:blipFill>
        <p:spPr>
          <a:xfrm>
            <a:off x="9965555" y="6252637"/>
            <a:ext cx="1301160" cy="551155"/>
          </a:xfrm>
          <a:prstGeom prst="rect">
            <a:avLst/>
          </a:prstGeom>
          <a:noFill/>
          <a:ln>
            <a:noFill/>
          </a:ln>
        </p:spPr>
      </p:pic>
      <p:sp>
        <p:nvSpPr>
          <p:cNvPr id="260" name="Google Shape;260;p13"/>
          <p:cNvSpPr txBox="1"/>
          <p:nvPr/>
        </p:nvSpPr>
        <p:spPr>
          <a:xfrm>
            <a:off x="9159627" y="6356353"/>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61" name="Google Shape;261;p13"/>
          <p:cNvSpPr txBox="1"/>
          <p:nvPr/>
        </p:nvSpPr>
        <p:spPr>
          <a:xfrm>
            <a:off x="519113" y="4815068"/>
            <a:ext cx="108541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 Do this lab the first thing – so that we all have machines with Docker which will be used to run exercises in lab 1</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 Instructions for installing multi-node k8s cluster is provided in the above link</a:t>
            </a:r>
            <a:endParaRPr/>
          </a:p>
        </p:txBody>
      </p:sp>
      <p:sp>
        <p:nvSpPr>
          <p:cNvPr id="262" name="Google Shape;262;p13"/>
          <p:cNvSpPr txBox="1"/>
          <p:nvPr/>
        </p:nvSpPr>
        <p:spPr>
          <a:xfrm>
            <a:off x="335770" y="2602685"/>
            <a:ext cx="43792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 Master node need to have at least 2 CPUs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6" name="Shape 266"/>
        <p:cNvGrpSpPr/>
        <p:nvPr/>
      </p:nvGrpSpPr>
      <p:grpSpPr>
        <a:xfrm>
          <a:off x="0" y="0"/>
          <a:ext cx="0" cy="0"/>
          <a:chOff x="0" y="0"/>
          <a:chExt cx="0" cy="0"/>
        </a:xfrm>
      </p:grpSpPr>
      <p:cxnSp>
        <p:nvCxnSpPr>
          <p:cNvPr id="267" name="Google Shape;267;p14"/>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68" name="Google Shape;268;p14"/>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69" name="Google Shape;269;p14"/>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70" name="Google Shape;270;p14"/>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71" name="Google Shape;271;p14"/>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72" name="Google Shape;272;p14"/>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73" name="Google Shape;273;p14"/>
          <p:cNvSpPr txBox="1"/>
          <p:nvPr/>
        </p:nvSpPr>
        <p:spPr>
          <a:xfrm>
            <a:off x="247650" y="2402803"/>
            <a:ext cx="11756775"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Kubectl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cxnSp>
        <p:nvCxnSpPr>
          <p:cNvPr id="278" name="Google Shape;278;p15"/>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79" name="Google Shape;279;p15"/>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80" name="Google Shape;280;p15"/>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81" name="Google Shape;281;p15"/>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82" name="Google Shape;282;p15"/>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83" name="Google Shape;283;p15"/>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84" name="Google Shape;284;p15"/>
          <p:cNvSpPr txBox="1"/>
          <p:nvPr/>
        </p:nvSpPr>
        <p:spPr>
          <a:xfrm>
            <a:off x="742950" y="517526"/>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Kubectl</a:t>
            </a:r>
            <a:endParaRPr b="1" sz="4400">
              <a:solidFill>
                <a:srgbClr val="002060"/>
              </a:solidFill>
              <a:latin typeface="Calibri"/>
              <a:ea typeface="Calibri"/>
              <a:cs typeface="Calibri"/>
              <a:sym typeface="Calibri"/>
            </a:endParaRPr>
          </a:p>
        </p:txBody>
      </p:sp>
      <p:sp>
        <p:nvSpPr>
          <p:cNvPr id="285" name="Google Shape;285;p15"/>
          <p:cNvSpPr/>
          <p:nvPr/>
        </p:nvSpPr>
        <p:spPr>
          <a:xfrm>
            <a:off x="742950" y="1689904"/>
            <a:ext cx="9970358" cy="280506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b="1" lang="en-US" sz="2400">
                <a:solidFill>
                  <a:schemeClr val="dk1"/>
                </a:solidFill>
                <a:latin typeface="Calibri"/>
                <a:ea typeface="Calibri"/>
                <a:cs typeface="Calibri"/>
                <a:sym typeface="Calibri"/>
              </a:rPr>
              <a:t>kubectl</a:t>
            </a:r>
            <a:r>
              <a:rPr lang="en-US" sz="2400">
                <a:solidFill>
                  <a:schemeClr val="dk1"/>
                </a:solidFill>
                <a:latin typeface="Calibri"/>
                <a:ea typeface="Calibri"/>
                <a:cs typeface="Calibri"/>
                <a:sym typeface="Calibri"/>
              </a:rPr>
              <a:t> is Kubernetes command-line tool for running commands against Kubernetes clusters.</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can be used to deploy and manage applications on Kubernetes. </a:t>
            </a:r>
            <a:endParaRPr/>
          </a:p>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Using kubectl, you can inspect cluster resources; create, delete, and update components; look at your new cluster; and bring up example apps etc.</a:t>
            </a:r>
            <a:endParaRPr/>
          </a:p>
        </p:txBody>
      </p:sp>
      <p:sp>
        <p:nvSpPr>
          <p:cNvPr id="286" name="Google Shape;286;p15"/>
          <p:cNvSpPr/>
          <p:nvPr/>
        </p:nvSpPr>
        <p:spPr>
          <a:xfrm>
            <a:off x="1240826" y="5297830"/>
            <a:ext cx="472757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Kubernetes Java client</a:t>
            </a:r>
            <a:endParaRPr/>
          </a:p>
          <a:p>
            <a:pPr indent="0" lvl="0" marL="0" marR="0" rtl="0" algn="l">
              <a:spcBef>
                <a:spcPts val="0"/>
              </a:spcBef>
              <a:spcAft>
                <a:spcPts val="0"/>
              </a:spcAft>
              <a:buNone/>
            </a:pPr>
            <a:r>
              <a:rPr lang="en-US" sz="1600" u="sng">
                <a:solidFill>
                  <a:schemeClr val="dk1"/>
                </a:solidFill>
                <a:latin typeface="Calibri"/>
                <a:ea typeface="Calibri"/>
                <a:cs typeface="Calibri"/>
                <a:sym typeface="Calibri"/>
                <a:hlinkClick r:id="rId5"/>
              </a:rPr>
              <a:t>https://github.com/kubernetes-client/java#installation</a:t>
            </a: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cxnSp>
        <p:nvCxnSpPr>
          <p:cNvPr id="291" name="Google Shape;291;p16"/>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292" name="Google Shape;292;p16"/>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293" name="Google Shape;293;p16"/>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294" name="Google Shape;294;p16"/>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295" name="Google Shape;295;p16"/>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296" name="Google Shape;296;p16"/>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297" name="Google Shape;297;p16"/>
          <p:cNvSpPr txBox="1"/>
          <p:nvPr/>
        </p:nvSpPr>
        <p:spPr>
          <a:xfrm>
            <a:off x="742950" y="517526"/>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Kubectl – Installation</a:t>
            </a:r>
            <a:endParaRPr/>
          </a:p>
        </p:txBody>
      </p:sp>
      <p:sp>
        <p:nvSpPr>
          <p:cNvPr id="298" name="Google Shape;298;p16"/>
          <p:cNvSpPr txBox="1"/>
          <p:nvPr/>
        </p:nvSpPr>
        <p:spPr>
          <a:xfrm>
            <a:off x="934395" y="2333151"/>
            <a:ext cx="8438203"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Calibri"/>
                <a:ea typeface="Calibri"/>
                <a:cs typeface="Calibri"/>
                <a:sym typeface="Calibri"/>
              </a:rPr>
              <a:t>On Ubuntu/Debian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sudo apt-get update &amp;&amp; sudo apt-get install -y apt-transport-https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curl -s https://packages.cloud.google.com/apt/doc/apt-key.gpg | sudo apt-key add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echo "deb https://apt.kubernetes.io/ kubernetes-xenial main" | sudo tee -a /etc/apt/sources.list.d/kubernetes.list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sudo apt-get update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sudo apt-get install -y </a:t>
            </a:r>
            <a:r>
              <a:rPr b="1" lang="en-US" sz="1800">
                <a:solidFill>
                  <a:schemeClr val="dk1"/>
                </a:solidFill>
                <a:highlight>
                  <a:srgbClr val="FFFF00"/>
                </a:highlight>
                <a:latin typeface="Calibri"/>
                <a:ea typeface="Calibri"/>
                <a:cs typeface="Calibri"/>
                <a:sym typeface="Calibri"/>
              </a:rPr>
              <a:t>kubectl</a:t>
            </a:r>
            <a:endParaRPr b="1" sz="1800">
              <a:solidFill>
                <a:schemeClr val="dk1"/>
              </a:solidFill>
              <a:highlight>
                <a:srgbClr val="FFFF00"/>
              </a:highlight>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u="sng">
                <a:solidFill>
                  <a:schemeClr val="dk1"/>
                </a:solidFill>
                <a:latin typeface="Calibri"/>
                <a:ea typeface="Calibri"/>
                <a:cs typeface="Calibri"/>
                <a:sym typeface="Calibri"/>
              </a:rPr>
              <a:t>To check installation (execute):</a:t>
            </a:r>
            <a:r>
              <a:rPr lang="en-US" sz="1800" u="sng">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kubectl version </a:t>
            </a:r>
            <a:endParaRPr/>
          </a:p>
        </p:txBody>
      </p:sp>
      <p:sp>
        <p:nvSpPr>
          <p:cNvPr id="299" name="Google Shape;299;p16"/>
          <p:cNvSpPr txBox="1"/>
          <p:nvPr/>
        </p:nvSpPr>
        <p:spPr>
          <a:xfrm>
            <a:off x="2002648" y="1619487"/>
            <a:ext cx="796290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hlinkClick r:id="rId5"/>
              </a:rPr>
              <a:t>https://kubernetes.io/docs/tasks/tools/install-kubectl/</a:t>
            </a:r>
            <a:r>
              <a:rPr lang="en-US" sz="2400">
                <a:solidFill>
                  <a:schemeClr val="dk1"/>
                </a:solidFill>
                <a:latin typeface="Calibri"/>
                <a:ea typeface="Calibri"/>
                <a:cs typeface="Calibri"/>
                <a:sym typeface="Calibri"/>
              </a:rPr>
              <a:t> </a:t>
            </a:r>
            <a:endParaRPr/>
          </a:p>
        </p:txBody>
      </p:sp>
      <p:sp>
        <p:nvSpPr>
          <p:cNvPr id="300" name="Google Shape;300;p16"/>
          <p:cNvSpPr txBox="1"/>
          <p:nvPr/>
        </p:nvSpPr>
        <p:spPr>
          <a:xfrm>
            <a:off x="6841456" y="5605639"/>
            <a:ext cx="53304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Calibri"/>
                <a:ea typeface="Calibri"/>
                <a:cs typeface="Calibri"/>
                <a:sym typeface="Calibri"/>
              </a:rPr>
              <a:t>** Note: We have already done it while K8s installation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cxnSp>
        <p:nvCxnSpPr>
          <p:cNvPr id="305" name="Google Shape;305;p17"/>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06" name="Google Shape;306;p17"/>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07" name="Google Shape;307;p17"/>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08" name="Google Shape;308;p17"/>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09" name="Google Shape;309;p17"/>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10" name="Google Shape;310;p17"/>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11" name="Google Shape;311;p17"/>
          <p:cNvSpPr txBox="1"/>
          <p:nvPr/>
        </p:nvSpPr>
        <p:spPr>
          <a:xfrm>
            <a:off x="1112748" y="1217894"/>
            <a:ext cx="8530633" cy="4636473"/>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640"/>
              </a:spcBef>
              <a:spcAft>
                <a:spcPts val="0"/>
              </a:spcAft>
              <a:buClr>
                <a:schemeClr val="accent3"/>
              </a:buClr>
              <a:buSzPts val="2880"/>
              <a:buFont typeface="Arial"/>
              <a:buNone/>
            </a:pPr>
            <a:r>
              <a:rPr lang="en-US" sz="1600">
                <a:solidFill>
                  <a:schemeClr val="dk1"/>
                </a:solidFill>
                <a:latin typeface="Calibri"/>
                <a:ea typeface="Calibri"/>
                <a:cs typeface="Calibri"/>
                <a:sym typeface="Calibri"/>
              </a:rPr>
              <a:t>Any kubernetes </a:t>
            </a:r>
            <a:r>
              <a:rPr b="1" lang="en-US" sz="1600">
                <a:solidFill>
                  <a:schemeClr val="dk1"/>
                </a:solidFill>
                <a:latin typeface="Calibri"/>
                <a:ea typeface="Calibri"/>
                <a:cs typeface="Calibri"/>
                <a:sym typeface="Calibri"/>
              </a:rPr>
              <a:t>node </a:t>
            </a:r>
            <a:r>
              <a:rPr lang="en-US" sz="1600">
                <a:solidFill>
                  <a:schemeClr val="dk1"/>
                </a:solidFill>
                <a:latin typeface="Calibri"/>
                <a:ea typeface="Calibri"/>
                <a:cs typeface="Calibri"/>
                <a:sym typeface="Calibri"/>
              </a:rPr>
              <a:t>contains:</a:t>
            </a:r>
            <a:endParaRPr/>
          </a:p>
          <a:p>
            <a:pPr indent="-285750" lvl="0" marL="374650" marR="0" rtl="0" algn="l">
              <a:lnSpc>
                <a:spcPct val="150000"/>
              </a:lnSpc>
              <a:spcBef>
                <a:spcPts val="640"/>
              </a:spcBef>
              <a:spcAft>
                <a:spcPts val="0"/>
              </a:spcAft>
              <a:buClr>
                <a:srgbClr val="000000"/>
              </a:buClr>
              <a:buSzPts val="2200"/>
              <a:buFont typeface="Arial"/>
              <a:buChar char="•"/>
            </a:pPr>
            <a:r>
              <a:rPr lang="en-US" sz="1600">
                <a:solidFill>
                  <a:schemeClr val="dk1"/>
                </a:solidFill>
                <a:latin typeface="Calibri"/>
                <a:ea typeface="Calibri"/>
                <a:cs typeface="Calibri"/>
                <a:sym typeface="Calibri"/>
              </a:rPr>
              <a:t>Addresses </a:t>
            </a:r>
            <a:endParaRPr/>
          </a:p>
          <a:p>
            <a:pPr indent="-285750" lvl="1" marL="831850" marR="0" rtl="0" algn="l">
              <a:lnSpc>
                <a:spcPct val="150000"/>
              </a:lnSpc>
              <a:spcBef>
                <a:spcPts val="0"/>
              </a:spcBef>
              <a:spcAft>
                <a:spcPts val="0"/>
              </a:spcAft>
              <a:buClr>
                <a:srgbClr val="000000"/>
              </a:buClr>
              <a:buSzPts val="2200"/>
              <a:buFont typeface="Arial"/>
              <a:buChar char="•"/>
            </a:pPr>
            <a:r>
              <a:rPr b="0" i="0" lang="en-US" sz="1600" u="none" cap="none" strike="noStrike">
                <a:solidFill>
                  <a:schemeClr val="dk1"/>
                </a:solidFill>
                <a:latin typeface="Calibri"/>
                <a:ea typeface="Calibri"/>
                <a:cs typeface="Calibri"/>
                <a:sym typeface="Calibri"/>
              </a:rPr>
              <a:t>Hostname</a:t>
            </a:r>
            <a:endParaRPr/>
          </a:p>
          <a:p>
            <a:pPr indent="-285750" lvl="1" marL="831850" marR="0" rtl="0" algn="l">
              <a:lnSpc>
                <a:spcPct val="150000"/>
              </a:lnSpc>
              <a:spcBef>
                <a:spcPts val="0"/>
              </a:spcBef>
              <a:spcAft>
                <a:spcPts val="0"/>
              </a:spcAft>
              <a:buClr>
                <a:srgbClr val="000000"/>
              </a:buClr>
              <a:buSzPts val="2200"/>
              <a:buFont typeface="Arial"/>
              <a:buChar char="•"/>
            </a:pPr>
            <a:r>
              <a:rPr b="0" i="0" lang="en-US" sz="1600" u="none" cap="none" strike="noStrike">
                <a:solidFill>
                  <a:schemeClr val="dk1"/>
                </a:solidFill>
                <a:latin typeface="Calibri"/>
                <a:ea typeface="Calibri"/>
                <a:cs typeface="Calibri"/>
                <a:sym typeface="Calibri"/>
              </a:rPr>
              <a:t>External IP</a:t>
            </a:r>
            <a:endParaRPr/>
          </a:p>
          <a:p>
            <a:pPr indent="-285750" lvl="1" marL="831850" marR="0" rtl="0" algn="l">
              <a:lnSpc>
                <a:spcPct val="150000"/>
              </a:lnSpc>
              <a:spcBef>
                <a:spcPts val="0"/>
              </a:spcBef>
              <a:spcAft>
                <a:spcPts val="0"/>
              </a:spcAft>
              <a:buClr>
                <a:srgbClr val="000000"/>
              </a:buClr>
              <a:buSzPts val="2200"/>
              <a:buFont typeface="Arial"/>
              <a:buChar char="•"/>
            </a:pPr>
            <a:r>
              <a:rPr b="0" i="0" lang="en-US" sz="1600" u="none" cap="none" strike="noStrike">
                <a:solidFill>
                  <a:schemeClr val="dk1"/>
                </a:solidFill>
                <a:latin typeface="Calibri"/>
                <a:ea typeface="Calibri"/>
                <a:cs typeface="Calibri"/>
                <a:sym typeface="Calibri"/>
              </a:rPr>
              <a:t>Internal IP</a:t>
            </a:r>
            <a:endParaRPr/>
          </a:p>
          <a:p>
            <a:pPr indent="-285750" lvl="0" marL="374650" marR="0" rtl="0" algn="l">
              <a:lnSpc>
                <a:spcPct val="150000"/>
              </a:lnSpc>
              <a:spcBef>
                <a:spcPts val="0"/>
              </a:spcBef>
              <a:spcAft>
                <a:spcPts val="0"/>
              </a:spcAft>
              <a:buClr>
                <a:srgbClr val="000000"/>
              </a:buClr>
              <a:buSzPts val="2200"/>
              <a:buFont typeface="Arial"/>
              <a:buChar char="•"/>
            </a:pPr>
            <a:r>
              <a:rPr lang="en-US" sz="1600">
                <a:solidFill>
                  <a:schemeClr val="dk1"/>
                </a:solidFill>
                <a:latin typeface="Calibri"/>
                <a:ea typeface="Calibri"/>
                <a:cs typeface="Calibri"/>
                <a:sym typeface="Calibri"/>
              </a:rPr>
              <a:t>Condition - describe condition of nodes – OutOfDisk, Ready, MemoryPressure, DiskPressure, NetworkUnavailable</a:t>
            </a:r>
            <a:endParaRPr sz="1600">
              <a:solidFill>
                <a:schemeClr val="dk1"/>
              </a:solidFill>
              <a:latin typeface="Calibri"/>
              <a:ea typeface="Calibri"/>
              <a:cs typeface="Calibri"/>
              <a:sym typeface="Calibri"/>
            </a:endParaRPr>
          </a:p>
          <a:p>
            <a:pPr indent="-285750" lvl="0" marL="374650" marR="0" rtl="0" algn="l">
              <a:lnSpc>
                <a:spcPct val="150000"/>
              </a:lnSpc>
              <a:spcBef>
                <a:spcPts val="0"/>
              </a:spcBef>
              <a:spcAft>
                <a:spcPts val="0"/>
              </a:spcAft>
              <a:buClr>
                <a:srgbClr val="000000"/>
              </a:buClr>
              <a:buSzPts val="2200"/>
              <a:buFont typeface="Arial"/>
              <a:buChar char="•"/>
            </a:pPr>
            <a:r>
              <a:rPr lang="en-US" sz="1600">
                <a:solidFill>
                  <a:schemeClr val="dk1"/>
                </a:solidFill>
                <a:latin typeface="Calibri"/>
                <a:ea typeface="Calibri"/>
                <a:cs typeface="Calibri"/>
                <a:sym typeface="Calibri"/>
              </a:rPr>
              <a:t>Capacity -  describe the resources available on the nods – CPU, memory, maximum number of pods that can be scheduled onto the node</a:t>
            </a:r>
            <a:endParaRPr/>
          </a:p>
          <a:p>
            <a:pPr indent="-285750" lvl="0" marL="374650" marR="0" rtl="0" algn="l">
              <a:lnSpc>
                <a:spcPct val="150000"/>
              </a:lnSpc>
              <a:spcBef>
                <a:spcPts val="0"/>
              </a:spcBef>
              <a:spcAft>
                <a:spcPts val="0"/>
              </a:spcAft>
              <a:buClr>
                <a:srgbClr val="000000"/>
              </a:buClr>
              <a:buSzPts val="2200"/>
              <a:buFont typeface="Arial"/>
              <a:buChar char="•"/>
            </a:pPr>
            <a:r>
              <a:rPr lang="en-US" sz="1600">
                <a:solidFill>
                  <a:schemeClr val="dk1"/>
                </a:solidFill>
                <a:latin typeface="Calibri"/>
                <a:ea typeface="Calibri"/>
                <a:cs typeface="Calibri"/>
                <a:sym typeface="Calibri"/>
              </a:rPr>
              <a:t>Info – general information about the node – kernel version, Kubernetes version, kubelet and kube-proxy version, Docker version, OS name</a:t>
            </a:r>
            <a:endParaRPr/>
          </a:p>
        </p:txBody>
      </p:sp>
      <p:sp>
        <p:nvSpPr>
          <p:cNvPr id="312" name="Google Shape;312;p17"/>
          <p:cNvSpPr/>
          <p:nvPr/>
        </p:nvSpPr>
        <p:spPr>
          <a:xfrm>
            <a:off x="6096000" y="2270967"/>
            <a:ext cx="4371109" cy="5847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u="sng">
                <a:solidFill>
                  <a:srgbClr val="4D2F2D"/>
                </a:solidFill>
                <a:latin typeface="Courier"/>
                <a:ea typeface="Courier"/>
                <a:cs typeface="Courier"/>
                <a:sym typeface="Courier"/>
              </a:rPr>
              <a:t>Command to get node details:</a:t>
            </a:r>
            <a:endParaRPr/>
          </a:p>
          <a:p>
            <a:pPr indent="0" lvl="0" marL="0" marR="0" rtl="0" algn="l">
              <a:spcBef>
                <a:spcPts val="0"/>
              </a:spcBef>
              <a:spcAft>
                <a:spcPts val="0"/>
              </a:spcAft>
              <a:buNone/>
            </a:pPr>
            <a:r>
              <a:rPr lang="en-US" sz="1600">
                <a:solidFill>
                  <a:srgbClr val="4D2F2D"/>
                </a:solidFill>
                <a:latin typeface="Courier"/>
                <a:ea typeface="Courier"/>
                <a:cs typeface="Courier"/>
                <a:sym typeface="Courier"/>
              </a:rPr>
              <a:t>kubectl describe nodes &lt;node_name&gt;</a:t>
            </a:r>
            <a:endParaRPr/>
          </a:p>
        </p:txBody>
      </p:sp>
      <p:sp>
        <p:nvSpPr>
          <p:cNvPr id="313" name="Google Shape;313;p17"/>
          <p:cNvSpPr txBox="1"/>
          <p:nvPr/>
        </p:nvSpPr>
        <p:spPr>
          <a:xfrm>
            <a:off x="519112" y="20467"/>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Kubernetes:  Any Node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cxnSp>
        <p:nvCxnSpPr>
          <p:cNvPr id="318" name="Google Shape;318;p18"/>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19" name="Google Shape;319;p18"/>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20" name="Google Shape;320;p18"/>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21" name="Google Shape;321;p18"/>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22" name="Google Shape;322;p18"/>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23" name="Google Shape;323;p18"/>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24" name="Google Shape;324;p18"/>
          <p:cNvSpPr txBox="1"/>
          <p:nvPr/>
        </p:nvSpPr>
        <p:spPr>
          <a:xfrm>
            <a:off x="247650" y="2402803"/>
            <a:ext cx="11756775"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Master Node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cxnSp>
        <p:nvCxnSpPr>
          <p:cNvPr id="329" name="Google Shape;329;p19"/>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30" name="Google Shape;330;p19"/>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31" name="Google Shape;331;p19"/>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32" name="Google Shape;332;p19"/>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33" name="Google Shape;333;p19"/>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34" name="Google Shape;334;p19"/>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35" name="Google Shape;335;p19"/>
          <p:cNvSpPr txBox="1"/>
          <p:nvPr/>
        </p:nvSpPr>
        <p:spPr>
          <a:xfrm>
            <a:off x="1059112" y="1467342"/>
            <a:ext cx="9950758" cy="4387019"/>
          </a:xfrm>
          <a:prstGeom prst="rect">
            <a:avLst/>
          </a:prstGeom>
          <a:noFill/>
          <a:ln>
            <a:noFill/>
          </a:ln>
        </p:spPr>
        <p:txBody>
          <a:bodyPr anchorCtr="0" anchor="t" bIns="91425" lIns="91425" spcFirstLastPara="1" rIns="91425" wrap="square" tIns="91425">
            <a:noAutofit/>
          </a:bodyPr>
          <a:lstStyle/>
          <a:p>
            <a:pPr indent="-228600" lvl="0" marL="228600" marR="0" rtl="0" algn="l">
              <a:lnSpc>
                <a:spcPct val="150000"/>
              </a:lnSpc>
              <a:spcBef>
                <a:spcPts val="10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Master components make global decisions about the cluster (for example, scheduling), and detecting and responding to cluster events (starting up a new pod when a replication controller’s ‘replicas’ field is unsatisfied).</a:t>
            </a:r>
            <a:endParaRPr/>
          </a:p>
          <a:p>
            <a:pPr indent="-228600" lvl="0" marL="228600" marR="0" rtl="0" algn="l">
              <a:lnSpc>
                <a:spcPct val="150000"/>
              </a:lnSpc>
              <a:spcBef>
                <a:spcPts val="100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Master components can be run on any machine in the cluster. However, for simplicity, set up scripts typically start all master components on the same machine, and do not run user containers on this machine. </a:t>
            </a:r>
            <a:endParaRPr/>
          </a:p>
        </p:txBody>
      </p:sp>
      <p:sp>
        <p:nvSpPr>
          <p:cNvPr id="336" name="Google Shape;336;p19"/>
          <p:cNvSpPr txBox="1"/>
          <p:nvPr/>
        </p:nvSpPr>
        <p:spPr>
          <a:xfrm>
            <a:off x="742950" y="517526"/>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Master Node Role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en-US">
                <a:solidFill>
                  <a:schemeClr val="accent1"/>
                </a:solidFill>
              </a:rPr>
              <a:t>Table of Content</a:t>
            </a:r>
            <a:endParaRPr/>
          </a:p>
        </p:txBody>
      </p:sp>
      <p:sp>
        <p:nvSpPr>
          <p:cNvPr id="100" name="Google Shape;100;p2"/>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170"/>
              <a:buChar char="•"/>
            </a:pPr>
            <a:r>
              <a:rPr lang="en-US" sz="2170"/>
              <a:t>Advantages and Need of an Orchestration Tool</a:t>
            </a:r>
            <a:endParaRPr/>
          </a:p>
          <a:p>
            <a:pPr indent="-228600" lvl="0" marL="228600" rtl="0" algn="l">
              <a:lnSpc>
                <a:spcPct val="130000"/>
              </a:lnSpc>
              <a:spcBef>
                <a:spcPts val="1000"/>
              </a:spcBef>
              <a:spcAft>
                <a:spcPts val="0"/>
              </a:spcAft>
              <a:buClr>
                <a:schemeClr val="dk1"/>
              </a:buClr>
              <a:buSzPts val="2170"/>
              <a:buChar char="•"/>
            </a:pPr>
            <a:r>
              <a:rPr lang="en-US" sz="2170"/>
              <a:t>Kubernetes Architecture</a:t>
            </a:r>
            <a:endParaRPr/>
          </a:p>
          <a:p>
            <a:pPr indent="-228600" lvl="1" marL="685800" rtl="0" algn="l">
              <a:lnSpc>
                <a:spcPct val="130000"/>
              </a:lnSpc>
              <a:spcBef>
                <a:spcPts val="500"/>
              </a:spcBef>
              <a:spcAft>
                <a:spcPts val="0"/>
              </a:spcAft>
              <a:buClr>
                <a:schemeClr val="dk1"/>
              </a:buClr>
              <a:buSzPts val="1860"/>
              <a:buChar char="•"/>
            </a:pPr>
            <a:r>
              <a:rPr lang="en-US" sz="1860"/>
              <a:t>Master node components and role</a:t>
            </a:r>
            <a:endParaRPr/>
          </a:p>
          <a:p>
            <a:pPr indent="-228600" lvl="1" marL="685800" rtl="0" algn="l">
              <a:lnSpc>
                <a:spcPct val="130000"/>
              </a:lnSpc>
              <a:spcBef>
                <a:spcPts val="500"/>
              </a:spcBef>
              <a:spcAft>
                <a:spcPts val="0"/>
              </a:spcAft>
              <a:buClr>
                <a:schemeClr val="dk1"/>
              </a:buClr>
              <a:buSzPts val="1860"/>
              <a:buChar char="•"/>
            </a:pPr>
            <a:r>
              <a:rPr lang="en-US" sz="1860"/>
              <a:t>Worker node components and role</a:t>
            </a:r>
            <a:endParaRPr/>
          </a:p>
          <a:p>
            <a:pPr indent="-228600" lvl="0" marL="228600" rtl="0" algn="l">
              <a:lnSpc>
                <a:spcPct val="130000"/>
              </a:lnSpc>
              <a:spcBef>
                <a:spcPts val="1000"/>
              </a:spcBef>
              <a:spcAft>
                <a:spcPts val="0"/>
              </a:spcAft>
              <a:buClr>
                <a:schemeClr val="dk1"/>
              </a:buClr>
              <a:buSzPts val="2170"/>
              <a:buChar char="•"/>
            </a:pPr>
            <a:r>
              <a:rPr lang="en-US" sz="2170"/>
              <a:t>Installation of kubeadm in a single node cluster</a:t>
            </a:r>
            <a:endParaRPr/>
          </a:p>
          <a:p>
            <a:pPr indent="-228600" lvl="0" marL="228600" rtl="0" algn="l">
              <a:lnSpc>
                <a:spcPct val="130000"/>
              </a:lnSpc>
              <a:spcBef>
                <a:spcPts val="1000"/>
              </a:spcBef>
              <a:spcAft>
                <a:spcPts val="0"/>
              </a:spcAft>
              <a:buClr>
                <a:schemeClr val="dk1"/>
              </a:buClr>
              <a:buSzPts val="2170"/>
              <a:buChar char="•"/>
            </a:pPr>
            <a:r>
              <a:rPr lang="en-US" sz="2170"/>
              <a:t>Kubectl</a:t>
            </a:r>
            <a:endParaRPr/>
          </a:p>
          <a:p>
            <a:pPr indent="-228600" lvl="0" marL="228600" rtl="0" algn="l">
              <a:lnSpc>
                <a:spcPct val="130000"/>
              </a:lnSpc>
              <a:spcBef>
                <a:spcPts val="1000"/>
              </a:spcBef>
              <a:spcAft>
                <a:spcPts val="0"/>
              </a:spcAft>
              <a:buClr>
                <a:schemeClr val="dk1"/>
              </a:buClr>
              <a:buSzPts val="2170"/>
              <a:buChar char="•"/>
            </a:pPr>
            <a:r>
              <a:rPr lang="en-US" sz="2170"/>
              <a:t>Managing multiple Kubernetes cluster</a:t>
            </a:r>
            <a:endParaRPr/>
          </a:p>
          <a:p>
            <a:pPr indent="-228600" lvl="0" marL="228600" rtl="0" algn="l">
              <a:lnSpc>
                <a:spcPct val="130000"/>
              </a:lnSpc>
              <a:spcBef>
                <a:spcPts val="1000"/>
              </a:spcBef>
              <a:spcAft>
                <a:spcPts val="0"/>
              </a:spcAft>
              <a:buClr>
                <a:schemeClr val="dk1"/>
              </a:buClr>
              <a:buSzPts val="2170"/>
              <a:buChar char="•"/>
            </a:pPr>
            <a:r>
              <a:rPr lang="en-US" sz="2170"/>
              <a:t>Cloud Controller Manager</a:t>
            </a:r>
            <a:endParaRPr/>
          </a:p>
          <a:p>
            <a:pPr indent="-90804" lvl="0" marL="228600" rtl="0" algn="l">
              <a:lnSpc>
                <a:spcPct val="130000"/>
              </a:lnSpc>
              <a:spcBef>
                <a:spcPts val="1000"/>
              </a:spcBef>
              <a:spcAft>
                <a:spcPts val="0"/>
              </a:spcAft>
              <a:buClr>
                <a:schemeClr val="dk1"/>
              </a:buClr>
              <a:buSzPts val="2170"/>
              <a:buNone/>
            </a:pPr>
            <a:r>
              <a:t/>
            </a:r>
            <a:endParaRPr sz="217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cxnSp>
        <p:nvCxnSpPr>
          <p:cNvPr id="341" name="Google Shape;341;p20"/>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42" name="Google Shape;342;p20"/>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43" name="Google Shape;343;p20"/>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44" name="Google Shape;344;p20"/>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45" name="Google Shape;345;p20"/>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46" name="Google Shape;346;p20"/>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47" name="Google Shape;347;p20"/>
          <p:cNvSpPr txBox="1"/>
          <p:nvPr/>
        </p:nvSpPr>
        <p:spPr>
          <a:xfrm>
            <a:off x="991630" y="3119524"/>
            <a:ext cx="24003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Components of master:</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API Server</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Scheduler</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Controller</a:t>
            </a:r>
            <a:endParaRPr/>
          </a:p>
          <a:p>
            <a:pPr indent="-285750" lvl="0" marL="285750" marR="0" rtl="0" algn="l">
              <a:spcBef>
                <a:spcPts val="0"/>
              </a:spcBef>
              <a:spcAft>
                <a:spcPts val="0"/>
              </a:spcAft>
              <a:buClr>
                <a:schemeClr val="dk1"/>
              </a:buClr>
              <a:buSzPts val="1600"/>
              <a:buFont typeface="Arial"/>
              <a:buChar char="•"/>
            </a:pPr>
            <a:r>
              <a:rPr lang="en-US" sz="1600">
                <a:solidFill>
                  <a:schemeClr val="dk1"/>
                </a:solidFill>
                <a:latin typeface="Calibri"/>
                <a:ea typeface="Calibri"/>
                <a:cs typeface="Calibri"/>
                <a:sym typeface="Calibri"/>
              </a:rPr>
              <a:t>etcd</a:t>
            </a:r>
            <a:endParaRPr sz="1600">
              <a:solidFill>
                <a:schemeClr val="dk1"/>
              </a:solidFill>
              <a:latin typeface="Calibri"/>
              <a:ea typeface="Calibri"/>
              <a:cs typeface="Calibri"/>
              <a:sym typeface="Calibri"/>
            </a:endParaRPr>
          </a:p>
        </p:txBody>
      </p:sp>
      <p:pic>
        <p:nvPicPr>
          <p:cNvPr id="348" name="Google Shape;348;p20"/>
          <p:cNvPicPr preferRelativeResize="0"/>
          <p:nvPr/>
        </p:nvPicPr>
        <p:blipFill rotWithShape="1">
          <a:blip r:embed="rId5">
            <a:alphaModFix/>
          </a:blip>
          <a:srcRect b="0" l="347" r="-346" t="0"/>
          <a:stretch/>
        </p:blipFill>
        <p:spPr>
          <a:xfrm>
            <a:off x="3780000" y="2160922"/>
            <a:ext cx="4686300" cy="3240645"/>
          </a:xfrm>
          <a:prstGeom prst="rect">
            <a:avLst/>
          </a:prstGeom>
          <a:noFill/>
          <a:ln>
            <a:noFill/>
          </a:ln>
        </p:spPr>
      </p:pic>
      <p:sp>
        <p:nvSpPr>
          <p:cNvPr id="349" name="Google Shape;349;p20"/>
          <p:cNvSpPr txBox="1"/>
          <p:nvPr/>
        </p:nvSpPr>
        <p:spPr>
          <a:xfrm>
            <a:off x="742950" y="517526"/>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Master Node Components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cxnSp>
        <p:nvCxnSpPr>
          <p:cNvPr id="354" name="Google Shape;354;p21"/>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55" name="Google Shape;355;p21"/>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56" name="Google Shape;356;p21"/>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57" name="Google Shape;357;p21"/>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58" name="Google Shape;358;p21"/>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59" name="Google Shape;359;p21"/>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60" name="Google Shape;360;p21"/>
          <p:cNvSpPr txBox="1"/>
          <p:nvPr>
            <p:ph idx="1" type="body"/>
          </p:nvPr>
        </p:nvSpPr>
        <p:spPr>
          <a:xfrm>
            <a:off x="335667" y="1843089"/>
            <a:ext cx="11493660" cy="4652963"/>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800"/>
              <a:buChar char="•"/>
            </a:pPr>
            <a:r>
              <a:rPr lang="en-US" sz="1800"/>
              <a:t>The </a:t>
            </a:r>
            <a:r>
              <a:rPr b="1" lang="en-US" sz="1800">
                <a:highlight>
                  <a:srgbClr val="FFFF00"/>
                </a:highlight>
              </a:rPr>
              <a:t>API server</a:t>
            </a:r>
            <a:r>
              <a:rPr lang="en-US" sz="1800"/>
              <a:t> is the entry points for all the REST commands used to control the cluster. It processes REST requests, validates them, and executes the bound business logic. The result state has to be persisted in the “etcd” component.</a:t>
            </a:r>
            <a:endParaRPr/>
          </a:p>
          <a:p>
            <a:pPr indent="-114300" lvl="0" marL="228600" rtl="0" algn="l">
              <a:lnSpc>
                <a:spcPct val="150000"/>
              </a:lnSpc>
              <a:spcBef>
                <a:spcPts val="1000"/>
              </a:spcBef>
              <a:spcAft>
                <a:spcPts val="0"/>
              </a:spcAft>
              <a:buClr>
                <a:schemeClr val="dk1"/>
              </a:buClr>
              <a:buSzPts val="1800"/>
              <a:buNone/>
            </a:pPr>
            <a:r>
              <a:t/>
            </a:r>
            <a:endParaRPr sz="1800"/>
          </a:p>
          <a:p>
            <a:pPr indent="-228600" lvl="0" marL="228600" rtl="0" algn="l">
              <a:lnSpc>
                <a:spcPct val="150000"/>
              </a:lnSpc>
              <a:spcBef>
                <a:spcPts val="1000"/>
              </a:spcBef>
              <a:spcAft>
                <a:spcPts val="0"/>
              </a:spcAft>
              <a:buClr>
                <a:schemeClr val="dk1"/>
              </a:buClr>
              <a:buSzPts val="1800"/>
              <a:buChar char="•"/>
            </a:pPr>
            <a:r>
              <a:rPr b="1" lang="en-US" sz="1800">
                <a:highlight>
                  <a:srgbClr val="FFFF00"/>
                </a:highlight>
              </a:rPr>
              <a:t>Etcd</a:t>
            </a:r>
            <a:r>
              <a:rPr lang="en-US" sz="1800"/>
              <a:t> is an open source, distributed key-value database; it acts as a single source of truth (SSOT) for all components of the Kubernetes cluster. Masters query etcd to retrieve various parameters of the state of the nodes, pods and containers. Etcd is considered a metadata service in Kubernetes.</a:t>
            </a:r>
            <a:endParaRPr/>
          </a:p>
        </p:txBody>
      </p:sp>
      <p:sp>
        <p:nvSpPr>
          <p:cNvPr id="361" name="Google Shape;361;p21"/>
          <p:cNvSpPr txBox="1"/>
          <p:nvPr/>
        </p:nvSpPr>
        <p:spPr>
          <a:xfrm>
            <a:off x="742950" y="517526"/>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Master Node Components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cxnSp>
        <p:nvCxnSpPr>
          <p:cNvPr id="366" name="Google Shape;366;p22"/>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67" name="Google Shape;367;p22"/>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68" name="Google Shape;368;p22"/>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69" name="Google Shape;369;p22"/>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70" name="Google Shape;370;p22"/>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71" name="Google Shape;371;p22"/>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72" name="Google Shape;372;p22"/>
          <p:cNvSpPr txBox="1"/>
          <p:nvPr>
            <p:ph idx="1" type="body"/>
          </p:nvPr>
        </p:nvSpPr>
        <p:spPr>
          <a:xfrm>
            <a:off x="459131" y="1796854"/>
            <a:ext cx="11273740" cy="4652963"/>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600"/>
              <a:buChar char="•"/>
            </a:pPr>
            <a:r>
              <a:rPr b="1" lang="en-US" sz="1600">
                <a:highlight>
                  <a:srgbClr val="FFFF00"/>
                </a:highlight>
              </a:rPr>
              <a:t>Controller Manager</a:t>
            </a:r>
            <a:r>
              <a:rPr lang="en-US" sz="1600"/>
              <a:t> is responsible for most of the collectors that regulate the state of the cluster. In general, a controller can be considered a daemon that runs in nonterminating loop and is responsible for collecting and sending information to the API server. It works toward getting the shared state of cluster and then making changes to bring the current status of the server to the desired state. The key controllers are </a:t>
            </a:r>
            <a:r>
              <a:rPr b="1" lang="en-US" sz="1600"/>
              <a:t>replication controller</a:t>
            </a:r>
            <a:r>
              <a:rPr lang="en-US" sz="1600"/>
              <a:t>, </a:t>
            </a:r>
            <a:r>
              <a:rPr b="1" lang="en-US" sz="1600"/>
              <a:t>namespace controller</a:t>
            </a:r>
            <a:r>
              <a:rPr lang="en-US" sz="1600"/>
              <a:t>, and </a:t>
            </a:r>
            <a:r>
              <a:rPr b="1" lang="en-US" sz="1600"/>
              <a:t>service account controller</a:t>
            </a:r>
            <a:r>
              <a:rPr lang="en-US" sz="1600"/>
              <a:t>. The controller manager runs different kind of controllers to handle nodes, endpoints, etc.</a:t>
            </a:r>
            <a:endParaRPr/>
          </a:p>
          <a:p>
            <a:pPr indent="-127000" lvl="0" marL="228600" rtl="0" algn="l">
              <a:lnSpc>
                <a:spcPct val="150000"/>
              </a:lnSpc>
              <a:spcBef>
                <a:spcPts val="1000"/>
              </a:spcBef>
              <a:spcAft>
                <a:spcPts val="0"/>
              </a:spcAft>
              <a:buClr>
                <a:schemeClr val="dk1"/>
              </a:buClr>
              <a:buSzPts val="1600"/>
              <a:buNone/>
            </a:pPr>
            <a:r>
              <a:t/>
            </a:r>
            <a:endParaRPr sz="1600"/>
          </a:p>
          <a:p>
            <a:pPr indent="-228600" lvl="0" marL="228600" rtl="0" algn="l">
              <a:lnSpc>
                <a:spcPct val="150000"/>
              </a:lnSpc>
              <a:spcBef>
                <a:spcPts val="1000"/>
              </a:spcBef>
              <a:spcAft>
                <a:spcPts val="0"/>
              </a:spcAft>
              <a:buClr>
                <a:schemeClr val="dk1"/>
              </a:buClr>
              <a:buSzPts val="1600"/>
              <a:buChar char="•"/>
            </a:pPr>
            <a:r>
              <a:rPr b="1" lang="en-US" sz="1600">
                <a:highlight>
                  <a:srgbClr val="FFFF00"/>
                </a:highlight>
              </a:rPr>
              <a:t>Scheduler</a:t>
            </a:r>
            <a:r>
              <a:rPr lang="en-US" sz="1600"/>
              <a:t> is one of the key components of Kubernetes master. It is responsible for distributing the workload, tracking resource utilization on cluster nodes and selecting the nodes for the workloads to run. In other words, this is the mechanism responsible for allocating pods to available nodes. </a:t>
            </a:r>
            <a:endParaRPr/>
          </a:p>
          <a:p>
            <a:pPr indent="-127000" lvl="0" marL="228600" rtl="0" algn="l">
              <a:lnSpc>
                <a:spcPct val="150000"/>
              </a:lnSpc>
              <a:spcBef>
                <a:spcPts val="1000"/>
              </a:spcBef>
              <a:spcAft>
                <a:spcPts val="0"/>
              </a:spcAft>
              <a:buClr>
                <a:schemeClr val="dk1"/>
              </a:buClr>
              <a:buSzPts val="1600"/>
              <a:buNone/>
            </a:pPr>
            <a:r>
              <a:t/>
            </a:r>
            <a:endParaRPr sz="1600"/>
          </a:p>
        </p:txBody>
      </p:sp>
      <p:sp>
        <p:nvSpPr>
          <p:cNvPr id="373" name="Google Shape;373;p22"/>
          <p:cNvSpPr txBox="1"/>
          <p:nvPr/>
        </p:nvSpPr>
        <p:spPr>
          <a:xfrm>
            <a:off x="742949" y="517526"/>
            <a:ext cx="10438735"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Master Node Components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cxnSp>
        <p:nvCxnSpPr>
          <p:cNvPr id="378" name="Google Shape;378;p23"/>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79" name="Google Shape;379;p23"/>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80" name="Google Shape;380;p23"/>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81" name="Google Shape;381;p23"/>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82" name="Google Shape;382;p23"/>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83" name="Google Shape;383;p23"/>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84" name="Google Shape;384;p23"/>
          <p:cNvSpPr txBox="1"/>
          <p:nvPr/>
        </p:nvSpPr>
        <p:spPr>
          <a:xfrm>
            <a:off x="247650" y="2402803"/>
            <a:ext cx="11756775"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Worker Node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cxnSp>
        <p:nvCxnSpPr>
          <p:cNvPr id="389" name="Google Shape;389;p24"/>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390" name="Google Shape;390;p24"/>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391" name="Google Shape;391;p24"/>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392" name="Google Shape;392;p24"/>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393" name="Google Shape;393;p24"/>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394" name="Google Shape;394;p24"/>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395" name="Google Shape;395;p24"/>
          <p:cNvSpPr txBox="1"/>
          <p:nvPr/>
        </p:nvSpPr>
        <p:spPr>
          <a:xfrm>
            <a:off x="790574" y="1467342"/>
            <a:ext cx="7601072" cy="46530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640"/>
              </a:spcBef>
              <a:spcAft>
                <a:spcPts val="0"/>
              </a:spcAft>
              <a:buClr>
                <a:schemeClr val="accent3"/>
              </a:buClr>
              <a:buSzPts val="1620"/>
              <a:buFont typeface="Arial"/>
              <a:buNone/>
            </a:pPr>
            <a:r>
              <a:rPr lang="en-US" sz="1600">
                <a:solidFill>
                  <a:schemeClr val="dk1"/>
                </a:solidFill>
                <a:latin typeface="Calibri"/>
                <a:ea typeface="Calibri"/>
                <a:cs typeface="Calibri"/>
                <a:sym typeface="Calibri"/>
              </a:rPr>
              <a:t>A node is a worker machine in Kubernetes. A node may be a VM or physical machine, depending on the cluster. Each node has the services necessary to run pods and is managed by the master components. The services on a node include </a:t>
            </a:r>
            <a:r>
              <a:rPr b="1" lang="en-US" sz="1600">
                <a:solidFill>
                  <a:schemeClr val="dk1"/>
                </a:solidFill>
                <a:latin typeface="Calibri"/>
                <a:ea typeface="Calibri"/>
                <a:cs typeface="Calibri"/>
                <a:sym typeface="Calibri"/>
              </a:rPr>
              <a:t>Docker</a:t>
            </a:r>
            <a:r>
              <a:rPr lang="en-US" sz="1600">
                <a:solidFill>
                  <a:schemeClr val="dk1"/>
                </a:solidFill>
                <a:latin typeface="Calibri"/>
                <a:ea typeface="Calibri"/>
                <a:cs typeface="Calibri"/>
                <a:sym typeface="Calibri"/>
              </a:rPr>
              <a:t>, </a:t>
            </a:r>
            <a:r>
              <a:rPr b="1" lang="en-US" sz="1600">
                <a:solidFill>
                  <a:schemeClr val="dk1"/>
                </a:solidFill>
                <a:latin typeface="Calibri"/>
                <a:ea typeface="Calibri"/>
                <a:cs typeface="Calibri"/>
                <a:sym typeface="Calibri"/>
              </a:rPr>
              <a:t>kubelet</a:t>
            </a:r>
            <a:r>
              <a:rPr lang="en-US" sz="1600">
                <a:solidFill>
                  <a:schemeClr val="dk1"/>
                </a:solidFill>
                <a:latin typeface="Calibri"/>
                <a:ea typeface="Calibri"/>
                <a:cs typeface="Calibri"/>
                <a:sym typeface="Calibri"/>
              </a:rPr>
              <a:t> and </a:t>
            </a:r>
            <a:r>
              <a:rPr b="1" lang="en-US" sz="1600">
                <a:solidFill>
                  <a:schemeClr val="dk1"/>
                </a:solidFill>
                <a:latin typeface="Calibri"/>
                <a:ea typeface="Calibri"/>
                <a:cs typeface="Calibri"/>
                <a:sym typeface="Calibri"/>
              </a:rPr>
              <a:t>kube-proxy</a:t>
            </a:r>
            <a:r>
              <a:rPr lang="en-US" sz="1600">
                <a:solidFill>
                  <a:schemeClr val="dk1"/>
                </a:solidFill>
                <a:latin typeface="Calibri"/>
                <a:ea typeface="Calibri"/>
                <a:cs typeface="Calibri"/>
                <a:sym typeface="Calibri"/>
              </a:rPr>
              <a:t>.</a:t>
            </a:r>
            <a:endParaRPr/>
          </a:p>
          <a:p>
            <a:pPr indent="0" lvl="0" marL="0" marR="0" rtl="0" algn="l">
              <a:lnSpc>
                <a:spcPct val="150000"/>
              </a:lnSpc>
              <a:spcBef>
                <a:spcPts val="640"/>
              </a:spcBef>
              <a:spcAft>
                <a:spcPts val="0"/>
              </a:spcAft>
              <a:buClr>
                <a:schemeClr val="accent3"/>
              </a:buClr>
              <a:buSzPts val="1620"/>
              <a:buFont typeface="Arial"/>
              <a:buNone/>
            </a:pPr>
            <a:r>
              <a:rPr i="1" lang="en-US" sz="1600">
                <a:solidFill>
                  <a:schemeClr val="dk1"/>
                </a:solidFill>
                <a:latin typeface="Calibri"/>
                <a:ea typeface="Calibri"/>
                <a:cs typeface="Calibri"/>
                <a:sym typeface="Calibri"/>
              </a:rPr>
              <a:t>Allows Pods to be scheduled. A basic worker physical or virtual machine of Kubernetes.</a:t>
            </a:r>
            <a:endParaRPr b="1" sz="1600">
              <a:solidFill>
                <a:schemeClr val="dk1"/>
              </a:solidFill>
              <a:latin typeface="Calibri"/>
              <a:ea typeface="Calibri"/>
              <a:cs typeface="Calibri"/>
              <a:sym typeface="Calibri"/>
            </a:endParaRPr>
          </a:p>
          <a:p>
            <a:pPr indent="-457200" lvl="0" marL="457200" marR="0" rtl="0" algn="l">
              <a:lnSpc>
                <a:spcPct val="150000"/>
              </a:lnSpc>
              <a:spcBef>
                <a:spcPts val="0"/>
              </a:spcBef>
              <a:spcAft>
                <a:spcPts val="0"/>
              </a:spcAft>
              <a:buClr>
                <a:srgbClr val="000000"/>
              </a:buClr>
              <a:buSzPts val="2200"/>
              <a:buFont typeface="Noto Sans Symbols"/>
              <a:buChar char="▪"/>
            </a:pPr>
            <a:r>
              <a:rPr lang="en-US" sz="1600">
                <a:solidFill>
                  <a:schemeClr val="dk1"/>
                </a:solidFill>
                <a:latin typeface="Calibri"/>
                <a:ea typeface="Calibri"/>
                <a:cs typeface="Calibri"/>
                <a:sym typeface="Calibri"/>
              </a:rPr>
              <a:t>Must be managed by a master</a:t>
            </a:r>
            <a:endParaRPr b="1" sz="1600">
              <a:solidFill>
                <a:schemeClr val="dk1"/>
              </a:solidFill>
              <a:latin typeface="Calibri"/>
              <a:ea typeface="Calibri"/>
              <a:cs typeface="Calibri"/>
              <a:sym typeface="Calibri"/>
            </a:endParaRPr>
          </a:p>
          <a:p>
            <a:pPr indent="-457200" lvl="0" marL="457200" marR="0" rtl="0" algn="l">
              <a:lnSpc>
                <a:spcPct val="150000"/>
              </a:lnSpc>
              <a:spcBef>
                <a:spcPts val="600"/>
              </a:spcBef>
              <a:spcAft>
                <a:spcPts val="0"/>
              </a:spcAft>
              <a:buClr>
                <a:srgbClr val="000000"/>
              </a:buClr>
              <a:buSzPts val="2200"/>
              <a:buFont typeface="Noto Sans Symbols"/>
              <a:buChar char="▪"/>
            </a:pPr>
            <a:r>
              <a:rPr lang="en-US" sz="1600">
                <a:solidFill>
                  <a:schemeClr val="dk1"/>
                </a:solidFill>
                <a:latin typeface="Calibri"/>
                <a:ea typeface="Calibri"/>
                <a:cs typeface="Calibri"/>
                <a:sym typeface="Calibri"/>
              </a:rPr>
              <a:t>May host multiple pods</a:t>
            </a:r>
            <a:endParaRPr b="1" sz="1600">
              <a:solidFill>
                <a:schemeClr val="dk1"/>
              </a:solidFill>
              <a:latin typeface="Calibri"/>
              <a:ea typeface="Calibri"/>
              <a:cs typeface="Calibri"/>
              <a:sym typeface="Calibri"/>
            </a:endParaRPr>
          </a:p>
          <a:p>
            <a:pPr indent="-457200" lvl="0" marL="457200" marR="0" rtl="0" algn="l">
              <a:lnSpc>
                <a:spcPct val="150000"/>
              </a:lnSpc>
              <a:spcBef>
                <a:spcPts val="600"/>
              </a:spcBef>
              <a:spcAft>
                <a:spcPts val="0"/>
              </a:spcAft>
              <a:buClr>
                <a:srgbClr val="000000"/>
              </a:buClr>
              <a:buSzPts val="2200"/>
              <a:buFont typeface="Noto Sans Symbols"/>
              <a:buChar char="▪"/>
            </a:pPr>
            <a:r>
              <a:rPr lang="en-US" sz="1600">
                <a:solidFill>
                  <a:schemeClr val="dk1"/>
                </a:solidFill>
                <a:latin typeface="Calibri"/>
                <a:ea typeface="Calibri"/>
                <a:cs typeface="Calibri"/>
                <a:sym typeface="Calibri"/>
              </a:rPr>
              <a:t>Internal IP Address endpoint</a:t>
            </a:r>
            <a:endParaRPr b="1" sz="1600">
              <a:solidFill>
                <a:schemeClr val="dk1"/>
              </a:solidFill>
              <a:latin typeface="Calibri"/>
              <a:ea typeface="Calibri"/>
              <a:cs typeface="Calibri"/>
              <a:sym typeface="Calibri"/>
            </a:endParaRPr>
          </a:p>
          <a:p>
            <a:pPr indent="-457200" lvl="0" marL="457200" marR="0" rtl="0" algn="l">
              <a:lnSpc>
                <a:spcPct val="150000"/>
              </a:lnSpc>
              <a:spcBef>
                <a:spcPts val="600"/>
              </a:spcBef>
              <a:spcAft>
                <a:spcPts val="0"/>
              </a:spcAft>
              <a:buClr>
                <a:srgbClr val="000000"/>
              </a:buClr>
              <a:buSzPts val="2200"/>
              <a:buFont typeface="Noto Sans Symbols"/>
              <a:buChar char="▪"/>
            </a:pPr>
            <a:r>
              <a:rPr lang="en-US" sz="1600">
                <a:solidFill>
                  <a:schemeClr val="dk1"/>
                </a:solidFill>
                <a:latin typeface="Calibri"/>
                <a:ea typeface="Calibri"/>
                <a:cs typeface="Calibri"/>
                <a:sym typeface="Calibri"/>
              </a:rPr>
              <a:t>Can be tagged and filtered using labels</a:t>
            </a:r>
            <a:endParaRPr b="1" sz="1600">
              <a:solidFill>
                <a:schemeClr val="dk1"/>
              </a:solidFill>
              <a:latin typeface="Calibri"/>
              <a:ea typeface="Calibri"/>
              <a:cs typeface="Calibri"/>
              <a:sym typeface="Calibri"/>
            </a:endParaRPr>
          </a:p>
          <a:p>
            <a:pPr indent="0" lvl="0" marL="0" marR="0" rtl="0" algn="just">
              <a:lnSpc>
                <a:spcPct val="150000"/>
              </a:lnSpc>
              <a:spcBef>
                <a:spcPts val="640"/>
              </a:spcBef>
              <a:spcAft>
                <a:spcPts val="0"/>
              </a:spcAft>
              <a:buClr>
                <a:schemeClr val="accent3"/>
              </a:buClr>
              <a:buSzPts val="1620"/>
              <a:buFont typeface="Arial"/>
              <a:buNone/>
            </a:pPr>
            <a:r>
              <a:t/>
            </a:r>
            <a:endParaRPr sz="1600">
              <a:solidFill>
                <a:srgbClr val="000000"/>
              </a:solidFill>
              <a:latin typeface="Calibri"/>
              <a:ea typeface="Calibri"/>
              <a:cs typeface="Calibri"/>
              <a:sym typeface="Calibri"/>
            </a:endParaRPr>
          </a:p>
          <a:p>
            <a:pPr indent="0" lvl="0" marL="0" marR="0" rtl="0" algn="just">
              <a:lnSpc>
                <a:spcPct val="150000"/>
              </a:lnSpc>
              <a:spcBef>
                <a:spcPts val="640"/>
              </a:spcBef>
              <a:spcAft>
                <a:spcPts val="0"/>
              </a:spcAft>
              <a:buClr>
                <a:schemeClr val="accent3"/>
              </a:buClr>
              <a:buSzPts val="1620"/>
              <a:buFont typeface="Arial"/>
              <a:buNone/>
            </a:pPr>
            <a:r>
              <a:t/>
            </a:r>
            <a:endParaRPr sz="1600">
              <a:solidFill>
                <a:schemeClr val="dk1"/>
              </a:solidFill>
              <a:latin typeface="Calibri"/>
              <a:ea typeface="Calibri"/>
              <a:cs typeface="Calibri"/>
              <a:sym typeface="Calibri"/>
            </a:endParaRPr>
          </a:p>
        </p:txBody>
      </p:sp>
      <p:sp>
        <p:nvSpPr>
          <p:cNvPr id="396" name="Google Shape;396;p24"/>
          <p:cNvSpPr txBox="1"/>
          <p:nvPr/>
        </p:nvSpPr>
        <p:spPr>
          <a:xfrm>
            <a:off x="742950" y="517526"/>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Worker Node Roles</a:t>
            </a:r>
            <a:endParaRPr/>
          </a:p>
        </p:txBody>
      </p:sp>
      <p:pic>
        <p:nvPicPr>
          <p:cNvPr id="397" name="Google Shape;397;p24"/>
          <p:cNvPicPr preferRelativeResize="0"/>
          <p:nvPr/>
        </p:nvPicPr>
        <p:blipFill rotWithShape="1">
          <a:blip r:embed="rId5">
            <a:alphaModFix/>
          </a:blip>
          <a:srcRect b="0" l="0" r="0" t="0"/>
          <a:stretch/>
        </p:blipFill>
        <p:spPr>
          <a:xfrm>
            <a:off x="8197555" y="2679367"/>
            <a:ext cx="3890963" cy="317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cxnSp>
        <p:nvCxnSpPr>
          <p:cNvPr id="402" name="Google Shape;402;p25"/>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403" name="Google Shape;403;p25"/>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404" name="Google Shape;404;p25"/>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405" name="Google Shape;405;p25"/>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406" name="Google Shape;406;p25"/>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407" name="Google Shape;407;p25"/>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408" name="Google Shape;408;p25"/>
          <p:cNvSpPr txBox="1"/>
          <p:nvPr/>
        </p:nvSpPr>
        <p:spPr>
          <a:xfrm>
            <a:off x="742950" y="517526"/>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Worker Node Components</a:t>
            </a:r>
            <a:endParaRPr/>
          </a:p>
        </p:txBody>
      </p:sp>
      <p:sp>
        <p:nvSpPr>
          <p:cNvPr id="409" name="Google Shape;409;p25"/>
          <p:cNvSpPr txBox="1"/>
          <p:nvPr>
            <p:ph idx="1" type="body"/>
          </p:nvPr>
        </p:nvSpPr>
        <p:spPr>
          <a:xfrm>
            <a:off x="805656" y="2015192"/>
            <a:ext cx="10580690" cy="37338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800"/>
              <a:buChar char="•"/>
            </a:pPr>
            <a:r>
              <a:rPr b="1" lang="en-US" sz="1800">
                <a:highlight>
                  <a:srgbClr val="FFFF00"/>
                </a:highlight>
              </a:rPr>
              <a:t>kubelet</a:t>
            </a:r>
            <a:r>
              <a:rPr lang="en-US" sz="1800"/>
              <a:t> Service interacts with etcd store to read configuration details and to write values </a:t>
            </a:r>
            <a:r>
              <a:rPr b="1" lang="en-US" sz="1800"/>
              <a:t>via api-server</a:t>
            </a:r>
            <a:r>
              <a:rPr lang="en-US" sz="1800"/>
              <a:t>. It communicates with the master component to receive commands and work. The kubelet process then assumes responsibility for maintaining the state of work and the node server. It manages network rules, port forwarding, etc.</a:t>
            </a:r>
            <a:endParaRPr/>
          </a:p>
          <a:p>
            <a:pPr indent="-228600" lvl="0" marL="228600" rtl="0" algn="l">
              <a:lnSpc>
                <a:spcPct val="150000"/>
              </a:lnSpc>
              <a:spcBef>
                <a:spcPts val="1000"/>
              </a:spcBef>
              <a:spcAft>
                <a:spcPts val="0"/>
              </a:spcAft>
              <a:buClr>
                <a:schemeClr val="dk1"/>
              </a:buClr>
              <a:buSzPts val="1800"/>
              <a:buChar char="•"/>
            </a:pPr>
            <a:r>
              <a:rPr lang="en-US" sz="1800"/>
              <a:t>kubelet takes a set of PodSpecs that are provided through various mechanisms and ensures that the containers described in those PodSpecs are running and healthy. The kubelet doesn’t manage containers which were not created by Kubernetes.</a:t>
            </a:r>
            <a:endParaRPr sz="1800"/>
          </a:p>
          <a:p>
            <a:pPr indent="0" lvl="0" marL="0" rtl="0" algn="l">
              <a:lnSpc>
                <a:spcPct val="150000"/>
              </a:lnSpc>
              <a:spcBef>
                <a:spcPts val="1000"/>
              </a:spcBef>
              <a:spcAft>
                <a:spcPts val="0"/>
              </a:spcAft>
              <a:buClr>
                <a:schemeClr val="dk1"/>
              </a:buClr>
              <a:buSzPts val="1400"/>
              <a:buNone/>
            </a:pPr>
            <a:r>
              <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cxnSp>
        <p:nvCxnSpPr>
          <p:cNvPr id="414" name="Google Shape;414;p26"/>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415" name="Google Shape;415;p26"/>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133">
                <a:solidFill>
                  <a:srgbClr val="3A3838"/>
                </a:solidFill>
                <a:latin typeface="Calibri"/>
                <a:ea typeface="Calibri"/>
                <a:cs typeface="Calibri"/>
                <a:sym typeface="Calibri"/>
              </a:rPr>
              <a:t>Agile Brains Consulting</a:t>
            </a:r>
            <a:endParaRPr/>
          </a:p>
        </p:txBody>
      </p:sp>
      <p:sp>
        <p:nvSpPr>
          <p:cNvPr id="416" name="Google Shape;416;p26"/>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51">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417" name="Google Shape;417;p26"/>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418" name="Google Shape;418;p26"/>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419" name="Google Shape;419;p26"/>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lang="en-US" sz="1600">
                <a:solidFill>
                  <a:srgbClr val="888888"/>
                </a:solidFill>
                <a:latin typeface="Calibri"/>
                <a:ea typeface="Calibri"/>
                <a:cs typeface="Calibri"/>
                <a:sym typeface="Calibri"/>
              </a:rPr>
              <a:t>‹#›</a:t>
            </a:fld>
            <a:endParaRPr sz="1600">
              <a:solidFill>
                <a:srgbClr val="888888"/>
              </a:solidFill>
              <a:latin typeface="Calibri"/>
              <a:ea typeface="Calibri"/>
              <a:cs typeface="Calibri"/>
              <a:sym typeface="Calibri"/>
            </a:endParaRPr>
          </a:p>
        </p:txBody>
      </p:sp>
      <p:sp>
        <p:nvSpPr>
          <p:cNvPr id="420" name="Google Shape;420;p26"/>
          <p:cNvSpPr txBox="1"/>
          <p:nvPr/>
        </p:nvSpPr>
        <p:spPr>
          <a:xfrm>
            <a:off x="742949" y="517526"/>
            <a:ext cx="10438735"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lang="en-US" sz="4400">
                <a:solidFill>
                  <a:srgbClr val="002060"/>
                </a:solidFill>
                <a:latin typeface="Calibri"/>
                <a:ea typeface="Calibri"/>
                <a:cs typeface="Calibri"/>
                <a:sym typeface="Calibri"/>
              </a:rPr>
              <a:t>Worker Node Components</a:t>
            </a:r>
            <a:endParaRPr/>
          </a:p>
        </p:txBody>
      </p:sp>
      <p:sp>
        <p:nvSpPr>
          <p:cNvPr id="421" name="Google Shape;421;p26"/>
          <p:cNvSpPr txBox="1"/>
          <p:nvPr>
            <p:ph idx="1" type="body"/>
          </p:nvPr>
        </p:nvSpPr>
        <p:spPr>
          <a:xfrm>
            <a:off x="790574" y="1843089"/>
            <a:ext cx="10876707" cy="37338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800"/>
              <a:buChar char="•"/>
            </a:pPr>
            <a:r>
              <a:rPr b="1" i="1" lang="en-US" sz="1800">
                <a:highlight>
                  <a:srgbClr val="FFFF00"/>
                </a:highlight>
              </a:rPr>
              <a:t>kube-proxy</a:t>
            </a:r>
            <a:r>
              <a:rPr lang="en-US" sz="1800"/>
              <a:t> enables the Kubernetes service abstraction by maintaining network rules on the host and performing connection forwarding.</a:t>
            </a:r>
            <a:endParaRPr sz="1800"/>
          </a:p>
          <a:p>
            <a:pPr indent="-228600" lvl="0" marL="228600" rtl="0" algn="l">
              <a:lnSpc>
                <a:spcPct val="150000"/>
              </a:lnSpc>
              <a:spcBef>
                <a:spcPts val="1000"/>
              </a:spcBef>
              <a:spcAft>
                <a:spcPts val="0"/>
              </a:spcAft>
              <a:buClr>
                <a:schemeClr val="dk1"/>
              </a:buClr>
              <a:buSzPts val="1800"/>
              <a:buChar char="•"/>
            </a:pPr>
            <a:r>
              <a:rPr lang="en-US" sz="1800"/>
              <a:t>Kubernetes </a:t>
            </a:r>
            <a:r>
              <a:rPr b="1" lang="en-US" sz="1800"/>
              <a:t>Proxy</a:t>
            </a:r>
            <a:r>
              <a:rPr lang="en-US" sz="1800"/>
              <a:t> Service is a proxy service which runs on each node and helps in making services available to the external host. It helps in forwarding the request to correct containers and is capable of performing primitive load balancing. It makes sure that the networking environment is predictable and accessible and at the same time it is isolated as well. It manages pods on node, volumes, secrets, creating new containers’ health checkup, etc.</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3"/>
          <p:cNvSpPr txBox="1"/>
          <p:nvPr>
            <p:ph idx="1" type="body"/>
          </p:nvPr>
        </p:nvSpPr>
        <p:spPr>
          <a:xfrm>
            <a:off x="2116932" y="1387474"/>
            <a:ext cx="7922419" cy="43434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800"/>
              <a:buChar char="•"/>
            </a:pPr>
            <a:r>
              <a:rPr lang="en-US" sz="1800"/>
              <a:t>Containers are becoming the standard unit of deployment</a:t>
            </a:r>
            <a:endParaRPr/>
          </a:p>
          <a:p>
            <a:pPr indent="-228600" lvl="0" marL="228600" rtl="0" algn="l">
              <a:lnSpc>
                <a:spcPct val="150000"/>
              </a:lnSpc>
              <a:spcBef>
                <a:spcPts val="1000"/>
              </a:spcBef>
              <a:spcAft>
                <a:spcPts val="0"/>
              </a:spcAft>
              <a:buClr>
                <a:schemeClr val="dk1"/>
              </a:buClr>
              <a:buSzPts val="1800"/>
              <a:buChar char="•"/>
            </a:pPr>
            <a:r>
              <a:rPr lang="en-US" sz="1800"/>
              <a:t>Each container image has</a:t>
            </a:r>
            <a:endParaRPr/>
          </a:p>
          <a:p>
            <a:pPr indent="-228600" lvl="1" marL="685800" rtl="0" algn="l">
              <a:lnSpc>
                <a:spcPct val="150000"/>
              </a:lnSpc>
              <a:spcBef>
                <a:spcPts val="500"/>
              </a:spcBef>
              <a:spcAft>
                <a:spcPts val="0"/>
              </a:spcAft>
              <a:buClr>
                <a:schemeClr val="dk1"/>
              </a:buClr>
              <a:buSzPts val="1800"/>
              <a:buChar char="•"/>
            </a:pPr>
            <a:r>
              <a:rPr lang="en-US" sz="1800"/>
              <a:t>Code</a:t>
            </a:r>
            <a:endParaRPr/>
          </a:p>
          <a:p>
            <a:pPr indent="-228600" lvl="1" marL="685800" rtl="0" algn="l">
              <a:lnSpc>
                <a:spcPct val="150000"/>
              </a:lnSpc>
              <a:spcBef>
                <a:spcPts val="500"/>
              </a:spcBef>
              <a:spcAft>
                <a:spcPts val="0"/>
              </a:spcAft>
              <a:buClr>
                <a:schemeClr val="dk1"/>
              </a:buClr>
              <a:buSzPts val="1800"/>
              <a:buChar char="•"/>
            </a:pPr>
            <a:r>
              <a:rPr lang="en-US" sz="1800"/>
              <a:t>Binaries</a:t>
            </a:r>
            <a:endParaRPr/>
          </a:p>
          <a:p>
            <a:pPr indent="-228600" lvl="1" marL="685800" rtl="0" algn="l">
              <a:lnSpc>
                <a:spcPct val="150000"/>
              </a:lnSpc>
              <a:spcBef>
                <a:spcPts val="500"/>
              </a:spcBef>
              <a:spcAft>
                <a:spcPts val="0"/>
              </a:spcAft>
              <a:buClr>
                <a:schemeClr val="dk1"/>
              </a:buClr>
              <a:buSzPts val="1800"/>
              <a:buChar char="•"/>
            </a:pPr>
            <a:r>
              <a:rPr lang="en-US" sz="1800"/>
              <a:t>Configuration</a:t>
            </a:r>
            <a:endParaRPr/>
          </a:p>
          <a:p>
            <a:pPr indent="-228600" lvl="1" marL="685800" rtl="0" algn="l">
              <a:lnSpc>
                <a:spcPct val="150000"/>
              </a:lnSpc>
              <a:spcBef>
                <a:spcPts val="500"/>
              </a:spcBef>
              <a:spcAft>
                <a:spcPts val="0"/>
              </a:spcAft>
              <a:buClr>
                <a:schemeClr val="dk1"/>
              </a:buClr>
              <a:buSzPts val="1800"/>
              <a:buChar char="•"/>
            </a:pPr>
            <a:r>
              <a:rPr lang="en-US" sz="1800"/>
              <a:t>Libraries</a:t>
            </a:r>
            <a:endParaRPr/>
          </a:p>
          <a:p>
            <a:pPr indent="-228600" lvl="1" marL="685800" rtl="0" algn="l">
              <a:lnSpc>
                <a:spcPct val="150000"/>
              </a:lnSpc>
              <a:spcBef>
                <a:spcPts val="500"/>
              </a:spcBef>
              <a:spcAft>
                <a:spcPts val="0"/>
              </a:spcAft>
              <a:buClr>
                <a:schemeClr val="dk1"/>
              </a:buClr>
              <a:buSzPts val="1800"/>
              <a:buChar char="•"/>
            </a:pPr>
            <a:r>
              <a:rPr lang="en-US" sz="1800"/>
              <a:t>Frameworks</a:t>
            </a:r>
            <a:endParaRPr/>
          </a:p>
          <a:p>
            <a:pPr indent="-228600" lvl="1" marL="685800" rtl="0" algn="l">
              <a:lnSpc>
                <a:spcPct val="150000"/>
              </a:lnSpc>
              <a:spcBef>
                <a:spcPts val="500"/>
              </a:spcBef>
              <a:spcAft>
                <a:spcPts val="0"/>
              </a:spcAft>
              <a:buClr>
                <a:schemeClr val="dk1"/>
              </a:buClr>
              <a:buSzPts val="1800"/>
              <a:buChar char="•"/>
            </a:pPr>
            <a:r>
              <a:rPr lang="en-US" sz="1800"/>
              <a:t>Runtime</a:t>
            </a:r>
            <a:endParaRPr/>
          </a:p>
          <a:p>
            <a:pPr indent="-228600" lvl="0" marL="228600" rtl="0" algn="l">
              <a:lnSpc>
                <a:spcPct val="150000"/>
              </a:lnSpc>
              <a:spcBef>
                <a:spcPts val="1000"/>
              </a:spcBef>
              <a:spcAft>
                <a:spcPts val="0"/>
              </a:spcAft>
              <a:buClr>
                <a:schemeClr val="dk1"/>
              </a:buClr>
              <a:buSzPts val="1800"/>
              <a:buChar char="•"/>
            </a:pPr>
            <a:r>
              <a:rPr lang="en-US" sz="1800"/>
              <a:t>Developers and Operators love containers</a:t>
            </a:r>
            <a:endParaRPr/>
          </a:p>
        </p:txBody>
      </p:sp>
      <p:cxnSp>
        <p:nvCxnSpPr>
          <p:cNvPr id="106" name="Google Shape;106;p3"/>
          <p:cNvCxnSpPr/>
          <p:nvPr/>
        </p:nvCxnSpPr>
        <p:spPr>
          <a:xfrm>
            <a:off x="1524002" y="6172200"/>
            <a:ext cx="9144001" cy="0"/>
          </a:xfrm>
          <a:prstGeom prst="straightConnector1">
            <a:avLst/>
          </a:prstGeom>
          <a:noFill/>
          <a:ln cap="flat" cmpd="sng" w="28575">
            <a:solidFill>
              <a:srgbClr val="A5A5A5"/>
            </a:solidFill>
            <a:prstDash val="solid"/>
            <a:miter lim="800000"/>
            <a:headEnd len="sm" w="sm" type="none"/>
            <a:tailEnd len="sm" w="sm" type="none"/>
          </a:ln>
        </p:spPr>
      </p:cxnSp>
      <p:sp>
        <p:nvSpPr>
          <p:cNvPr id="107" name="Google Shape;107;p3"/>
          <p:cNvSpPr txBox="1"/>
          <p:nvPr/>
        </p:nvSpPr>
        <p:spPr>
          <a:xfrm>
            <a:off x="1616140" y="6317931"/>
            <a:ext cx="3008174"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08" name="Google Shape;108;p3"/>
          <p:cNvSpPr txBox="1"/>
          <p:nvPr/>
        </p:nvSpPr>
        <p:spPr>
          <a:xfrm>
            <a:off x="4160043" y="6490034"/>
            <a:ext cx="4393407" cy="4158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09" name="Google Shape;109;p3"/>
          <p:cNvPicPr preferRelativeResize="0"/>
          <p:nvPr/>
        </p:nvPicPr>
        <p:blipFill rotWithShape="1">
          <a:blip r:embed="rId3">
            <a:alphaModFix/>
          </a:blip>
          <a:srcRect b="0" l="0" r="0" t="0"/>
          <a:stretch/>
        </p:blipFill>
        <p:spPr>
          <a:xfrm>
            <a:off x="1709739" y="6273801"/>
            <a:ext cx="407193" cy="542924"/>
          </a:xfrm>
          <a:prstGeom prst="rect">
            <a:avLst/>
          </a:prstGeom>
          <a:noFill/>
          <a:ln>
            <a:noFill/>
          </a:ln>
        </p:spPr>
      </p:pic>
      <p:pic>
        <p:nvPicPr>
          <p:cNvPr id="110" name="Google Shape;110;p3"/>
          <p:cNvPicPr preferRelativeResize="0"/>
          <p:nvPr/>
        </p:nvPicPr>
        <p:blipFill rotWithShape="1">
          <a:blip r:embed="rId4">
            <a:alphaModFix/>
          </a:blip>
          <a:srcRect b="30906" l="0" r="0" t="26736"/>
          <a:stretch/>
        </p:blipFill>
        <p:spPr>
          <a:xfrm>
            <a:off x="8998166" y="6252637"/>
            <a:ext cx="975870" cy="551155"/>
          </a:xfrm>
          <a:prstGeom prst="rect">
            <a:avLst/>
          </a:prstGeom>
          <a:noFill/>
          <a:ln>
            <a:noFill/>
          </a:ln>
        </p:spPr>
      </p:pic>
      <p:sp>
        <p:nvSpPr>
          <p:cNvPr id="111" name="Google Shape;111;p3"/>
          <p:cNvSpPr txBox="1"/>
          <p:nvPr/>
        </p:nvSpPr>
        <p:spPr>
          <a:xfrm>
            <a:off x="8393720" y="6356353"/>
            <a:ext cx="21336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12" name="Google Shape;112;p3"/>
          <p:cNvSpPr txBox="1"/>
          <p:nvPr>
            <p:ph type="title"/>
          </p:nvPr>
        </p:nvSpPr>
        <p:spPr>
          <a:xfrm>
            <a:off x="1919536" y="152401"/>
            <a:ext cx="811981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libri"/>
              <a:buNone/>
            </a:pPr>
            <a:r>
              <a:rPr b="1" lang="en-US">
                <a:solidFill>
                  <a:srgbClr val="002060"/>
                </a:solidFill>
              </a:rPr>
              <a:t>Containers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4"/>
          <p:cNvSpPr txBox="1"/>
          <p:nvPr>
            <p:ph idx="1" type="body"/>
          </p:nvPr>
        </p:nvSpPr>
        <p:spPr>
          <a:xfrm>
            <a:off x="2083921" y="1522093"/>
            <a:ext cx="8119814" cy="373380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000"/>
              <a:buChar char="•"/>
            </a:pPr>
            <a:r>
              <a:rPr lang="en-US" sz="2000"/>
              <a:t>Docker has solved the problem of packaging, deploying and running containerized applications</a:t>
            </a:r>
            <a:endParaRPr/>
          </a:p>
          <a:p>
            <a:pPr indent="-228600" lvl="0" marL="228600" rtl="0" algn="l">
              <a:lnSpc>
                <a:spcPct val="150000"/>
              </a:lnSpc>
              <a:spcBef>
                <a:spcPts val="1000"/>
              </a:spcBef>
              <a:spcAft>
                <a:spcPts val="0"/>
              </a:spcAft>
              <a:buClr>
                <a:schemeClr val="dk1"/>
              </a:buClr>
              <a:buSzPts val="2000"/>
              <a:buChar char="•"/>
            </a:pPr>
            <a:r>
              <a:rPr lang="en-US" sz="2000"/>
              <a:t>Docker is great for managing a few containers running on a fewer machines</a:t>
            </a:r>
            <a:endParaRPr/>
          </a:p>
          <a:p>
            <a:pPr indent="-228600" lvl="0" marL="228600" rtl="0" algn="l">
              <a:lnSpc>
                <a:spcPct val="150000"/>
              </a:lnSpc>
              <a:spcBef>
                <a:spcPts val="1000"/>
              </a:spcBef>
              <a:spcAft>
                <a:spcPts val="0"/>
              </a:spcAft>
              <a:buClr>
                <a:schemeClr val="dk1"/>
              </a:buClr>
              <a:buSzPts val="2000"/>
              <a:buChar char="•"/>
            </a:pPr>
            <a:r>
              <a:rPr lang="en-US" sz="2000"/>
              <a:t>Production applications deal with dozens of containers running on hundreds of machines</a:t>
            </a:r>
            <a:endParaRPr/>
          </a:p>
        </p:txBody>
      </p:sp>
      <p:cxnSp>
        <p:nvCxnSpPr>
          <p:cNvPr id="118" name="Google Shape;118;p4"/>
          <p:cNvCxnSpPr/>
          <p:nvPr/>
        </p:nvCxnSpPr>
        <p:spPr>
          <a:xfrm>
            <a:off x="1524002" y="6172200"/>
            <a:ext cx="9144001" cy="0"/>
          </a:xfrm>
          <a:prstGeom prst="straightConnector1">
            <a:avLst/>
          </a:prstGeom>
          <a:noFill/>
          <a:ln cap="flat" cmpd="sng" w="28575">
            <a:solidFill>
              <a:srgbClr val="A5A5A5"/>
            </a:solidFill>
            <a:prstDash val="solid"/>
            <a:miter lim="800000"/>
            <a:headEnd len="sm" w="sm" type="none"/>
            <a:tailEnd len="sm" w="sm" type="none"/>
          </a:ln>
        </p:spPr>
      </p:cxnSp>
      <p:sp>
        <p:nvSpPr>
          <p:cNvPr id="119" name="Google Shape;119;p4"/>
          <p:cNvSpPr txBox="1"/>
          <p:nvPr/>
        </p:nvSpPr>
        <p:spPr>
          <a:xfrm>
            <a:off x="1616140" y="6317931"/>
            <a:ext cx="3008174"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20" name="Google Shape;120;p4"/>
          <p:cNvSpPr txBox="1"/>
          <p:nvPr/>
        </p:nvSpPr>
        <p:spPr>
          <a:xfrm>
            <a:off x="4160043" y="6490034"/>
            <a:ext cx="4393407" cy="4158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21" name="Google Shape;121;p4"/>
          <p:cNvPicPr preferRelativeResize="0"/>
          <p:nvPr/>
        </p:nvPicPr>
        <p:blipFill rotWithShape="1">
          <a:blip r:embed="rId3">
            <a:alphaModFix/>
          </a:blip>
          <a:srcRect b="0" l="0" r="0" t="0"/>
          <a:stretch/>
        </p:blipFill>
        <p:spPr>
          <a:xfrm>
            <a:off x="1709739" y="6273801"/>
            <a:ext cx="407193" cy="542924"/>
          </a:xfrm>
          <a:prstGeom prst="rect">
            <a:avLst/>
          </a:prstGeom>
          <a:noFill/>
          <a:ln>
            <a:noFill/>
          </a:ln>
        </p:spPr>
      </p:pic>
      <p:pic>
        <p:nvPicPr>
          <p:cNvPr id="122" name="Google Shape;122;p4"/>
          <p:cNvPicPr preferRelativeResize="0"/>
          <p:nvPr/>
        </p:nvPicPr>
        <p:blipFill rotWithShape="1">
          <a:blip r:embed="rId4">
            <a:alphaModFix/>
          </a:blip>
          <a:srcRect b="30906" l="0" r="0" t="26736"/>
          <a:stretch/>
        </p:blipFill>
        <p:spPr>
          <a:xfrm>
            <a:off x="8998166" y="6252637"/>
            <a:ext cx="975870" cy="551155"/>
          </a:xfrm>
          <a:prstGeom prst="rect">
            <a:avLst/>
          </a:prstGeom>
          <a:noFill/>
          <a:ln>
            <a:noFill/>
          </a:ln>
        </p:spPr>
      </p:pic>
      <p:sp>
        <p:nvSpPr>
          <p:cNvPr id="123" name="Google Shape;123;p4"/>
          <p:cNvSpPr txBox="1"/>
          <p:nvPr/>
        </p:nvSpPr>
        <p:spPr>
          <a:xfrm>
            <a:off x="8393720" y="6356353"/>
            <a:ext cx="21336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24" name="Google Shape;124;p4"/>
          <p:cNvSpPr txBox="1"/>
          <p:nvPr>
            <p:ph type="title"/>
          </p:nvPr>
        </p:nvSpPr>
        <p:spPr>
          <a:xfrm>
            <a:off x="1919536" y="152401"/>
            <a:ext cx="811981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400"/>
              <a:buFont typeface="Calibri"/>
              <a:buNone/>
            </a:pPr>
            <a:r>
              <a:rPr b="1" lang="en-US">
                <a:solidFill>
                  <a:srgbClr val="002060"/>
                </a:solidFill>
              </a:rPr>
              <a:t>Containers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5"/>
          <p:cNvSpPr txBox="1"/>
          <p:nvPr>
            <p:ph idx="1" type="body"/>
          </p:nvPr>
        </p:nvSpPr>
        <p:spPr>
          <a:xfrm>
            <a:off x="3138488" y="1585789"/>
            <a:ext cx="5757863" cy="2057399"/>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040"/>
              <a:buChar char="•"/>
            </a:pPr>
            <a:r>
              <a:rPr lang="en-US" sz="2040"/>
              <a:t>Portable</a:t>
            </a:r>
            <a:endParaRPr/>
          </a:p>
          <a:p>
            <a:pPr indent="-228600" lvl="0" marL="228600" rtl="0" algn="l">
              <a:lnSpc>
                <a:spcPct val="70000"/>
              </a:lnSpc>
              <a:spcBef>
                <a:spcPts val="1000"/>
              </a:spcBef>
              <a:spcAft>
                <a:spcPts val="0"/>
              </a:spcAft>
              <a:buClr>
                <a:schemeClr val="dk1"/>
              </a:buClr>
              <a:buSzPts val="2040"/>
              <a:buChar char="•"/>
            </a:pPr>
            <a:r>
              <a:rPr lang="en-US" sz="2040"/>
              <a:t>Isolated</a:t>
            </a:r>
            <a:endParaRPr/>
          </a:p>
          <a:p>
            <a:pPr indent="-228600" lvl="0" marL="228600" rtl="0" algn="l">
              <a:lnSpc>
                <a:spcPct val="70000"/>
              </a:lnSpc>
              <a:spcBef>
                <a:spcPts val="1000"/>
              </a:spcBef>
              <a:spcAft>
                <a:spcPts val="0"/>
              </a:spcAft>
              <a:buClr>
                <a:schemeClr val="dk1"/>
              </a:buClr>
              <a:buSzPts val="2040"/>
              <a:buChar char="•"/>
            </a:pPr>
            <a:r>
              <a:rPr lang="en-US" sz="2040"/>
              <a:t>Lighter footprint &amp; overhead (vs VMs)</a:t>
            </a:r>
            <a:endParaRPr/>
          </a:p>
          <a:p>
            <a:pPr indent="-228600" lvl="0" marL="228600" rtl="0" algn="l">
              <a:lnSpc>
                <a:spcPct val="70000"/>
              </a:lnSpc>
              <a:spcBef>
                <a:spcPts val="1000"/>
              </a:spcBef>
              <a:spcAft>
                <a:spcPts val="0"/>
              </a:spcAft>
              <a:buClr>
                <a:schemeClr val="dk1"/>
              </a:buClr>
              <a:buSzPts val="2040"/>
              <a:buChar char="•"/>
            </a:pPr>
            <a:r>
              <a:rPr lang="en-US" sz="2040"/>
              <a:t>Simplify DevOps practices</a:t>
            </a:r>
            <a:endParaRPr/>
          </a:p>
          <a:p>
            <a:pPr indent="-228600" lvl="0" marL="228600" rtl="0" algn="l">
              <a:lnSpc>
                <a:spcPct val="70000"/>
              </a:lnSpc>
              <a:spcBef>
                <a:spcPts val="1000"/>
              </a:spcBef>
              <a:spcAft>
                <a:spcPts val="0"/>
              </a:spcAft>
              <a:buClr>
                <a:schemeClr val="dk1"/>
              </a:buClr>
              <a:buSzPts val="2040"/>
              <a:buChar char="•"/>
            </a:pPr>
            <a:r>
              <a:rPr lang="en-US" sz="2040"/>
              <a:t>Speed up Continuous Integration</a:t>
            </a:r>
            <a:endParaRPr/>
          </a:p>
          <a:p>
            <a:pPr indent="-228600" lvl="0" marL="228600" rtl="0" algn="l">
              <a:lnSpc>
                <a:spcPct val="70000"/>
              </a:lnSpc>
              <a:spcBef>
                <a:spcPts val="1000"/>
              </a:spcBef>
              <a:spcAft>
                <a:spcPts val="0"/>
              </a:spcAft>
              <a:buClr>
                <a:schemeClr val="dk1"/>
              </a:buClr>
              <a:buSzPts val="2040"/>
              <a:buChar char="•"/>
            </a:pPr>
            <a:r>
              <a:rPr lang="en-US" sz="2040"/>
              <a:t>Empower Microservice architectures and adoption</a:t>
            </a:r>
            <a:endParaRPr/>
          </a:p>
          <a:p>
            <a:pPr indent="-77470" lvl="0" marL="228600" rtl="0" algn="l">
              <a:lnSpc>
                <a:spcPct val="70000"/>
              </a:lnSpc>
              <a:spcBef>
                <a:spcPts val="1000"/>
              </a:spcBef>
              <a:spcAft>
                <a:spcPts val="0"/>
              </a:spcAft>
              <a:buClr>
                <a:schemeClr val="dk1"/>
              </a:buClr>
              <a:buSzPts val="2380"/>
              <a:buNone/>
            </a:pPr>
            <a:r>
              <a:t/>
            </a:r>
            <a:endParaRPr sz="2380"/>
          </a:p>
        </p:txBody>
      </p:sp>
      <p:pic>
        <p:nvPicPr>
          <p:cNvPr id="130" name="Google Shape;130;p5"/>
          <p:cNvPicPr preferRelativeResize="0"/>
          <p:nvPr/>
        </p:nvPicPr>
        <p:blipFill rotWithShape="1">
          <a:blip r:embed="rId3">
            <a:alphaModFix/>
          </a:blip>
          <a:srcRect b="0" l="0" r="0" t="0"/>
          <a:stretch/>
        </p:blipFill>
        <p:spPr>
          <a:xfrm>
            <a:off x="3924301" y="3886200"/>
            <a:ext cx="3838575" cy="2073046"/>
          </a:xfrm>
          <a:prstGeom prst="rect">
            <a:avLst/>
          </a:prstGeom>
          <a:noFill/>
          <a:ln>
            <a:noFill/>
          </a:ln>
        </p:spPr>
      </p:pic>
      <p:cxnSp>
        <p:nvCxnSpPr>
          <p:cNvPr id="131" name="Google Shape;131;p5"/>
          <p:cNvCxnSpPr/>
          <p:nvPr/>
        </p:nvCxnSpPr>
        <p:spPr>
          <a:xfrm>
            <a:off x="1524002" y="6172200"/>
            <a:ext cx="9144001" cy="0"/>
          </a:xfrm>
          <a:prstGeom prst="straightConnector1">
            <a:avLst/>
          </a:prstGeom>
          <a:noFill/>
          <a:ln cap="flat" cmpd="sng" w="28575">
            <a:solidFill>
              <a:srgbClr val="A5A5A5"/>
            </a:solidFill>
            <a:prstDash val="solid"/>
            <a:miter lim="800000"/>
            <a:headEnd len="sm" w="sm" type="none"/>
            <a:tailEnd len="sm" w="sm" type="none"/>
          </a:ln>
        </p:spPr>
      </p:cxnSp>
      <p:sp>
        <p:nvSpPr>
          <p:cNvPr id="132" name="Google Shape;132;p5"/>
          <p:cNvSpPr txBox="1"/>
          <p:nvPr/>
        </p:nvSpPr>
        <p:spPr>
          <a:xfrm>
            <a:off x="1616140" y="6317931"/>
            <a:ext cx="3008174"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33" name="Google Shape;133;p5"/>
          <p:cNvSpPr txBox="1"/>
          <p:nvPr/>
        </p:nvSpPr>
        <p:spPr>
          <a:xfrm>
            <a:off x="4160043" y="6490034"/>
            <a:ext cx="4393407" cy="4158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34" name="Google Shape;134;p5"/>
          <p:cNvPicPr preferRelativeResize="0"/>
          <p:nvPr/>
        </p:nvPicPr>
        <p:blipFill rotWithShape="1">
          <a:blip r:embed="rId4">
            <a:alphaModFix/>
          </a:blip>
          <a:srcRect b="0" l="0" r="0" t="0"/>
          <a:stretch/>
        </p:blipFill>
        <p:spPr>
          <a:xfrm>
            <a:off x="1709739" y="6273801"/>
            <a:ext cx="407193" cy="542924"/>
          </a:xfrm>
          <a:prstGeom prst="rect">
            <a:avLst/>
          </a:prstGeom>
          <a:noFill/>
          <a:ln>
            <a:noFill/>
          </a:ln>
        </p:spPr>
      </p:pic>
      <p:pic>
        <p:nvPicPr>
          <p:cNvPr id="135" name="Google Shape;135;p5"/>
          <p:cNvPicPr preferRelativeResize="0"/>
          <p:nvPr/>
        </p:nvPicPr>
        <p:blipFill rotWithShape="1">
          <a:blip r:embed="rId5">
            <a:alphaModFix/>
          </a:blip>
          <a:srcRect b="30906" l="0" r="0" t="26736"/>
          <a:stretch/>
        </p:blipFill>
        <p:spPr>
          <a:xfrm>
            <a:off x="8998166" y="6252637"/>
            <a:ext cx="975870" cy="551155"/>
          </a:xfrm>
          <a:prstGeom prst="rect">
            <a:avLst/>
          </a:prstGeom>
          <a:noFill/>
          <a:ln>
            <a:noFill/>
          </a:ln>
        </p:spPr>
      </p:pic>
      <p:sp>
        <p:nvSpPr>
          <p:cNvPr id="136" name="Google Shape;136;p5"/>
          <p:cNvSpPr txBox="1"/>
          <p:nvPr/>
        </p:nvSpPr>
        <p:spPr>
          <a:xfrm>
            <a:off x="8393720" y="6356353"/>
            <a:ext cx="21336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37" name="Google Shape;137;p5"/>
          <p:cNvSpPr txBox="1"/>
          <p:nvPr/>
        </p:nvSpPr>
        <p:spPr>
          <a:xfrm>
            <a:off x="2152651" y="130520"/>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i="0" lang="en-US" sz="4400" u="none" cap="none" strike="noStrike">
                <a:solidFill>
                  <a:srgbClr val="002060"/>
                </a:solidFill>
                <a:latin typeface="Calibri"/>
                <a:ea typeface="Calibri"/>
                <a:cs typeface="Calibri"/>
                <a:sym typeface="Calibri"/>
              </a:rPr>
              <a:t>Container Advantages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cxnSp>
        <p:nvCxnSpPr>
          <p:cNvPr id="142" name="Google Shape;142;p6"/>
          <p:cNvCxnSpPr/>
          <p:nvPr/>
        </p:nvCxnSpPr>
        <p:spPr>
          <a:xfrm>
            <a:off x="1524002" y="6172200"/>
            <a:ext cx="9144001" cy="0"/>
          </a:xfrm>
          <a:prstGeom prst="straightConnector1">
            <a:avLst/>
          </a:prstGeom>
          <a:noFill/>
          <a:ln cap="flat" cmpd="sng" w="28575">
            <a:solidFill>
              <a:srgbClr val="A5A5A5"/>
            </a:solidFill>
            <a:prstDash val="solid"/>
            <a:miter lim="800000"/>
            <a:headEnd len="sm" w="sm" type="none"/>
            <a:tailEnd len="sm" w="sm" type="none"/>
          </a:ln>
        </p:spPr>
      </p:cxnSp>
      <p:sp>
        <p:nvSpPr>
          <p:cNvPr id="143" name="Google Shape;143;p6"/>
          <p:cNvSpPr txBox="1"/>
          <p:nvPr/>
        </p:nvSpPr>
        <p:spPr>
          <a:xfrm>
            <a:off x="1616140" y="6317931"/>
            <a:ext cx="3008174"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44" name="Google Shape;144;p6"/>
          <p:cNvSpPr txBox="1"/>
          <p:nvPr/>
        </p:nvSpPr>
        <p:spPr>
          <a:xfrm>
            <a:off x="4160043" y="6490034"/>
            <a:ext cx="4393407" cy="4158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45" name="Google Shape;145;p6"/>
          <p:cNvPicPr preferRelativeResize="0"/>
          <p:nvPr/>
        </p:nvPicPr>
        <p:blipFill rotWithShape="1">
          <a:blip r:embed="rId3">
            <a:alphaModFix/>
          </a:blip>
          <a:srcRect b="0" l="0" r="0" t="0"/>
          <a:stretch/>
        </p:blipFill>
        <p:spPr>
          <a:xfrm>
            <a:off x="1709739" y="6273801"/>
            <a:ext cx="407193" cy="542924"/>
          </a:xfrm>
          <a:prstGeom prst="rect">
            <a:avLst/>
          </a:prstGeom>
          <a:noFill/>
          <a:ln>
            <a:noFill/>
          </a:ln>
        </p:spPr>
      </p:pic>
      <p:pic>
        <p:nvPicPr>
          <p:cNvPr id="146" name="Google Shape;146;p6"/>
          <p:cNvPicPr preferRelativeResize="0"/>
          <p:nvPr/>
        </p:nvPicPr>
        <p:blipFill rotWithShape="1">
          <a:blip r:embed="rId4">
            <a:alphaModFix/>
          </a:blip>
          <a:srcRect b="30906" l="0" r="0" t="26736"/>
          <a:stretch/>
        </p:blipFill>
        <p:spPr>
          <a:xfrm>
            <a:off x="8998166" y="6252637"/>
            <a:ext cx="975870" cy="551155"/>
          </a:xfrm>
          <a:prstGeom prst="rect">
            <a:avLst/>
          </a:prstGeom>
          <a:noFill/>
          <a:ln>
            <a:noFill/>
          </a:ln>
        </p:spPr>
      </p:pic>
      <p:sp>
        <p:nvSpPr>
          <p:cNvPr id="147" name="Google Shape;147;p6"/>
          <p:cNvSpPr txBox="1"/>
          <p:nvPr/>
        </p:nvSpPr>
        <p:spPr>
          <a:xfrm>
            <a:off x="8393720" y="6356353"/>
            <a:ext cx="21336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48" name="Google Shape;148;p6"/>
          <p:cNvSpPr txBox="1"/>
          <p:nvPr/>
        </p:nvSpPr>
        <p:spPr>
          <a:xfrm>
            <a:off x="2087337" y="2402805"/>
            <a:ext cx="8439983"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i="0" lang="en-US" sz="4400" u="none" cap="none" strike="noStrike">
                <a:solidFill>
                  <a:srgbClr val="002060"/>
                </a:solidFill>
                <a:latin typeface="Calibri"/>
                <a:ea typeface="Calibri"/>
                <a:cs typeface="Calibri"/>
                <a:sym typeface="Calibri"/>
              </a:rPr>
              <a:t>2.1 Why need container orchestration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7"/>
          <p:cNvPicPr preferRelativeResize="0"/>
          <p:nvPr>
            <p:ph idx="1" type="body"/>
          </p:nvPr>
        </p:nvPicPr>
        <p:blipFill rotWithShape="1">
          <a:blip r:embed="rId3">
            <a:alphaModFix/>
          </a:blip>
          <a:srcRect b="0" l="0" r="0" t="0"/>
          <a:stretch/>
        </p:blipFill>
        <p:spPr>
          <a:xfrm>
            <a:off x="1991544" y="2060848"/>
            <a:ext cx="3041602" cy="3200400"/>
          </a:xfrm>
          <a:prstGeom prst="rect">
            <a:avLst/>
          </a:prstGeom>
          <a:noFill/>
          <a:ln>
            <a:noFill/>
          </a:ln>
        </p:spPr>
      </p:pic>
      <p:sp>
        <p:nvSpPr>
          <p:cNvPr id="154" name="Google Shape;154;p7"/>
          <p:cNvSpPr txBox="1"/>
          <p:nvPr/>
        </p:nvSpPr>
        <p:spPr>
          <a:xfrm>
            <a:off x="5519936" y="2145363"/>
            <a:ext cx="4896544" cy="327628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 to scale?</a:t>
            </a:r>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Once I scale, where are they?</a:t>
            </a:r>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 do my containers find each other?</a:t>
            </a:r>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 should I manage port conflicts?</a:t>
            </a:r>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What if a host fails?</a:t>
            </a:r>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 to update them? Health checks?</a:t>
            </a:r>
            <a:endParaRPr/>
          </a:p>
          <a:p>
            <a:pPr indent="-285750" lvl="0" marL="285750" marR="0" rtl="0" algn="l">
              <a:lnSpc>
                <a:spcPct val="150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How will I track their logs?</a:t>
            </a:r>
            <a:endParaRPr/>
          </a:p>
        </p:txBody>
      </p:sp>
      <p:cxnSp>
        <p:nvCxnSpPr>
          <p:cNvPr id="155" name="Google Shape;155;p7"/>
          <p:cNvCxnSpPr/>
          <p:nvPr/>
        </p:nvCxnSpPr>
        <p:spPr>
          <a:xfrm>
            <a:off x="1524002" y="6172200"/>
            <a:ext cx="9144001" cy="0"/>
          </a:xfrm>
          <a:prstGeom prst="straightConnector1">
            <a:avLst/>
          </a:prstGeom>
          <a:noFill/>
          <a:ln cap="flat" cmpd="sng" w="28575">
            <a:solidFill>
              <a:srgbClr val="A5A5A5"/>
            </a:solidFill>
            <a:prstDash val="solid"/>
            <a:miter lim="800000"/>
            <a:headEnd len="sm" w="sm" type="none"/>
            <a:tailEnd len="sm" w="sm" type="none"/>
          </a:ln>
        </p:spPr>
      </p:cxnSp>
      <p:sp>
        <p:nvSpPr>
          <p:cNvPr id="156" name="Google Shape;156;p7"/>
          <p:cNvSpPr txBox="1"/>
          <p:nvPr/>
        </p:nvSpPr>
        <p:spPr>
          <a:xfrm>
            <a:off x="1616140" y="6317931"/>
            <a:ext cx="3008174"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57" name="Google Shape;157;p7"/>
          <p:cNvSpPr txBox="1"/>
          <p:nvPr/>
        </p:nvSpPr>
        <p:spPr>
          <a:xfrm>
            <a:off x="4160043" y="6490034"/>
            <a:ext cx="4393407" cy="4158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58" name="Google Shape;158;p7"/>
          <p:cNvPicPr preferRelativeResize="0"/>
          <p:nvPr/>
        </p:nvPicPr>
        <p:blipFill rotWithShape="1">
          <a:blip r:embed="rId4">
            <a:alphaModFix/>
          </a:blip>
          <a:srcRect b="0" l="0" r="0" t="0"/>
          <a:stretch/>
        </p:blipFill>
        <p:spPr>
          <a:xfrm>
            <a:off x="1709739" y="6273801"/>
            <a:ext cx="407193" cy="542924"/>
          </a:xfrm>
          <a:prstGeom prst="rect">
            <a:avLst/>
          </a:prstGeom>
          <a:noFill/>
          <a:ln>
            <a:noFill/>
          </a:ln>
        </p:spPr>
      </p:pic>
      <p:pic>
        <p:nvPicPr>
          <p:cNvPr id="159" name="Google Shape;159;p7"/>
          <p:cNvPicPr preferRelativeResize="0"/>
          <p:nvPr/>
        </p:nvPicPr>
        <p:blipFill rotWithShape="1">
          <a:blip r:embed="rId5">
            <a:alphaModFix/>
          </a:blip>
          <a:srcRect b="30906" l="0" r="0" t="26736"/>
          <a:stretch/>
        </p:blipFill>
        <p:spPr>
          <a:xfrm>
            <a:off x="8998166" y="6252637"/>
            <a:ext cx="975870" cy="551155"/>
          </a:xfrm>
          <a:prstGeom prst="rect">
            <a:avLst/>
          </a:prstGeom>
          <a:noFill/>
          <a:ln>
            <a:noFill/>
          </a:ln>
        </p:spPr>
      </p:pic>
      <p:sp>
        <p:nvSpPr>
          <p:cNvPr id="160" name="Google Shape;160;p7"/>
          <p:cNvSpPr txBox="1"/>
          <p:nvPr/>
        </p:nvSpPr>
        <p:spPr>
          <a:xfrm>
            <a:off x="8393720" y="6356353"/>
            <a:ext cx="21336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61" name="Google Shape;161;p7"/>
          <p:cNvSpPr txBox="1"/>
          <p:nvPr/>
        </p:nvSpPr>
        <p:spPr>
          <a:xfrm>
            <a:off x="1775520" y="517527"/>
            <a:ext cx="87518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i="0" lang="en-US" sz="4400" u="none" cap="none" strike="noStrike">
                <a:solidFill>
                  <a:srgbClr val="002060"/>
                </a:solidFill>
                <a:latin typeface="Calibri"/>
                <a:ea typeface="Calibri"/>
                <a:cs typeface="Calibri"/>
                <a:sym typeface="Calibri"/>
              </a:rPr>
              <a:t>Challenges with multiple containers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8"/>
          <p:cNvSpPr txBox="1"/>
          <p:nvPr>
            <p:ph idx="1" type="body"/>
          </p:nvPr>
        </p:nvSpPr>
        <p:spPr>
          <a:xfrm>
            <a:off x="3138489" y="1524004"/>
            <a:ext cx="5915025" cy="761999"/>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1500"/>
              <a:buChar char="•"/>
            </a:pPr>
            <a:r>
              <a:rPr lang="en-US" sz="1500"/>
              <a:t>The three most popular are: Kubernetes, Docker Swam &amp; Mesos</a:t>
            </a:r>
            <a:endParaRPr sz="1500"/>
          </a:p>
          <a:p>
            <a:pPr indent="-228600" lvl="0" marL="228600" rtl="0" algn="l">
              <a:lnSpc>
                <a:spcPct val="70000"/>
              </a:lnSpc>
              <a:spcBef>
                <a:spcPts val="1000"/>
              </a:spcBef>
              <a:spcAft>
                <a:spcPts val="0"/>
              </a:spcAft>
              <a:buClr>
                <a:schemeClr val="dk1"/>
              </a:buClr>
              <a:buSzPts val="1500"/>
              <a:buChar char="•"/>
            </a:pPr>
            <a:r>
              <a:rPr lang="en-US" sz="1500"/>
              <a:t>Kubernetes has become the unofficial standard</a:t>
            </a:r>
            <a:endParaRPr/>
          </a:p>
        </p:txBody>
      </p:sp>
      <p:pic>
        <p:nvPicPr>
          <p:cNvPr id="167" name="Google Shape;167;p8"/>
          <p:cNvPicPr preferRelativeResize="0"/>
          <p:nvPr/>
        </p:nvPicPr>
        <p:blipFill rotWithShape="1">
          <a:blip r:embed="rId3">
            <a:alphaModFix/>
          </a:blip>
          <a:srcRect b="0" l="0" r="0" t="0"/>
          <a:stretch/>
        </p:blipFill>
        <p:spPr>
          <a:xfrm>
            <a:off x="3581402" y="2362203"/>
            <a:ext cx="5207747" cy="3672879"/>
          </a:xfrm>
          <a:prstGeom prst="rect">
            <a:avLst/>
          </a:prstGeom>
          <a:noFill/>
          <a:ln>
            <a:noFill/>
          </a:ln>
        </p:spPr>
      </p:pic>
      <p:cxnSp>
        <p:nvCxnSpPr>
          <p:cNvPr id="168" name="Google Shape;168;p8"/>
          <p:cNvCxnSpPr/>
          <p:nvPr/>
        </p:nvCxnSpPr>
        <p:spPr>
          <a:xfrm>
            <a:off x="1524002" y="6172200"/>
            <a:ext cx="9144001" cy="0"/>
          </a:xfrm>
          <a:prstGeom prst="straightConnector1">
            <a:avLst/>
          </a:prstGeom>
          <a:noFill/>
          <a:ln cap="flat" cmpd="sng" w="28575">
            <a:solidFill>
              <a:srgbClr val="A5A5A5"/>
            </a:solidFill>
            <a:prstDash val="solid"/>
            <a:miter lim="800000"/>
            <a:headEnd len="sm" w="sm" type="none"/>
            <a:tailEnd len="sm" w="sm" type="none"/>
          </a:ln>
        </p:spPr>
      </p:cxnSp>
      <p:sp>
        <p:nvSpPr>
          <p:cNvPr id="169" name="Google Shape;169;p8"/>
          <p:cNvSpPr txBox="1"/>
          <p:nvPr/>
        </p:nvSpPr>
        <p:spPr>
          <a:xfrm>
            <a:off x="1616140" y="6317931"/>
            <a:ext cx="3008174"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70" name="Google Shape;170;p8"/>
          <p:cNvSpPr txBox="1"/>
          <p:nvPr/>
        </p:nvSpPr>
        <p:spPr>
          <a:xfrm>
            <a:off x="4160043" y="6490034"/>
            <a:ext cx="4393407" cy="41580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71" name="Google Shape;171;p8"/>
          <p:cNvPicPr preferRelativeResize="0"/>
          <p:nvPr/>
        </p:nvPicPr>
        <p:blipFill rotWithShape="1">
          <a:blip r:embed="rId4">
            <a:alphaModFix/>
          </a:blip>
          <a:srcRect b="0" l="0" r="0" t="0"/>
          <a:stretch/>
        </p:blipFill>
        <p:spPr>
          <a:xfrm>
            <a:off x="1709739" y="6273801"/>
            <a:ext cx="407193" cy="542924"/>
          </a:xfrm>
          <a:prstGeom prst="rect">
            <a:avLst/>
          </a:prstGeom>
          <a:noFill/>
          <a:ln>
            <a:noFill/>
          </a:ln>
        </p:spPr>
      </p:pic>
      <p:pic>
        <p:nvPicPr>
          <p:cNvPr id="172" name="Google Shape;172;p8"/>
          <p:cNvPicPr preferRelativeResize="0"/>
          <p:nvPr/>
        </p:nvPicPr>
        <p:blipFill rotWithShape="1">
          <a:blip r:embed="rId5">
            <a:alphaModFix/>
          </a:blip>
          <a:srcRect b="30906" l="0" r="0" t="26736"/>
          <a:stretch/>
        </p:blipFill>
        <p:spPr>
          <a:xfrm>
            <a:off x="8998166" y="6252637"/>
            <a:ext cx="975870" cy="551155"/>
          </a:xfrm>
          <a:prstGeom prst="rect">
            <a:avLst/>
          </a:prstGeom>
          <a:noFill/>
          <a:ln>
            <a:noFill/>
          </a:ln>
        </p:spPr>
      </p:pic>
      <p:sp>
        <p:nvSpPr>
          <p:cNvPr id="173" name="Google Shape;173;p8"/>
          <p:cNvSpPr txBox="1"/>
          <p:nvPr/>
        </p:nvSpPr>
        <p:spPr>
          <a:xfrm>
            <a:off x="8393720" y="6356353"/>
            <a:ext cx="21336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74" name="Google Shape;174;p8"/>
          <p:cNvSpPr txBox="1"/>
          <p:nvPr/>
        </p:nvSpPr>
        <p:spPr>
          <a:xfrm>
            <a:off x="2241924" y="65859"/>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i="0" lang="en-US" sz="4400" u="none" cap="none" strike="noStrike">
                <a:solidFill>
                  <a:srgbClr val="002060"/>
                </a:solidFill>
                <a:latin typeface="Calibri"/>
                <a:ea typeface="Calibri"/>
                <a:cs typeface="Calibri"/>
                <a:sym typeface="Calibri"/>
              </a:rPr>
              <a:t>Container Orchestration Tools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cxnSp>
        <p:nvCxnSpPr>
          <p:cNvPr id="179" name="Google Shape;179;p9"/>
          <p:cNvCxnSpPr/>
          <p:nvPr/>
        </p:nvCxnSpPr>
        <p:spPr>
          <a:xfrm>
            <a:off x="1" y="6172200"/>
            <a:ext cx="12192000" cy="0"/>
          </a:xfrm>
          <a:prstGeom prst="straightConnector1">
            <a:avLst/>
          </a:prstGeom>
          <a:noFill/>
          <a:ln cap="flat" cmpd="sng" w="28575">
            <a:solidFill>
              <a:srgbClr val="A5A5A5"/>
            </a:solidFill>
            <a:prstDash val="solid"/>
            <a:miter lim="800000"/>
            <a:headEnd len="sm" w="sm" type="none"/>
            <a:tailEnd len="sm" w="sm" type="none"/>
          </a:ln>
        </p:spPr>
      </p:cxnSp>
      <p:sp>
        <p:nvSpPr>
          <p:cNvPr id="180" name="Google Shape;180;p9"/>
          <p:cNvSpPr txBox="1"/>
          <p:nvPr/>
        </p:nvSpPr>
        <p:spPr>
          <a:xfrm>
            <a:off x="122853" y="6317931"/>
            <a:ext cx="4010899" cy="42056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133" u="none" cap="none" strike="noStrike">
                <a:solidFill>
                  <a:srgbClr val="3A3838"/>
                </a:solidFill>
                <a:latin typeface="Calibri"/>
                <a:ea typeface="Calibri"/>
                <a:cs typeface="Calibri"/>
                <a:sym typeface="Calibri"/>
              </a:rPr>
              <a:t>Agile Brains Consulting</a:t>
            </a:r>
            <a:endParaRPr/>
          </a:p>
        </p:txBody>
      </p:sp>
      <p:sp>
        <p:nvSpPr>
          <p:cNvPr id="181" name="Google Shape;181;p9"/>
          <p:cNvSpPr txBox="1"/>
          <p:nvPr/>
        </p:nvSpPr>
        <p:spPr>
          <a:xfrm>
            <a:off x="3514722" y="6490034"/>
            <a:ext cx="5857876" cy="2540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051" u="none" cap="none" strike="noStrike">
                <a:solidFill>
                  <a:srgbClr val="757070"/>
                </a:solidFill>
                <a:latin typeface="Calibri"/>
                <a:ea typeface="Calibri"/>
                <a:cs typeface="Calibri"/>
                <a:sym typeface="Calibri"/>
              </a:rPr>
              <a:t>©Agile Brains Consulting Inc. All rights reserved. Not to be reproduced without prior written consent.</a:t>
            </a:r>
            <a:endParaRPr/>
          </a:p>
        </p:txBody>
      </p:sp>
      <p:pic>
        <p:nvPicPr>
          <p:cNvPr descr="A close up of a sign&#10;&#10;Description generated with high confidence" id="182" name="Google Shape;182;p9"/>
          <p:cNvPicPr preferRelativeResize="0"/>
          <p:nvPr/>
        </p:nvPicPr>
        <p:blipFill rotWithShape="1">
          <a:blip r:embed="rId3">
            <a:alphaModFix/>
          </a:blip>
          <a:srcRect b="0" l="0" r="0" t="0"/>
          <a:stretch/>
        </p:blipFill>
        <p:spPr>
          <a:xfrm>
            <a:off x="247650" y="6273801"/>
            <a:ext cx="542924" cy="542924"/>
          </a:xfrm>
          <a:prstGeom prst="rect">
            <a:avLst/>
          </a:prstGeom>
          <a:noFill/>
          <a:ln>
            <a:noFill/>
          </a:ln>
        </p:spPr>
      </p:pic>
      <p:pic>
        <p:nvPicPr>
          <p:cNvPr id="183" name="Google Shape;183;p9"/>
          <p:cNvPicPr preferRelativeResize="0"/>
          <p:nvPr/>
        </p:nvPicPr>
        <p:blipFill rotWithShape="1">
          <a:blip r:embed="rId4">
            <a:alphaModFix/>
          </a:blip>
          <a:srcRect b="30906" l="0" r="0" t="26736"/>
          <a:stretch/>
        </p:blipFill>
        <p:spPr>
          <a:xfrm>
            <a:off x="9965555" y="6252635"/>
            <a:ext cx="1301160" cy="551155"/>
          </a:xfrm>
          <a:prstGeom prst="rect">
            <a:avLst/>
          </a:prstGeom>
          <a:noFill/>
          <a:ln>
            <a:noFill/>
          </a:ln>
        </p:spPr>
      </p:pic>
      <p:sp>
        <p:nvSpPr>
          <p:cNvPr id="184" name="Google Shape;184;p9"/>
          <p:cNvSpPr txBox="1"/>
          <p:nvPr/>
        </p:nvSpPr>
        <p:spPr>
          <a:xfrm>
            <a:off x="9159626" y="6356351"/>
            <a:ext cx="2844800" cy="365125"/>
          </a:xfrm>
          <a:prstGeom prst="rect">
            <a:avLst/>
          </a:prstGeom>
          <a:noFill/>
          <a:ln>
            <a:noFill/>
          </a:ln>
        </p:spPr>
        <p:txBody>
          <a:bodyPr anchorCtr="0" anchor="ctr" bIns="60950" lIns="121900" spcFirstLastPara="1" rIns="121900" wrap="square" tIns="60950">
            <a:noAutofit/>
          </a:bodyPr>
          <a:lstStyle/>
          <a:p>
            <a:pPr indent="0" lvl="0" marL="0" marR="0" rtl="0" algn="r">
              <a:spcBef>
                <a:spcPts val="0"/>
              </a:spcBef>
              <a:spcAft>
                <a:spcPts val="0"/>
              </a:spcAft>
              <a:buNone/>
            </a:pPr>
            <a:fld id="{00000000-1234-1234-1234-123412341234}" type="slidenum">
              <a:rPr b="0" i="0" lang="en-US" sz="1600" u="none" cap="none" strike="noStrike">
                <a:solidFill>
                  <a:srgbClr val="888888"/>
                </a:solidFill>
                <a:latin typeface="Calibri"/>
                <a:ea typeface="Calibri"/>
                <a:cs typeface="Calibri"/>
                <a:sym typeface="Calibri"/>
              </a:rPr>
              <a:t>‹#›</a:t>
            </a:fld>
            <a:endParaRPr b="0" i="0" sz="1600" u="none" cap="none" strike="noStrike">
              <a:solidFill>
                <a:srgbClr val="888888"/>
              </a:solidFill>
              <a:latin typeface="Calibri"/>
              <a:ea typeface="Calibri"/>
              <a:cs typeface="Calibri"/>
              <a:sym typeface="Calibri"/>
            </a:endParaRPr>
          </a:p>
        </p:txBody>
      </p:sp>
      <p:sp>
        <p:nvSpPr>
          <p:cNvPr id="185" name="Google Shape;185;p9"/>
          <p:cNvSpPr txBox="1"/>
          <p:nvPr>
            <p:ph idx="1" type="body"/>
          </p:nvPr>
        </p:nvSpPr>
        <p:spPr>
          <a:xfrm>
            <a:off x="790574" y="1261419"/>
            <a:ext cx="10293751" cy="4726631"/>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800"/>
              <a:buChar char="•"/>
            </a:pPr>
            <a:r>
              <a:rPr lang="en-US" sz="1800"/>
              <a:t>Kubernetes is inspired from an internal Google project called </a:t>
            </a:r>
            <a:r>
              <a:rPr b="1" lang="en-US" sz="1800"/>
              <a:t>Borg</a:t>
            </a:r>
            <a:endParaRPr/>
          </a:p>
          <a:p>
            <a:pPr indent="-228600" lvl="0" marL="228600" rtl="0" algn="l">
              <a:lnSpc>
                <a:spcPct val="150000"/>
              </a:lnSpc>
              <a:spcBef>
                <a:spcPts val="1000"/>
              </a:spcBef>
              <a:spcAft>
                <a:spcPts val="0"/>
              </a:spcAft>
              <a:buClr>
                <a:schemeClr val="dk1"/>
              </a:buClr>
              <a:buSzPts val="1800"/>
              <a:buChar char="•"/>
            </a:pPr>
            <a:r>
              <a:rPr lang="en-US" sz="1800"/>
              <a:t>Open source </a:t>
            </a:r>
            <a:r>
              <a:rPr b="1" lang="en-US" sz="1800"/>
              <a:t>container orchestration </a:t>
            </a:r>
            <a:r>
              <a:rPr lang="en-US" sz="1800"/>
              <a:t>project managed by the Linux Foundation</a:t>
            </a:r>
            <a:endParaRPr/>
          </a:p>
          <a:p>
            <a:pPr indent="-228600" lvl="0" marL="228600" rtl="0" algn="l">
              <a:lnSpc>
                <a:spcPct val="150000"/>
              </a:lnSpc>
              <a:spcBef>
                <a:spcPts val="1000"/>
              </a:spcBef>
              <a:spcAft>
                <a:spcPts val="0"/>
              </a:spcAft>
              <a:buClr>
                <a:schemeClr val="dk1"/>
              </a:buClr>
              <a:buSzPts val="1800"/>
              <a:buChar char="•"/>
            </a:pPr>
            <a:r>
              <a:rPr lang="en-US" sz="1800"/>
              <a:t>Unified API for deploying web applications, batch jobs, and databases</a:t>
            </a:r>
            <a:endParaRPr/>
          </a:p>
          <a:p>
            <a:pPr indent="-228600" lvl="0" marL="228600" rtl="0" algn="l">
              <a:lnSpc>
                <a:spcPct val="150000"/>
              </a:lnSpc>
              <a:spcBef>
                <a:spcPts val="1000"/>
              </a:spcBef>
              <a:spcAft>
                <a:spcPts val="0"/>
              </a:spcAft>
              <a:buClr>
                <a:schemeClr val="dk1"/>
              </a:buClr>
              <a:buSzPts val="1800"/>
              <a:buChar char="•"/>
            </a:pPr>
            <a:r>
              <a:rPr lang="en-US" sz="1800"/>
              <a:t>Decouples applications from machines through containers</a:t>
            </a:r>
            <a:endParaRPr/>
          </a:p>
          <a:p>
            <a:pPr indent="-228600" lvl="0" marL="228600" rtl="0" algn="l">
              <a:lnSpc>
                <a:spcPct val="150000"/>
              </a:lnSpc>
              <a:spcBef>
                <a:spcPts val="1000"/>
              </a:spcBef>
              <a:spcAft>
                <a:spcPts val="0"/>
              </a:spcAft>
              <a:buClr>
                <a:schemeClr val="dk1"/>
              </a:buClr>
              <a:buSzPts val="1800"/>
              <a:buChar char="•"/>
            </a:pPr>
            <a:r>
              <a:rPr lang="en-US" sz="1800"/>
              <a:t>Declarative approach to deploying applications</a:t>
            </a:r>
            <a:endParaRPr/>
          </a:p>
          <a:p>
            <a:pPr indent="-228600" lvl="0" marL="228600" rtl="0" algn="l">
              <a:lnSpc>
                <a:spcPct val="150000"/>
              </a:lnSpc>
              <a:spcBef>
                <a:spcPts val="1000"/>
              </a:spcBef>
              <a:spcAft>
                <a:spcPts val="0"/>
              </a:spcAft>
              <a:buClr>
                <a:schemeClr val="dk1"/>
              </a:buClr>
              <a:buSzPts val="1800"/>
              <a:buChar char="•"/>
            </a:pPr>
            <a:r>
              <a:rPr lang="en-US" sz="1800"/>
              <a:t>Automates application configuration through service discovery</a:t>
            </a:r>
            <a:endParaRPr/>
          </a:p>
          <a:p>
            <a:pPr indent="-228600" lvl="0" marL="228600" rtl="0" algn="l">
              <a:lnSpc>
                <a:spcPct val="150000"/>
              </a:lnSpc>
              <a:spcBef>
                <a:spcPts val="1000"/>
              </a:spcBef>
              <a:spcAft>
                <a:spcPts val="0"/>
              </a:spcAft>
              <a:buClr>
                <a:schemeClr val="dk1"/>
              </a:buClr>
              <a:buSzPts val="1800"/>
              <a:buChar char="•"/>
            </a:pPr>
            <a:r>
              <a:rPr lang="en-US" sz="1800"/>
              <a:t>Maintains and tracks the global view of the cluster</a:t>
            </a:r>
            <a:endParaRPr/>
          </a:p>
          <a:p>
            <a:pPr indent="-228600" lvl="0" marL="228600" rtl="0" algn="l">
              <a:lnSpc>
                <a:spcPct val="150000"/>
              </a:lnSpc>
              <a:spcBef>
                <a:spcPts val="1000"/>
              </a:spcBef>
              <a:spcAft>
                <a:spcPts val="0"/>
              </a:spcAft>
              <a:buClr>
                <a:schemeClr val="dk1"/>
              </a:buClr>
              <a:buSzPts val="1800"/>
              <a:buChar char="•"/>
            </a:pPr>
            <a:r>
              <a:rPr lang="en-US" sz="1800"/>
              <a:t>APIs for deployment workflows</a:t>
            </a:r>
            <a:endParaRPr/>
          </a:p>
          <a:p>
            <a:pPr indent="-228600" lvl="1" marL="685800" rtl="0" algn="l">
              <a:lnSpc>
                <a:spcPct val="150000"/>
              </a:lnSpc>
              <a:spcBef>
                <a:spcPts val="500"/>
              </a:spcBef>
              <a:spcAft>
                <a:spcPts val="0"/>
              </a:spcAft>
              <a:buClr>
                <a:schemeClr val="dk1"/>
              </a:buClr>
              <a:buSzPts val="1800"/>
              <a:buChar char="•"/>
            </a:pPr>
            <a:r>
              <a:rPr lang="en-US" sz="1800"/>
              <a:t>Rolling updates, Autoscaling</a:t>
            </a:r>
            <a:endParaRPr/>
          </a:p>
        </p:txBody>
      </p:sp>
      <p:sp>
        <p:nvSpPr>
          <p:cNvPr id="186" name="Google Shape;186;p9"/>
          <p:cNvSpPr txBox="1"/>
          <p:nvPr/>
        </p:nvSpPr>
        <p:spPr>
          <a:xfrm>
            <a:off x="519112" y="155773"/>
            <a:ext cx="78867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400"/>
              <a:buFont typeface="Calibri"/>
              <a:buNone/>
            </a:pPr>
            <a:r>
              <a:rPr b="1" i="0" lang="en-US" sz="4400" u="none" cap="none" strike="noStrike">
                <a:solidFill>
                  <a:srgbClr val="002060"/>
                </a:solidFill>
                <a:latin typeface="Calibri"/>
                <a:ea typeface="Calibri"/>
                <a:cs typeface="Calibri"/>
                <a:sym typeface="Calibri"/>
              </a:rPr>
              <a:t>What is Kubernetes?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2019-03-07T15:45:35Z</dcterms:created>
  <dc:creator>Shekhar Agrawal</dc:creator>
</cp:coreProperties>
</file>