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hZhk/Xw0ugW8B3S461rsh2dcqo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0: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3: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4: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6: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7: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9: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0: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1: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2: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96017" y="5078531"/>
            <a:ext cx="5982300" cy="269700"/>
          </a:xfrm>
          <a:prstGeom prst="rect">
            <a:avLst/>
          </a:prstGeom>
          <a:solidFill>
            <a:schemeClr val="lt1"/>
          </a:solidFill>
          <a:ln>
            <a:noFill/>
          </a:ln>
        </p:spPr>
        <p:txBody>
          <a:bodyPr anchorCtr="0" anchor="t" bIns="47850" lIns="95725" spcFirstLastPara="1" rIns="95725" wrap="square" tIns="47850">
            <a:noAutofit/>
          </a:bodyPr>
          <a:lstStyle/>
          <a:p>
            <a:pPr indent="0" lvl="0" marL="0" marR="0" rtl="0" algn="l">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Additionally, pods can be tagged with a label for recommended scheduling advice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Calibri"/>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kubernetes.io/docs/reference/command-line-tools-reference/kubelet/" TargetMode="External"/><Relationship Id="rId4" Type="http://schemas.openxmlformats.org/officeDocument/2006/relationships/hyperlink" Target="https://gist.github.com/brendan-rius/5ac9ec3dd7e196222c8b8b356f8973d2?source=post_pag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youtube.com/watch?v=9C6YeyyUUmI" TargetMode="External"/><Relationship Id="rId4" Type="http://schemas.openxmlformats.org/officeDocument/2006/relationships/hyperlink" Target="https://github.com/kubernetes-retired/contrib/tree/master/scale-dem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12factor.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3.png"/><Relationship Id="rId6" Type="http://schemas.openxmlformats.org/officeDocument/2006/relationships/hyperlink" Target="https://bitbucket.org/amdatulabs/amdatu-kubernetes-deployer/src/mast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cxnSp>
        <p:nvCxnSpPr>
          <p:cNvPr id="88" name="Google Shape;88;p1"/>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89" name="Google Shape;89;p1"/>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90" name="Google Shape;90;p1"/>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91" name="Google Shape;91;p1"/>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92" name="Google Shape;92;p1"/>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93" name="Google Shape;93;p1"/>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94" name="Google Shape;94;p1"/>
          <p:cNvSpPr txBox="1"/>
          <p:nvPr/>
        </p:nvSpPr>
        <p:spPr>
          <a:xfrm>
            <a:off x="751114" y="2402803"/>
            <a:ext cx="1125331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Kubernetes Performance and Best Practices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2" name="Shape 182"/>
        <p:cNvGrpSpPr/>
        <p:nvPr/>
      </p:nvGrpSpPr>
      <p:grpSpPr>
        <a:xfrm>
          <a:off x="0" y="0"/>
          <a:ext cx="0" cy="0"/>
          <a:chOff x="0" y="0"/>
          <a:chExt cx="0" cy="0"/>
        </a:xfrm>
      </p:grpSpPr>
      <p:sp>
        <p:nvSpPr>
          <p:cNvPr id="183" name="Google Shape;183;p10"/>
          <p:cNvSpPr txBox="1"/>
          <p:nvPr/>
        </p:nvSpPr>
        <p:spPr>
          <a:xfrm>
            <a:off x="790573" y="1556684"/>
            <a:ext cx="5457827" cy="4297684"/>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Build Server</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Build server, after a successful build, push a new Docker image to a registry such as Docker Hub.</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Build server can invoke the Deployer to automatically deploy the new version to a test environment.</a:t>
            </a:r>
            <a:endParaRPr/>
          </a:p>
        </p:txBody>
      </p:sp>
      <p:cxnSp>
        <p:nvCxnSpPr>
          <p:cNvPr id="184" name="Google Shape;184;p10"/>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85" name="Google Shape;185;p10"/>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186" name="Google Shape;186;p10"/>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87" name="Google Shape;187;p10"/>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88" name="Google Shape;188;p10"/>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89" name="Google Shape;189;p10"/>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190" name="Google Shape;190;p10"/>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Making Deployments Automatic</a:t>
            </a:r>
            <a:endParaRPr/>
          </a:p>
        </p:txBody>
      </p:sp>
      <p:pic>
        <p:nvPicPr>
          <p:cNvPr id="191" name="Google Shape;191;p10"/>
          <p:cNvPicPr preferRelativeResize="0"/>
          <p:nvPr/>
        </p:nvPicPr>
        <p:blipFill rotWithShape="1">
          <a:blip r:embed="rId5">
            <a:alphaModFix/>
          </a:blip>
          <a:srcRect b="0" l="0" r="0" t="0"/>
          <a:stretch/>
        </p:blipFill>
        <p:spPr>
          <a:xfrm>
            <a:off x="6443660" y="1968500"/>
            <a:ext cx="5431416" cy="306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1"/>
          <p:cNvSpPr txBox="1"/>
          <p:nvPr/>
        </p:nvSpPr>
        <p:spPr>
          <a:xfrm>
            <a:off x="383059" y="1556684"/>
            <a:ext cx="11380573" cy="4297684"/>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Pod killing process</a:t>
            </a:r>
            <a:endParaRPr sz="1800">
              <a:solidFill>
                <a:schemeClr val="dk1"/>
              </a:solidFill>
              <a:latin typeface="Calibri"/>
              <a:ea typeface="Calibri"/>
              <a:cs typeface="Calibri"/>
              <a:sym typeface="Calibri"/>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Send SIGTERM</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Wait (this wait period is a property of the </a:t>
            </a:r>
            <a:r>
              <a:rPr b="1" lang="en-US" sz="1800">
                <a:solidFill>
                  <a:schemeClr val="dk1"/>
                </a:solidFill>
                <a:latin typeface="Calibri"/>
                <a:ea typeface="Calibri"/>
                <a:cs typeface="Calibri"/>
                <a:sym typeface="Calibri"/>
              </a:rPr>
              <a:t>podSpec </a:t>
            </a:r>
            <a:r>
              <a:rPr lang="en-US" sz="1800">
                <a:solidFill>
                  <a:schemeClr val="dk1"/>
                </a:solidFill>
                <a:latin typeface="Calibri"/>
                <a:ea typeface="Calibri"/>
                <a:cs typeface="Calibri"/>
                <a:sym typeface="Calibri"/>
              </a:rPr>
              <a:t>that can be overridden)</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Sends SIGKILL</a:t>
            </a:r>
            <a:endParaRPr/>
          </a:p>
          <a:p>
            <a:pPr indent="0" lvl="0" marL="203200" marR="0" rtl="0" algn="l">
              <a:lnSpc>
                <a:spcPct val="150000"/>
              </a:lnSpc>
              <a:spcBef>
                <a:spcPts val="0"/>
              </a:spcBef>
              <a:spcAft>
                <a:spcPts val="0"/>
              </a:spcAft>
              <a:buNone/>
            </a:pPr>
            <a:r>
              <a:t/>
            </a:r>
            <a:endParaRPr i="1" sz="1800">
              <a:solidFill>
                <a:schemeClr val="dk1"/>
              </a:solidFill>
              <a:latin typeface="Calibri"/>
              <a:ea typeface="Calibri"/>
              <a:cs typeface="Calibri"/>
              <a:sym typeface="Calibri"/>
            </a:endParaRPr>
          </a:p>
          <a:p>
            <a:pPr indent="0" lvl="0" marL="203200" marR="0" rtl="0" algn="l">
              <a:lnSpc>
                <a:spcPct val="150000"/>
              </a:lnSpc>
              <a:spcBef>
                <a:spcPts val="0"/>
              </a:spcBef>
              <a:spcAft>
                <a:spcPts val="0"/>
              </a:spcAft>
              <a:buNone/>
            </a:pPr>
            <a:r>
              <a:rPr i="1" lang="en-US" sz="1800">
                <a:solidFill>
                  <a:schemeClr val="dk1"/>
                </a:solidFill>
                <a:latin typeface="Calibri"/>
                <a:ea typeface="Calibri"/>
                <a:cs typeface="Calibri"/>
                <a:sym typeface="Calibri"/>
              </a:rPr>
              <a:t>If you have anything you need to do to ensure graceful shutdown then you need to implement a handler for SIGTERM</a:t>
            </a:r>
            <a:r>
              <a:rPr b="1" i="1"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otherwise the process will get killed immediately and removed from etcd</a:t>
            </a:r>
            <a:endParaRPr sz="1800">
              <a:solidFill>
                <a:schemeClr val="dk1"/>
              </a:solidFill>
              <a:latin typeface="Calibri"/>
              <a:ea typeface="Calibri"/>
              <a:cs typeface="Calibri"/>
              <a:sym typeface="Calibri"/>
            </a:endParaRPr>
          </a:p>
        </p:txBody>
      </p:sp>
      <p:cxnSp>
        <p:nvCxnSpPr>
          <p:cNvPr id="197" name="Google Shape;197;p11"/>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98" name="Google Shape;198;p11"/>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199" name="Google Shape;199;p11"/>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00" name="Google Shape;200;p11"/>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01" name="Google Shape;201;p11"/>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02" name="Google Shape;202;p11"/>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03" name="Google Shape;203;p11"/>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Graceful Pod ShutDown</a:t>
            </a:r>
            <a:endParaRPr b="1" sz="4400">
              <a:solidFill>
                <a:srgbClr val="00206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2"/>
          <p:cNvSpPr txBox="1"/>
          <p:nvPr>
            <p:ph idx="1" type="body"/>
          </p:nvPr>
        </p:nvSpPr>
        <p:spPr>
          <a:xfrm>
            <a:off x="782444" y="3264132"/>
            <a:ext cx="9588190" cy="15085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None/>
            </a:pPr>
            <a:r>
              <a:rPr b="1" lang="en-US" sz="3800"/>
              <a:t>Know your Resource Constraints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3"/>
          <p:cNvSpPr txBox="1"/>
          <p:nvPr/>
        </p:nvSpPr>
        <p:spPr>
          <a:xfrm>
            <a:off x="342903" y="1346397"/>
            <a:ext cx="11506196" cy="169725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50000"/>
              </a:lnSpc>
              <a:spcBef>
                <a:spcPts val="0"/>
              </a:spcBef>
              <a:spcAft>
                <a:spcPts val="0"/>
              </a:spcAft>
              <a:buClr>
                <a:schemeClr val="dk1"/>
              </a:buClr>
              <a:buSzPts val="1800"/>
              <a:buFont typeface="Calibri"/>
              <a:buChar char="•"/>
            </a:pPr>
            <a:r>
              <a:rPr b="1" lang="en-US" sz="1800">
                <a:solidFill>
                  <a:srgbClr val="2F5496"/>
                </a:solidFill>
                <a:latin typeface="Calibri"/>
                <a:ea typeface="Calibri"/>
                <a:cs typeface="Calibri"/>
                <a:sym typeface="Calibri"/>
              </a:rPr>
              <a:t>Configure resource requests and CPU/memory limits on each pod</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Can also control resource guarantees</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If you don’t constraint resources, containers may crash because they couldn't allocate enough memory</a:t>
            </a:r>
            <a:endParaRPr/>
          </a:p>
        </p:txBody>
      </p:sp>
      <p:cxnSp>
        <p:nvCxnSpPr>
          <p:cNvPr id="214" name="Google Shape;214;p13"/>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15" name="Google Shape;215;p13"/>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16" name="Google Shape;216;p13"/>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17" name="Google Shape;217;p13"/>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18" name="Google Shape;218;p13"/>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19" name="Google Shape;219;p13"/>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20" name="Google Shape;220;p13"/>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Resource Constraints – Extremely Important</a:t>
            </a:r>
            <a:endParaRPr/>
          </a:p>
        </p:txBody>
      </p:sp>
      <p:sp>
        <p:nvSpPr>
          <p:cNvPr id="221" name="Google Shape;221;p13"/>
          <p:cNvSpPr/>
          <p:nvPr/>
        </p:nvSpPr>
        <p:spPr>
          <a:xfrm>
            <a:off x="621718" y="3189377"/>
            <a:ext cx="259515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8BD2"/>
                </a:solidFill>
                <a:latin typeface="Calibri"/>
                <a:ea typeface="Calibri"/>
                <a:cs typeface="Calibri"/>
                <a:sym typeface="Calibri"/>
              </a:rPr>
              <a:t>spec</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resources</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a:t>
            </a:r>
            <a:r>
              <a:rPr b="1" lang="en-US" sz="1800">
                <a:solidFill>
                  <a:srgbClr val="268BD2"/>
                </a:solidFill>
                <a:latin typeface="Calibri"/>
                <a:ea typeface="Calibri"/>
                <a:cs typeface="Calibri"/>
                <a:sym typeface="Calibri"/>
              </a:rPr>
              <a:t>requests</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cpu</a:t>
            </a:r>
            <a:r>
              <a:rPr lang="en-US" sz="1800">
                <a:solidFill>
                  <a:srgbClr val="93A1A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859900"/>
                </a:solidFill>
                <a:latin typeface="Calibri"/>
                <a:ea typeface="Calibri"/>
                <a:cs typeface="Calibri"/>
                <a:sym typeface="Calibri"/>
              </a:rPr>
              <a:t>200m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memory</a:t>
            </a:r>
            <a:r>
              <a:rPr lang="en-US" sz="1800">
                <a:solidFill>
                  <a:srgbClr val="93A1A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859900"/>
                </a:solidFill>
                <a:latin typeface="Calibri"/>
                <a:ea typeface="Calibri"/>
                <a:cs typeface="Calibri"/>
                <a:sym typeface="Calibri"/>
              </a:rPr>
              <a:t>32Mi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a:t>
            </a:r>
            <a:r>
              <a:rPr b="1" lang="en-US" sz="1800">
                <a:solidFill>
                  <a:srgbClr val="268BD2"/>
                </a:solidFill>
                <a:latin typeface="Calibri"/>
                <a:ea typeface="Calibri"/>
                <a:cs typeface="Calibri"/>
                <a:sym typeface="Calibri"/>
              </a:rPr>
              <a:t>limits</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cpu</a:t>
            </a:r>
            <a:r>
              <a:rPr lang="en-US" sz="1800">
                <a:solidFill>
                  <a:srgbClr val="93A1A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859900"/>
                </a:solidFill>
                <a:latin typeface="Calibri"/>
                <a:ea typeface="Calibri"/>
                <a:cs typeface="Calibri"/>
                <a:sym typeface="Calibri"/>
              </a:rPr>
              <a:t>64m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memory</a:t>
            </a:r>
            <a:r>
              <a:rPr lang="en-US" sz="1800">
                <a:solidFill>
                  <a:srgbClr val="93A1A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859900"/>
                </a:solidFill>
                <a:latin typeface="Calibri"/>
                <a:ea typeface="Calibri"/>
                <a:cs typeface="Calibri"/>
                <a:sym typeface="Calibri"/>
              </a:rPr>
              <a:t>64Mi</a:t>
            </a:r>
            <a:endParaRPr sz="1800">
              <a:solidFill>
                <a:schemeClr val="dk1"/>
              </a:solidFill>
              <a:latin typeface="Calibri"/>
              <a:ea typeface="Calibri"/>
              <a:cs typeface="Calibri"/>
              <a:sym typeface="Calibri"/>
            </a:endParaRPr>
          </a:p>
        </p:txBody>
      </p:sp>
      <p:sp>
        <p:nvSpPr>
          <p:cNvPr id="222" name="Google Shape;222;p13"/>
          <p:cNvSpPr/>
          <p:nvPr/>
        </p:nvSpPr>
        <p:spPr>
          <a:xfrm>
            <a:off x="2838994" y="2552904"/>
            <a:ext cx="7977052" cy="337335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Request</a:t>
            </a:r>
            <a:r>
              <a:rPr lang="en-US" sz="1800">
                <a:solidFill>
                  <a:schemeClr val="dk1"/>
                </a:solidFill>
                <a:latin typeface="Calibri"/>
                <a:ea typeface="Calibri"/>
                <a:cs typeface="Calibri"/>
                <a:sym typeface="Calibri"/>
              </a:rPr>
              <a:t> – what a container is guaranteed to get</a:t>
            </a:r>
            <a:endParaRPr/>
          </a:p>
          <a:p>
            <a:pPr indent="0" lvl="0" marL="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Limit</a:t>
            </a:r>
            <a:r>
              <a:rPr lang="en-US" sz="1800">
                <a:solidFill>
                  <a:schemeClr val="dk1"/>
                </a:solidFill>
                <a:latin typeface="Calibri"/>
                <a:ea typeface="Calibri"/>
                <a:cs typeface="Calibri"/>
                <a:sym typeface="Calibri"/>
              </a:rPr>
              <a:t> – container never goes above this value</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CPU is defined in milli-cores and memory in bytes</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Memory limits – if a container passes its memory limit, it will be terminated</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CPU limits – if a CPU passes its CPU limits, k8s will throttle the container, but it won’t get killed</a:t>
            </a:r>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4"/>
          <p:cNvSpPr txBox="1"/>
          <p:nvPr/>
        </p:nvSpPr>
        <p:spPr>
          <a:xfrm>
            <a:off x="342903" y="1234478"/>
            <a:ext cx="11506196" cy="1573718"/>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The world is not ideal !! People may define the resource and forget OR set a very high limit.</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Define ResourceQuota and LimitRange</a:t>
            </a:r>
            <a:endParaRPr sz="1800">
              <a:solidFill>
                <a:schemeClr val="dk1"/>
              </a:solidFill>
              <a:latin typeface="Calibri"/>
              <a:ea typeface="Calibri"/>
              <a:cs typeface="Calibri"/>
              <a:sym typeface="Calibri"/>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Lock down namespace using quotas – e.g. no quota on prod and very strict on dev namespace</a:t>
            </a:r>
            <a:endParaRPr/>
          </a:p>
          <a:p>
            <a:pPr indent="-171450" lvl="0" marL="4889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cxnSp>
        <p:nvCxnSpPr>
          <p:cNvPr id="228" name="Google Shape;228;p14"/>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29" name="Google Shape;229;p14"/>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30" name="Google Shape;230;p14"/>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31" name="Google Shape;231;p14"/>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32" name="Google Shape;232;p14"/>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33" name="Google Shape;233;p14"/>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34" name="Google Shape;234;p14"/>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Resource Constraints</a:t>
            </a:r>
            <a:endParaRPr/>
          </a:p>
        </p:txBody>
      </p:sp>
      <p:sp>
        <p:nvSpPr>
          <p:cNvPr id="235" name="Google Shape;235;p14"/>
          <p:cNvSpPr/>
          <p:nvPr/>
        </p:nvSpPr>
        <p:spPr>
          <a:xfrm>
            <a:off x="644618" y="2833380"/>
            <a:ext cx="304884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8BD2"/>
                </a:solidFill>
                <a:latin typeface="Calibri"/>
                <a:ea typeface="Calibri"/>
                <a:cs typeface="Calibri"/>
                <a:sym typeface="Calibri"/>
              </a:rPr>
              <a:t>spec</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hard</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a:t>
            </a:r>
            <a:r>
              <a:rPr lang="en-US" sz="1800">
                <a:solidFill>
                  <a:schemeClr val="accent6"/>
                </a:solidFill>
                <a:latin typeface="Calibri"/>
                <a:ea typeface="Calibri"/>
                <a:cs typeface="Calibri"/>
                <a:sym typeface="Calibri"/>
              </a:rPr>
              <a:t>requests.cpu:</a:t>
            </a:r>
            <a:r>
              <a:rPr lang="en-US" sz="1800">
                <a:solidFill>
                  <a:srgbClr val="AEABAB"/>
                </a:solidFill>
                <a:latin typeface="Calibri"/>
                <a:ea typeface="Calibri"/>
                <a:cs typeface="Calibri"/>
                <a:sym typeface="Calibri"/>
              </a:rPr>
              <a:t> 500m</a:t>
            </a:r>
            <a:endParaRPr/>
          </a:p>
          <a:p>
            <a:pPr indent="0" lvl="0" marL="0" marR="0" rtl="0" algn="l">
              <a:spcBef>
                <a:spcPts val="0"/>
              </a:spcBef>
              <a:spcAft>
                <a:spcPts val="0"/>
              </a:spcAft>
              <a:buNone/>
            </a:pPr>
            <a:r>
              <a:rPr lang="en-US" sz="1800">
                <a:solidFill>
                  <a:schemeClr val="accent6"/>
                </a:solidFill>
                <a:latin typeface="Calibri"/>
                <a:ea typeface="Calibri"/>
                <a:cs typeface="Calibri"/>
                <a:sym typeface="Calibri"/>
              </a:rPr>
              <a:t>    requests.memory:</a:t>
            </a:r>
            <a:r>
              <a:rPr lang="en-US" sz="1800">
                <a:solidFill>
                  <a:srgbClr val="AEABAB"/>
                </a:solidFill>
                <a:latin typeface="Calibri"/>
                <a:ea typeface="Calibri"/>
                <a:cs typeface="Calibri"/>
                <a:sym typeface="Calibri"/>
              </a:rPr>
              <a:t> 100Mib</a:t>
            </a:r>
            <a:endParaRPr/>
          </a:p>
          <a:p>
            <a:pPr indent="0" lvl="0" marL="0" marR="0" rtl="0" algn="l">
              <a:spcBef>
                <a:spcPts val="0"/>
              </a:spcBef>
              <a:spcAft>
                <a:spcPts val="0"/>
              </a:spcAft>
              <a:buNone/>
            </a:pPr>
            <a:r>
              <a:rPr lang="en-US" sz="1800">
                <a:solidFill>
                  <a:schemeClr val="accent6"/>
                </a:solidFill>
                <a:latin typeface="Calibri"/>
                <a:ea typeface="Calibri"/>
                <a:cs typeface="Calibri"/>
                <a:sym typeface="Calibri"/>
              </a:rPr>
              <a:t>    limits.cpu:</a:t>
            </a:r>
            <a:r>
              <a:rPr lang="en-US" sz="1800">
                <a:solidFill>
                  <a:srgbClr val="AEABAB"/>
                </a:solidFill>
                <a:latin typeface="Calibri"/>
                <a:ea typeface="Calibri"/>
                <a:cs typeface="Calibri"/>
                <a:sym typeface="Calibri"/>
              </a:rPr>
              <a:t> 700m</a:t>
            </a:r>
            <a:endParaRPr/>
          </a:p>
          <a:p>
            <a:pPr indent="0" lvl="0" marL="0" marR="0" rtl="0" algn="l">
              <a:spcBef>
                <a:spcPts val="0"/>
              </a:spcBef>
              <a:spcAft>
                <a:spcPts val="0"/>
              </a:spcAft>
              <a:buNone/>
            </a:pPr>
            <a:r>
              <a:rPr lang="en-US" sz="1800">
                <a:solidFill>
                  <a:schemeClr val="accent6"/>
                </a:solidFill>
                <a:latin typeface="Calibri"/>
                <a:ea typeface="Calibri"/>
                <a:cs typeface="Calibri"/>
                <a:sym typeface="Calibri"/>
              </a:rPr>
              <a:t>    limits.memory:</a:t>
            </a:r>
            <a:r>
              <a:rPr lang="en-US" sz="1800">
                <a:solidFill>
                  <a:srgbClr val="AEABAB"/>
                </a:solidFill>
                <a:latin typeface="Calibri"/>
                <a:ea typeface="Calibri"/>
                <a:cs typeface="Calibri"/>
                <a:sym typeface="Calibri"/>
              </a:rPr>
              <a:t> 500Mib</a:t>
            </a:r>
            <a:endParaRPr/>
          </a:p>
        </p:txBody>
      </p:sp>
      <p:sp>
        <p:nvSpPr>
          <p:cNvPr id="236" name="Google Shape;236;p14"/>
          <p:cNvSpPr txBox="1"/>
          <p:nvPr/>
        </p:nvSpPr>
        <p:spPr>
          <a:xfrm>
            <a:off x="1057834" y="4958538"/>
            <a:ext cx="28762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ResourceQuota</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Aggregated for all containers</a:t>
            </a:r>
            <a:endParaRPr/>
          </a:p>
        </p:txBody>
      </p:sp>
      <p:sp>
        <p:nvSpPr>
          <p:cNvPr id="237" name="Google Shape;237;p14"/>
          <p:cNvSpPr/>
          <p:nvPr/>
        </p:nvSpPr>
        <p:spPr>
          <a:xfrm>
            <a:off x="5225584" y="2962051"/>
            <a:ext cx="304884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8BD2"/>
                </a:solidFill>
                <a:latin typeface="Calibri"/>
                <a:ea typeface="Calibri"/>
                <a:cs typeface="Calibri"/>
                <a:sym typeface="Calibri"/>
              </a:rPr>
              <a:t>limits</a:t>
            </a:r>
            <a:r>
              <a:rPr lang="en-US" sz="1800">
                <a:solidFill>
                  <a:srgbClr val="93A1A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default: </a:t>
            </a:r>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cpu: 600m</a:t>
            </a:r>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     memory: 100Mib</a:t>
            </a:r>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min: …</a:t>
            </a:r>
            <a:endParaRPr/>
          </a:p>
          <a:p>
            <a:pPr indent="0" lvl="0" marL="0" marR="0" rtl="0" algn="l">
              <a:spcBef>
                <a:spcPts val="0"/>
              </a:spcBef>
              <a:spcAft>
                <a:spcPts val="0"/>
              </a:spcAft>
              <a:buNone/>
            </a:pPr>
            <a:r>
              <a:rPr lang="en-US" sz="1800">
                <a:solidFill>
                  <a:srgbClr val="268BD2"/>
                </a:solidFill>
                <a:latin typeface="Calibri"/>
                <a:ea typeface="Calibri"/>
                <a:cs typeface="Calibri"/>
                <a:sym typeface="Calibri"/>
              </a:rPr>
              <a:t>max: …</a:t>
            </a:r>
            <a:endParaRPr/>
          </a:p>
          <a:p>
            <a:pPr indent="0" lvl="0" marL="0" marR="0" rtl="0" algn="l">
              <a:spcBef>
                <a:spcPts val="0"/>
              </a:spcBef>
              <a:spcAft>
                <a:spcPts val="0"/>
              </a:spcAft>
              <a:buNone/>
            </a:pPr>
            <a:r>
              <a:t/>
            </a:r>
            <a:endParaRPr sz="1800">
              <a:solidFill>
                <a:srgbClr val="268BD2"/>
              </a:solidFill>
              <a:latin typeface="Calibri"/>
              <a:ea typeface="Calibri"/>
              <a:cs typeface="Calibri"/>
              <a:sym typeface="Calibri"/>
            </a:endParaRPr>
          </a:p>
        </p:txBody>
      </p:sp>
      <p:sp>
        <p:nvSpPr>
          <p:cNvPr id="238" name="Google Shape;238;p14"/>
          <p:cNvSpPr txBox="1"/>
          <p:nvPr/>
        </p:nvSpPr>
        <p:spPr>
          <a:xfrm>
            <a:off x="5481249" y="4941877"/>
            <a:ext cx="27887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LimitRange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Range for a single container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5"/>
          <p:cNvSpPr txBox="1"/>
          <p:nvPr>
            <p:ph idx="1" type="body"/>
          </p:nvPr>
        </p:nvSpPr>
        <p:spPr>
          <a:xfrm>
            <a:off x="782444" y="3264132"/>
            <a:ext cx="9588190" cy="15085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None/>
            </a:pPr>
            <a:r>
              <a:rPr b="1" lang="en-US" sz="3800"/>
              <a:t>Properly Monitored and Logged K8s Cluster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6"/>
          <p:cNvSpPr txBox="1"/>
          <p:nvPr/>
        </p:nvSpPr>
        <p:spPr>
          <a:xfrm>
            <a:off x="790573" y="1556684"/>
            <a:ext cx="11213853" cy="4297684"/>
          </a:xfrm>
          <a:prstGeom prst="rect">
            <a:avLst/>
          </a:prstGeom>
          <a:noFill/>
          <a:ln>
            <a:noFill/>
          </a:ln>
        </p:spPr>
        <p:txBody>
          <a:bodyPr anchorCtr="0" anchor="t" bIns="91425" lIns="91425" spcFirstLastPara="1" rIns="91425" wrap="square" tIns="91425">
            <a:noAutofit/>
          </a:bodyPr>
          <a:lstStyle/>
          <a:p>
            <a:pPr indent="-285750" lvl="0" marL="488950" marR="0" rtl="0" algn="l">
              <a:lnSpc>
                <a:spcPct val="150000"/>
              </a:lnSpc>
              <a:spcBef>
                <a:spcPts val="0"/>
              </a:spcBef>
              <a:spcAft>
                <a:spcPts val="0"/>
              </a:spcAft>
              <a:buClr>
                <a:schemeClr val="dk1"/>
              </a:buClr>
              <a:buSzPts val="1800"/>
              <a:buFont typeface="Arial"/>
              <a:buChar char="•"/>
            </a:pPr>
            <a:r>
              <a:rPr lang="en-US" sz="2000">
                <a:solidFill>
                  <a:schemeClr val="dk1"/>
                </a:solidFill>
                <a:latin typeface="Calibri"/>
                <a:ea typeface="Calibri"/>
                <a:cs typeface="Calibri"/>
                <a:sym typeface="Calibri"/>
              </a:rPr>
              <a:t>Monitoring and logging is crucial in this new dynamic environment</a:t>
            </a:r>
            <a:endParaRPr/>
          </a:p>
          <a:p>
            <a:pPr indent="-285750" lvl="0" marL="488950" marR="0" rtl="0" algn="l">
              <a:lnSpc>
                <a:spcPct val="150000"/>
              </a:lnSpc>
              <a:spcBef>
                <a:spcPts val="0"/>
              </a:spcBef>
              <a:spcAft>
                <a:spcPts val="0"/>
              </a:spcAft>
              <a:buClr>
                <a:schemeClr val="dk1"/>
              </a:buClr>
              <a:buSzPts val="1800"/>
              <a:buFont typeface="Arial"/>
              <a:buChar char="•"/>
            </a:pPr>
            <a:r>
              <a:rPr lang="en-US" sz="2000">
                <a:solidFill>
                  <a:schemeClr val="dk1"/>
                </a:solidFill>
                <a:latin typeface="Calibri"/>
                <a:ea typeface="Calibri"/>
                <a:cs typeface="Calibri"/>
                <a:sym typeface="Calibri"/>
              </a:rPr>
              <a:t>Logging into a server to look a log file doesn’t work anymore - large number of replicas and nodes</a:t>
            </a:r>
            <a:endParaRPr/>
          </a:p>
          <a:p>
            <a:pPr indent="-285750" lvl="0" marL="488950" marR="0" rtl="0" algn="l">
              <a:lnSpc>
                <a:spcPct val="150000"/>
              </a:lnSpc>
              <a:spcBef>
                <a:spcPts val="0"/>
              </a:spcBef>
              <a:spcAft>
                <a:spcPts val="0"/>
              </a:spcAft>
              <a:buClr>
                <a:schemeClr val="dk1"/>
              </a:buClr>
              <a:buSzPts val="1800"/>
              <a:buFont typeface="Arial"/>
              <a:buChar char="•"/>
            </a:pPr>
            <a:r>
              <a:rPr lang="en-US" sz="2000">
                <a:solidFill>
                  <a:schemeClr val="dk1"/>
                </a:solidFill>
                <a:latin typeface="Calibri"/>
                <a:ea typeface="Calibri"/>
                <a:cs typeface="Calibri"/>
                <a:sym typeface="Calibri"/>
              </a:rPr>
              <a:t>Plan to </a:t>
            </a:r>
            <a:r>
              <a:rPr b="1" i="1" lang="en-US" sz="2000">
                <a:solidFill>
                  <a:srgbClr val="2F5496"/>
                </a:solidFill>
                <a:latin typeface="Calibri"/>
                <a:ea typeface="Calibri"/>
                <a:cs typeface="Calibri"/>
                <a:sym typeface="Calibri"/>
              </a:rPr>
              <a:t>build centralized logging and monitoring</a:t>
            </a:r>
            <a:endParaRPr/>
          </a:p>
          <a:p>
            <a:pPr indent="0" lvl="0" marL="203200" marR="0" rtl="0" algn="l">
              <a:lnSpc>
                <a:spcPct val="150000"/>
              </a:lnSpc>
              <a:spcBef>
                <a:spcPts val="0"/>
              </a:spcBef>
              <a:spcAft>
                <a:spcPts val="0"/>
              </a:spcAft>
              <a:buNone/>
            </a:pPr>
            <a:r>
              <a:t/>
            </a:r>
            <a:endParaRPr sz="2400" u="sng">
              <a:solidFill>
                <a:schemeClr val="dk1"/>
              </a:solidFill>
              <a:latin typeface="Calibri"/>
              <a:ea typeface="Calibri"/>
              <a:cs typeface="Calibri"/>
              <a:sym typeface="Calibri"/>
            </a:endParaRPr>
          </a:p>
          <a:p>
            <a:pPr indent="0" lvl="0" marL="203200" marR="0" rtl="0" algn="l">
              <a:lnSpc>
                <a:spcPct val="150000"/>
              </a:lnSpc>
              <a:spcBef>
                <a:spcPts val="0"/>
              </a:spcBef>
              <a:spcAft>
                <a:spcPts val="0"/>
              </a:spcAft>
              <a:buNone/>
            </a:pPr>
            <a:r>
              <a:rPr lang="en-US" sz="2400" u="sng">
                <a:solidFill>
                  <a:schemeClr val="dk1"/>
                </a:solidFill>
                <a:latin typeface="Calibri"/>
                <a:ea typeface="Calibri"/>
                <a:cs typeface="Calibri"/>
                <a:sym typeface="Calibri"/>
              </a:rPr>
              <a:t>Options for Logging</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Graylog, EFK – log management</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Kafka – to collect and digest logs from containers</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 lot others</a:t>
            </a:r>
            <a:endParaRPr/>
          </a:p>
        </p:txBody>
      </p:sp>
      <p:cxnSp>
        <p:nvCxnSpPr>
          <p:cNvPr id="249" name="Google Shape;249;p16"/>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50" name="Google Shape;250;p16"/>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51" name="Google Shape;251;p16"/>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52" name="Google Shape;252;p16"/>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53" name="Google Shape;253;p16"/>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54" name="Google Shape;254;p16"/>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55" name="Google Shape;255;p16"/>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Centralized Logging and Monitoring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7"/>
          <p:cNvSpPr txBox="1"/>
          <p:nvPr/>
        </p:nvSpPr>
        <p:spPr>
          <a:xfrm>
            <a:off x="790573" y="1556684"/>
            <a:ext cx="11213853" cy="4297684"/>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Kubernetes does an excellent job of recovering when there's an error. </a:t>
            </a:r>
            <a:endParaRPr/>
          </a:p>
          <a:p>
            <a:pPr indent="0" lvl="0" marL="203200" marR="0" rtl="0" algn="l">
              <a:lnSpc>
                <a:spcPct val="150000"/>
              </a:lnSpc>
              <a:spcBef>
                <a:spcPts val="0"/>
              </a:spcBef>
              <a:spcAft>
                <a:spcPts val="0"/>
              </a:spcAft>
              <a:buNone/>
            </a:pPr>
            <a:r>
              <a:rPr b="1" lang="en-US" sz="1800">
                <a:solidFill>
                  <a:srgbClr val="3A3838"/>
                </a:solidFill>
                <a:latin typeface="Calibri"/>
                <a:ea typeface="Calibri"/>
                <a:cs typeface="Calibri"/>
                <a:sym typeface="Calibri"/>
              </a:rPr>
              <a:t>Kubernetes recovery works so well that containers may crash multiple times a day because of a memory leak, without anyone noticing it.</a:t>
            </a:r>
            <a:endParaRPr sz="1800">
              <a:solidFill>
                <a:srgbClr val="3A3838"/>
              </a:solidFill>
              <a:latin typeface="Calibri"/>
              <a:ea typeface="Calibri"/>
              <a:cs typeface="Calibri"/>
              <a:sym typeface="Calibri"/>
            </a:endParaRPr>
          </a:p>
          <a:p>
            <a:pPr indent="0" lvl="0" marL="20320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 Nice to have – </a:t>
            </a:r>
            <a:r>
              <a:rPr b="1" lang="en-US" sz="1800">
                <a:solidFill>
                  <a:srgbClr val="2F5496"/>
                </a:solidFill>
                <a:latin typeface="Calibri"/>
                <a:ea typeface="Calibri"/>
                <a:cs typeface="Calibri"/>
                <a:sym typeface="Calibri"/>
              </a:rPr>
              <a:t>application-specific health checks and dashboards</a:t>
            </a:r>
            <a:r>
              <a:rPr lang="en-US" sz="1800">
                <a:solidFill>
                  <a:schemeClr val="dk1"/>
                </a:solidFill>
                <a:latin typeface="Calibri"/>
                <a:ea typeface="Calibri"/>
                <a:cs typeface="Calibri"/>
                <a:sym typeface="Calibri"/>
              </a:rPr>
              <a:t> that monitors nodes and pods</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 Measure load, throughput, application errors, and other stats</a:t>
            </a:r>
            <a:endParaRPr/>
          </a:p>
          <a:p>
            <a:pPr indent="0" lvl="0" marL="20320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203200" marR="0" rtl="0" algn="l">
              <a:lnSpc>
                <a:spcPct val="150000"/>
              </a:lnSpc>
              <a:spcBef>
                <a:spcPts val="0"/>
              </a:spcBef>
              <a:spcAft>
                <a:spcPts val="0"/>
              </a:spcAft>
              <a:buNone/>
            </a:pPr>
            <a:r>
              <a:rPr lang="en-US" sz="2400" u="sng">
                <a:solidFill>
                  <a:schemeClr val="dk1"/>
                </a:solidFill>
                <a:latin typeface="Calibri"/>
                <a:ea typeface="Calibri"/>
                <a:cs typeface="Calibri"/>
                <a:sym typeface="Calibri"/>
              </a:rPr>
              <a:t>Options for Monitoring</a:t>
            </a:r>
            <a:endParaRPr sz="2400">
              <a:solidFill>
                <a:schemeClr val="dk1"/>
              </a:solidFill>
              <a:latin typeface="Calibri"/>
              <a:ea typeface="Calibri"/>
              <a:cs typeface="Calibri"/>
              <a:sym typeface="Calibri"/>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InfluxDB, Heapster, cAdvisor, Grafana</a:t>
            </a:r>
            <a:endParaRPr/>
          </a:p>
        </p:txBody>
      </p:sp>
      <p:cxnSp>
        <p:nvCxnSpPr>
          <p:cNvPr id="261" name="Google Shape;261;p17"/>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62" name="Google Shape;262;p17"/>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63" name="Google Shape;263;p17"/>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64" name="Google Shape;264;p17"/>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65" name="Google Shape;265;p17"/>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66" name="Google Shape;266;p17"/>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67" name="Google Shape;267;p17"/>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Monitoring – Application Specific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8"/>
          <p:cNvSpPr txBox="1"/>
          <p:nvPr>
            <p:ph idx="1" type="body"/>
          </p:nvPr>
        </p:nvSpPr>
        <p:spPr>
          <a:xfrm>
            <a:off x="782444" y="3264132"/>
            <a:ext cx="9588190" cy="15085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None/>
            </a:pPr>
            <a:r>
              <a:rPr b="1" lang="en-US" sz="3800"/>
              <a:t>Data Stores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9"/>
          <p:cNvSpPr txBox="1"/>
          <p:nvPr/>
        </p:nvSpPr>
        <p:spPr>
          <a:xfrm>
            <a:off x="405115" y="1215342"/>
            <a:ext cx="11599312" cy="4639026"/>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i="1" lang="en-US" sz="1800">
                <a:solidFill>
                  <a:schemeClr val="dk1"/>
                </a:solidFill>
                <a:latin typeface="Calibri"/>
                <a:ea typeface="Calibri"/>
                <a:cs typeface="Calibri"/>
                <a:sym typeface="Calibri"/>
              </a:rPr>
              <a:t>With data, most of the times, reliability comes before performance</a:t>
            </a:r>
            <a:endParaRPr/>
          </a:p>
          <a:p>
            <a:pPr indent="0" lvl="0" marL="0" marR="0" rtl="0" algn="l">
              <a:lnSpc>
                <a:spcPct val="150000"/>
              </a:lnSpc>
              <a:spcBef>
                <a:spcPts val="0"/>
              </a:spcBef>
              <a:spcAft>
                <a:spcPts val="0"/>
              </a:spcAft>
              <a:buNone/>
            </a:pPr>
            <a:r>
              <a:t/>
            </a:r>
            <a:endParaRPr i="1"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data stores require </a:t>
            </a:r>
            <a:r>
              <a:rPr lang="en-US" sz="1800" u="sng">
                <a:solidFill>
                  <a:schemeClr val="dk1"/>
                </a:solidFill>
                <a:latin typeface="Calibri"/>
                <a:ea typeface="Calibri"/>
                <a:cs typeface="Calibri"/>
                <a:sym typeface="Calibri"/>
              </a:rPr>
              <a:t>precise config</a:t>
            </a:r>
            <a:r>
              <a:rPr lang="en-US" sz="1800">
                <a:solidFill>
                  <a:schemeClr val="dk1"/>
                </a:solidFill>
                <a:latin typeface="Calibri"/>
                <a:ea typeface="Calibri"/>
                <a:cs typeface="Calibri"/>
                <a:sym typeface="Calibri"/>
              </a:rPr>
              <a:t>; auto discovery and configuration of nodes is not common, which is by design an important characteristic of Kubernetes</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machine that runs a data store is often specifically </a:t>
            </a:r>
            <a:r>
              <a:rPr lang="en-US" sz="1800" u="sng">
                <a:solidFill>
                  <a:schemeClr val="dk1"/>
                </a:solidFill>
                <a:latin typeface="Calibri"/>
                <a:ea typeface="Calibri"/>
                <a:cs typeface="Calibri"/>
                <a:sym typeface="Calibri"/>
              </a:rPr>
              <a:t>tuned</a:t>
            </a:r>
            <a:r>
              <a:rPr lang="en-US" sz="1800">
                <a:solidFill>
                  <a:schemeClr val="dk1"/>
                </a:solidFill>
                <a:latin typeface="Calibri"/>
                <a:ea typeface="Calibri"/>
                <a:cs typeface="Calibri"/>
                <a:sym typeface="Calibri"/>
              </a:rPr>
              <a:t> for that type of workload. Higher/lower IOPS</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i="1" lang="en-US" sz="1800">
                <a:solidFill>
                  <a:schemeClr val="dk1"/>
                </a:solidFill>
                <a:latin typeface="Calibri"/>
                <a:ea typeface="Calibri"/>
                <a:cs typeface="Calibri"/>
                <a:sym typeface="Calibri"/>
              </a:rPr>
              <a:t>All these things don’t match very well with the dynamic nature of Kubernetes deployments</a:t>
            </a:r>
            <a:endParaRPr/>
          </a:p>
        </p:txBody>
      </p:sp>
      <p:cxnSp>
        <p:nvCxnSpPr>
          <p:cNvPr id="278" name="Google Shape;278;p19"/>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79" name="Google Shape;279;p19"/>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80" name="Google Shape;280;p19"/>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81" name="Google Shape;281;p19"/>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82" name="Google Shape;282;p19"/>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83" name="Google Shape;283;p19"/>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84" name="Google Shape;284;p19"/>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Data Store in K8s Volumes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cxnSp>
        <p:nvCxnSpPr>
          <p:cNvPr id="99" name="Google Shape;99;p2"/>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00" name="Google Shape;100;p2"/>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01" name="Google Shape;101;p2"/>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02" name="Google Shape;102;p2"/>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03" name="Google Shape;103;p2"/>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04" name="Google Shape;104;p2"/>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05" name="Google Shape;105;p2"/>
          <p:cNvSpPr txBox="1"/>
          <p:nvPr/>
        </p:nvSpPr>
        <p:spPr>
          <a:xfrm>
            <a:off x="469345" y="164570"/>
            <a:ext cx="1125331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Table of Content</a:t>
            </a:r>
            <a:endParaRPr/>
          </a:p>
        </p:txBody>
      </p:sp>
      <p:sp>
        <p:nvSpPr>
          <p:cNvPr id="106" name="Google Shape;106;p2"/>
          <p:cNvSpPr txBox="1"/>
          <p:nvPr/>
        </p:nvSpPr>
        <p:spPr>
          <a:xfrm>
            <a:off x="1479343" y="1463735"/>
            <a:ext cx="4831772" cy="39703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Deployment Strategies</a:t>
            </a:r>
            <a:endParaRPr/>
          </a:p>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Resource Constraints</a:t>
            </a:r>
            <a:endParaRPr/>
          </a:p>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Monitoring</a:t>
            </a:r>
            <a:endParaRPr/>
          </a:p>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Volumes</a:t>
            </a:r>
            <a:endParaRPr/>
          </a:p>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Labels</a:t>
            </a:r>
            <a:endParaRPr/>
          </a:p>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Registry and Package Management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0"/>
          <p:cNvSpPr txBox="1"/>
          <p:nvPr/>
        </p:nvSpPr>
        <p:spPr>
          <a:xfrm>
            <a:off x="405114" y="1779083"/>
            <a:ext cx="11599312" cy="299380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Loosely coupled</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Keep config and code (image) separated, so config can be persisted even when containers are restarted, scaled up, scheduled to new nodes, etc.</a:t>
            </a:r>
            <a:endParaRPr/>
          </a:p>
          <a:p>
            <a:pPr indent="-285750" lvl="2" marL="12001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 ConfigMaps, Secrets, and Environment variables for configuration storage</a:t>
            </a:r>
            <a:endParaRPr/>
          </a:p>
          <a:p>
            <a:pPr indent="-285750" lvl="2" marL="12001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Prefer using CM and secrets than environment variables – no access control, these are global variables, and few process like Cron &amp; Monit may scrub environment variables</a:t>
            </a:r>
            <a:endParaRPr/>
          </a:p>
          <a:p>
            <a:pPr indent="-158750" lvl="1" marL="742950" marR="0" rtl="0" algn="l">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58750" lvl="1" marL="742950" marR="0" rtl="0" algn="l">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cxnSp>
        <p:nvCxnSpPr>
          <p:cNvPr id="290" name="Google Shape;290;p20"/>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91" name="Google Shape;291;p20"/>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92" name="Google Shape;292;p20"/>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93" name="Google Shape;293;p20"/>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94" name="Google Shape;294;p20"/>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95" name="Google Shape;295;p20"/>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96" name="Google Shape;296;p20"/>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Configuration Management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1"/>
          <p:cNvSpPr txBox="1"/>
          <p:nvPr/>
        </p:nvSpPr>
        <p:spPr>
          <a:xfrm>
            <a:off x="405115" y="1215342"/>
            <a:ext cx="11599312" cy="4639026"/>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i="1" lang="en-US" sz="2200">
                <a:solidFill>
                  <a:schemeClr val="dk1"/>
                </a:solidFill>
                <a:latin typeface="Calibri"/>
                <a:ea typeface="Calibri"/>
                <a:cs typeface="Calibri"/>
                <a:sym typeface="Calibri"/>
              </a:rPr>
              <a:t>A simple and powerful way to associate related entities</a:t>
            </a:r>
            <a:endParaRPr/>
          </a:p>
          <a:p>
            <a:pPr indent="0" lvl="0" marL="0" marR="0" rtl="0" algn="l">
              <a:lnSpc>
                <a:spcPct val="150000"/>
              </a:lnSpc>
              <a:spcBef>
                <a:spcPts val="0"/>
              </a:spcBef>
              <a:spcAft>
                <a:spcPts val="0"/>
              </a:spcAft>
              <a:buNone/>
            </a:pPr>
            <a:r>
              <a:t/>
            </a:r>
            <a:endParaRPr i="1" sz="22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Use plenty of descriptive labels</a:t>
            </a:r>
            <a:endParaRPr/>
          </a:p>
          <a:p>
            <a:pPr indent="-285750" lvl="0" marL="285750" marR="0" rtl="0" algn="l">
              <a:lnSpc>
                <a:spcPct val="15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Use labels to perform operations, node selection, deployments</a:t>
            </a:r>
            <a:endParaRPr/>
          </a:p>
          <a:p>
            <a:pPr indent="-285750" lvl="0" marL="285750" marR="0" rtl="0" algn="l">
              <a:lnSpc>
                <a:spcPct val="15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Use labels to monitor the cluster – Build label specific metrics – to identify performance of entities at a {TYPE} level</a:t>
            </a:r>
            <a:endParaRPr/>
          </a:p>
          <a:p>
            <a:pPr indent="-285750" lvl="1" marL="7429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Metrics at Pod and container level might not be too useful, instead visualize for a group of pods using labels </a:t>
            </a:r>
            <a:endParaRPr/>
          </a:p>
        </p:txBody>
      </p:sp>
      <p:cxnSp>
        <p:nvCxnSpPr>
          <p:cNvPr id="302" name="Google Shape;302;p21"/>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03" name="Google Shape;303;p21"/>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04" name="Google Shape;304;p21"/>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05" name="Google Shape;305;p21"/>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06" name="Google Shape;306;p21"/>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07" name="Google Shape;307;p21"/>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08" name="Google Shape;308;p21"/>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Labels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2"/>
          <p:cNvSpPr txBox="1"/>
          <p:nvPr/>
        </p:nvSpPr>
        <p:spPr>
          <a:xfrm>
            <a:off x="378993" y="1284454"/>
            <a:ext cx="6271457" cy="456522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 secured registries</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Do not trust arbitrary base images</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Signed &amp; secured image</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No {latest} tag</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Have team specific base images, yet keep base image small</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 Helm</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Templates to define, install and upgrades k8s based application</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Helps in streamlining CI/CD</a:t>
            </a:r>
            <a:endParaRPr/>
          </a:p>
        </p:txBody>
      </p:sp>
      <p:cxnSp>
        <p:nvCxnSpPr>
          <p:cNvPr id="314" name="Google Shape;314;p22"/>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15" name="Google Shape;315;p22"/>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16" name="Google Shape;316;p22"/>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17" name="Google Shape;317;p22"/>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18" name="Google Shape;318;p22"/>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19" name="Google Shape;319;p22"/>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20" name="Google Shape;320;p22"/>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Registries and Packages</a:t>
            </a:r>
            <a:endParaRPr/>
          </a:p>
        </p:txBody>
      </p:sp>
      <p:sp>
        <p:nvSpPr>
          <p:cNvPr id="321" name="Google Shape;321;p22"/>
          <p:cNvSpPr txBox="1"/>
          <p:nvPr/>
        </p:nvSpPr>
        <p:spPr>
          <a:xfrm>
            <a:off x="7400232" y="1284454"/>
            <a:ext cx="3944732" cy="456522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Docker</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Non-root user </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One process per container</a:t>
            </a:r>
            <a:endParaRPr/>
          </a:p>
          <a:p>
            <a:pPr indent="-285750" lvl="1" marL="7429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Crash cleanly with an error message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3"/>
          <p:cNvSpPr txBox="1"/>
          <p:nvPr>
            <p:ph type="title"/>
          </p:nvPr>
        </p:nvSpPr>
        <p:spPr>
          <a:xfrm>
            <a:off x="467498" y="1819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libri"/>
              <a:buNone/>
            </a:pPr>
            <a:r>
              <a:rPr b="1" lang="en-US">
                <a:solidFill>
                  <a:srgbClr val="002060"/>
                </a:solidFill>
              </a:rPr>
              <a:t>Pod Scheduling and Others</a:t>
            </a:r>
            <a:endParaRPr/>
          </a:p>
        </p:txBody>
      </p:sp>
      <p:sp>
        <p:nvSpPr>
          <p:cNvPr id="327" name="Google Shape;327;p23"/>
          <p:cNvSpPr txBox="1"/>
          <p:nvPr>
            <p:ph idx="1" type="body"/>
          </p:nvPr>
        </p:nvSpPr>
        <p:spPr>
          <a:xfrm>
            <a:off x="741405" y="1507524"/>
            <a:ext cx="10612395" cy="4669439"/>
          </a:xfrm>
          <a:prstGeom prst="rect">
            <a:avLst/>
          </a:prstGeom>
          <a:noFill/>
          <a:ln>
            <a:noFill/>
          </a:ln>
        </p:spPr>
        <p:txBody>
          <a:bodyPr anchorCtr="0" anchor="t" bIns="45700" lIns="91425" spcFirstLastPara="1" rIns="91425" wrap="square" tIns="45700">
            <a:normAutofit/>
          </a:bodyPr>
          <a:lstStyle/>
          <a:p>
            <a:pPr indent="-228600" lvl="0" marL="228600" rtl="0" algn="l">
              <a:lnSpc>
                <a:spcPct val="140000"/>
              </a:lnSpc>
              <a:spcBef>
                <a:spcPts val="0"/>
              </a:spcBef>
              <a:spcAft>
                <a:spcPts val="0"/>
              </a:spcAft>
              <a:buClr>
                <a:schemeClr val="accent6"/>
              </a:buClr>
              <a:buSzPts val="2200"/>
              <a:buChar char="•"/>
            </a:pPr>
            <a:r>
              <a:rPr b="1" lang="en-US" sz="2200">
                <a:solidFill>
                  <a:schemeClr val="accent6"/>
                </a:solidFill>
              </a:rPr>
              <a:t>There is a limit on number pods you can run per node</a:t>
            </a:r>
            <a:endParaRPr/>
          </a:p>
          <a:p>
            <a:pPr indent="0" lvl="0" marL="0" rtl="0" algn="l">
              <a:lnSpc>
                <a:spcPct val="140000"/>
              </a:lnSpc>
              <a:spcBef>
                <a:spcPts val="1000"/>
              </a:spcBef>
              <a:spcAft>
                <a:spcPts val="0"/>
              </a:spcAft>
              <a:buClr>
                <a:schemeClr val="dk1"/>
              </a:buClr>
              <a:buSzPts val="2200"/>
              <a:buNone/>
            </a:pPr>
            <a:r>
              <a:rPr lang="en-US" sz="2200"/>
              <a:t>Default is 110 per node, change this in kubelet setting</a:t>
            </a:r>
            <a:endParaRPr/>
          </a:p>
          <a:p>
            <a:pPr indent="0" lvl="0" marL="0" rtl="0" algn="l">
              <a:lnSpc>
                <a:spcPct val="140000"/>
              </a:lnSpc>
              <a:spcBef>
                <a:spcPts val="1000"/>
              </a:spcBef>
              <a:spcAft>
                <a:spcPts val="0"/>
              </a:spcAft>
              <a:buClr>
                <a:schemeClr val="dk1"/>
              </a:buClr>
              <a:buSzPts val="2200"/>
              <a:buNone/>
            </a:pPr>
            <a:r>
              <a:rPr lang="en-US" sz="2200" u="sng">
                <a:solidFill>
                  <a:schemeClr val="hlink"/>
                </a:solidFill>
                <a:hlinkClick r:id="rId3"/>
              </a:rPr>
              <a:t>https://kubernetes.io/docs/reference/command-line-tools-reference/kubelet/</a:t>
            </a:r>
            <a:r>
              <a:rPr lang="en-US" sz="2200"/>
              <a:t> (--max-pods)</a:t>
            </a:r>
            <a:endParaRPr/>
          </a:p>
          <a:p>
            <a:pPr indent="-228600" lvl="0" marL="228600" rtl="0" algn="l">
              <a:lnSpc>
                <a:spcPct val="140000"/>
              </a:lnSpc>
              <a:spcBef>
                <a:spcPts val="1000"/>
              </a:spcBef>
              <a:spcAft>
                <a:spcPts val="0"/>
              </a:spcAft>
              <a:buClr>
                <a:schemeClr val="accent6"/>
              </a:buClr>
              <a:buSzPts val="2200"/>
              <a:buChar char="•"/>
            </a:pPr>
            <a:r>
              <a:rPr b="1" lang="en-US" sz="2200">
                <a:solidFill>
                  <a:schemeClr val="accent6"/>
                </a:solidFill>
              </a:rPr>
              <a:t>Inotify errors</a:t>
            </a:r>
            <a:endParaRPr sz="2200">
              <a:solidFill>
                <a:schemeClr val="accent6"/>
              </a:solidFill>
            </a:endParaRPr>
          </a:p>
          <a:p>
            <a:pPr indent="0" lvl="0" marL="0" rtl="0" algn="l">
              <a:lnSpc>
                <a:spcPct val="140000"/>
              </a:lnSpc>
              <a:spcBef>
                <a:spcPts val="1000"/>
              </a:spcBef>
              <a:spcAft>
                <a:spcPts val="0"/>
              </a:spcAft>
              <a:buClr>
                <a:schemeClr val="dk1"/>
              </a:buClr>
              <a:buSzPts val="2200"/>
              <a:buNone/>
            </a:pPr>
            <a:r>
              <a:rPr lang="en-US" sz="2200"/>
              <a:t>Scheduling more pods may give inotify errors (filesystem monitoring watchers)</a:t>
            </a:r>
            <a:endParaRPr/>
          </a:p>
          <a:p>
            <a:pPr indent="0" lvl="0" marL="0" rtl="0" algn="l">
              <a:lnSpc>
                <a:spcPct val="140000"/>
              </a:lnSpc>
              <a:spcBef>
                <a:spcPts val="1000"/>
              </a:spcBef>
              <a:spcAft>
                <a:spcPts val="0"/>
              </a:spcAft>
              <a:buClr>
                <a:schemeClr val="dk1"/>
              </a:buClr>
              <a:buSzPts val="2200"/>
              <a:buNone/>
            </a:pPr>
            <a:r>
              <a:rPr lang="en-US" sz="2200"/>
              <a:t>Change this in all host. Either use Infra as code tools or run a container as a Daemon set to change these limits in all host</a:t>
            </a:r>
            <a:endParaRPr/>
          </a:p>
          <a:p>
            <a:pPr indent="0" lvl="0" marL="0" rtl="0" algn="l">
              <a:lnSpc>
                <a:spcPct val="140000"/>
              </a:lnSpc>
              <a:spcBef>
                <a:spcPts val="1000"/>
              </a:spcBef>
              <a:spcAft>
                <a:spcPts val="0"/>
              </a:spcAft>
              <a:buClr>
                <a:schemeClr val="dk1"/>
              </a:buClr>
              <a:buSzPts val="2200"/>
              <a:buNone/>
            </a:pPr>
            <a:r>
              <a:rPr lang="en-US" sz="2200"/>
              <a:t>e.g. </a:t>
            </a:r>
            <a:r>
              <a:rPr lang="en-US" sz="2200" u="sng">
                <a:solidFill>
                  <a:schemeClr val="hlink"/>
                </a:solidFill>
                <a:hlinkClick r:id="rId4"/>
              </a:rPr>
              <a:t>https://gist.github.com/brendan-rius/5ac9ec3dd7e196222c8b8b356f8973d2</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467498" y="1819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libri"/>
              <a:buNone/>
            </a:pPr>
            <a:r>
              <a:rPr b="1" lang="en-US">
                <a:solidFill>
                  <a:srgbClr val="002060"/>
                </a:solidFill>
              </a:rPr>
              <a:t>Pod</a:t>
            </a:r>
            <a:r>
              <a:rPr b="1" lang="en-US"/>
              <a:t> </a:t>
            </a:r>
            <a:r>
              <a:rPr b="1" lang="en-US">
                <a:solidFill>
                  <a:srgbClr val="002060"/>
                </a:solidFill>
              </a:rPr>
              <a:t>Scheduling and Others</a:t>
            </a:r>
            <a:endParaRPr/>
          </a:p>
        </p:txBody>
      </p:sp>
      <p:sp>
        <p:nvSpPr>
          <p:cNvPr id="333" name="Google Shape;333;p24"/>
          <p:cNvSpPr txBox="1"/>
          <p:nvPr>
            <p:ph idx="1" type="body"/>
          </p:nvPr>
        </p:nvSpPr>
        <p:spPr>
          <a:xfrm>
            <a:off x="741405" y="1507524"/>
            <a:ext cx="10612395" cy="466943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6"/>
              </a:buClr>
              <a:buSzPts val="2200"/>
              <a:buChar char="•"/>
            </a:pPr>
            <a:r>
              <a:rPr b="1" lang="en-US" sz="2200">
                <a:solidFill>
                  <a:schemeClr val="accent6"/>
                </a:solidFill>
              </a:rPr>
              <a:t>Set CPU and Memory Limits asap</a:t>
            </a:r>
            <a:endParaRPr/>
          </a:p>
          <a:p>
            <a:pPr indent="0" lvl="0" marL="0" rtl="0" algn="l">
              <a:lnSpc>
                <a:spcPct val="150000"/>
              </a:lnSpc>
              <a:spcBef>
                <a:spcPts val="1000"/>
              </a:spcBef>
              <a:spcAft>
                <a:spcPts val="0"/>
              </a:spcAft>
              <a:buClr>
                <a:schemeClr val="dk1"/>
              </a:buClr>
              <a:buSzPts val="2200"/>
              <a:buNone/>
            </a:pPr>
            <a:r>
              <a:rPr lang="en-US" sz="2200"/>
              <a:t>As discussed before</a:t>
            </a:r>
            <a:endParaRPr/>
          </a:p>
          <a:p>
            <a:pPr indent="0" lvl="0" marL="0" rtl="0" algn="l">
              <a:lnSpc>
                <a:spcPct val="150000"/>
              </a:lnSpc>
              <a:spcBef>
                <a:spcPts val="1000"/>
              </a:spcBef>
              <a:spcAft>
                <a:spcPts val="0"/>
              </a:spcAft>
              <a:buClr>
                <a:schemeClr val="dk1"/>
              </a:buClr>
              <a:buSzPts val="2200"/>
              <a:buNone/>
            </a:pPr>
            <a:r>
              <a:rPr lang="en-US" sz="2200"/>
              <a:t>Scenario:- A containers using 200Mib memory but only 5% of a vCPU. Running xxx of these containers might end up scheduling lots in a node, resulting in OOM errors. K8s will eventually figure out, as OOM will evict pods and re-schedule, but this process may take time</a:t>
            </a:r>
            <a:endParaRPr/>
          </a:p>
          <a:p>
            <a:pPr indent="-228600" lvl="0" marL="228600" rtl="0" algn="l">
              <a:lnSpc>
                <a:spcPct val="150000"/>
              </a:lnSpc>
              <a:spcBef>
                <a:spcPts val="1000"/>
              </a:spcBef>
              <a:spcAft>
                <a:spcPts val="0"/>
              </a:spcAft>
              <a:buClr>
                <a:schemeClr val="accent6"/>
              </a:buClr>
              <a:buSzPts val="2200"/>
              <a:buChar char="•"/>
            </a:pPr>
            <a:r>
              <a:rPr b="1" lang="en-US" sz="2200">
                <a:solidFill>
                  <a:schemeClr val="accent6"/>
                </a:solidFill>
              </a:rPr>
              <a:t>Pod Isolation</a:t>
            </a:r>
            <a:endParaRPr sz="2200">
              <a:solidFill>
                <a:schemeClr val="accent6"/>
              </a:solidFill>
            </a:endParaRPr>
          </a:p>
          <a:p>
            <a:pPr indent="0" lvl="0" marL="0" rtl="0" algn="l">
              <a:lnSpc>
                <a:spcPct val="150000"/>
              </a:lnSpc>
              <a:spcBef>
                <a:spcPts val="1000"/>
              </a:spcBef>
              <a:spcAft>
                <a:spcPts val="0"/>
              </a:spcAft>
              <a:buClr>
                <a:schemeClr val="dk1"/>
              </a:buClr>
              <a:buSzPts val="2200"/>
              <a:buNone/>
            </a:pPr>
            <a:r>
              <a:rPr lang="en-US" sz="2200"/>
              <a:t>Critical pods should be isolated by node affinity and anti-affinity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Reliability and Agility At Scale</a:t>
            </a:r>
            <a:endParaRPr/>
          </a:p>
        </p:txBody>
      </p:sp>
      <p:sp>
        <p:nvSpPr>
          <p:cNvPr id="339" name="Google Shape;33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u="sng">
                <a:solidFill>
                  <a:schemeClr val="hlink"/>
                </a:solidFill>
                <a:hlinkClick r:id="rId3"/>
              </a:rPr>
              <a:t>https://www.youtube.com/watch?v=9C6YeyyUUmI</a:t>
            </a:r>
            <a:endParaRPr/>
          </a:p>
        </p:txBody>
      </p:sp>
      <p:sp>
        <p:nvSpPr>
          <p:cNvPr id="340" name="Google Shape;340;p25"/>
          <p:cNvSpPr/>
          <p:nvPr/>
        </p:nvSpPr>
        <p:spPr>
          <a:xfrm>
            <a:off x="838200" y="4225718"/>
            <a:ext cx="84453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rPr>
              <a:t>https://github.com/kubernetes-retired/contrib/tree/master/scale-demo</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Follow 12 factor</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https://12factor.net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0" name="Shape 110"/>
        <p:cNvGrpSpPr/>
        <p:nvPr/>
      </p:nvGrpSpPr>
      <p:grpSpPr>
        <a:xfrm>
          <a:off x="0" y="0"/>
          <a:ext cx="0" cy="0"/>
          <a:chOff x="0" y="0"/>
          <a:chExt cx="0" cy="0"/>
        </a:xfrm>
      </p:grpSpPr>
      <p:sp>
        <p:nvSpPr>
          <p:cNvPr id="111" name="Google Shape;111;p3"/>
          <p:cNvSpPr txBox="1"/>
          <p:nvPr>
            <p:ph idx="1" type="body"/>
          </p:nvPr>
        </p:nvSpPr>
        <p:spPr>
          <a:xfrm>
            <a:off x="782444" y="3264132"/>
            <a:ext cx="9588190" cy="15085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None/>
            </a:pPr>
            <a:r>
              <a:rPr b="1" lang="en-US" sz="3800"/>
              <a:t>Exposing Service and Load Balancing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Google Shape;116;p4"/>
          <p:cNvSpPr txBox="1"/>
          <p:nvPr/>
        </p:nvSpPr>
        <p:spPr>
          <a:xfrm>
            <a:off x="385459" y="1139994"/>
            <a:ext cx="11536465" cy="4848056"/>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lang="en-US" sz="1800">
                <a:solidFill>
                  <a:schemeClr val="dk1"/>
                </a:solidFill>
                <a:highlight>
                  <a:srgbClr val="FFFF00"/>
                </a:highlight>
                <a:latin typeface="Calibri"/>
                <a:ea typeface="Calibri"/>
                <a:cs typeface="Calibri"/>
                <a:sym typeface="Calibri"/>
              </a:rPr>
              <a:t>Internal access – it’s easy</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curl http://$(kubectl get svc myservice --template='{{.spec.clusterIP}}'):8080/</a:t>
            </a:r>
            <a:endParaRPr/>
          </a:p>
          <a:p>
            <a:pPr indent="0" lvl="0" marL="203200" marR="0" rtl="0" algn="l">
              <a:lnSpc>
                <a:spcPct val="150000"/>
              </a:lnSpc>
              <a:spcBef>
                <a:spcPts val="0"/>
              </a:spcBef>
              <a:spcAft>
                <a:spcPts val="0"/>
              </a:spcAft>
              <a:buNone/>
            </a:pPr>
            <a:r>
              <a:rPr lang="en-US" sz="1800">
                <a:solidFill>
                  <a:schemeClr val="dk1"/>
                </a:solidFill>
                <a:highlight>
                  <a:srgbClr val="FFFF00"/>
                </a:highlight>
                <a:latin typeface="Calibri"/>
                <a:ea typeface="Calibri"/>
                <a:cs typeface="Calibri"/>
                <a:sym typeface="Calibri"/>
              </a:rPr>
              <a:t>External access – it’s not easy</a:t>
            </a:r>
            <a:endParaRPr/>
          </a:p>
          <a:p>
            <a:pPr indent="-285750" lvl="0" marL="4889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NodePort type </a:t>
            </a:r>
            <a:r>
              <a:rPr lang="en-US" sz="1800">
                <a:solidFill>
                  <a:schemeClr val="dk1"/>
                </a:solidFill>
                <a:latin typeface="Calibri"/>
                <a:ea typeface="Calibri"/>
                <a:cs typeface="Calibri"/>
                <a:sym typeface="Calibri"/>
              </a:rPr>
              <a:t>– services may clash due to same and limited number of ports</a:t>
            </a:r>
            <a:endParaRPr/>
          </a:p>
          <a:p>
            <a:pPr indent="-285750" lvl="0" marL="4889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LoadBalancer type</a:t>
            </a:r>
            <a:r>
              <a:rPr lang="en-US" sz="1800">
                <a:solidFill>
                  <a:schemeClr val="dk1"/>
                </a:solidFill>
                <a:latin typeface="Calibri"/>
                <a:ea typeface="Calibri"/>
                <a:cs typeface="Calibri"/>
                <a:sym typeface="Calibri"/>
              </a:rPr>
              <a:t> – </a:t>
            </a:r>
            <a:endParaRPr/>
          </a:p>
          <a:p>
            <a:pPr indent="-285750" lvl="1" marL="946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Cloud: Use cloud provider load balancing, e.g. ELB in AWS. ELB instance is provisioned that proxies traffic for the Service inside the K8s cluster</a:t>
            </a:r>
            <a:endParaRPr/>
          </a:p>
          <a:p>
            <a:pPr indent="-285750" lvl="1" marL="946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Bare metal: DaemonSet running HAProxy -&gt; watch services annotation through k8s API -&gt; HAProxy config file re-written using pod IPs -&gt; HAProxy exposes ports 80 and 443 and exposed to outside traffic as NodePorts</a:t>
            </a:r>
            <a:endParaRPr b="0" i="0" sz="1800" u="none" cap="none" strike="noStrike">
              <a:solidFill>
                <a:schemeClr val="dk1"/>
              </a:solidFill>
              <a:latin typeface="Calibri"/>
              <a:ea typeface="Calibri"/>
              <a:cs typeface="Calibri"/>
              <a:sym typeface="Calibri"/>
            </a:endParaRPr>
          </a:p>
          <a:p>
            <a:pPr indent="0" lvl="1" marL="660400" marR="0" rtl="0" algn="l">
              <a:lnSpc>
                <a:spcPct val="150000"/>
              </a:lnSpc>
              <a:spcBef>
                <a:spcPts val="0"/>
              </a:spcBef>
              <a:spcAft>
                <a:spcPts val="0"/>
              </a:spcAft>
              <a:buNone/>
            </a:pPr>
            <a:r>
              <a:rPr b="0" i="0" lang="en-US" sz="1800" u="none" cap="none" strike="noStrike">
                <a:solidFill>
                  <a:schemeClr val="dk1"/>
                </a:solidFill>
                <a:latin typeface="Calibri"/>
                <a:ea typeface="Calibri"/>
                <a:cs typeface="Calibri"/>
                <a:sym typeface="Calibri"/>
              </a:rPr>
              <a:t>Traffic – public load balancer – forward traffic to nodeports – haproxy does host path resolution through service annotation – traffic routed to pod ip</a:t>
            </a:r>
            <a:endParaRPr b="0" i="0" sz="1800" u="none" cap="none" strike="noStrike">
              <a:solidFill>
                <a:schemeClr val="dk1"/>
              </a:solidFill>
              <a:latin typeface="Calibri"/>
              <a:ea typeface="Calibri"/>
              <a:cs typeface="Calibri"/>
              <a:sym typeface="Calibri"/>
            </a:endParaRPr>
          </a:p>
        </p:txBody>
      </p:sp>
      <p:cxnSp>
        <p:nvCxnSpPr>
          <p:cNvPr id="117" name="Google Shape;117;p4"/>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18" name="Google Shape;118;p4"/>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119" name="Google Shape;119;p4"/>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20" name="Google Shape;120;p4"/>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21" name="Google Shape;121;p4"/>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22" name="Google Shape;122;p4"/>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123" name="Google Shape;123;p4"/>
          <p:cNvSpPr txBox="1"/>
          <p:nvPr/>
        </p:nvSpPr>
        <p:spPr>
          <a:xfrm>
            <a:off x="122853"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Access Services – What’s best for me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Google Shape;128;p5"/>
          <p:cNvSpPr txBox="1"/>
          <p:nvPr/>
        </p:nvSpPr>
        <p:spPr>
          <a:xfrm>
            <a:off x="790573" y="1556683"/>
            <a:ext cx="5320295" cy="4297683"/>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Two step load balancing (in AWS)</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Configure a load balancer such as HAProxy or NGINX in front of the Kubernetes cluster.</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Use (for e.g.) AWS Elastic Load Balancer to route external web traffic to an internal HAProxy cluster.</a:t>
            </a:r>
            <a:endParaRPr/>
          </a:p>
          <a:p>
            <a:pPr indent="-139700" lvl="0" marL="3429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Can configure internal HAProxy with a “back end” for each Kubernetes service, which proxies traffic to individual pods.</a:t>
            </a:r>
            <a:endParaRPr sz="1800">
              <a:solidFill>
                <a:schemeClr val="dk1"/>
              </a:solidFill>
              <a:latin typeface="Calibri"/>
              <a:ea typeface="Calibri"/>
              <a:cs typeface="Calibri"/>
              <a:sym typeface="Calibri"/>
            </a:endParaRPr>
          </a:p>
        </p:txBody>
      </p:sp>
      <p:cxnSp>
        <p:nvCxnSpPr>
          <p:cNvPr id="129" name="Google Shape;129;p5"/>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30" name="Google Shape;130;p5"/>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131" name="Google Shape;131;p5"/>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32" name="Google Shape;132;p5"/>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33" name="Google Shape;133;p5"/>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34" name="Google Shape;134;p5"/>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135" name="Google Shape;135;p5"/>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Two Step Load Balancing</a:t>
            </a:r>
            <a:endParaRPr/>
          </a:p>
        </p:txBody>
      </p:sp>
      <p:pic>
        <p:nvPicPr>
          <p:cNvPr id="136" name="Google Shape;136;p5"/>
          <p:cNvPicPr preferRelativeResize="0"/>
          <p:nvPr/>
        </p:nvPicPr>
        <p:blipFill rotWithShape="1">
          <a:blip r:embed="rId5">
            <a:alphaModFix/>
          </a:blip>
          <a:srcRect b="0" l="0" r="0" t="0"/>
          <a:stretch/>
        </p:blipFill>
        <p:spPr>
          <a:xfrm>
            <a:off x="6273571" y="2175341"/>
            <a:ext cx="5728450" cy="323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6"/>
          <p:cNvSpPr txBox="1"/>
          <p:nvPr/>
        </p:nvSpPr>
        <p:spPr>
          <a:xfrm>
            <a:off x="385459" y="1139994"/>
            <a:ext cx="11536465" cy="4848056"/>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OS SDN (software defined networking) – default overlay network</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rgbClr val="2F5496"/>
                </a:solidFill>
                <a:latin typeface="Calibri"/>
                <a:ea typeface="Calibri"/>
                <a:cs typeface="Calibri"/>
                <a:sym typeface="Calibri"/>
              </a:rPr>
              <a:t>LB as OS node, thus including LB in the SDN itself</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Run OS node on the load balancer itself. So, this node gets its own bridge that the SDN configures automatically to provide access to the pods. Mark this node as un-schedulable</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rgbClr val="2F5496"/>
                </a:solidFill>
                <a:latin typeface="Calibri"/>
                <a:ea typeface="Calibri"/>
                <a:cs typeface="Calibri"/>
                <a:sym typeface="Calibri"/>
              </a:rPr>
              <a:t>LB as a pod</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Even easier, simply run LB as a pod with the host port exposed. The pre-packaged HAProxy router in OS platform runs in this manner</a:t>
            </a:r>
            <a:endParaRPr/>
          </a:p>
          <a:p>
            <a:pPr indent="-285750" lvl="0" marL="488950" marR="0" rtl="0" algn="l">
              <a:lnSpc>
                <a:spcPct val="150000"/>
              </a:lnSpc>
              <a:spcBef>
                <a:spcPts val="0"/>
              </a:spcBef>
              <a:spcAft>
                <a:spcPts val="0"/>
              </a:spcAft>
              <a:buClr>
                <a:schemeClr val="dk1"/>
              </a:buClr>
              <a:buSzPts val="1800"/>
              <a:buFont typeface="Arial"/>
              <a:buChar char="•"/>
            </a:pPr>
            <a:r>
              <a:rPr lang="en-US" sz="1800">
                <a:solidFill>
                  <a:srgbClr val="2F5496"/>
                </a:solidFill>
                <a:latin typeface="Calibri"/>
                <a:ea typeface="Calibri"/>
                <a:cs typeface="Calibri"/>
                <a:sym typeface="Calibri"/>
              </a:rPr>
              <a:t>Establish a tunnel using Ramp node</a:t>
            </a:r>
            <a:endParaRPr/>
          </a:p>
          <a:p>
            <a:pPr indent="0" lvl="0" marL="203200" marR="0" rtl="0" algn="l">
              <a:lnSpc>
                <a:spcPct val="150000"/>
              </a:lnSpc>
              <a:spcBef>
                <a:spcPts val="0"/>
              </a:spcBef>
              <a:spcAft>
                <a:spcPts val="0"/>
              </a:spcAft>
              <a:buNone/>
            </a:pPr>
            <a:r>
              <a:rPr lang="en-US" sz="1800">
                <a:solidFill>
                  <a:schemeClr val="dk1"/>
                </a:solidFill>
                <a:latin typeface="Calibri"/>
                <a:ea typeface="Calibri"/>
                <a:cs typeface="Calibri"/>
                <a:sym typeface="Calibri"/>
              </a:rPr>
              <a:t>F5 BIG-IP host cannot run OS platform. Instead of enabling BIG-IP to reach pods, an existing node in the cluster can be a ramp node and establish tunnel between F5 BIG-IP host and the ramp node. </a:t>
            </a:r>
            <a:endParaRPr/>
          </a:p>
        </p:txBody>
      </p:sp>
      <p:cxnSp>
        <p:nvCxnSpPr>
          <p:cNvPr id="142" name="Google Shape;142;p6"/>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43" name="Google Shape;143;p6"/>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144" name="Google Shape;144;p6"/>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45" name="Google Shape;145;p6"/>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46" name="Google Shape;146;p6"/>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47" name="Google Shape;147;p6"/>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148" name="Google Shape;148;p6"/>
          <p:cNvSpPr txBox="1"/>
          <p:nvPr/>
        </p:nvSpPr>
        <p:spPr>
          <a:xfrm>
            <a:off x="122853"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OpenShift – External Load Balancer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7"/>
          <p:cNvSpPr txBox="1"/>
          <p:nvPr>
            <p:ph idx="1" type="body"/>
          </p:nvPr>
        </p:nvSpPr>
        <p:spPr>
          <a:xfrm>
            <a:off x="782444" y="3264132"/>
            <a:ext cx="9588190" cy="15085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None/>
            </a:pPr>
            <a:r>
              <a:rPr b="1" lang="en-US" sz="3800"/>
              <a:t>Deployment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8"/>
          <p:cNvSpPr txBox="1"/>
          <p:nvPr/>
        </p:nvSpPr>
        <p:spPr>
          <a:xfrm>
            <a:off x="790573" y="1556684"/>
            <a:ext cx="5457827" cy="4297684"/>
          </a:xfrm>
          <a:prstGeom prst="rect">
            <a:avLst/>
          </a:prstGeom>
          <a:noFill/>
          <a:ln>
            <a:noFill/>
          </a:ln>
        </p:spPr>
        <p:txBody>
          <a:bodyPr anchorCtr="0" anchor="t" bIns="91425" lIns="91425" spcFirstLastPara="1" rIns="91425" wrap="square" tIns="91425">
            <a:noAutofit/>
          </a:bodyPr>
          <a:lstStyle/>
          <a:p>
            <a:pPr indent="0" lvl="0" marL="203200" marR="0" rtl="0" algn="l">
              <a:lnSpc>
                <a:spcPct val="150000"/>
              </a:lnSpc>
              <a:spcBef>
                <a:spcPts val="0"/>
              </a:spcBef>
              <a:spcAft>
                <a:spcPts val="0"/>
              </a:spcAft>
              <a:buNone/>
            </a:pPr>
            <a:r>
              <a:rPr b="1" lang="en-US" sz="2200">
                <a:solidFill>
                  <a:schemeClr val="dk1"/>
                </a:solidFill>
                <a:latin typeface="Calibri"/>
                <a:ea typeface="Calibri"/>
                <a:cs typeface="Calibri"/>
                <a:sym typeface="Calibri"/>
              </a:rPr>
              <a:t>Health check</a:t>
            </a:r>
            <a:endParaRPr/>
          </a:p>
          <a:p>
            <a:pPr indent="-139700" lvl="0" marL="342900" marR="0" rtl="0" algn="l">
              <a:lnSpc>
                <a:spcPct val="150000"/>
              </a:lnSpc>
              <a:spcBef>
                <a:spcPts val="0"/>
              </a:spcBef>
              <a:spcAft>
                <a:spcPts val="0"/>
              </a:spcAft>
              <a:buClr>
                <a:schemeClr val="dk1"/>
              </a:buClr>
              <a:buSzPts val="1800"/>
              <a:buFont typeface="Calibri"/>
              <a:buChar char="•"/>
            </a:pPr>
            <a:r>
              <a:rPr lang="en-US" sz="2200">
                <a:solidFill>
                  <a:schemeClr val="dk1"/>
                </a:solidFill>
                <a:latin typeface="Calibri"/>
                <a:ea typeface="Calibri"/>
                <a:cs typeface="Calibri"/>
                <a:sym typeface="Calibri"/>
              </a:rPr>
              <a:t>Important aspect - health checking on pods before switching the load balancer.</a:t>
            </a:r>
            <a:endParaRPr/>
          </a:p>
          <a:p>
            <a:pPr indent="-139700" lvl="0" marL="342900" marR="0" rtl="0" algn="l">
              <a:lnSpc>
                <a:spcPct val="150000"/>
              </a:lnSpc>
              <a:spcBef>
                <a:spcPts val="0"/>
              </a:spcBef>
              <a:spcAft>
                <a:spcPts val="0"/>
              </a:spcAft>
              <a:buClr>
                <a:schemeClr val="dk1"/>
              </a:buClr>
              <a:buSzPts val="1800"/>
              <a:buFont typeface="Calibri"/>
              <a:buChar char="•"/>
            </a:pPr>
            <a:r>
              <a:rPr lang="en-US" sz="2200">
                <a:solidFill>
                  <a:schemeClr val="dk1"/>
                </a:solidFill>
                <a:latin typeface="Calibri"/>
                <a:ea typeface="Calibri"/>
                <a:cs typeface="Calibri"/>
                <a:sym typeface="Calibri"/>
              </a:rPr>
              <a:t>Implement Readiness and Liveness probes on pods</a:t>
            </a:r>
            <a:endParaRPr/>
          </a:p>
          <a:p>
            <a:pPr indent="-139700" lvl="0" marL="342900" marR="0" rtl="0" algn="l">
              <a:lnSpc>
                <a:spcPct val="150000"/>
              </a:lnSpc>
              <a:spcBef>
                <a:spcPts val="0"/>
              </a:spcBef>
              <a:spcAft>
                <a:spcPts val="0"/>
              </a:spcAft>
              <a:buClr>
                <a:schemeClr val="dk1"/>
              </a:buClr>
              <a:buSzPts val="1800"/>
              <a:buFont typeface="Calibri"/>
              <a:buChar char="•"/>
            </a:pPr>
            <a:r>
              <a:rPr lang="en-US" sz="2200">
                <a:solidFill>
                  <a:schemeClr val="dk1"/>
                </a:solidFill>
                <a:latin typeface="Calibri"/>
                <a:ea typeface="Calibri"/>
                <a:cs typeface="Calibri"/>
                <a:sym typeface="Calibri"/>
              </a:rPr>
              <a:t>Log events</a:t>
            </a:r>
            <a:endParaRPr/>
          </a:p>
          <a:p>
            <a:pPr indent="-139700" lvl="0" marL="342900" marR="0" rtl="0" algn="l">
              <a:lnSpc>
                <a:spcPct val="150000"/>
              </a:lnSpc>
              <a:spcBef>
                <a:spcPts val="0"/>
              </a:spcBef>
              <a:spcAft>
                <a:spcPts val="0"/>
              </a:spcAft>
              <a:buClr>
                <a:schemeClr val="dk1"/>
              </a:buClr>
              <a:buSzPts val="1800"/>
              <a:buFont typeface="Calibri"/>
              <a:buChar char="•"/>
            </a:pPr>
            <a:r>
              <a:rPr lang="en-US" sz="2200">
                <a:solidFill>
                  <a:schemeClr val="dk1"/>
                </a:solidFill>
                <a:latin typeface="Calibri"/>
                <a:ea typeface="Calibri"/>
                <a:cs typeface="Calibri"/>
                <a:sym typeface="Calibri"/>
              </a:rPr>
              <a:t>Deploy with {</a:t>
            </a:r>
            <a:r>
              <a:rPr b="1" lang="en-US" sz="2200">
                <a:solidFill>
                  <a:schemeClr val="dk1"/>
                </a:solidFill>
                <a:latin typeface="Calibri"/>
                <a:ea typeface="Calibri"/>
                <a:cs typeface="Calibri"/>
                <a:sym typeface="Calibri"/>
              </a:rPr>
              <a:t>--record</a:t>
            </a:r>
            <a:r>
              <a:rPr lang="en-US" sz="2200">
                <a:solidFill>
                  <a:schemeClr val="dk1"/>
                </a:solidFill>
                <a:latin typeface="Calibri"/>
                <a:ea typeface="Calibri"/>
                <a:cs typeface="Calibri"/>
                <a:sym typeface="Calibri"/>
              </a:rPr>
              <a:t>}</a:t>
            </a:r>
            <a:endParaRPr/>
          </a:p>
        </p:txBody>
      </p:sp>
      <p:cxnSp>
        <p:nvCxnSpPr>
          <p:cNvPr id="159" name="Google Shape;159;p8"/>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60" name="Google Shape;160;p8"/>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161" name="Google Shape;161;p8"/>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62" name="Google Shape;162;p8"/>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63" name="Google Shape;163;p8"/>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64" name="Google Shape;164;p8"/>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165" name="Google Shape;165;p8"/>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Deployment – Blue/Green or Rolling Update</a:t>
            </a:r>
            <a:endParaRPr/>
          </a:p>
        </p:txBody>
      </p:sp>
      <p:pic>
        <p:nvPicPr>
          <p:cNvPr id="166" name="Google Shape;166;p8"/>
          <p:cNvPicPr preferRelativeResize="0"/>
          <p:nvPr/>
        </p:nvPicPr>
        <p:blipFill rotWithShape="1">
          <a:blip r:embed="rId5">
            <a:alphaModFix/>
          </a:blip>
          <a:srcRect b="0" l="0" r="0" t="0"/>
          <a:stretch/>
        </p:blipFill>
        <p:spPr>
          <a:xfrm>
            <a:off x="6327852" y="2570255"/>
            <a:ext cx="5663547" cy="3231067"/>
          </a:xfrm>
          <a:prstGeom prst="rect">
            <a:avLst/>
          </a:prstGeom>
          <a:noFill/>
          <a:ln>
            <a:noFill/>
          </a:ln>
        </p:spPr>
      </p:pic>
      <p:sp>
        <p:nvSpPr>
          <p:cNvPr id="167" name="Google Shape;167;p8"/>
          <p:cNvSpPr/>
          <p:nvPr/>
        </p:nvSpPr>
        <p:spPr>
          <a:xfrm>
            <a:off x="6443660" y="3112171"/>
            <a:ext cx="1346200" cy="10668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8" name="Google Shape;168;p8"/>
          <p:cNvCxnSpPr>
            <a:stCxn id="169" idx="2"/>
          </p:cNvCxnSpPr>
          <p:nvPr/>
        </p:nvCxnSpPr>
        <p:spPr>
          <a:xfrm flipH="1">
            <a:off x="8475039" y="2095289"/>
            <a:ext cx="1037700" cy="915300"/>
          </a:xfrm>
          <a:prstGeom prst="straightConnector1">
            <a:avLst/>
          </a:prstGeom>
          <a:noFill/>
          <a:ln cap="flat" cmpd="sng" w="9525">
            <a:solidFill>
              <a:schemeClr val="accent1"/>
            </a:solidFill>
            <a:prstDash val="solid"/>
            <a:miter lim="800000"/>
            <a:headEnd len="sm" w="sm" type="none"/>
            <a:tailEnd len="med" w="med" type="triangle"/>
          </a:ln>
        </p:spPr>
      </p:cxnSp>
      <p:sp>
        <p:nvSpPr>
          <p:cNvPr id="169" name="Google Shape;169;p8"/>
          <p:cNvSpPr txBox="1"/>
          <p:nvPr/>
        </p:nvSpPr>
        <p:spPr>
          <a:xfrm>
            <a:off x="7034080" y="1325848"/>
            <a:ext cx="495731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Deployer</a:t>
            </a:r>
            <a:r>
              <a:rPr lang="en-US" sz="1600">
                <a:solidFill>
                  <a:schemeClr val="dk1"/>
                </a:solidFill>
                <a:latin typeface="Calibri"/>
                <a:ea typeface="Calibri"/>
                <a:cs typeface="Calibri"/>
                <a:sym typeface="Calibri"/>
              </a:rPr>
              <a:t> orchestrates the deployment.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Can be influenced by open source projects like</a:t>
            </a:r>
            <a:endParaRPr/>
          </a:p>
          <a:p>
            <a:pPr indent="0" lvl="0" marL="0" marR="0" rtl="0" algn="l">
              <a:spcBef>
                <a:spcPts val="0"/>
              </a:spcBef>
              <a:spcAft>
                <a:spcPts val="0"/>
              </a:spcAft>
              <a:buNone/>
            </a:pPr>
            <a:r>
              <a:rPr lang="en-US" sz="1200" u="sng">
                <a:solidFill>
                  <a:schemeClr val="dk1"/>
                </a:solidFill>
                <a:latin typeface="Calibri"/>
                <a:ea typeface="Calibri"/>
                <a:cs typeface="Calibri"/>
                <a:sym typeface="Calibri"/>
                <a:hlinkClick r:id="rId6"/>
              </a:rPr>
              <a:t>https://bitbucket.org/amdatulabs/amdatu-kubernetes-deployer/src/master/</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9"/>
          <p:cNvSpPr/>
          <p:nvPr/>
        </p:nvSpPr>
        <p:spPr>
          <a:xfrm>
            <a:off x="716116" y="1592200"/>
            <a:ext cx="294561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F5496"/>
                </a:solidFill>
                <a:latin typeface="Calibri"/>
                <a:ea typeface="Calibri"/>
                <a:cs typeface="Calibri"/>
                <a:sym typeface="Calibri"/>
              </a:rPr>
              <a:t>spec:</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replicas: </a:t>
            </a:r>
            <a:r>
              <a:rPr lang="en-US" sz="1800">
                <a:solidFill>
                  <a:schemeClr val="accent6"/>
                </a:solidFill>
                <a:latin typeface="Calibri"/>
                <a:ea typeface="Calibri"/>
                <a:cs typeface="Calibri"/>
                <a:sym typeface="Calibri"/>
              </a:rPr>
              <a:t>8</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revisionHistoryLimit: </a:t>
            </a:r>
            <a:r>
              <a:rPr lang="en-US" sz="1800">
                <a:solidFill>
                  <a:schemeClr val="accent6"/>
                </a:solidFill>
                <a:latin typeface="Calibri"/>
                <a:ea typeface="Calibri"/>
                <a:cs typeface="Calibri"/>
                <a:sym typeface="Calibri"/>
              </a:rPr>
              <a:t>5</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minReadySeconds: </a:t>
            </a:r>
            <a:r>
              <a:rPr lang="en-US" sz="1800">
                <a:solidFill>
                  <a:schemeClr val="accent6"/>
                </a:solidFill>
                <a:latin typeface="Calibri"/>
                <a:ea typeface="Calibri"/>
                <a:cs typeface="Calibri"/>
                <a:sym typeface="Calibri"/>
              </a:rPr>
              <a:t>20</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type: RollingUpdate</a:t>
            </a:r>
            <a:endParaRPr sz="1800">
              <a:solidFill>
                <a:srgbClr val="2F5496"/>
              </a:solidFill>
              <a:latin typeface="Calibri"/>
              <a:ea typeface="Calibri"/>
              <a:cs typeface="Calibri"/>
              <a:sym typeface="Calibri"/>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strategy:</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rollingUpdate:</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maxUnavailable: </a:t>
            </a:r>
            <a:r>
              <a:rPr lang="en-US" sz="1800">
                <a:solidFill>
                  <a:schemeClr val="accent6"/>
                </a:solidFill>
                <a:latin typeface="Calibri"/>
                <a:ea typeface="Calibri"/>
                <a:cs typeface="Calibri"/>
                <a:sym typeface="Calibri"/>
              </a:rPr>
              <a:t>25%</a:t>
            </a:r>
            <a:endParaRPr/>
          </a:p>
          <a:p>
            <a:pPr indent="0" lvl="0" marL="0" marR="0" rtl="0" algn="l">
              <a:spcBef>
                <a:spcPts val="0"/>
              </a:spcBef>
              <a:spcAft>
                <a:spcPts val="0"/>
              </a:spcAft>
              <a:buNone/>
            </a:pPr>
            <a:r>
              <a:rPr lang="en-US" sz="1800">
                <a:solidFill>
                  <a:srgbClr val="2F5496"/>
                </a:solidFill>
                <a:latin typeface="Calibri"/>
                <a:ea typeface="Calibri"/>
                <a:cs typeface="Calibri"/>
                <a:sym typeface="Calibri"/>
              </a:rPr>
              <a:t>      maxSurge: </a:t>
            </a:r>
            <a:r>
              <a:rPr lang="en-US" sz="1800">
                <a:solidFill>
                  <a:schemeClr val="accent6"/>
                </a:solidFill>
                <a:latin typeface="Calibri"/>
                <a:ea typeface="Calibri"/>
                <a:cs typeface="Calibri"/>
                <a:sym typeface="Calibri"/>
              </a:rPr>
              <a:t>2</a:t>
            </a:r>
            <a:endParaRPr/>
          </a:p>
        </p:txBody>
      </p:sp>
      <p:sp>
        <p:nvSpPr>
          <p:cNvPr id="175" name="Google Shape;175;p9"/>
          <p:cNvSpPr txBox="1"/>
          <p:nvPr/>
        </p:nvSpPr>
        <p:spPr>
          <a:xfrm>
            <a:off x="498230" y="13568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Proper Deployment Parameters</a:t>
            </a:r>
            <a:endParaRPr/>
          </a:p>
        </p:txBody>
      </p:sp>
      <p:sp>
        <p:nvSpPr>
          <p:cNvPr id="176" name="Google Shape;176;p9"/>
          <p:cNvSpPr/>
          <p:nvPr/>
        </p:nvSpPr>
        <p:spPr>
          <a:xfrm>
            <a:off x="3851734" y="1613681"/>
            <a:ext cx="7683335" cy="25423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111111"/>
              </a:buClr>
              <a:buSzPts val="1800"/>
              <a:buFont typeface="Arial"/>
              <a:buChar char="•"/>
            </a:pPr>
            <a:r>
              <a:rPr lang="en-US" sz="1800">
                <a:solidFill>
                  <a:srgbClr val="111111"/>
                </a:solidFill>
                <a:latin typeface="Calibri"/>
                <a:ea typeface="Calibri"/>
                <a:cs typeface="Calibri"/>
                <a:sym typeface="Calibri"/>
              </a:rPr>
              <a:t>At least </a:t>
            </a:r>
            <a:r>
              <a:rPr b="1" lang="en-US" sz="1800">
                <a:solidFill>
                  <a:srgbClr val="111111"/>
                </a:solidFill>
                <a:latin typeface="Calibri"/>
                <a:ea typeface="Calibri"/>
                <a:cs typeface="Calibri"/>
                <a:sym typeface="Calibri"/>
              </a:rPr>
              <a:t>6</a:t>
            </a:r>
            <a:r>
              <a:rPr lang="en-US" sz="1800">
                <a:solidFill>
                  <a:srgbClr val="111111"/>
                </a:solidFill>
                <a:latin typeface="Calibri"/>
                <a:ea typeface="Calibri"/>
                <a:cs typeface="Calibri"/>
                <a:sym typeface="Calibri"/>
              </a:rPr>
              <a:t> pods out of 8 (75%) are always running</a:t>
            </a:r>
            <a:endParaRPr/>
          </a:p>
          <a:p>
            <a:pPr indent="-285750" lvl="0" marL="285750" marR="0" rtl="0" algn="l">
              <a:lnSpc>
                <a:spcPct val="150000"/>
              </a:lnSpc>
              <a:spcBef>
                <a:spcPts val="0"/>
              </a:spcBef>
              <a:spcAft>
                <a:spcPts val="0"/>
              </a:spcAft>
              <a:buClr>
                <a:srgbClr val="111111"/>
              </a:buClr>
              <a:buSzPts val="1800"/>
              <a:buFont typeface="Arial"/>
              <a:buChar char="•"/>
            </a:pPr>
            <a:r>
              <a:rPr lang="en-US" sz="1800">
                <a:solidFill>
                  <a:srgbClr val="111111"/>
                </a:solidFill>
                <a:latin typeface="Calibri"/>
                <a:ea typeface="Calibri"/>
                <a:cs typeface="Calibri"/>
                <a:sym typeface="Calibri"/>
              </a:rPr>
              <a:t>Prevents the expected number of replicas from being exceeded by more than </a:t>
            </a:r>
            <a:r>
              <a:rPr b="1" lang="en-US" sz="1800">
                <a:solidFill>
                  <a:srgbClr val="111111"/>
                </a:solidFill>
                <a:latin typeface="Calibri"/>
                <a:ea typeface="Calibri"/>
                <a:cs typeface="Calibri"/>
                <a:sym typeface="Calibri"/>
              </a:rPr>
              <a:t>2</a:t>
            </a:r>
            <a:r>
              <a:rPr lang="en-US" sz="1800">
                <a:solidFill>
                  <a:srgbClr val="111111"/>
                </a:solidFill>
                <a:latin typeface="Calibri"/>
                <a:ea typeface="Calibri"/>
                <a:cs typeface="Calibri"/>
                <a:sym typeface="Calibri"/>
              </a:rPr>
              <a:t> pods in order to avoid insufficient computing resources</a:t>
            </a:r>
            <a:endParaRPr/>
          </a:p>
          <a:p>
            <a:pPr indent="-285750" lvl="0" marL="285750" marR="0" rtl="0" algn="l">
              <a:lnSpc>
                <a:spcPct val="150000"/>
              </a:lnSpc>
              <a:spcBef>
                <a:spcPts val="0"/>
              </a:spcBef>
              <a:spcAft>
                <a:spcPts val="0"/>
              </a:spcAft>
              <a:buClr>
                <a:srgbClr val="111111"/>
              </a:buClr>
              <a:buSzPts val="1800"/>
              <a:buFont typeface="Arial"/>
              <a:buChar char="•"/>
            </a:pPr>
            <a:r>
              <a:rPr lang="en-US" sz="1800">
                <a:solidFill>
                  <a:srgbClr val="111111"/>
                </a:solidFill>
                <a:latin typeface="Calibri"/>
                <a:ea typeface="Calibri"/>
                <a:cs typeface="Calibri"/>
                <a:sym typeface="Calibri"/>
              </a:rPr>
              <a:t>Pod is considered stable only after staying in the </a:t>
            </a:r>
            <a:r>
              <a:rPr i="1" lang="en-US" sz="1800">
                <a:solidFill>
                  <a:srgbClr val="111111"/>
                </a:solidFill>
                <a:latin typeface="Calibri"/>
                <a:ea typeface="Calibri"/>
                <a:cs typeface="Calibri"/>
                <a:sym typeface="Calibri"/>
              </a:rPr>
              <a:t>Running</a:t>
            </a:r>
            <a:r>
              <a:rPr lang="en-US" sz="1800">
                <a:solidFill>
                  <a:srgbClr val="111111"/>
                </a:solidFill>
                <a:latin typeface="Calibri"/>
                <a:ea typeface="Calibri"/>
                <a:cs typeface="Calibri"/>
                <a:sym typeface="Calibri"/>
              </a:rPr>
              <a:t> phase for at least </a:t>
            </a:r>
            <a:r>
              <a:rPr b="1" lang="en-US" sz="1800">
                <a:solidFill>
                  <a:srgbClr val="111111"/>
                </a:solidFill>
                <a:latin typeface="Calibri"/>
                <a:ea typeface="Calibri"/>
                <a:cs typeface="Calibri"/>
                <a:sym typeface="Calibri"/>
              </a:rPr>
              <a:t>20 </a:t>
            </a:r>
            <a:r>
              <a:rPr lang="en-US" sz="1800">
                <a:solidFill>
                  <a:srgbClr val="111111"/>
                </a:solidFill>
                <a:latin typeface="Calibri"/>
                <a:ea typeface="Calibri"/>
                <a:cs typeface="Calibri"/>
                <a:sym typeface="Calibri"/>
              </a:rPr>
              <a:t>seconds so that late crashes, typically due to timeouts, can automatically pause the deployment</a:t>
            </a:r>
            <a:endParaRPr sz="1800">
              <a:solidFill>
                <a:schemeClr val="dk1"/>
              </a:solidFill>
              <a:latin typeface="Calibri"/>
              <a:ea typeface="Calibri"/>
              <a:cs typeface="Calibri"/>
              <a:sym typeface="Calibri"/>
            </a:endParaRPr>
          </a:p>
        </p:txBody>
      </p:sp>
      <p:sp>
        <p:nvSpPr>
          <p:cNvPr id="177" name="Google Shape;177;p9"/>
          <p:cNvSpPr txBox="1"/>
          <p:nvPr/>
        </p:nvSpPr>
        <p:spPr>
          <a:xfrm>
            <a:off x="621647" y="4398000"/>
            <a:ext cx="27345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Rolling Update parameters</a:t>
            </a:r>
            <a:endParaRPr/>
          </a:p>
        </p:txBody>
      </p:sp>
      <p:sp>
        <p:nvSpPr>
          <p:cNvPr id="178" name="Google Shape;178;p9"/>
          <p:cNvSpPr txBox="1"/>
          <p:nvPr/>
        </p:nvSpPr>
        <p:spPr>
          <a:xfrm>
            <a:off x="2345634" y="5406888"/>
            <a:ext cx="810484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Default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25% availability – for huge production workload, app could become unresponsive.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25% Surge – when running tight on resources, this could bring you too close to limits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2019-03-08T06:08:39Z</dcterms:created>
  <dc:creator>Shekhar Agrawal</dc:creator>
</cp:coreProperties>
</file>