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984" r:id="rId2"/>
    <p:sldId id="985" r:id="rId3"/>
    <p:sldId id="1050" r:id="rId4"/>
    <p:sldId id="1051" r:id="rId5"/>
    <p:sldId id="987" r:id="rId6"/>
    <p:sldId id="998" r:id="rId7"/>
    <p:sldId id="1000" r:id="rId8"/>
    <p:sldId id="577" r:id="rId9"/>
    <p:sldId id="572" r:id="rId10"/>
    <p:sldId id="1114" r:id="rId11"/>
    <p:sldId id="1113" r:id="rId12"/>
    <p:sldId id="1005" r:id="rId13"/>
    <p:sldId id="1119" r:id="rId14"/>
    <p:sldId id="1008" r:id="rId15"/>
    <p:sldId id="1118" r:id="rId16"/>
    <p:sldId id="1120" r:id="rId17"/>
    <p:sldId id="1122" r:id="rId18"/>
    <p:sldId id="994" r:id="rId19"/>
    <p:sldId id="1128" r:id="rId20"/>
    <p:sldId id="1141" r:id="rId21"/>
    <p:sldId id="1142" r:id="rId22"/>
    <p:sldId id="1143" r:id="rId23"/>
    <p:sldId id="1144" r:id="rId24"/>
    <p:sldId id="1145" r:id="rId25"/>
    <p:sldId id="1158" r:id="rId26"/>
    <p:sldId id="520" r:id="rId27"/>
    <p:sldId id="583" r:id="rId28"/>
    <p:sldId id="521" r:id="rId29"/>
    <p:sldId id="586" r:id="rId30"/>
    <p:sldId id="1061" r:id="rId31"/>
    <p:sldId id="1135" r:id="rId32"/>
    <p:sldId id="1136" r:id="rId33"/>
    <p:sldId id="1137" r:id="rId34"/>
    <p:sldId id="1138" r:id="rId35"/>
    <p:sldId id="1062" r:id="rId36"/>
    <p:sldId id="523" r:id="rId37"/>
    <p:sldId id="591" r:id="rId38"/>
    <p:sldId id="592" r:id="rId39"/>
    <p:sldId id="593" r:id="rId40"/>
    <p:sldId id="117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01B9E7-816C-4345-A6D8-DB363958E33E}">
          <p14:sldIdLst>
            <p14:sldId id="984"/>
            <p14:sldId id="985"/>
            <p14:sldId id="1050"/>
            <p14:sldId id="1051"/>
            <p14:sldId id="987"/>
            <p14:sldId id="998"/>
            <p14:sldId id="1000"/>
            <p14:sldId id="577"/>
            <p14:sldId id="572"/>
            <p14:sldId id="1114"/>
            <p14:sldId id="1113"/>
            <p14:sldId id="1005"/>
            <p14:sldId id="1119"/>
            <p14:sldId id="1008"/>
            <p14:sldId id="1118"/>
            <p14:sldId id="1120"/>
            <p14:sldId id="1122"/>
            <p14:sldId id="994"/>
            <p14:sldId id="1128"/>
            <p14:sldId id="1141"/>
            <p14:sldId id="1142"/>
            <p14:sldId id="1143"/>
            <p14:sldId id="1144"/>
            <p14:sldId id="1145"/>
            <p14:sldId id="1158"/>
            <p14:sldId id="520"/>
            <p14:sldId id="583"/>
            <p14:sldId id="521"/>
            <p14:sldId id="586"/>
            <p14:sldId id="1061"/>
            <p14:sldId id="1135"/>
            <p14:sldId id="1136"/>
            <p14:sldId id="1137"/>
            <p14:sldId id="1138"/>
            <p14:sldId id="1062"/>
            <p14:sldId id="523"/>
            <p14:sldId id="591"/>
            <p14:sldId id="592"/>
            <p14:sldId id="593"/>
            <p14:sldId id="11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66"/>
    <p:restoredTop sz="95728"/>
  </p:normalViewPr>
  <p:slideViewPr>
    <p:cSldViewPr snapToGrid="0" snapToObjects="1">
      <p:cViewPr varScale="1">
        <p:scale>
          <a:sx n="111" d="100"/>
          <a:sy n="111" d="100"/>
        </p:scale>
        <p:origin x="52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16D1-71F1-184C-867C-526D5F0518CB}" type="datetimeFigureOut">
              <a:rPr lang="en-US" smtClean="0"/>
              <a:pPr/>
              <a:t>3/12/19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EB5DA-E585-8C43-946C-F0BEE169026F}" type="slidenum">
              <a:rPr lang="en-US" smtClean="0"/>
              <a:pPr/>
              <a:t>‹#›</a:t>
            </a:fld>
            <a:endParaRPr lang="en-US"/>
          </a:p>
        </p:txBody>
      </p:sp>
    </p:spTree>
    <p:extLst>
      <p:ext uri="{BB962C8B-B14F-4D97-AF65-F5344CB8AC3E}">
        <p14:creationId xmlns:p14="http://schemas.microsoft.com/office/powerpoint/2010/main" val="3246757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35263-AB5C-43DF-A986-1C934AD25406}" type="slidenum">
              <a:rPr lang="en-US" smtClean="0"/>
              <a:pPr/>
              <a:t>1</a:t>
            </a:fld>
            <a:endParaRPr lang="en-US"/>
          </a:p>
        </p:txBody>
      </p:sp>
    </p:spTree>
    <p:extLst>
      <p:ext uri="{BB962C8B-B14F-4D97-AF65-F5344CB8AC3E}">
        <p14:creationId xmlns:p14="http://schemas.microsoft.com/office/powerpoint/2010/main" val="527689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35263-AB5C-43DF-A986-1C934AD25406}" type="slidenum">
              <a:rPr lang="en-US" smtClean="0"/>
              <a:pPr/>
              <a:t>26</a:t>
            </a:fld>
            <a:endParaRPr lang="en-US"/>
          </a:p>
        </p:txBody>
      </p:sp>
    </p:spTree>
    <p:extLst>
      <p:ext uri="{BB962C8B-B14F-4D97-AF65-F5344CB8AC3E}">
        <p14:creationId xmlns:p14="http://schemas.microsoft.com/office/powerpoint/2010/main" val="359192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35263-AB5C-43DF-A986-1C934AD25406}" type="slidenum">
              <a:rPr lang="en-US" smtClean="0"/>
              <a:pPr/>
              <a:t>27</a:t>
            </a:fld>
            <a:endParaRPr lang="en-US"/>
          </a:p>
        </p:txBody>
      </p:sp>
    </p:spTree>
    <p:extLst>
      <p:ext uri="{BB962C8B-B14F-4D97-AF65-F5344CB8AC3E}">
        <p14:creationId xmlns:p14="http://schemas.microsoft.com/office/powerpoint/2010/main" val="127732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35263-AB5C-43DF-A986-1C934AD25406}" type="slidenum">
              <a:rPr lang="en-US" smtClean="0"/>
              <a:pPr/>
              <a:t>28</a:t>
            </a:fld>
            <a:endParaRPr lang="en-US"/>
          </a:p>
        </p:txBody>
      </p:sp>
    </p:spTree>
    <p:extLst>
      <p:ext uri="{BB962C8B-B14F-4D97-AF65-F5344CB8AC3E}">
        <p14:creationId xmlns:p14="http://schemas.microsoft.com/office/powerpoint/2010/main" val="2218610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35263-AB5C-43DF-A986-1C934AD25406}" type="slidenum">
              <a:rPr lang="en-US" smtClean="0"/>
              <a:pPr/>
              <a:t>29</a:t>
            </a:fld>
            <a:endParaRPr lang="en-US"/>
          </a:p>
        </p:txBody>
      </p:sp>
    </p:spTree>
    <p:extLst>
      <p:ext uri="{BB962C8B-B14F-4D97-AF65-F5344CB8AC3E}">
        <p14:creationId xmlns:p14="http://schemas.microsoft.com/office/powerpoint/2010/main" val="1214996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35263-AB5C-43DF-A986-1C934AD25406}" type="slidenum">
              <a:rPr lang="en-US" smtClean="0"/>
              <a:pPr/>
              <a:t>36</a:t>
            </a:fld>
            <a:endParaRPr lang="en-US"/>
          </a:p>
        </p:txBody>
      </p:sp>
    </p:spTree>
    <p:extLst>
      <p:ext uri="{BB962C8B-B14F-4D97-AF65-F5344CB8AC3E}">
        <p14:creationId xmlns:p14="http://schemas.microsoft.com/office/powerpoint/2010/main" val="1399134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35263-AB5C-43DF-A986-1C934AD25406}" type="slidenum">
              <a:rPr lang="en-US" smtClean="0"/>
              <a:pPr/>
              <a:t>37</a:t>
            </a:fld>
            <a:endParaRPr lang="en-US"/>
          </a:p>
        </p:txBody>
      </p:sp>
    </p:spTree>
    <p:extLst>
      <p:ext uri="{BB962C8B-B14F-4D97-AF65-F5344CB8AC3E}">
        <p14:creationId xmlns:p14="http://schemas.microsoft.com/office/powerpoint/2010/main" val="3464345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35263-AB5C-43DF-A986-1C934AD25406}" type="slidenum">
              <a:rPr lang="en-US" smtClean="0"/>
              <a:pPr/>
              <a:t>38</a:t>
            </a:fld>
            <a:endParaRPr lang="en-US"/>
          </a:p>
        </p:txBody>
      </p:sp>
    </p:spTree>
    <p:extLst>
      <p:ext uri="{BB962C8B-B14F-4D97-AF65-F5344CB8AC3E}">
        <p14:creationId xmlns:p14="http://schemas.microsoft.com/office/powerpoint/2010/main" val="107349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0ED7-3206-7B43-8F8B-94EEB8CD40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E12BFC-9A40-0643-B3AC-ED0F166447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23ACB6-79DB-1C44-B69C-2C90888F3DC2}"/>
              </a:ext>
            </a:extLst>
          </p:cNvPr>
          <p:cNvSpPr>
            <a:spLocks noGrp="1"/>
          </p:cNvSpPr>
          <p:nvPr>
            <p:ph type="dt" sz="half" idx="10"/>
          </p:nvPr>
        </p:nvSpPr>
        <p:spPr/>
        <p:txBody>
          <a:bodyPr/>
          <a:lstStyle/>
          <a:p>
            <a:fld id="{14CB588B-CBF9-5C4A-A190-B8F518B35623}" type="datetimeFigureOut">
              <a:rPr lang="en-US" smtClean="0"/>
              <a:pPr/>
              <a:t>3/12/19</a:t>
            </a:fld>
            <a:endParaRPr lang="en-US"/>
          </a:p>
        </p:txBody>
      </p:sp>
      <p:sp>
        <p:nvSpPr>
          <p:cNvPr id="5" name="Footer Placeholder 4">
            <a:extLst>
              <a:ext uri="{FF2B5EF4-FFF2-40B4-BE49-F238E27FC236}">
                <a16:creationId xmlns:a16="http://schemas.microsoft.com/office/drawing/2014/main" id="{21A59FEF-4CC2-6845-A837-7B3206C24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2A3A1-29C6-C64E-900B-0D4FA03246CC}"/>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93433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3844-6E07-7A45-9888-D25DDB7221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CFDA3B-8AA5-BD4C-83CA-B49531F19F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B285E-08D3-5E40-88F8-35850B2E015E}"/>
              </a:ext>
            </a:extLst>
          </p:cNvPr>
          <p:cNvSpPr>
            <a:spLocks noGrp="1"/>
          </p:cNvSpPr>
          <p:nvPr>
            <p:ph type="dt" sz="half" idx="10"/>
          </p:nvPr>
        </p:nvSpPr>
        <p:spPr/>
        <p:txBody>
          <a:bodyPr/>
          <a:lstStyle/>
          <a:p>
            <a:fld id="{14CB588B-CBF9-5C4A-A190-B8F518B35623}" type="datetimeFigureOut">
              <a:rPr lang="en-US" smtClean="0"/>
              <a:pPr/>
              <a:t>3/12/19</a:t>
            </a:fld>
            <a:endParaRPr lang="en-US"/>
          </a:p>
        </p:txBody>
      </p:sp>
      <p:sp>
        <p:nvSpPr>
          <p:cNvPr id="5" name="Footer Placeholder 4">
            <a:extLst>
              <a:ext uri="{FF2B5EF4-FFF2-40B4-BE49-F238E27FC236}">
                <a16:creationId xmlns:a16="http://schemas.microsoft.com/office/drawing/2014/main" id="{AD899D85-74CE-6343-BF47-5257D14D4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A5851-5E9B-684D-958E-AE11CA2CCD51}"/>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248247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C2F2C7-EC90-EE4A-AE17-45BECE36A6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B54C8-2CC0-364C-B821-91451D2F7D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37510-C24C-C345-8C63-162D517D1570}"/>
              </a:ext>
            </a:extLst>
          </p:cNvPr>
          <p:cNvSpPr>
            <a:spLocks noGrp="1"/>
          </p:cNvSpPr>
          <p:nvPr>
            <p:ph type="dt" sz="half" idx="10"/>
          </p:nvPr>
        </p:nvSpPr>
        <p:spPr/>
        <p:txBody>
          <a:bodyPr/>
          <a:lstStyle/>
          <a:p>
            <a:fld id="{14CB588B-CBF9-5C4A-A190-B8F518B35623}" type="datetimeFigureOut">
              <a:rPr lang="en-US" smtClean="0"/>
              <a:pPr/>
              <a:t>3/12/19</a:t>
            </a:fld>
            <a:endParaRPr lang="en-US"/>
          </a:p>
        </p:txBody>
      </p:sp>
      <p:sp>
        <p:nvSpPr>
          <p:cNvPr id="5" name="Footer Placeholder 4">
            <a:extLst>
              <a:ext uri="{FF2B5EF4-FFF2-40B4-BE49-F238E27FC236}">
                <a16:creationId xmlns:a16="http://schemas.microsoft.com/office/drawing/2014/main" id="{DE57549A-ECEA-5045-B3A9-32C9749EA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41AD3-1CA6-BF41-AE5D-EC2EB1A4B634}"/>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270551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A1EF-3D7C-1B49-9425-D7D66D1D6C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0D112-4CAB-2142-9278-82164A36B2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BA6A1-DC3D-0D43-9AFB-8E7B0FCC1F94}"/>
              </a:ext>
            </a:extLst>
          </p:cNvPr>
          <p:cNvSpPr>
            <a:spLocks noGrp="1"/>
          </p:cNvSpPr>
          <p:nvPr>
            <p:ph type="dt" sz="half" idx="10"/>
          </p:nvPr>
        </p:nvSpPr>
        <p:spPr/>
        <p:txBody>
          <a:bodyPr/>
          <a:lstStyle/>
          <a:p>
            <a:fld id="{14CB588B-CBF9-5C4A-A190-B8F518B35623}" type="datetimeFigureOut">
              <a:rPr lang="en-US" smtClean="0"/>
              <a:pPr/>
              <a:t>3/12/19</a:t>
            </a:fld>
            <a:endParaRPr lang="en-US"/>
          </a:p>
        </p:txBody>
      </p:sp>
      <p:sp>
        <p:nvSpPr>
          <p:cNvPr id="5" name="Footer Placeholder 4">
            <a:extLst>
              <a:ext uri="{FF2B5EF4-FFF2-40B4-BE49-F238E27FC236}">
                <a16:creationId xmlns:a16="http://schemas.microsoft.com/office/drawing/2014/main" id="{1A488C43-5C09-D245-B814-EC9E856A2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C34E4-81A4-524A-ADF4-B4DC20BA3BAF}"/>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89222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9279-7014-A04F-98D7-A80183ECD6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90830-BB06-AB49-BD35-4E98D31A46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145BAF-3ED4-2149-A456-0D4B2501E624}"/>
              </a:ext>
            </a:extLst>
          </p:cNvPr>
          <p:cNvSpPr>
            <a:spLocks noGrp="1"/>
          </p:cNvSpPr>
          <p:nvPr>
            <p:ph type="dt" sz="half" idx="10"/>
          </p:nvPr>
        </p:nvSpPr>
        <p:spPr/>
        <p:txBody>
          <a:bodyPr/>
          <a:lstStyle/>
          <a:p>
            <a:fld id="{14CB588B-CBF9-5C4A-A190-B8F518B35623}" type="datetimeFigureOut">
              <a:rPr lang="en-US" smtClean="0"/>
              <a:pPr/>
              <a:t>3/12/19</a:t>
            </a:fld>
            <a:endParaRPr lang="en-US"/>
          </a:p>
        </p:txBody>
      </p:sp>
      <p:sp>
        <p:nvSpPr>
          <p:cNvPr id="5" name="Footer Placeholder 4">
            <a:extLst>
              <a:ext uri="{FF2B5EF4-FFF2-40B4-BE49-F238E27FC236}">
                <a16:creationId xmlns:a16="http://schemas.microsoft.com/office/drawing/2014/main" id="{F5036E30-C82C-F84C-B427-E01DE42A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676E7-2F36-4245-9877-BBA8407F9C52}"/>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27672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7FB1-7AB0-1940-B4B9-2D49389B3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235E5C-D83E-994B-A5FB-5664EE6DB2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31CB4A-207E-6649-A923-1A953F16FD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2BED50-4F59-E84B-81B0-34563FDEE930}"/>
              </a:ext>
            </a:extLst>
          </p:cNvPr>
          <p:cNvSpPr>
            <a:spLocks noGrp="1"/>
          </p:cNvSpPr>
          <p:nvPr>
            <p:ph type="dt" sz="half" idx="10"/>
          </p:nvPr>
        </p:nvSpPr>
        <p:spPr/>
        <p:txBody>
          <a:bodyPr/>
          <a:lstStyle/>
          <a:p>
            <a:fld id="{14CB588B-CBF9-5C4A-A190-B8F518B35623}" type="datetimeFigureOut">
              <a:rPr lang="en-US" smtClean="0"/>
              <a:pPr/>
              <a:t>3/12/19</a:t>
            </a:fld>
            <a:endParaRPr lang="en-US"/>
          </a:p>
        </p:txBody>
      </p:sp>
      <p:sp>
        <p:nvSpPr>
          <p:cNvPr id="6" name="Footer Placeholder 5">
            <a:extLst>
              <a:ext uri="{FF2B5EF4-FFF2-40B4-BE49-F238E27FC236}">
                <a16:creationId xmlns:a16="http://schemas.microsoft.com/office/drawing/2014/main" id="{01F35B41-6D03-1F49-8F62-1DE11C8D2A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D233A3-2B4B-8343-9A42-68BF3DF6FE8E}"/>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162963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6FD8-499F-7A45-979A-DCB1F9FB7D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8CB320-D2A7-E445-8CA1-1D61AAE37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9AC91A-EDF6-0C4C-9CA4-E33E1B19BB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05C28D-9D5A-834C-B789-D11D24AD2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1ABBD5-BBE5-1A4F-A057-71C83B0A63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E39F7A-9EAA-DD49-A49B-E0D753BB40F9}"/>
              </a:ext>
            </a:extLst>
          </p:cNvPr>
          <p:cNvSpPr>
            <a:spLocks noGrp="1"/>
          </p:cNvSpPr>
          <p:nvPr>
            <p:ph type="dt" sz="half" idx="10"/>
          </p:nvPr>
        </p:nvSpPr>
        <p:spPr/>
        <p:txBody>
          <a:bodyPr/>
          <a:lstStyle/>
          <a:p>
            <a:fld id="{14CB588B-CBF9-5C4A-A190-B8F518B35623}" type="datetimeFigureOut">
              <a:rPr lang="en-US" smtClean="0"/>
              <a:pPr/>
              <a:t>3/12/19</a:t>
            </a:fld>
            <a:endParaRPr lang="en-US"/>
          </a:p>
        </p:txBody>
      </p:sp>
      <p:sp>
        <p:nvSpPr>
          <p:cNvPr id="8" name="Footer Placeholder 7">
            <a:extLst>
              <a:ext uri="{FF2B5EF4-FFF2-40B4-BE49-F238E27FC236}">
                <a16:creationId xmlns:a16="http://schemas.microsoft.com/office/drawing/2014/main" id="{12B38271-9BDC-4A47-9DB7-89557E85DA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E58722-D85B-CA49-9CE3-13FB6AC80BB9}"/>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40701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2F12-058D-8146-B152-77782A0E6C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B1A9A5-C3A2-584D-BD99-B93DDCAD845E}"/>
              </a:ext>
            </a:extLst>
          </p:cNvPr>
          <p:cNvSpPr>
            <a:spLocks noGrp="1"/>
          </p:cNvSpPr>
          <p:nvPr>
            <p:ph type="dt" sz="half" idx="10"/>
          </p:nvPr>
        </p:nvSpPr>
        <p:spPr/>
        <p:txBody>
          <a:bodyPr/>
          <a:lstStyle/>
          <a:p>
            <a:fld id="{14CB588B-CBF9-5C4A-A190-B8F518B35623}" type="datetimeFigureOut">
              <a:rPr lang="en-US" smtClean="0"/>
              <a:pPr/>
              <a:t>3/12/19</a:t>
            </a:fld>
            <a:endParaRPr lang="en-US"/>
          </a:p>
        </p:txBody>
      </p:sp>
      <p:sp>
        <p:nvSpPr>
          <p:cNvPr id="4" name="Footer Placeholder 3">
            <a:extLst>
              <a:ext uri="{FF2B5EF4-FFF2-40B4-BE49-F238E27FC236}">
                <a16:creationId xmlns:a16="http://schemas.microsoft.com/office/drawing/2014/main" id="{0EA8A6E5-307A-B641-972E-95BAC2A10D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1FCA92-4D73-054D-B376-44181D1BFA45}"/>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14887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C61373-65C7-A246-9976-207887830C49}"/>
              </a:ext>
            </a:extLst>
          </p:cNvPr>
          <p:cNvSpPr>
            <a:spLocks noGrp="1"/>
          </p:cNvSpPr>
          <p:nvPr>
            <p:ph type="dt" sz="half" idx="10"/>
          </p:nvPr>
        </p:nvSpPr>
        <p:spPr/>
        <p:txBody>
          <a:bodyPr/>
          <a:lstStyle/>
          <a:p>
            <a:fld id="{14CB588B-CBF9-5C4A-A190-B8F518B35623}" type="datetimeFigureOut">
              <a:rPr lang="en-US" smtClean="0"/>
              <a:pPr/>
              <a:t>3/12/19</a:t>
            </a:fld>
            <a:endParaRPr lang="en-US"/>
          </a:p>
        </p:txBody>
      </p:sp>
      <p:sp>
        <p:nvSpPr>
          <p:cNvPr id="3" name="Footer Placeholder 2">
            <a:extLst>
              <a:ext uri="{FF2B5EF4-FFF2-40B4-BE49-F238E27FC236}">
                <a16:creationId xmlns:a16="http://schemas.microsoft.com/office/drawing/2014/main" id="{FB2D02BD-446F-7240-98FF-63B29D1D37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C7B714-C586-3A4A-B89E-0D0DFAF829EB}"/>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190413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EE587-3A21-8F43-9373-CCFC30D10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C86713-195C-0746-83F8-F02B8ED19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7751DF-D070-6D45-B925-3D839CC9E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044CAF-8605-CD45-8306-8D9742F3322B}"/>
              </a:ext>
            </a:extLst>
          </p:cNvPr>
          <p:cNvSpPr>
            <a:spLocks noGrp="1"/>
          </p:cNvSpPr>
          <p:nvPr>
            <p:ph type="dt" sz="half" idx="10"/>
          </p:nvPr>
        </p:nvSpPr>
        <p:spPr/>
        <p:txBody>
          <a:bodyPr/>
          <a:lstStyle/>
          <a:p>
            <a:fld id="{14CB588B-CBF9-5C4A-A190-B8F518B35623}" type="datetimeFigureOut">
              <a:rPr lang="en-US" smtClean="0"/>
              <a:pPr/>
              <a:t>3/12/19</a:t>
            </a:fld>
            <a:endParaRPr lang="en-US"/>
          </a:p>
        </p:txBody>
      </p:sp>
      <p:sp>
        <p:nvSpPr>
          <p:cNvPr id="6" name="Footer Placeholder 5">
            <a:extLst>
              <a:ext uri="{FF2B5EF4-FFF2-40B4-BE49-F238E27FC236}">
                <a16:creationId xmlns:a16="http://schemas.microsoft.com/office/drawing/2014/main" id="{81228582-7AA8-2C4A-B875-7B6EC4DCAD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5BB1BF-51EC-5E47-B72E-3AD20532F857}"/>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330476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9AF2-801F-C647-87C8-9746E4FE0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C0F21B-4813-1442-94CA-C61B2DC3F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02A16B-EE63-4C4D-A592-52E6ECD74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439A01-4D59-9C40-BBF5-0C50883CFC46}"/>
              </a:ext>
            </a:extLst>
          </p:cNvPr>
          <p:cNvSpPr>
            <a:spLocks noGrp="1"/>
          </p:cNvSpPr>
          <p:nvPr>
            <p:ph type="dt" sz="half" idx="10"/>
          </p:nvPr>
        </p:nvSpPr>
        <p:spPr/>
        <p:txBody>
          <a:bodyPr/>
          <a:lstStyle/>
          <a:p>
            <a:fld id="{14CB588B-CBF9-5C4A-A190-B8F518B35623}" type="datetimeFigureOut">
              <a:rPr lang="en-US" smtClean="0"/>
              <a:pPr/>
              <a:t>3/12/19</a:t>
            </a:fld>
            <a:endParaRPr lang="en-US"/>
          </a:p>
        </p:txBody>
      </p:sp>
      <p:sp>
        <p:nvSpPr>
          <p:cNvPr id="6" name="Footer Placeholder 5">
            <a:extLst>
              <a:ext uri="{FF2B5EF4-FFF2-40B4-BE49-F238E27FC236}">
                <a16:creationId xmlns:a16="http://schemas.microsoft.com/office/drawing/2014/main" id="{E78463F7-E594-6641-9E13-38F7CFBA9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372C34-5AB1-0A44-96A2-C432154A2251}"/>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390429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BFDCB8-A038-404E-A246-896D730DA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C69CA5-28C8-6746-A414-71FDEFF703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63F43-1643-1940-B4CB-833CB2E67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B588B-CBF9-5C4A-A190-B8F518B35623}" type="datetimeFigureOut">
              <a:rPr lang="en-US" smtClean="0"/>
              <a:pPr/>
              <a:t>3/12/19</a:t>
            </a:fld>
            <a:endParaRPr lang="en-US"/>
          </a:p>
        </p:txBody>
      </p:sp>
      <p:sp>
        <p:nvSpPr>
          <p:cNvPr id="5" name="Footer Placeholder 4">
            <a:extLst>
              <a:ext uri="{FF2B5EF4-FFF2-40B4-BE49-F238E27FC236}">
                <a16:creationId xmlns:a16="http://schemas.microsoft.com/office/drawing/2014/main" id="{F1DF5AF5-774B-B848-8894-1B0909473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481FE9-FB15-E346-AE0B-E775C78B12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99F63-FC93-EE43-93A7-EA7246433E60}" type="slidenum">
              <a:rPr lang="en-US" smtClean="0"/>
              <a:pPr/>
              <a:t>‹#›</a:t>
            </a:fld>
            <a:endParaRPr lang="en-US"/>
          </a:p>
        </p:txBody>
      </p:sp>
    </p:spTree>
    <p:extLst>
      <p:ext uri="{BB962C8B-B14F-4D97-AF65-F5344CB8AC3E}">
        <p14:creationId xmlns:p14="http://schemas.microsoft.com/office/powerpoint/2010/main" val="210091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et.docker.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www.hub.docker.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github.com/docker/docker.github.io/blob/master/registry/deploying.md"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shekhar2010us/kubernetes_teach_git/blob/master/docker_networking/docker_networking_lab.md"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shekhar2010us/kubernetes_teach_git/tree/master/docker_logg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48636E2-544B-4ACD-94FB-44EE897D806C}"/>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1F7F983-B718-49F7-A275-7FA23A522C7B}"/>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6" name="Slide Number Placeholder 102">
            <a:extLst>
              <a:ext uri="{FF2B5EF4-FFF2-40B4-BE49-F238E27FC236}">
                <a16:creationId xmlns:a16="http://schemas.microsoft.com/office/drawing/2014/main" id="{BE73A6AF-9FC9-48C2-B932-D2646E9C5E49}"/>
              </a:ext>
            </a:extLst>
          </p:cNvPr>
          <p:cNvSpPr txBox="1">
            <a:spLocks/>
          </p:cNvSpPr>
          <p:nvPr/>
        </p:nvSpPr>
        <p:spPr>
          <a:xfrm>
            <a:off x="9124470"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a:t>
            </a:fld>
            <a:endParaRPr lang="en-US" sz="1600"/>
          </a:p>
        </p:txBody>
      </p:sp>
      <p:sp>
        <p:nvSpPr>
          <p:cNvPr id="7" name="TextBox 6">
            <a:extLst>
              <a:ext uri="{FF2B5EF4-FFF2-40B4-BE49-F238E27FC236}">
                <a16:creationId xmlns:a16="http://schemas.microsoft.com/office/drawing/2014/main" id="{B0AE97C2-3BDB-4D9B-9D2B-428150B1C41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C08A2F89-CE62-4A21-B1AF-61FC1C55DB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sp>
        <p:nvSpPr>
          <p:cNvPr id="11" name="Title 1">
            <a:extLst>
              <a:ext uri="{FF2B5EF4-FFF2-40B4-BE49-F238E27FC236}">
                <a16:creationId xmlns:a16="http://schemas.microsoft.com/office/drawing/2014/main" id="{C7DF25CC-56B0-46C8-BA1C-0C20FC6470D9}"/>
              </a:ext>
            </a:extLst>
          </p:cNvPr>
          <p:cNvSpPr txBox="1">
            <a:spLocks/>
          </p:cNvSpPr>
          <p:nvPr/>
        </p:nvSpPr>
        <p:spPr>
          <a:xfrm>
            <a:off x="1081087" y="1341175"/>
            <a:ext cx="10029826" cy="2387600"/>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rgbClr val="002060"/>
                </a:solidFill>
              </a:rPr>
              <a:t>ICAgile</a:t>
            </a:r>
            <a:r>
              <a:rPr lang="en-US" b="1" dirty="0">
                <a:solidFill>
                  <a:srgbClr val="002060"/>
                </a:solidFill>
              </a:rPr>
              <a:t> </a:t>
            </a:r>
          </a:p>
          <a:p>
            <a:r>
              <a:rPr lang="en-US" b="1" dirty="0">
                <a:solidFill>
                  <a:srgbClr val="002060"/>
                </a:solidFill>
              </a:rPr>
              <a:t>Advanced Kubernetes</a:t>
            </a:r>
          </a:p>
          <a:p>
            <a:r>
              <a:rPr lang="en-US" b="1" dirty="0">
                <a:solidFill>
                  <a:srgbClr val="002060"/>
                </a:solidFill>
              </a:rPr>
              <a:t>ICP – K8S</a:t>
            </a:r>
          </a:p>
        </p:txBody>
      </p:sp>
      <p:sp>
        <p:nvSpPr>
          <p:cNvPr id="12" name="Subtitle 2">
            <a:extLst>
              <a:ext uri="{FF2B5EF4-FFF2-40B4-BE49-F238E27FC236}">
                <a16:creationId xmlns:a16="http://schemas.microsoft.com/office/drawing/2014/main" id="{47FF8B81-25CB-4A64-BCDB-771D28807762}"/>
              </a:ext>
            </a:extLst>
          </p:cNvPr>
          <p:cNvSpPr txBox="1">
            <a:spLocks/>
          </p:cNvSpPr>
          <p:nvPr/>
        </p:nvSpPr>
        <p:spPr>
          <a:xfrm>
            <a:off x="1524000" y="378063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Agile Brains Consulting, Inc. </a:t>
            </a:r>
          </a:p>
          <a:p>
            <a:r>
              <a:rPr lang="en-US" dirty="0" err="1"/>
              <a:t>ICP-IDO</a:t>
            </a:r>
            <a:endParaRPr lang="en-US" dirty="0"/>
          </a:p>
        </p:txBody>
      </p:sp>
      <p:pic>
        <p:nvPicPr>
          <p:cNvPr id="15" name="Picture 14">
            <a:extLst>
              <a:ext uri="{FF2B5EF4-FFF2-40B4-BE49-F238E27FC236}">
                <a16:creationId xmlns:a16="http://schemas.microsoft.com/office/drawing/2014/main" id="{20BF39EA-DD8A-4B7E-96C2-397284E8A028}"/>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Tree>
    <p:extLst>
      <p:ext uri="{BB962C8B-B14F-4D97-AF65-F5344CB8AC3E}">
        <p14:creationId xmlns:p14="http://schemas.microsoft.com/office/powerpoint/2010/main" val="36623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10</a:t>
            </a:fld>
            <a:endParaRPr lang="en-US" sz="1600" dirty="0"/>
          </a:p>
        </p:txBody>
      </p:sp>
      <p:sp>
        <p:nvSpPr>
          <p:cNvPr id="16" name="Title 1">
            <a:extLst>
              <a:ext uri="{FF2B5EF4-FFF2-40B4-BE49-F238E27FC236}">
                <a16:creationId xmlns:a16="http://schemas.microsoft.com/office/drawing/2014/main" id="{87259268-2798-C143-BE34-0DF1FEF9509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Installing Docker on Linux</a:t>
            </a:r>
          </a:p>
        </p:txBody>
      </p:sp>
      <p:sp>
        <p:nvSpPr>
          <p:cNvPr id="12" name="Shape 268">
            <a:extLst>
              <a:ext uri="{FF2B5EF4-FFF2-40B4-BE49-F238E27FC236}">
                <a16:creationId xmlns:a16="http://schemas.microsoft.com/office/drawing/2014/main" id="{DAE64C01-6525-5B4F-883A-2A6E527ADB1E}"/>
              </a:ext>
            </a:extLst>
          </p:cNvPr>
          <p:cNvSpPr txBox="1">
            <a:spLocks/>
          </p:cNvSpPr>
          <p:nvPr/>
        </p:nvSpPr>
        <p:spPr>
          <a:xfrm>
            <a:off x="838200" y="171926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None/>
            </a:pPr>
            <a:endParaRPr lang="en-US" sz="1000" dirty="0">
              <a:sym typeface="Calibri"/>
            </a:endParaRPr>
          </a:p>
          <a:p>
            <a:pPr lvl="1">
              <a:lnSpc>
                <a:spcPct val="150000"/>
              </a:lnSpc>
            </a:pPr>
            <a:r>
              <a:rPr lang="en-US" sz="2200" dirty="0">
                <a:sym typeface="Calibri"/>
              </a:rPr>
              <a:t>There is a Docker-mai</a:t>
            </a:r>
            <a:r>
              <a:rPr lang="en-US" sz="2200" dirty="0"/>
              <a:t>ntained </a:t>
            </a:r>
            <a:r>
              <a:rPr lang="en-US" sz="2200" dirty="0">
                <a:sym typeface="Calibri"/>
              </a:rPr>
              <a:t>community script that will install the latest release on your Linux machine (most popular flavors) available at </a:t>
            </a:r>
            <a:r>
              <a:rPr lang="en-US" sz="2200" dirty="0">
                <a:sym typeface="Calibri"/>
                <a:hlinkClick r:id="rId4"/>
              </a:rPr>
              <a:t>https://get.docker.com/</a:t>
            </a:r>
          </a:p>
          <a:p>
            <a:pPr lvl="1">
              <a:lnSpc>
                <a:spcPct val="150000"/>
              </a:lnSpc>
            </a:pPr>
            <a:r>
              <a:rPr lang="en-US" sz="2200" dirty="0">
                <a:sym typeface="Calibri"/>
              </a:rPr>
              <a:t>Run ‘curl -</a:t>
            </a:r>
            <a:r>
              <a:rPr lang="en-US" sz="2200" dirty="0" err="1">
                <a:sym typeface="Calibri"/>
              </a:rPr>
              <a:t>sSL</a:t>
            </a:r>
            <a:r>
              <a:rPr lang="en-US" sz="2200" dirty="0">
                <a:sym typeface="Calibri"/>
              </a:rPr>
              <a:t> https://</a:t>
            </a:r>
            <a:r>
              <a:rPr lang="en-US" sz="2200" dirty="0" err="1">
                <a:sym typeface="Calibri"/>
              </a:rPr>
              <a:t>get.docker.com</a:t>
            </a:r>
            <a:r>
              <a:rPr lang="en-US" sz="2200" dirty="0">
                <a:sym typeface="Calibri"/>
              </a:rPr>
              <a:t>/ | </a:t>
            </a:r>
            <a:r>
              <a:rPr lang="en-US" sz="2200" dirty="0" err="1">
                <a:sym typeface="Calibri"/>
              </a:rPr>
              <a:t>sh</a:t>
            </a:r>
            <a:r>
              <a:rPr lang="en-US" sz="2200" dirty="0">
                <a:sym typeface="Calibri"/>
              </a:rPr>
              <a:t>’ in your terminal</a:t>
            </a:r>
          </a:p>
          <a:p>
            <a:pPr lvl="1">
              <a:lnSpc>
                <a:spcPct val="150000"/>
              </a:lnSpc>
            </a:pPr>
            <a:r>
              <a:rPr lang="en-US" sz="2200" dirty="0">
                <a:sym typeface="Calibri"/>
              </a:rPr>
              <a:t>The script will also install a Union File System driver and verify Docker engine functionality</a:t>
            </a:r>
          </a:p>
        </p:txBody>
      </p:sp>
    </p:spTree>
    <p:extLst>
      <p:ext uri="{BB962C8B-B14F-4D97-AF65-F5344CB8AC3E}">
        <p14:creationId xmlns:p14="http://schemas.microsoft.com/office/powerpoint/2010/main" val="520752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11</a:t>
            </a:fld>
            <a:endParaRPr lang="en-US" sz="1600" dirty="0"/>
          </a:p>
        </p:txBody>
      </p:sp>
      <p:sp>
        <p:nvSpPr>
          <p:cNvPr id="14" name="Shape 315"/>
          <p:cNvSpPr txBox="1">
            <a:spLocks noGrp="1"/>
          </p:cNvSpPr>
          <p:nvPr>
            <p:ph idx="1"/>
          </p:nvPr>
        </p:nvSpPr>
        <p:spPr>
          <a:xfrm>
            <a:off x="838200" y="1745858"/>
            <a:ext cx="2676522" cy="441350"/>
          </a:xfrm>
        </p:spPr>
        <p:txBody>
          <a:bodyPr>
            <a:normAutofit/>
          </a:bodyPr>
          <a:lstStyle/>
          <a:p>
            <a:pPr marL="0" lvl="0" indent="0">
              <a:buNone/>
            </a:pPr>
            <a:r>
              <a:rPr lang="en-US" sz="2200" dirty="0"/>
              <a:t>$ sudo d</a:t>
            </a:r>
            <a:r>
              <a:rPr lang="en-US" sz="2200" dirty="0">
                <a:sym typeface="Calibri"/>
              </a:rPr>
              <a:t>ocker version</a:t>
            </a:r>
          </a:p>
        </p:txBody>
      </p:sp>
      <p:pic>
        <p:nvPicPr>
          <p:cNvPr id="15" name="Shape 316" descr="Screen Shot 2017-05-21 at 10.53.39 AM.png"/>
          <p:cNvPicPr preferRelativeResize="0"/>
          <p:nvPr/>
        </p:nvPicPr>
        <p:blipFill>
          <a:blip r:embed="rId4"/>
          <a:stretch>
            <a:fillRect/>
          </a:stretch>
        </p:blipFill>
        <p:spPr>
          <a:xfrm>
            <a:off x="247650" y="2187208"/>
            <a:ext cx="4635669" cy="3523806"/>
          </a:xfrm>
          <a:prstGeom prst="rect">
            <a:avLst/>
          </a:prstGeom>
          <a:noFill/>
          <a:ln>
            <a:noFill/>
          </a:ln>
        </p:spPr>
      </p:pic>
      <p:sp>
        <p:nvSpPr>
          <p:cNvPr id="16" name="Title 1">
            <a:extLst>
              <a:ext uri="{FF2B5EF4-FFF2-40B4-BE49-F238E27FC236}">
                <a16:creationId xmlns:a16="http://schemas.microsoft.com/office/drawing/2014/main" id="{87259268-2798-C143-BE34-0DF1FEF9509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Check Docker Installation</a:t>
            </a:r>
          </a:p>
        </p:txBody>
      </p:sp>
      <p:pic>
        <p:nvPicPr>
          <p:cNvPr id="12" name="Shape 336">
            <a:extLst>
              <a:ext uri="{FF2B5EF4-FFF2-40B4-BE49-F238E27FC236}">
                <a16:creationId xmlns:a16="http://schemas.microsoft.com/office/drawing/2014/main" id="{E0C8EDC0-F06D-C64A-B874-582A58B2161C}"/>
              </a:ext>
            </a:extLst>
          </p:cNvPr>
          <p:cNvPicPr preferRelativeResize="0"/>
          <p:nvPr/>
        </p:nvPicPr>
        <p:blipFill rotWithShape="1">
          <a:blip r:embed="rId5">
            <a:alphaModFix/>
          </a:blip>
          <a:srcRect/>
          <a:stretch/>
        </p:blipFill>
        <p:spPr>
          <a:xfrm>
            <a:off x="5284009" y="2543261"/>
            <a:ext cx="6366124" cy="2812915"/>
          </a:xfrm>
          <a:prstGeom prst="rect">
            <a:avLst/>
          </a:prstGeom>
          <a:noFill/>
          <a:ln>
            <a:noFill/>
          </a:ln>
        </p:spPr>
      </p:pic>
      <p:sp>
        <p:nvSpPr>
          <p:cNvPr id="13" name="Shape 315">
            <a:extLst>
              <a:ext uri="{FF2B5EF4-FFF2-40B4-BE49-F238E27FC236}">
                <a16:creationId xmlns:a16="http://schemas.microsoft.com/office/drawing/2014/main" id="{3000AD4B-9E2D-C846-BA91-8D6712BC81A8}"/>
              </a:ext>
            </a:extLst>
          </p:cNvPr>
          <p:cNvSpPr txBox="1">
            <a:spLocks/>
          </p:cNvSpPr>
          <p:nvPr/>
        </p:nvSpPr>
        <p:spPr>
          <a:xfrm>
            <a:off x="5284009" y="1745858"/>
            <a:ext cx="4176080" cy="441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 sudo </a:t>
            </a:r>
            <a:r>
              <a:rPr lang="en-US" sz="2000" dirty="0">
                <a:sym typeface="Calibri"/>
              </a:rPr>
              <a:t>service docker status</a:t>
            </a:r>
            <a:endParaRPr lang="en-US" sz="2200" dirty="0">
              <a:sym typeface="Calibri"/>
            </a:endParaRPr>
          </a:p>
        </p:txBody>
      </p:sp>
    </p:spTree>
    <p:extLst>
      <p:ext uri="{BB962C8B-B14F-4D97-AF65-F5344CB8AC3E}">
        <p14:creationId xmlns:p14="http://schemas.microsoft.com/office/powerpoint/2010/main" val="2393505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12</a:t>
            </a:fld>
            <a:endParaRPr lang="en-US" sz="1600" dirty="0"/>
          </a:p>
        </p:txBody>
      </p:sp>
      <p:sp>
        <p:nvSpPr>
          <p:cNvPr id="16" name="Title 1">
            <a:extLst>
              <a:ext uri="{FF2B5EF4-FFF2-40B4-BE49-F238E27FC236}">
                <a16:creationId xmlns:a16="http://schemas.microsoft.com/office/drawing/2014/main" id="{F0DE763E-9443-C04B-8D15-DB55AA53AD3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Docker Union File System</a:t>
            </a:r>
          </a:p>
        </p:txBody>
      </p:sp>
      <p:sp>
        <p:nvSpPr>
          <p:cNvPr id="17" name="Shape 417">
            <a:extLst>
              <a:ext uri="{FF2B5EF4-FFF2-40B4-BE49-F238E27FC236}">
                <a16:creationId xmlns:a16="http://schemas.microsoft.com/office/drawing/2014/main" id="{2F4F5BFA-9389-2542-A746-6AAC9EB8317B}"/>
              </a:ext>
            </a:extLst>
          </p:cNvPr>
          <p:cNvSpPr txBox="1">
            <a:spLocks noGrp="1"/>
          </p:cNvSpPr>
          <p:nvPr>
            <p:ph idx="1"/>
          </p:nvPr>
        </p:nvSpPr>
        <p:spPr>
          <a:xfrm>
            <a:off x="519112" y="1734818"/>
            <a:ext cx="5061248" cy="3905956"/>
          </a:xfrm>
        </p:spPr>
        <p:txBody>
          <a:bodyPr>
            <a:normAutofit fontScale="92500"/>
          </a:bodyPr>
          <a:lstStyle/>
          <a:p>
            <a:pPr marL="0" lvl="0" indent="0">
              <a:lnSpc>
                <a:spcPct val="150000"/>
              </a:lnSpc>
              <a:buNone/>
            </a:pPr>
            <a:r>
              <a:rPr lang="en-US" sz="2400" dirty="0" err="1">
                <a:sym typeface="Calibri"/>
              </a:rPr>
              <a:t>AuFS</a:t>
            </a:r>
            <a:r>
              <a:rPr lang="en-US" sz="2400" dirty="0">
                <a:sym typeface="Calibri"/>
              </a:rPr>
              <a:t> (</a:t>
            </a:r>
            <a:r>
              <a:rPr lang="en-US" sz="2400" b="1" dirty="0" err="1">
                <a:solidFill>
                  <a:schemeClr val="accent1">
                    <a:lumMod val="75000"/>
                  </a:schemeClr>
                </a:solidFill>
                <a:sym typeface="Calibri"/>
              </a:rPr>
              <a:t>AnotherUnionFS</a:t>
            </a:r>
            <a:r>
              <a:rPr lang="en-US" sz="2400" dirty="0">
                <a:sym typeface="Calibri"/>
              </a:rPr>
              <a:t>) is a multi-layered filesystem that implements union mount</a:t>
            </a:r>
          </a:p>
          <a:p>
            <a:pPr lvl="0">
              <a:lnSpc>
                <a:spcPct val="150000"/>
              </a:lnSpc>
            </a:pPr>
            <a:r>
              <a:rPr lang="en-US" sz="2400" dirty="0">
                <a:sym typeface="Calibri"/>
              </a:rPr>
              <a:t>Allows several filesystems or directories to be simultaneously mounted and visible through a single mount point</a:t>
            </a:r>
          </a:p>
          <a:p>
            <a:pPr lvl="0">
              <a:lnSpc>
                <a:spcPct val="150000"/>
              </a:lnSpc>
            </a:pPr>
            <a:r>
              <a:rPr lang="en-US" sz="2400" dirty="0">
                <a:sym typeface="Calibri"/>
              </a:rPr>
              <a:t>Appears to be one filesystem to the end user</a:t>
            </a:r>
          </a:p>
        </p:txBody>
      </p:sp>
      <p:pic>
        <p:nvPicPr>
          <p:cNvPr id="18" name="Shape 418">
            <a:extLst>
              <a:ext uri="{FF2B5EF4-FFF2-40B4-BE49-F238E27FC236}">
                <a16:creationId xmlns:a16="http://schemas.microsoft.com/office/drawing/2014/main" id="{D284A599-15D7-1146-B788-BFC87B01945A}"/>
              </a:ext>
            </a:extLst>
          </p:cNvPr>
          <p:cNvPicPr preferRelativeResize="0"/>
          <p:nvPr/>
        </p:nvPicPr>
        <p:blipFill rotWithShape="1">
          <a:blip r:embed="rId4">
            <a:alphaModFix/>
          </a:blip>
          <a:srcRect/>
          <a:stretch/>
        </p:blipFill>
        <p:spPr>
          <a:xfrm>
            <a:off x="5689898" y="2003759"/>
            <a:ext cx="4104217" cy="3078163"/>
          </a:xfrm>
          <a:prstGeom prst="rect">
            <a:avLst/>
          </a:prstGeom>
          <a:noFill/>
          <a:ln>
            <a:noFill/>
          </a:ln>
        </p:spPr>
      </p:pic>
    </p:spTree>
    <p:extLst>
      <p:ext uri="{BB962C8B-B14F-4D97-AF65-F5344CB8AC3E}">
        <p14:creationId xmlns:p14="http://schemas.microsoft.com/office/powerpoint/2010/main" val="370367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13</a:t>
            </a:fld>
            <a:endParaRPr lang="en-US" sz="1600" dirty="0"/>
          </a:p>
        </p:txBody>
      </p:sp>
      <p:sp>
        <p:nvSpPr>
          <p:cNvPr id="14" name="Shape 424"/>
          <p:cNvSpPr txBox="1">
            <a:spLocks noGrp="1"/>
          </p:cNvSpPr>
          <p:nvPr>
            <p:ph idx="1"/>
          </p:nvPr>
        </p:nvSpPr>
        <p:spPr>
          <a:xfrm>
            <a:off x="7463470" y="2008521"/>
            <a:ext cx="4179712" cy="3375086"/>
          </a:xfrm>
        </p:spPr>
        <p:txBody>
          <a:bodyPr>
            <a:noAutofit/>
          </a:bodyPr>
          <a:lstStyle/>
          <a:p>
            <a:pPr marL="0" lvl="0" indent="0" algn="ctr">
              <a:lnSpc>
                <a:spcPct val="150000"/>
              </a:lnSpc>
              <a:buNone/>
            </a:pPr>
            <a:r>
              <a:rPr lang="en-US" sz="1800" dirty="0">
                <a:sym typeface="Calibri"/>
              </a:rPr>
              <a:t>Docker Layer – Each Docker image is composed of a series of layers. Docker uses </a:t>
            </a:r>
            <a:r>
              <a:rPr lang="en-US" sz="1800" dirty="0"/>
              <a:t>Union File Systems</a:t>
            </a:r>
            <a:r>
              <a:rPr lang="en-US" sz="1800" dirty="0">
                <a:sym typeface="Calibri"/>
              </a:rPr>
              <a:t> to combine these into a single image. The combination of these layers gives the illusion of a traditional file system. Only the top layer is writeable. </a:t>
            </a:r>
          </a:p>
        </p:txBody>
      </p:sp>
      <p:pic>
        <p:nvPicPr>
          <p:cNvPr id="15" name="Shape 425"/>
          <p:cNvPicPr preferRelativeResize="0"/>
          <p:nvPr/>
        </p:nvPicPr>
        <p:blipFill rotWithShape="1">
          <a:blip r:embed="rId4">
            <a:alphaModFix/>
          </a:blip>
          <a:srcRect/>
          <a:stretch/>
        </p:blipFill>
        <p:spPr>
          <a:xfrm>
            <a:off x="1326444" y="1878229"/>
            <a:ext cx="5791200" cy="3375086"/>
          </a:xfrm>
          <a:prstGeom prst="rect">
            <a:avLst/>
          </a:prstGeom>
          <a:noFill/>
          <a:ln>
            <a:noFill/>
          </a:ln>
        </p:spPr>
      </p:pic>
      <p:sp>
        <p:nvSpPr>
          <p:cNvPr id="16" name="Title 1">
            <a:extLst>
              <a:ext uri="{FF2B5EF4-FFF2-40B4-BE49-F238E27FC236}">
                <a16:creationId xmlns:a16="http://schemas.microsoft.com/office/drawing/2014/main" id="{F0DE763E-9443-C04B-8D15-DB55AA53AD3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Example Docker Layers</a:t>
            </a:r>
          </a:p>
        </p:txBody>
      </p:sp>
    </p:spTree>
    <p:extLst>
      <p:ext uri="{BB962C8B-B14F-4D97-AF65-F5344CB8AC3E}">
        <p14:creationId xmlns:p14="http://schemas.microsoft.com/office/powerpoint/2010/main" val="133981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14</a:t>
            </a:fld>
            <a:endParaRPr lang="en-US" sz="1600" dirty="0"/>
          </a:p>
        </p:txBody>
      </p:sp>
      <p:sp>
        <p:nvSpPr>
          <p:cNvPr id="14" name="Shape 444"/>
          <p:cNvSpPr txBox="1">
            <a:spLocks noGrp="1"/>
          </p:cNvSpPr>
          <p:nvPr>
            <p:ph idx="1"/>
          </p:nvPr>
        </p:nvSpPr>
        <p:spPr>
          <a:xfrm>
            <a:off x="579614" y="1555222"/>
            <a:ext cx="11032772" cy="4018844"/>
          </a:xfrm>
        </p:spPr>
        <p:txBody>
          <a:bodyPr>
            <a:normAutofit/>
          </a:bodyPr>
          <a:lstStyle/>
          <a:p>
            <a:pPr marL="0" lvl="0" indent="0">
              <a:lnSpc>
                <a:spcPct val="150000"/>
              </a:lnSpc>
              <a:buNone/>
            </a:pPr>
            <a:r>
              <a:rPr lang="en-US" dirty="0">
                <a:sym typeface="Calibri"/>
              </a:rPr>
              <a:t>Docker’s first</a:t>
            </a:r>
            <a:r>
              <a:rPr lang="en-US" dirty="0"/>
              <a:t>-</a:t>
            </a:r>
            <a:r>
              <a:rPr lang="en-US" dirty="0">
                <a:sym typeface="Calibri"/>
              </a:rPr>
              <a:t>party cloud</a:t>
            </a:r>
            <a:r>
              <a:rPr lang="en-US" dirty="0"/>
              <a:t>-</a:t>
            </a:r>
            <a:r>
              <a:rPr lang="en-US" dirty="0">
                <a:sym typeface="Calibri"/>
              </a:rPr>
              <a:t>based registry</a:t>
            </a:r>
          </a:p>
          <a:p>
            <a:pPr lvl="1">
              <a:lnSpc>
                <a:spcPct val="150000"/>
              </a:lnSpc>
            </a:pPr>
            <a:r>
              <a:rPr lang="en-US" dirty="0">
                <a:sym typeface="Calibri"/>
              </a:rPr>
              <a:t>Hosts a broad repository of Docker images</a:t>
            </a:r>
          </a:p>
          <a:p>
            <a:pPr lvl="1">
              <a:lnSpc>
                <a:spcPct val="150000"/>
              </a:lnSpc>
            </a:pPr>
            <a:r>
              <a:rPr lang="en-US" dirty="0">
                <a:sym typeface="Calibri"/>
              </a:rPr>
              <a:t>Contains nearly any popular open source technology</a:t>
            </a:r>
          </a:p>
          <a:p>
            <a:pPr lvl="1">
              <a:lnSpc>
                <a:spcPct val="150000"/>
              </a:lnSpc>
            </a:pPr>
            <a:r>
              <a:rPr lang="en-US" dirty="0">
                <a:sym typeface="Calibri"/>
              </a:rPr>
              <a:t>Contains ‘Official images’ from vendors such as Canonical, Oracle, Red Hat, </a:t>
            </a:r>
            <a:r>
              <a:rPr lang="en-US" dirty="0" err="1">
                <a:sym typeface="Calibri"/>
              </a:rPr>
              <a:t>etc</a:t>
            </a:r>
            <a:endParaRPr lang="en-US" dirty="0">
              <a:sym typeface="Calibri"/>
            </a:endParaRPr>
          </a:p>
          <a:p>
            <a:pPr lvl="1">
              <a:lnSpc>
                <a:spcPct val="150000"/>
              </a:lnSpc>
            </a:pPr>
            <a:r>
              <a:rPr lang="en-US" dirty="0">
                <a:sym typeface="Calibri"/>
              </a:rPr>
              <a:t>Provides </a:t>
            </a:r>
            <a:r>
              <a:rPr lang="en-US" b="1" dirty="0">
                <a:sym typeface="Calibri"/>
              </a:rPr>
              <a:t>one free private Docker repo</a:t>
            </a:r>
            <a:r>
              <a:rPr lang="en-US" dirty="0">
                <a:sym typeface="Calibri"/>
              </a:rPr>
              <a:t>, more for a paid subscription</a:t>
            </a:r>
          </a:p>
          <a:p>
            <a:pPr marL="457200" lvl="1" indent="0">
              <a:lnSpc>
                <a:spcPct val="150000"/>
              </a:lnSpc>
              <a:buNone/>
            </a:pPr>
            <a:r>
              <a:rPr lang="en-US" dirty="0">
                <a:sym typeface="Calibri"/>
                <a:hlinkClick r:id="rId4"/>
              </a:rPr>
              <a:t>hub.docker.com</a:t>
            </a:r>
            <a:endParaRPr lang="en-US" dirty="0">
              <a:sym typeface="Calibri"/>
            </a:endParaRPr>
          </a:p>
        </p:txBody>
      </p:sp>
      <p:sp>
        <p:nvSpPr>
          <p:cNvPr id="15" name="Title 1">
            <a:extLst>
              <a:ext uri="{FF2B5EF4-FFF2-40B4-BE49-F238E27FC236}">
                <a16:creationId xmlns:a16="http://schemas.microsoft.com/office/drawing/2014/main" id="{DBD888C1-5868-4B47-9D40-E00CFFF2351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Docker Hub</a:t>
            </a:r>
          </a:p>
        </p:txBody>
      </p:sp>
    </p:spTree>
    <p:extLst>
      <p:ext uri="{BB962C8B-B14F-4D97-AF65-F5344CB8AC3E}">
        <p14:creationId xmlns:p14="http://schemas.microsoft.com/office/powerpoint/2010/main" val="359467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15</a:t>
            </a:fld>
            <a:endParaRPr lang="en-US" sz="1600" dirty="0"/>
          </a:p>
        </p:txBody>
      </p:sp>
      <p:sp>
        <p:nvSpPr>
          <p:cNvPr id="14" name="Shape 444"/>
          <p:cNvSpPr txBox="1">
            <a:spLocks noGrp="1"/>
          </p:cNvSpPr>
          <p:nvPr>
            <p:ph idx="1"/>
          </p:nvPr>
        </p:nvSpPr>
        <p:spPr>
          <a:xfrm>
            <a:off x="628650" y="1874838"/>
            <a:ext cx="11156950" cy="3725333"/>
          </a:xfrm>
        </p:spPr>
        <p:txBody>
          <a:bodyPr/>
          <a:lstStyle/>
          <a:p>
            <a:pPr>
              <a:lnSpc>
                <a:spcPct val="150000"/>
              </a:lnSpc>
            </a:pPr>
            <a:r>
              <a:rPr lang="en-IN" dirty="0"/>
              <a:t>The Registry is a stateless, highly scalable server side application that stores and lets you distribute Docker images.</a:t>
            </a:r>
          </a:p>
          <a:p>
            <a:pPr>
              <a:lnSpc>
                <a:spcPct val="150000"/>
              </a:lnSpc>
            </a:pPr>
            <a:r>
              <a:rPr lang="en-IN" dirty="0"/>
              <a:t>Private registries are registries that are hosted and managed by third party or the organization itself (not by Docker).</a:t>
            </a:r>
            <a:endParaRPr lang="en-US" dirty="0"/>
          </a:p>
        </p:txBody>
      </p:sp>
      <p:sp>
        <p:nvSpPr>
          <p:cNvPr id="15" name="Title 1">
            <a:extLst>
              <a:ext uri="{FF2B5EF4-FFF2-40B4-BE49-F238E27FC236}">
                <a16:creationId xmlns:a16="http://schemas.microsoft.com/office/drawing/2014/main" id="{DBD888C1-5868-4B47-9D40-E00CFFF2351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Docker Private Registry</a:t>
            </a:r>
          </a:p>
        </p:txBody>
      </p:sp>
    </p:spTree>
    <p:extLst>
      <p:ext uri="{BB962C8B-B14F-4D97-AF65-F5344CB8AC3E}">
        <p14:creationId xmlns:p14="http://schemas.microsoft.com/office/powerpoint/2010/main" val="2516017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16</a:t>
            </a:fld>
            <a:endParaRPr lang="en-US" sz="1600" dirty="0"/>
          </a:p>
        </p:txBody>
      </p:sp>
      <p:sp>
        <p:nvSpPr>
          <p:cNvPr id="15" name="Title 1">
            <a:extLst>
              <a:ext uri="{FF2B5EF4-FFF2-40B4-BE49-F238E27FC236}">
                <a16:creationId xmlns:a16="http://schemas.microsoft.com/office/drawing/2014/main" id="{DBD888C1-5868-4B47-9D40-E00CFFF2351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Running a Private Docker Registry</a:t>
            </a:r>
          </a:p>
        </p:txBody>
      </p:sp>
      <p:pic>
        <p:nvPicPr>
          <p:cNvPr id="12" name="Shape 673">
            <a:extLst>
              <a:ext uri="{FF2B5EF4-FFF2-40B4-BE49-F238E27FC236}">
                <a16:creationId xmlns:a16="http://schemas.microsoft.com/office/drawing/2014/main" id="{0525AEDD-5246-E84B-8B43-FA0AF6C22BBA}"/>
              </a:ext>
            </a:extLst>
          </p:cNvPr>
          <p:cNvPicPr preferRelativeResize="0">
            <a:picLocks noGrp="1"/>
          </p:cNvPicPr>
          <p:nvPr>
            <p:ph idx="1"/>
          </p:nvPr>
        </p:nvPicPr>
        <p:blipFill rotWithShape="1">
          <a:blip r:embed="rId4">
            <a:alphaModFix/>
          </a:blip>
          <a:srcRect/>
          <a:stretch/>
        </p:blipFill>
        <p:spPr>
          <a:xfrm>
            <a:off x="838200" y="2342467"/>
            <a:ext cx="5168293" cy="1936748"/>
          </a:xfrm>
          <a:prstGeom prst="rect">
            <a:avLst/>
          </a:prstGeom>
          <a:noFill/>
          <a:ln>
            <a:noFill/>
          </a:ln>
        </p:spPr>
      </p:pic>
      <p:sp>
        <p:nvSpPr>
          <p:cNvPr id="13" name="Shape 674">
            <a:extLst>
              <a:ext uri="{FF2B5EF4-FFF2-40B4-BE49-F238E27FC236}">
                <a16:creationId xmlns:a16="http://schemas.microsoft.com/office/drawing/2014/main" id="{5EC0D633-3D5E-1E46-A859-886D0DE66443}"/>
              </a:ext>
            </a:extLst>
          </p:cNvPr>
          <p:cNvSpPr txBox="1"/>
          <p:nvPr/>
        </p:nvSpPr>
        <p:spPr>
          <a:xfrm>
            <a:off x="777266" y="1698244"/>
            <a:ext cx="4560886" cy="646331"/>
          </a:xfrm>
          <a:prstGeom prst="rect">
            <a:avLst/>
          </a:prstGeom>
          <a:noFill/>
          <a:ln>
            <a:noFill/>
          </a:ln>
        </p:spPr>
        <p:txBody>
          <a:bodyPr lIns="91425" tIns="45700" rIns="91425" bIns="45700" anchor="t" anchorCtr="0">
            <a:noAutofit/>
          </a:bodyPr>
          <a:lstStyle/>
          <a:p>
            <a:pPr marL="285750" indent="-285750">
              <a:buClr>
                <a:schemeClr val="accent3"/>
              </a:buClr>
              <a:buSzPct val="100000"/>
              <a:buFont typeface="Wingdings" panose="05000000000000000000" pitchFamily="2" charset="2"/>
              <a:buChar char="§"/>
            </a:pPr>
            <a:r>
              <a:rPr lang="en-US" sz="2000" dirty="0" err="1">
                <a:solidFill>
                  <a:schemeClr val="dk1"/>
                </a:solidFill>
                <a:latin typeface="Arial"/>
                <a:ea typeface="Arial"/>
                <a:cs typeface="Arial"/>
                <a:sym typeface="Arial"/>
              </a:rPr>
              <a:t>docker</a:t>
            </a:r>
            <a:r>
              <a:rPr lang="en-US" sz="2000" dirty="0">
                <a:solidFill>
                  <a:schemeClr val="dk1"/>
                </a:solidFill>
                <a:latin typeface="Arial"/>
                <a:ea typeface="Arial"/>
                <a:cs typeface="Arial"/>
                <a:sym typeface="Arial"/>
              </a:rPr>
              <a:t> run -d -p5000:5000 registry </a:t>
            </a:r>
          </a:p>
          <a:p>
            <a:pPr marL="285750" indent="-285750">
              <a:buClr>
                <a:schemeClr val="accent3"/>
              </a:buClr>
              <a:buFont typeface="Wingdings" panose="05000000000000000000" pitchFamily="2" charset="2"/>
              <a:buChar char="§"/>
            </a:pPr>
            <a:endParaRPr sz="2000" dirty="0">
              <a:solidFill>
                <a:schemeClr val="dk1"/>
              </a:solidFill>
              <a:latin typeface="Arial"/>
              <a:ea typeface="Arial"/>
              <a:cs typeface="Arial"/>
              <a:sym typeface="Arial"/>
            </a:endParaRPr>
          </a:p>
        </p:txBody>
      </p:sp>
      <p:sp>
        <p:nvSpPr>
          <p:cNvPr id="14" name="Shape 674">
            <a:extLst>
              <a:ext uri="{FF2B5EF4-FFF2-40B4-BE49-F238E27FC236}">
                <a16:creationId xmlns:a16="http://schemas.microsoft.com/office/drawing/2014/main" id="{D40157A9-7B83-BA44-BF58-C96CD1EF62DE}"/>
              </a:ext>
            </a:extLst>
          </p:cNvPr>
          <p:cNvSpPr txBox="1"/>
          <p:nvPr/>
        </p:nvSpPr>
        <p:spPr>
          <a:xfrm>
            <a:off x="7078847" y="1690688"/>
            <a:ext cx="4560886" cy="646331"/>
          </a:xfrm>
          <a:prstGeom prst="rect">
            <a:avLst/>
          </a:prstGeom>
          <a:noFill/>
          <a:ln>
            <a:noFill/>
          </a:ln>
        </p:spPr>
        <p:txBody>
          <a:bodyPr lIns="91425" tIns="45700" rIns="91425" bIns="45700" anchor="t" anchorCtr="0">
            <a:noAutofit/>
          </a:bodyPr>
          <a:lstStyle/>
          <a:p>
            <a:pPr marL="285750" indent="-285750">
              <a:buClr>
                <a:schemeClr val="accent3"/>
              </a:buClr>
              <a:buSzPct val="100000"/>
              <a:buFont typeface="Wingdings" panose="05000000000000000000" pitchFamily="2" charset="2"/>
              <a:buChar char="§"/>
            </a:pPr>
            <a:r>
              <a:rPr lang="en-US" sz="2000" dirty="0">
                <a:solidFill>
                  <a:schemeClr val="dk1"/>
                </a:solidFill>
                <a:latin typeface="Arial"/>
                <a:ea typeface="Arial"/>
                <a:cs typeface="Arial"/>
                <a:sym typeface="Arial"/>
              </a:rPr>
              <a:t>docker push </a:t>
            </a:r>
            <a:r>
              <a:rPr lang="en-US" sz="2000" dirty="0">
                <a:solidFill>
                  <a:schemeClr val="dk1"/>
                </a:solidFill>
                <a:ea typeface="Calibri"/>
                <a:cs typeface="Calibri"/>
                <a:sym typeface="Calibri"/>
              </a:rPr>
              <a:t>localhost:5000/&lt;id&gt;</a:t>
            </a:r>
            <a:r>
              <a:rPr lang="en-US" sz="2000" dirty="0">
                <a:solidFill>
                  <a:schemeClr val="dk1"/>
                </a:solidFill>
                <a:latin typeface="Arial"/>
                <a:ea typeface="Arial"/>
                <a:cs typeface="Arial"/>
                <a:sym typeface="Arial"/>
              </a:rPr>
              <a:t> </a:t>
            </a:r>
            <a:endParaRPr sz="2000" dirty="0">
              <a:solidFill>
                <a:schemeClr val="dk1"/>
              </a:solidFill>
              <a:latin typeface="Arial"/>
              <a:ea typeface="Arial"/>
              <a:cs typeface="Arial"/>
              <a:sym typeface="Arial"/>
            </a:endParaRPr>
          </a:p>
        </p:txBody>
      </p:sp>
      <p:pic>
        <p:nvPicPr>
          <p:cNvPr id="19" name="Shape 684">
            <a:extLst>
              <a:ext uri="{FF2B5EF4-FFF2-40B4-BE49-F238E27FC236}">
                <a16:creationId xmlns:a16="http://schemas.microsoft.com/office/drawing/2014/main" id="{D0A01717-55A2-394F-97B7-4A0116C1C699}"/>
              </a:ext>
            </a:extLst>
          </p:cNvPr>
          <p:cNvPicPr preferRelativeResize="0"/>
          <p:nvPr/>
        </p:nvPicPr>
        <p:blipFill rotWithShape="1">
          <a:blip r:embed="rId5">
            <a:alphaModFix/>
          </a:blip>
          <a:srcRect r="2500"/>
          <a:stretch/>
        </p:blipFill>
        <p:spPr>
          <a:xfrm>
            <a:off x="6096000" y="2403907"/>
            <a:ext cx="5953125" cy="910020"/>
          </a:xfrm>
          <a:prstGeom prst="rect">
            <a:avLst/>
          </a:prstGeom>
          <a:noFill/>
          <a:ln>
            <a:noFill/>
          </a:ln>
        </p:spPr>
      </p:pic>
      <p:sp>
        <p:nvSpPr>
          <p:cNvPr id="2" name="Rectangle 1">
            <a:extLst>
              <a:ext uri="{FF2B5EF4-FFF2-40B4-BE49-F238E27FC236}">
                <a16:creationId xmlns:a16="http://schemas.microsoft.com/office/drawing/2014/main" id="{333D9435-0032-9D42-9274-B22432267BF7}"/>
              </a:ext>
            </a:extLst>
          </p:cNvPr>
          <p:cNvSpPr/>
          <p:nvPr/>
        </p:nvSpPr>
        <p:spPr>
          <a:xfrm>
            <a:off x="247651" y="5514720"/>
            <a:ext cx="9031816" cy="400110"/>
          </a:xfrm>
          <a:prstGeom prst="rect">
            <a:avLst/>
          </a:prstGeom>
        </p:spPr>
        <p:txBody>
          <a:bodyPr wrap="square">
            <a:spAutoFit/>
          </a:bodyPr>
          <a:lstStyle/>
          <a:p>
            <a:pPr lvl="1">
              <a:spcBef>
                <a:spcPts val="320"/>
              </a:spcBef>
              <a:buSzPct val="100000"/>
            </a:pPr>
            <a:r>
              <a:rPr lang="en-US" sz="2000" dirty="0">
                <a:solidFill>
                  <a:schemeClr val="dk1"/>
                </a:solidFill>
                <a:ea typeface="Calibri"/>
                <a:cs typeface="Calibri"/>
                <a:sym typeface="Calibri"/>
                <a:hlinkClick r:id="rId6"/>
              </a:rPr>
              <a:t>https://github.com/docker/docker.github.io/blob/master/registry/deploying.md</a:t>
            </a:r>
            <a:endParaRPr lang="en-US" sz="2000" dirty="0">
              <a:solidFill>
                <a:schemeClr val="dk1"/>
              </a:solidFill>
              <a:ea typeface="Calibri"/>
              <a:cs typeface="Calibri"/>
              <a:sym typeface="Calibri"/>
            </a:endParaRPr>
          </a:p>
        </p:txBody>
      </p:sp>
    </p:spTree>
    <p:extLst>
      <p:ext uri="{BB962C8B-B14F-4D97-AF65-F5344CB8AC3E}">
        <p14:creationId xmlns:p14="http://schemas.microsoft.com/office/powerpoint/2010/main" val="2208182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17</a:t>
            </a:fld>
            <a:endParaRPr lang="en-US" sz="1600" dirty="0"/>
          </a:p>
        </p:txBody>
      </p:sp>
      <p:sp>
        <p:nvSpPr>
          <p:cNvPr id="15" name="Title 1">
            <a:extLst>
              <a:ext uri="{FF2B5EF4-FFF2-40B4-BE49-F238E27FC236}">
                <a16:creationId xmlns:a16="http://schemas.microsoft.com/office/drawing/2014/main" id="{DBD888C1-5868-4B47-9D40-E00CFFF2351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Docker Registry Search</a:t>
            </a:r>
          </a:p>
        </p:txBody>
      </p:sp>
      <p:sp>
        <p:nvSpPr>
          <p:cNvPr id="13" name="Shape 690">
            <a:extLst>
              <a:ext uri="{FF2B5EF4-FFF2-40B4-BE49-F238E27FC236}">
                <a16:creationId xmlns:a16="http://schemas.microsoft.com/office/drawing/2014/main" id="{7D1A4A90-7C4A-B046-9CCB-EA8296435920}"/>
              </a:ext>
            </a:extLst>
          </p:cNvPr>
          <p:cNvSpPr txBox="1">
            <a:spLocks noGrp="1"/>
          </p:cNvSpPr>
          <p:nvPr>
            <p:ph idx="1"/>
          </p:nvPr>
        </p:nvSpPr>
        <p:spPr>
          <a:xfrm>
            <a:off x="2133600" y="1681165"/>
            <a:ext cx="8229600" cy="1002241"/>
          </a:xfrm>
          <a:prstGeom prst="rect">
            <a:avLst/>
          </a:prstGeom>
          <a:noFill/>
          <a:ln>
            <a:noFill/>
          </a:ln>
        </p:spPr>
        <p:txBody>
          <a:bodyPr vert="horz" lIns="91425" tIns="45700" rIns="91425" bIns="45700" rtlCol="0" anchor="t" anchorCtr="0">
            <a:noAutofit/>
          </a:bodyPr>
          <a:lstStyle/>
          <a:p>
            <a:pPr>
              <a:spcBef>
                <a:spcPts val="0"/>
              </a:spcBef>
              <a:buSzPct val="100000"/>
            </a:pPr>
            <a:r>
              <a:rPr lang="en-US" dirty="0">
                <a:solidFill>
                  <a:schemeClr val="dk1"/>
                </a:solidFill>
                <a:latin typeface="Calibri"/>
                <a:ea typeface="Calibri"/>
                <a:cs typeface="Calibri"/>
                <a:sym typeface="Calibri"/>
              </a:rPr>
              <a:t>Search Registry</a:t>
            </a:r>
          </a:p>
          <a:p>
            <a:pPr lvl="1">
              <a:spcBef>
                <a:spcPts val="360"/>
              </a:spcBef>
              <a:buSzPct val="100000"/>
              <a:buFont typeface="Wingdings" panose="05000000000000000000" pitchFamily="2" charset="2"/>
              <a:buChar char="Ø"/>
            </a:pPr>
            <a:r>
              <a:rPr lang="en-US" sz="2000" b="1" dirty="0">
                <a:solidFill>
                  <a:schemeClr val="dk1"/>
                </a:solidFill>
                <a:latin typeface="Calibri"/>
                <a:ea typeface="Calibri"/>
                <a:cs typeface="Calibri"/>
                <a:sym typeface="Calibri"/>
              </a:rPr>
              <a:t>https://docs.docker.com/registry/spec/api/#listing-repositories</a:t>
            </a:r>
          </a:p>
        </p:txBody>
      </p:sp>
      <p:pic>
        <p:nvPicPr>
          <p:cNvPr id="14" name="Shape 691">
            <a:extLst>
              <a:ext uri="{FF2B5EF4-FFF2-40B4-BE49-F238E27FC236}">
                <a16:creationId xmlns:a16="http://schemas.microsoft.com/office/drawing/2014/main" id="{7DC91B97-8B80-9342-B3A2-E8C1DC2FA14B}"/>
              </a:ext>
            </a:extLst>
          </p:cNvPr>
          <p:cNvPicPr preferRelativeResize="0"/>
          <p:nvPr/>
        </p:nvPicPr>
        <p:blipFill rotWithShape="1">
          <a:blip r:embed="rId4">
            <a:alphaModFix/>
          </a:blip>
          <a:srcRect/>
          <a:stretch/>
        </p:blipFill>
        <p:spPr>
          <a:xfrm>
            <a:off x="2133601" y="2743200"/>
            <a:ext cx="7365999" cy="444500"/>
          </a:xfrm>
          <a:prstGeom prst="rect">
            <a:avLst/>
          </a:prstGeom>
          <a:noFill/>
          <a:ln>
            <a:noFill/>
          </a:ln>
        </p:spPr>
      </p:pic>
      <p:pic>
        <p:nvPicPr>
          <p:cNvPr id="16" name="Shape 692">
            <a:extLst>
              <a:ext uri="{FF2B5EF4-FFF2-40B4-BE49-F238E27FC236}">
                <a16:creationId xmlns:a16="http://schemas.microsoft.com/office/drawing/2014/main" id="{990187F1-0F14-F34D-8B06-1E33594A6D73}"/>
              </a:ext>
            </a:extLst>
          </p:cNvPr>
          <p:cNvPicPr preferRelativeResize="0"/>
          <p:nvPr/>
        </p:nvPicPr>
        <p:blipFill rotWithShape="1">
          <a:blip r:embed="rId5">
            <a:alphaModFix/>
          </a:blip>
          <a:srcRect/>
          <a:stretch/>
        </p:blipFill>
        <p:spPr>
          <a:xfrm>
            <a:off x="2171701" y="4924426"/>
            <a:ext cx="8153399" cy="508000"/>
          </a:xfrm>
          <a:prstGeom prst="rect">
            <a:avLst/>
          </a:prstGeom>
          <a:noFill/>
          <a:ln>
            <a:noFill/>
          </a:ln>
        </p:spPr>
      </p:pic>
      <p:sp>
        <p:nvSpPr>
          <p:cNvPr id="17" name="Shape 693">
            <a:extLst>
              <a:ext uri="{FF2B5EF4-FFF2-40B4-BE49-F238E27FC236}">
                <a16:creationId xmlns:a16="http://schemas.microsoft.com/office/drawing/2014/main" id="{48411509-05BC-DA47-A9AF-F44DA7C4A94B}"/>
              </a:ext>
            </a:extLst>
          </p:cNvPr>
          <p:cNvSpPr txBox="1"/>
          <p:nvPr/>
        </p:nvSpPr>
        <p:spPr>
          <a:xfrm>
            <a:off x="2095500" y="3655749"/>
            <a:ext cx="8229600" cy="1002241"/>
          </a:xfrm>
          <a:prstGeom prst="rect">
            <a:avLst/>
          </a:prstGeom>
          <a:noFill/>
          <a:ln>
            <a:noFill/>
          </a:ln>
        </p:spPr>
        <p:txBody>
          <a:bodyPr lIns="91425" tIns="45700" rIns="91425" bIns="45700" anchor="t" anchorCtr="0">
            <a:noAutofit/>
          </a:bodyPr>
          <a:lstStyle/>
          <a:p>
            <a:pPr marL="457200" indent="-457200">
              <a:buClr>
                <a:schemeClr val="accent3"/>
              </a:buClr>
              <a:buSzPct val="100000"/>
              <a:buFont typeface="Wingdings" panose="05000000000000000000" pitchFamily="2" charset="2"/>
              <a:buChar char="§"/>
            </a:pPr>
            <a:r>
              <a:rPr lang="en-US" sz="2800" dirty="0">
                <a:solidFill>
                  <a:schemeClr val="dk1"/>
                </a:solidFill>
                <a:latin typeface="Calibri"/>
                <a:ea typeface="Calibri"/>
                <a:cs typeface="Calibri"/>
                <a:sym typeface="Calibri"/>
              </a:rPr>
              <a:t>List Image Tags</a:t>
            </a:r>
          </a:p>
          <a:p>
            <a:pPr marL="742950" lvl="1" indent="-285750">
              <a:spcBef>
                <a:spcPts val="360"/>
              </a:spcBef>
              <a:buClr>
                <a:schemeClr val="accent3"/>
              </a:buClr>
              <a:buSzPct val="100000"/>
              <a:buFont typeface="Wingdings" panose="05000000000000000000" pitchFamily="2" charset="2"/>
              <a:buChar char="Ø"/>
            </a:pPr>
            <a:r>
              <a:rPr lang="en-US" sz="2000" b="1" dirty="0">
                <a:solidFill>
                  <a:schemeClr val="dk1"/>
                </a:solidFill>
                <a:latin typeface="Calibri"/>
                <a:ea typeface="Calibri"/>
                <a:cs typeface="Calibri"/>
                <a:sym typeface="Calibri"/>
              </a:rPr>
              <a:t>https://docs.docker.com/registry/spec/api/#listing-image-tags</a:t>
            </a:r>
          </a:p>
        </p:txBody>
      </p:sp>
    </p:spTree>
    <p:extLst>
      <p:ext uri="{BB962C8B-B14F-4D97-AF65-F5344CB8AC3E}">
        <p14:creationId xmlns:p14="http://schemas.microsoft.com/office/powerpoint/2010/main" val="828993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18</a:t>
            </a:fld>
            <a:endParaRPr lang="en-US" sz="1600" dirty="0"/>
          </a:p>
        </p:txBody>
      </p:sp>
      <p:sp>
        <p:nvSpPr>
          <p:cNvPr id="15" name="Title 1">
            <a:extLst>
              <a:ext uri="{FF2B5EF4-FFF2-40B4-BE49-F238E27FC236}">
                <a16:creationId xmlns:a16="http://schemas.microsoft.com/office/drawing/2014/main" id="{45555C3A-F252-BA4F-B2F6-1F50CBBF535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Docker – Run Containers</a:t>
            </a:r>
          </a:p>
        </p:txBody>
      </p:sp>
      <p:sp>
        <p:nvSpPr>
          <p:cNvPr id="12" name="Shape 354">
            <a:extLst>
              <a:ext uri="{FF2B5EF4-FFF2-40B4-BE49-F238E27FC236}">
                <a16:creationId xmlns:a16="http://schemas.microsoft.com/office/drawing/2014/main" id="{807DA9B3-008D-354E-A35E-7CBFA39AC19B}"/>
              </a:ext>
            </a:extLst>
          </p:cNvPr>
          <p:cNvSpPr/>
          <p:nvPr/>
        </p:nvSpPr>
        <p:spPr>
          <a:xfrm>
            <a:off x="881096" y="1792288"/>
            <a:ext cx="2352605" cy="907766"/>
          </a:xfrm>
          <a:prstGeom prst="rect">
            <a:avLst/>
          </a:prstGeom>
          <a:solidFill>
            <a:schemeClr val="bg1"/>
          </a:solidFill>
          <a:ln w="25400" cap="flat" cmpd="sng">
            <a:solidFill>
              <a:schemeClr val="accent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 name="Shape 356">
            <a:extLst>
              <a:ext uri="{FF2B5EF4-FFF2-40B4-BE49-F238E27FC236}">
                <a16:creationId xmlns:a16="http://schemas.microsoft.com/office/drawing/2014/main" id="{9B4D7BB4-0D69-BB45-AF31-E289496080ED}"/>
              </a:ext>
            </a:extLst>
          </p:cNvPr>
          <p:cNvSpPr txBox="1">
            <a:spLocks noGrp="1"/>
          </p:cNvSpPr>
          <p:nvPr>
            <p:ph idx="1"/>
          </p:nvPr>
        </p:nvSpPr>
        <p:spPr>
          <a:xfrm>
            <a:off x="457200" y="3353019"/>
            <a:ext cx="8229600" cy="23463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r>
              <a:rPr lang="en-US" sz="2800" i="0" u="none" strike="noStrike" cap="none" dirty="0" err="1">
                <a:solidFill>
                  <a:schemeClr val="dk1"/>
                </a:solidFill>
                <a:latin typeface="Calibri"/>
                <a:ea typeface="Calibri"/>
                <a:cs typeface="Calibri"/>
                <a:sym typeface="Calibri"/>
              </a:rPr>
              <a:t>docker</a:t>
            </a:r>
            <a:r>
              <a:rPr lang="en-US" sz="2800" i="0" u="none" strike="noStrike" cap="none" dirty="0">
                <a:solidFill>
                  <a:schemeClr val="dk1"/>
                </a:solidFill>
                <a:latin typeface="Calibri"/>
                <a:ea typeface="Calibri"/>
                <a:cs typeface="Calibri"/>
                <a:sym typeface="Calibri"/>
              </a:rPr>
              <a:t> run </a:t>
            </a:r>
            <a:r>
              <a:rPr lang="en-US" sz="2800" i="0" u="none" strike="noStrike" cap="none" dirty="0" err="1">
                <a:solidFill>
                  <a:schemeClr val="dk1"/>
                </a:solidFill>
                <a:latin typeface="Calibri"/>
                <a:ea typeface="Calibri"/>
                <a:cs typeface="Calibri"/>
                <a:sym typeface="Calibri"/>
              </a:rPr>
              <a:t>docker</a:t>
            </a:r>
            <a:r>
              <a:rPr lang="en-US" sz="2800" i="0" u="none" strike="noStrike" cap="none" dirty="0">
                <a:solidFill>
                  <a:schemeClr val="dk1"/>
                </a:solidFill>
                <a:latin typeface="Calibri"/>
                <a:ea typeface="Calibri"/>
                <a:cs typeface="Calibri"/>
                <a:sym typeface="Calibri"/>
              </a:rPr>
              <a:t>/</a:t>
            </a:r>
            <a:r>
              <a:rPr lang="en-US" sz="2800" i="0" u="none" strike="noStrike" cap="none" dirty="0" err="1">
                <a:solidFill>
                  <a:schemeClr val="dk1"/>
                </a:solidFill>
                <a:latin typeface="Calibri"/>
                <a:ea typeface="Calibri"/>
                <a:cs typeface="Calibri"/>
                <a:sym typeface="Calibri"/>
              </a:rPr>
              <a:t>whalesay</a:t>
            </a:r>
            <a:r>
              <a:rPr lang="en-US" sz="2800" i="0" u="none" strike="noStrike" cap="none" dirty="0">
                <a:solidFill>
                  <a:schemeClr val="dk1"/>
                </a:solidFill>
                <a:latin typeface="Calibri"/>
                <a:ea typeface="Calibri"/>
                <a:cs typeface="Calibri"/>
                <a:sym typeface="Calibri"/>
              </a:rPr>
              <a:t> </a:t>
            </a:r>
            <a:r>
              <a:rPr lang="en-US" sz="2800" i="0" u="none" strike="noStrike" cap="none" dirty="0" err="1">
                <a:solidFill>
                  <a:schemeClr val="dk1"/>
                </a:solidFill>
                <a:latin typeface="Calibri"/>
                <a:ea typeface="Calibri"/>
                <a:cs typeface="Calibri"/>
                <a:sym typeface="Calibri"/>
              </a:rPr>
              <a:t>cowsay</a:t>
            </a:r>
            <a:r>
              <a:rPr lang="en-US" sz="2800" i="0" u="none" strike="noStrike" cap="none" dirty="0">
                <a:solidFill>
                  <a:schemeClr val="dk1"/>
                </a:solidFill>
                <a:latin typeface="Calibri"/>
                <a:ea typeface="Calibri"/>
                <a:cs typeface="Calibri"/>
                <a:sym typeface="Calibri"/>
              </a:rPr>
              <a:t> Hello World</a:t>
            </a:r>
          </a:p>
        </p:txBody>
      </p:sp>
      <p:sp>
        <p:nvSpPr>
          <p:cNvPr id="16" name="Shape 357">
            <a:extLst>
              <a:ext uri="{FF2B5EF4-FFF2-40B4-BE49-F238E27FC236}">
                <a16:creationId xmlns:a16="http://schemas.microsoft.com/office/drawing/2014/main" id="{9912769F-A3AE-E341-AD66-BEFF0E036599}"/>
              </a:ext>
            </a:extLst>
          </p:cNvPr>
          <p:cNvSpPr/>
          <p:nvPr/>
        </p:nvSpPr>
        <p:spPr>
          <a:xfrm>
            <a:off x="1828800" y="2819621"/>
            <a:ext cx="152399" cy="609599"/>
          </a:xfrm>
          <a:prstGeom prst="downArrow">
            <a:avLst>
              <a:gd name="adj1" fmla="val 50000"/>
              <a:gd name="adj2" fmla="val 50000"/>
            </a:avLst>
          </a:prstGeom>
          <a:solidFill>
            <a:schemeClr val="accent3"/>
          </a:solid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 name="Shape 358">
            <a:extLst>
              <a:ext uri="{FF2B5EF4-FFF2-40B4-BE49-F238E27FC236}">
                <a16:creationId xmlns:a16="http://schemas.microsoft.com/office/drawing/2014/main" id="{0A62E460-9DC1-B34B-9361-1EFE0ED9F7E0}"/>
              </a:ext>
            </a:extLst>
          </p:cNvPr>
          <p:cNvSpPr txBox="1"/>
          <p:nvPr/>
        </p:nvSpPr>
        <p:spPr>
          <a:xfrm>
            <a:off x="958004" y="1922811"/>
            <a:ext cx="2362199" cy="646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a:solidFill>
                  <a:schemeClr val="dk1"/>
                </a:solidFill>
              </a:rPr>
              <a:t>Tells docker to r</a:t>
            </a:r>
            <a:r>
              <a:rPr lang="en-US" sz="1800">
                <a:solidFill>
                  <a:schemeClr val="dk1"/>
                </a:solidFill>
                <a:latin typeface="Arial"/>
                <a:ea typeface="Arial"/>
                <a:cs typeface="Arial"/>
                <a:sym typeface="Arial"/>
              </a:rPr>
              <a:t>un a cmd in container</a:t>
            </a:r>
          </a:p>
        </p:txBody>
      </p:sp>
      <p:sp>
        <p:nvSpPr>
          <p:cNvPr id="18" name="Shape 359">
            <a:extLst>
              <a:ext uri="{FF2B5EF4-FFF2-40B4-BE49-F238E27FC236}">
                <a16:creationId xmlns:a16="http://schemas.microsoft.com/office/drawing/2014/main" id="{94ED4609-6943-3246-83FD-6D7A4AD1BBB3}"/>
              </a:ext>
            </a:extLst>
          </p:cNvPr>
          <p:cNvSpPr/>
          <p:nvPr/>
        </p:nvSpPr>
        <p:spPr>
          <a:xfrm>
            <a:off x="4233896" y="1792288"/>
            <a:ext cx="2352605" cy="907766"/>
          </a:xfrm>
          <a:prstGeom prst="rect">
            <a:avLst/>
          </a:prstGeom>
          <a:solidFill>
            <a:schemeClr val="bg1"/>
          </a:solidFill>
          <a:ln w="25400" cap="flat" cmpd="sng">
            <a:solidFill>
              <a:schemeClr val="accent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 name="Shape 360">
            <a:extLst>
              <a:ext uri="{FF2B5EF4-FFF2-40B4-BE49-F238E27FC236}">
                <a16:creationId xmlns:a16="http://schemas.microsoft.com/office/drawing/2014/main" id="{D46E40E1-95C0-044F-A914-EA6215A4E8A9}"/>
              </a:ext>
            </a:extLst>
          </p:cNvPr>
          <p:cNvSpPr txBox="1"/>
          <p:nvPr/>
        </p:nvSpPr>
        <p:spPr>
          <a:xfrm>
            <a:off x="4448100" y="1922821"/>
            <a:ext cx="2362200" cy="646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a:solidFill>
                  <a:schemeClr val="dk1"/>
                </a:solidFill>
                <a:latin typeface="Arial"/>
                <a:ea typeface="Arial"/>
                <a:cs typeface="Arial"/>
                <a:sym typeface="Arial"/>
              </a:rPr>
              <a:t>Cmd to run inside</a:t>
            </a:r>
          </a:p>
          <a:p>
            <a:pPr marL="0" marR="0" lvl="0" indent="0" algn="l" rtl="0">
              <a:spcBef>
                <a:spcPts val="0"/>
              </a:spcBef>
              <a:spcAft>
                <a:spcPts val="0"/>
              </a:spcAft>
              <a:buSzPct val="25000"/>
              <a:buNone/>
            </a:pPr>
            <a:r>
              <a:rPr lang="en-US" sz="1800">
                <a:solidFill>
                  <a:schemeClr val="dk1"/>
                </a:solidFill>
                <a:latin typeface="Arial"/>
                <a:ea typeface="Arial"/>
                <a:cs typeface="Arial"/>
                <a:sym typeface="Arial"/>
              </a:rPr>
              <a:t>container</a:t>
            </a:r>
          </a:p>
        </p:txBody>
      </p:sp>
      <p:sp>
        <p:nvSpPr>
          <p:cNvPr id="20" name="Shape 361">
            <a:extLst>
              <a:ext uri="{FF2B5EF4-FFF2-40B4-BE49-F238E27FC236}">
                <a16:creationId xmlns:a16="http://schemas.microsoft.com/office/drawing/2014/main" id="{20F3D2BC-79B8-7545-A0D1-9D35BEF832B5}"/>
              </a:ext>
            </a:extLst>
          </p:cNvPr>
          <p:cNvSpPr/>
          <p:nvPr/>
        </p:nvSpPr>
        <p:spPr>
          <a:xfrm>
            <a:off x="5207000" y="2825348"/>
            <a:ext cx="152399" cy="609599"/>
          </a:xfrm>
          <a:prstGeom prst="downArrow">
            <a:avLst>
              <a:gd name="adj1" fmla="val 50000"/>
              <a:gd name="adj2" fmla="val 50000"/>
            </a:avLst>
          </a:prstGeom>
          <a:solidFill>
            <a:schemeClr val="accent3"/>
          </a:solid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 name="Shape 362">
            <a:extLst>
              <a:ext uri="{FF2B5EF4-FFF2-40B4-BE49-F238E27FC236}">
                <a16:creationId xmlns:a16="http://schemas.microsoft.com/office/drawing/2014/main" id="{F6CE1BDB-C083-5842-AECF-EC2660F7BDB1}"/>
              </a:ext>
            </a:extLst>
          </p:cNvPr>
          <p:cNvSpPr/>
          <p:nvPr/>
        </p:nvSpPr>
        <p:spPr>
          <a:xfrm>
            <a:off x="5778500" y="4608176"/>
            <a:ext cx="2352605" cy="907766"/>
          </a:xfrm>
          <a:prstGeom prst="rect">
            <a:avLst/>
          </a:prstGeom>
          <a:solidFill>
            <a:schemeClr val="bg1"/>
          </a:solidFill>
          <a:ln w="25400" cap="flat" cmpd="sng">
            <a:solidFill>
              <a:schemeClr val="accent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 name="Shape 363">
            <a:extLst>
              <a:ext uri="{FF2B5EF4-FFF2-40B4-BE49-F238E27FC236}">
                <a16:creationId xmlns:a16="http://schemas.microsoft.com/office/drawing/2014/main" id="{EC7406B9-D29F-6B45-9304-3656C273D50D}"/>
              </a:ext>
            </a:extLst>
          </p:cNvPr>
          <p:cNvSpPr/>
          <p:nvPr/>
        </p:nvSpPr>
        <p:spPr>
          <a:xfrm>
            <a:off x="2133600" y="4608176"/>
            <a:ext cx="2352605" cy="907766"/>
          </a:xfrm>
          <a:prstGeom prst="rect">
            <a:avLst/>
          </a:prstGeom>
          <a:solidFill>
            <a:schemeClr val="bg1"/>
          </a:solidFill>
          <a:ln w="25400" cap="flat" cmpd="sng">
            <a:solidFill>
              <a:schemeClr val="accent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 name="Shape 364">
            <a:extLst>
              <a:ext uri="{FF2B5EF4-FFF2-40B4-BE49-F238E27FC236}">
                <a16:creationId xmlns:a16="http://schemas.microsoft.com/office/drawing/2014/main" id="{5848CD84-4F7C-FC4C-802F-F416DC501251}"/>
              </a:ext>
            </a:extLst>
          </p:cNvPr>
          <p:cNvSpPr/>
          <p:nvPr/>
        </p:nvSpPr>
        <p:spPr>
          <a:xfrm rot="10800000">
            <a:off x="3198000" y="3902254"/>
            <a:ext cx="223803" cy="610375"/>
          </a:xfrm>
          <a:prstGeom prst="downArrow">
            <a:avLst>
              <a:gd name="adj1" fmla="val 50000"/>
              <a:gd name="adj2" fmla="val 50000"/>
            </a:avLst>
          </a:prstGeom>
          <a:solidFill>
            <a:schemeClr val="accent3"/>
          </a:solid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 name="Shape 365">
            <a:extLst>
              <a:ext uri="{FF2B5EF4-FFF2-40B4-BE49-F238E27FC236}">
                <a16:creationId xmlns:a16="http://schemas.microsoft.com/office/drawing/2014/main" id="{EDD01AA3-6FAA-FF42-BE82-25AD11D0594F}"/>
              </a:ext>
            </a:extLst>
          </p:cNvPr>
          <p:cNvSpPr/>
          <p:nvPr/>
        </p:nvSpPr>
        <p:spPr>
          <a:xfrm rot="10800000">
            <a:off x="6586503" y="3902253"/>
            <a:ext cx="223803" cy="610375"/>
          </a:xfrm>
          <a:prstGeom prst="downArrow">
            <a:avLst>
              <a:gd name="adj1" fmla="val 50000"/>
              <a:gd name="adj2" fmla="val 50000"/>
            </a:avLst>
          </a:prstGeom>
          <a:solidFill>
            <a:schemeClr val="accent3"/>
          </a:solidFill>
          <a:ln w="25400" cap="flat" cmpd="sng">
            <a:no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 name="Shape 366">
            <a:extLst>
              <a:ext uri="{FF2B5EF4-FFF2-40B4-BE49-F238E27FC236}">
                <a16:creationId xmlns:a16="http://schemas.microsoft.com/office/drawing/2014/main" id="{68D65A97-15B9-504E-A5D9-77F5CC713BA4}"/>
              </a:ext>
            </a:extLst>
          </p:cNvPr>
          <p:cNvSpPr txBox="1"/>
          <p:nvPr/>
        </p:nvSpPr>
        <p:spPr>
          <a:xfrm>
            <a:off x="2524900" y="4777622"/>
            <a:ext cx="2362200" cy="64633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dirty="0">
                <a:solidFill>
                  <a:schemeClr val="dk1"/>
                </a:solidFill>
                <a:latin typeface="Arial"/>
                <a:ea typeface="Arial"/>
                <a:cs typeface="Arial"/>
                <a:sym typeface="Arial"/>
              </a:rPr>
              <a:t>Base image for</a:t>
            </a:r>
          </a:p>
          <a:p>
            <a:pPr marL="0" marR="0" lvl="0" indent="0" algn="l" rtl="0">
              <a:spcBef>
                <a:spcPts val="0"/>
              </a:spcBef>
              <a:spcAft>
                <a:spcPts val="0"/>
              </a:spcAft>
              <a:buSzPct val="25000"/>
              <a:buNone/>
            </a:pPr>
            <a:r>
              <a:rPr lang="en-US" sz="1800" dirty="0">
                <a:solidFill>
                  <a:schemeClr val="dk1"/>
                </a:solidFill>
                <a:latin typeface="Arial"/>
                <a:ea typeface="Arial"/>
                <a:cs typeface="Arial"/>
                <a:sym typeface="Arial"/>
              </a:rPr>
              <a:t>container</a:t>
            </a:r>
          </a:p>
        </p:txBody>
      </p:sp>
      <p:sp>
        <p:nvSpPr>
          <p:cNvPr id="26" name="Shape 367">
            <a:extLst>
              <a:ext uri="{FF2B5EF4-FFF2-40B4-BE49-F238E27FC236}">
                <a16:creationId xmlns:a16="http://schemas.microsoft.com/office/drawing/2014/main" id="{E0ABB4A0-401B-DA4B-BCC4-6C82FB41BC6F}"/>
              </a:ext>
            </a:extLst>
          </p:cNvPr>
          <p:cNvSpPr txBox="1"/>
          <p:nvPr/>
        </p:nvSpPr>
        <p:spPr>
          <a:xfrm>
            <a:off x="6172200" y="4687890"/>
            <a:ext cx="2362200" cy="64633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a:solidFill>
                  <a:schemeClr val="dk1"/>
                </a:solidFill>
                <a:latin typeface="Arial"/>
                <a:ea typeface="Arial"/>
                <a:cs typeface="Arial"/>
                <a:sym typeface="Arial"/>
              </a:rPr>
              <a:t>Argument to </a:t>
            </a:r>
          </a:p>
          <a:p>
            <a:pPr marL="0" marR="0" lvl="0" indent="0" algn="l" rtl="0">
              <a:spcBef>
                <a:spcPts val="0"/>
              </a:spcBef>
              <a:spcAft>
                <a:spcPts val="0"/>
              </a:spcAft>
              <a:buSzPct val="25000"/>
              <a:buNone/>
            </a:pPr>
            <a:r>
              <a:rPr lang="en-US" sz="1800">
                <a:solidFill>
                  <a:schemeClr val="dk1"/>
                </a:solidFill>
                <a:latin typeface="Arial"/>
                <a:ea typeface="Arial"/>
                <a:cs typeface="Arial"/>
                <a:sym typeface="Arial"/>
              </a:rPr>
              <a:t>Cowsay cmd</a:t>
            </a:r>
          </a:p>
        </p:txBody>
      </p:sp>
    </p:spTree>
    <p:extLst>
      <p:ext uri="{BB962C8B-B14F-4D97-AF65-F5344CB8AC3E}">
        <p14:creationId xmlns:p14="http://schemas.microsoft.com/office/powerpoint/2010/main" val="3594679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19</a:t>
            </a:fld>
            <a:endParaRPr lang="en-US" sz="1600" dirty="0"/>
          </a:p>
        </p:txBody>
      </p:sp>
      <p:sp>
        <p:nvSpPr>
          <p:cNvPr id="27" name="Title 1">
            <a:extLst>
              <a:ext uri="{FF2B5EF4-FFF2-40B4-BE49-F238E27FC236}">
                <a16:creationId xmlns:a16="http://schemas.microsoft.com/office/drawing/2014/main" id="{C77528F5-0CBB-8F40-9805-DCDEAAA030C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Docker – Other useful commands</a:t>
            </a:r>
          </a:p>
        </p:txBody>
      </p:sp>
      <p:sp>
        <p:nvSpPr>
          <p:cNvPr id="4" name="TextBox 3">
            <a:extLst>
              <a:ext uri="{FF2B5EF4-FFF2-40B4-BE49-F238E27FC236}">
                <a16:creationId xmlns:a16="http://schemas.microsoft.com/office/drawing/2014/main" id="{80E7EBA8-6492-BA4C-96A6-4CB378F8B027}"/>
              </a:ext>
            </a:extLst>
          </p:cNvPr>
          <p:cNvSpPr txBox="1"/>
          <p:nvPr/>
        </p:nvSpPr>
        <p:spPr>
          <a:xfrm>
            <a:off x="925688" y="1734818"/>
            <a:ext cx="986649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docker run -</a:t>
            </a:r>
            <a:r>
              <a:rPr lang="en-US" dirty="0" err="1"/>
              <a:t>i</a:t>
            </a:r>
            <a:r>
              <a:rPr lang="en-US" dirty="0"/>
              <a:t> -t &lt;image&gt; 			# interactive mode</a:t>
            </a:r>
          </a:p>
          <a:p>
            <a:pPr marL="285750" indent="-285750">
              <a:buFont typeface="Arial" panose="020B0604020202020204" pitchFamily="34" charset="0"/>
              <a:buChar char="•"/>
            </a:pPr>
            <a:r>
              <a:rPr lang="en-US" dirty="0">
                <a:solidFill>
                  <a:schemeClr val="dk1"/>
                </a:solidFill>
                <a:ea typeface="Calibri"/>
                <a:cs typeface="Calibri"/>
                <a:sym typeface="Calibri"/>
              </a:rPr>
              <a:t>docker attach &lt;container&gt;			# attach a process id to a container</a:t>
            </a:r>
          </a:p>
          <a:p>
            <a:pPr marL="285750" indent="-285750">
              <a:buFont typeface="Arial" panose="020B0604020202020204" pitchFamily="34" charset="0"/>
              <a:buChar char="•"/>
            </a:pPr>
            <a:r>
              <a:rPr lang="en-US" dirty="0">
                <a:solidFill>
                  <a:schemeClr val="dk1"/>
                </a:solidFill>
                <a:ea typeface="Calibri"/>
                <a:cs typeface="Calibri"/>
                <a:sym typeface="Calibri"/>
              </a:rPr>
              <a:t>docker exec -it &lt;container&gt; /bin/bash	# execute a </a:t>
            </a:r>
            <a:r>
              <a:rPr lang="en-US" dirty="0" err="1">
                <a:solidFill>
                  <a:schemeClr val="dk1"/>
                </a:solidFill>
                <a:ea typeface="Calibri"/>
                <a:cs typeface="Calibri"/>
                <a:sym typeface="Calibri"/>
              </a:rPr>
              <a:t>cmd</a:t>
            </a:r>
            <a:r>
              <a:rPr lang="en-US" dirty="0">
                <a:solidFill>
                  <a:schemeClr val="dk1"/>
                </a:solidFill>
                <a:ea typeface="Calibri"/>
                <a:cs typeface="Calibri"/>
                <a:sym typeface="Calibri"/>
              </a:rPr>
              <a:t> in container from host</a:t>
            </a:r>
          </a:p>
          <a:p>
            <a:pPr marL="285750" indent="-285750">
              <a:buFont typeface="Arial" panose="020B0604020202020204" pitchFamily="34" charset="0"/>
              <a:buChar char="•"/>
            </a:pPr>
            <a:r>
              <a:rPr lang="en-US" dirty="0">
                <a:solidFill>
                  <a:schemeClr val="dk1"/>
                </a:solidFill>
                <a:ea typeface="Calibri"/>
                <a:cs typeface="Calibri"/>
                <a:sym typeface="Calibri"/>
              </a:rPr>
              <a:t>docker </a:t>
            </a:r>
            <a:r>
              <a:rPr lang="en-US" dirty="0" err="1">
                <a:solidFill>
                  <a:schemeClr val="dk1"/>
                </a:solidFill>
                <a:ea typeface="Calibri"/>
                <a:cs typeface="Calibri"/>
                <a:sym typeface="Calibri"/>
              </a:rPr>
              <a:t>ps</a:t>
            </a:r>
            <a:r>
              <a:rPr lang="en-US" dirty="0">
                <a:solidFill>
                  <a:schemeClr val="dk1"/>
                </a:solidFill>
                <a:ea typeface="Calibri"/>
                <a:cs typeface="Calibri"/>
                <a:sym typeface="Calibri"/>
              </a:rPr>
              <a:t>				# list running containers</a:t>
            </a:r>
          </a:p>
          <a:p>
            <a:pPr marL="285750" indent="-285750">
              <a:buFont typeface="Arial" panose="020B0604020202020204" pitchFamily="34" charset="0"/>
              <a:buChar char="•"/>
            </a:pPr>
            <a:r>
              <a:rPr lang="en-US" dirty="0">
                <a:solidFill>
                  <a:schemeClr val="dk1"/>
                </a:solidFill>
                <a:ea typeface="Calibri"/>
                <a:cs typeface="Calibri"/>
                <a:sym typeface="Calibri"/>
              </a:rPr>
              <a:t>docker </a:t>
            </a:r>
            <a:r>
              <a:rPr lang="en-US" dirty="0" err="1">
                <a:solidFill>
                  <a:schemeClr val="dk1"/>
                </a:solidFill>
                <a:ea typeface="Calibri"/>
                <a:cs typeface="Calibri"/>
                <a:sym typeface="Calibri"/>
              </a:rPr>
              <a:t>ps</a:t>
            </a:r>
            <a:r>
              <a:rPr lang="en-US" dirty="0">
                <a:solidFill>
                  <a:schemeClr val="dk1"/>
                </a:solidFill>
                <a:ea typeface="Calibri"/>
                <a:cs typeface="Calibri"/>
                <a:sym typeface="Calibri"/>
              </a:rPr>
              <a:t> -a				# list all containers</a:t>
            </a:r>
          </a:p>
          <a:p>
            <a:pPr marL="285750" indent="-285750">
              <a:buFont typeface="Arial" panose="020B0604020202020204" pitchFamily="34" charset="0"/>
              <a:buChar char="•"/>
            </a:pPr>
            <a:r>
              <a:rPr lang="en-US" dirty="0">
                <a:solidFill>
                  <a:schemeClr val="dk1"/>
                </a:solidFill>
                <a:ea typeface="Calibri"/>
                <a:cs typeface="Calibri"/>
                <a:sym typeface="Calibri"/>
              </a:rPr>
              <a:t>docker images				# list all image</a:t>
            </a:r>
          </a:p>
          <a:p>
            <a:pPr marL="285750" indent="-285750">
              <a:buFont typeface="Arial" panose="020B0604020202020204" pitchFamily="34" charset="0"/>
              <a:buChar char="•"/>
            </a:pPr>
            <a:r>
              <a:rPr lang="en-US" dirty="0">
                <a:solidFill>
                  <a:schemeClr val="dk1"/>
                </a:solidFill>
                <a:ea typeface="Calibri"/>
                <a:cs typeface="Calibri"/>
                <a:sym typeface="Calibri"/>
              </a:rPr>
              <a:t>docker stats				# provide </a:t>
            </a:r>
            <a:r>
              <a:rPr lang="en-US" dirty="0" err="1">
                <a:solidFill>
                  <a:schemeClr val="dk1"/>
                </a:solidFill>
                <a:ea typeface="Calibri"/>
                <a:cs typeface="Calibri"/>
                <a:sym typeface="Calibri"/>
              </a:rPr>
              <a:t>cpu</a:t>
            </a:r>
            <a:r>
              <a:rPr lang="en-US" dirty="0">
                <a:solidFill>
                  <a:schemeClr val="dk1"/>
                </a:solidFill>
                <a:ea typeface="Calibri"/>
                <a:cs typeface="Calibri"/>
                <a:sym typeface="Calibri"/>
              </a:rPr>
              <a:t>, memory, etc. for containers</a:t>
            </a:r>
          </a:p>
          <a:p>
            <a:pPr marL="285750" indent="-285750">
              <a:buFont typeface="Arial" panose="020B0604020202020204" pitchFamily="34" charset="0"/>
              <a:buChar char="•"/>
            </a:pPr>
            <a:r>
              <a:rPr lang="en-US" dirty="0">
                <a:solidFill>
                  <a:schemeClr val="dk1"/>
                </a:solidFill>
                <a:ea typeface="Calibri"/>
                <a:cs typeface="Calibri"/>
                <a:sym typeface="Calibri"/>
              </a:rPr>
              <a:t>docker pull				# pull image from a repo</a:t>
            </a:r>
          </a:p>
          <a:p>
            <a:pPr marL="285750" indent="-285750">
              <a:buFont typeface="Arial" panose="020B0604020202020204" pitchFamily="34" charset="0"/>
              <a:buChar char="•"/>
            </a:pPr>
            <a:r>
              <a:rPr lang="en-US" dirty="0">
                <a:solidFill>
                  <a:schemeClr val="dk1"/>
                </a:solidFill>
                <a:ea typeface="Calibri"/>
                <a:cs typeface="Calibri"/>
                <a:sym typeface="Calibri"/>
              </a:rPr>
              <a:t>docker inspect &lt;container&gt;|&lt;image&gt;	# inspect an image or a container</a:t>
            </a:r>
          </a:p>
          <a:p>
            <a:pPr marL="285750" indent="-285750">
              <a:buFont typeface="Arial" panose="020B0604020202020204" pitchFamily="34" charset="0"/>
              <a:buChar char="•"/>
            </a:pPr>
            <a:r>
              <a:rPr lang="en-US" dirty="0">
                <a:solidFill>
                  <a:schemeClr val="dk1"/>
                </a:solidFill>
                <a:ea typeface="Calibri"/>
                <a:cs typeface="Calibri"/>
                <a:sym typeface="Calibri"/>
              </a:rPr>
              <a:t>docker history &lt;image&gt;			# check layers of an image</a:t>
            </a:r>
          </a:p>
          <a:p>
            <a:pPr marL="285750" indent="-285750">
              <a:buFont typeface="Arial" panose="020B0604020202020204" pitchFamily="34" charset="0"/>
              <a:buChar char="•"/>
            </a:pPr>
            <a:r>
              <a:rPr lang="en-US" dirty="0">
                <a:solidFill>
                  <a:schemeClr val="dk1"/>
                </a:solidFill>
                <a:ea typeface="Calibri"/>
                <a:cs typeface="Calibri"/>
                <a:sym typeface="Calibri"/>
              </a:rPr>
              <a:t>docker </a:t>
            </a:r>
            <a:r>
              <a:rPr lang="en-US" dirty="0" err="1">
                <a:solidFill>
                  <a:schemeClr val="dk1"/>
                </a:solidFill>
                <a:ea typeface="Calibri"/>
                <a:cs typeface="Calibri"/>
                <a:sym typeface="Calibri"/>
              </a:rPr>
              <a:t>container|image</a:t>
            </a:r>
            <a:r>
              <a:rPr lang="en-US" dirty="0">
                <a:solidFill>
                  <a:schemeClr val="dk1"/>
                </a:solidFill>
                <a:ea typeface="Calibri"/>
                <a:cs typeface="Calibri"/>
                <a:sym typeface="Calibri"/>
              </a:rPr>
              <a:t> prune -f		#  remove unused containers or images</a:t>
            </a:r>
          </a:p>
          <a:p>
            <a:pPr marL="285750" indent="-285750">
              <a:buFont typeface="Arial" panose="020B0604020202020204" pitchFamily="34" charset="0"/>
              <a:buChar char="•"/>
            </a:pPr>
            <a:endParaRPr lang="en-US" dirty="0">
              <a:solidFill>
                <a:schemeClr val="dk1"/>
              </a:solidFill>
              <a:ea typeface="Calibri"/>
              <a:cs typeface="Calibri"/>
              <a:sym typeface="Calibri"/>
            </a:endParaRPr>
          </a:p>
          <a:p>
            <a:pPr marL="285750" indent="-285750">
              <a:buFont typeface="Arial" panose="020B0604020202020204" pitchFamily="34" charset="0"/>
              <a:buChar char="•"/>
            </a:pPr>
            <a:endParaRPr lang="en-US" dirty="0">
              <a:solidFill>
                <a:schemeClr val="dk1"/>
              </a:solidFill>
              <a:ea typeface="Calibri"/>
              <a:cs typeface="Calibri"/>
              <a:sym typeface="Calibri"/>
            </a:endParaRPr>
          </a:p>
        </p:txBody>
      </p:sp>
    </p:spTree>
    <p:extLst>
      <p:ext uri="{BB962C8B-B14F-4D97-AF65-F5344CB8AC3E}">
        <p14:creationId xmlns:p14="http://schemas.microsoft.com/office/powerpoint/2010/main" val="3406927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5DDB-8EA3-43B6-B00D-E05ED6E83B67}"/>
              </a:ext>
            </a:extLst>
          </p:cNvPr>
          <p:cNvSpPr>
            <a:spLocks noGrp="1"/>
          </p:cNvSpPr>
          <p:nvPr>
            <p:ph type="title"/>
          </p:nvPr>
        </p:nvSpPr>
        <p:spPr>
          <a:xfrm>
            <a:off x="757990" y="365125"/>
            <a:ext cx="11434010" cy="1325563"/>
          </a:xfrm>
        </p:spPr>
        <p:txBody>
          <a:bodyPr/>
          <a:lstStyle/>
          <a:p>
            <a:r>
              <a:rPr lang="en-US" b="1" dirty="0">
                <a:solidFill>
                  <a:srgbClr val="002060"/>
                </a:solidFill>
              </a:rPr>
              <a:t>Welcome: ICAgile – Advanced Kubernetes</a:t>
            </a:r>
          </a:p>
        </p:txBody>
      </p:sp>
      <p:sp>
        <p:nvSpPr>
          <p:cNvPr id="3" name="Content Placeholder 2">
            <a:extLst>
              <a:ext uri="{FF2B5EF4-FFF2-40B4-BE49-F238E27FC236}">
                <a16:creationId xmlns:a16="http://schemas.microsoft.com/office/drawing/2014/main" id="{7F7FFE3E-2324-4635-B925-BA3D68318BCB}"/>
              </a:ext>
            </a:extLst>
          </p:cNvPr>
          <p:cNvSpPr>
            <a:spLocks noGrp="1"/>
          </p:cNvSpPr>
          <p:nvPr>
            <p:ph idx="1"/>
          </p:nvPr>
        </p:nvSpPr>
        <p:spPr>
          <a:xfrm>
            <a:off x="1117227" y="1743980"/>
            <a:ext cx="10994563" cy="3987344"/>
          </a:xfrm>
        </p:spPr>
        <p:txBody>
          <a:bodyPr>
            <a:normAutofit/>
          </a:bodyPr>
          <a:lstStyle/>
          <a:p>
            <a:pPr marL="460375" indent="-460375">
              <a:lnSpc>
                <a:spcPct val="75000"/>
              </a:lnSpc>
            </a:pPr>
            <a:r>
              <a:rPr lang="en-US" sz="3200" dirty="0"/>
              <a:t>Logistics</a:t>
            </a:r>
          </a:p>
          <a:p>
            <a:pPr marL="460375" indent="-460375">
              <a:lnSpc>
                <a:spcPct val="75000"/>
              </a:lnSpc>
            </a:pPr>
            <a:endParaRPr lang="en-US" sz="1400" dirty="0"/>
          </a:p>
          <a:p>
            <a:pPr marL="460375" indent="-460375">
              <a:lnSpc>
                <a:spcPct val="75000"/>
              </a:lnSpc>
            </a:pPr>
            <a:r>
              <a:rPr lang="en-US" sz="3200" dirty="0"/>
              <a:t>Ground Rules</a:t>
            </a:r>
          </a:p>
          <a:p>
            <a:pPr marL="460375" indent="-460375">
              <a:lnSpc>
                <a:spcPct val="75000"/>
              </a:lnSpc>
            </a:pPr>
            <a:endParaRPr lang="en-US" sz="1400" dirty="0"/>
          </a:p>
          <a:p>
            <a:pPr marL="460375" indent="-460375">
              <a:lnSpc>
                <a:spcPct val="100000"/>
              </a:lnSpc>
            </a:pPr>
            <a:r>
              <a:rPr lang="en-US" sz="3200" dirty="0"/>
              <a:t>Introduction</a:t>
            </a:r>
          </a:p>
          <a:p>
            <a:pPr marL="460375" lvl="1" indent="-460375">
              <a:lnSpc>
                <a:spcPct val="100000"/>
              </a:lnSpc>
              <a:buNone/>
            </a:pPr>
            <a:r>
              <a:rPr lang="en-US" sz="3200" dirty="0"/>
              <a:t>		Name / Role / Company / DevOps Experience / Fun Fact(s)</a:t>
            </a:r>
          </a:p>
          <a:p>
            <a:pPr marL="460375" lvl="1" indent="-460375">
              <a:lnSpc>
                <a:spcPct val="75000"/>
              </a:lnSpc>
            </a:pPr>
            <a:endParaRPr lang="en-US" sz="1400" dirty="0"/>
          </a:p>
          <a:p>
            <a:pPr marL="460375" indent="-460375">
              <a:lnSpc>
                <a:spcPct val="75000"/>
              </a:lnSpc>
            </a:pPr>
            <a:r>
              <a:rPr lang="en-US" sz="3200" dirty="0"/>
              <a:t>Expectations </a:t>
            </a:r>
          </a:p>
          <a:p>
            <a:pPr lvl="1"/>
            <a:endParaRPr lang="en-US" dirty="0"/>
          </a:p>
          <a:p>
            <a:pPr lvl="1"/>
            <a:endParaRPr lang="en-US" dirty="0"/>
          </a:p>
          <a:p>
            <a:pPr marL="457200" lvl="1" indent="0">
              <a:buNone/>
            </a:pPr>
            <a:endParaRPr lang="en-US" dirty="0"/>
          </a:p>
          <a:p>
            <a:endParaRPr lang="en-US" dirty="0"/>
          </a:p>
          <a:p>
            <a:pPr marL="0" indent="0">
              <a:buNone/>
            </a:pPr>
            <a:endParaRPr lang="en-US" dirty="0"/>
          </a:p>
        </p:txBody>
      </p:sp>
      <p:cxnSp>
        <p:nvCxnSpPr>
          <p:cNvPr id="4" name="Straight Connector 3">
            <a:extLst>
              <a:ext uri="{FF2B5EF4-FFF2-40B4-BE49-F238E27FC236}">
                <a16:creationId xmlns:a16="http://schemas.microsoft.com/office/drawing/2014/main" id="{83794549-99CE-4AC9-8176-F6508F192460}"/>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009B78F-07C1-4EB5-88BD-05B6B6838991}"/>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6" name="Slide Number Placeholder 102">
            <a:extLst>
              <a:ext uri="{FF2B5EF4-FFF2-40B4-BE49-F238E27FC236}">
                <a16:creationId xmlns:a16="http://schemas.microsoft.com/office/drawing/2014/main" id="{D09D8B21-07C2-4112-B6B4-6ECB37873524}"/>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a:t>
            </a:fld>
            <a:endParaRPr lang="en-US" sz="1600" dirty="0"/>
          </a:p>
        </p:txBody>
      </p:sp>
      <p:sp>
        <p:nvSpPr>
          <p:cNvPr id="7" name="TextBox 6">
            <a:extLst>
              <a:ext uri="{FF2B5EF4-FFF2-40B4-BE49-F238E27FC236}">
                <a16:creationId xmlns:a16="http://schemas.microsoft.com/office/drawing/2014/main" id="{BBF0A110-BE5F-4911-BA76-0ED81F9217E8}"/>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C8675428-9593-4A24-9EBA-46CC7542BC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6FC19048-F084-4C9D-AB05-CA852B644D4B}"/>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Tree>
    <p:extLst>
      <p:ext uri="{BB962C8B-B14F-4D97-AF65-F5344CB8AC3E}">
        <p14:creationId xmlns:p14="http://schemas.microsoft.com/office/powerpoint/2010/main" val="3232725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20</a:t>
            </a:fld>
            <a:endParaRPr lang="en-US" sz="1600" dirty="0"/>
          </a:p>
        </p:txBody>
      </p:sp>
      <p:sp>
        <p:nvSpPr>
          <p:cNvPr id="18" name="Title 1">
            <a:extLst>
              <a:ext uri="{FF2B5EF4-FFF2-40B4-BE49-F238E27FC236}">
                <a16:creationId xmlns:a16="http://schemas.microsoft.com/office/drawing/2014/main" id="{F9705A03-75FF-4B48-94D7-A9F6799E4EF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Docker Networking</a:t>
            </a:r>
          </a:p>
        </p:txBody>
      </p:sp>
      <p:pic>
        <p:nvPicPr>
          <p:cNvPr id="19" name="Shape 847">
            <a:extLst>
              <a:ext uri="{FF2B5EF4-FFF2-40B4-BE49-F238E27FC236}">
                <a16:creationId xmlns:a16="http://schemas.microsoft.com/office/drawing/2014/main" id="{431E8B6C-356F-9940-85DF-B1DB3C063998}"/>
              </a:ext>
            </a:extLst>
          </p:cNvPr>
          <p:cNvPicPr preferRelativeResize="0">
            <a:picLocks noGrp="1"/>
          </p:cNvPicPr>
          <p:nvPr>
            <p:ph idx="1"/>
          </p:nvPr>
        </p:nvPicPr>
        <p:blipFill rotWithShape="1">
          <a:blip r:embed="rId4">
            <a:alphaModFix/>
          </a:blip>
          <a:stretch/>
        </p:blipFill>
        <p:spPr>
          <a:xfrm>
            <a:off x="3769519" y="1524001"/>
            <a:ext cx="4652963" cy="4652963"/>
          </a:xfrm>
        </p:spPr>
      </p:pic>
    </p:spTree>
    <p:extLst>
      <p:ext uri="{BB962C8B-B14F-4D97-AF65-F5344CB8AC3E}">
        <p14:creationId xmlns:p14="http://schemas.microsoft.com/office/powerpoint/2010/main" val="2381514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21</a:t>
            </a:fld>
            <a:endParaRPr lang="en-US" sz="1600" dirty="0"/>
          </a:p>
        </p:txBody>
      </p:sp>
      <p:sp>
        <p:nvSpPr>
          <p:cNvPr id="18" name="Title 1">
            <a:extLst>
              <a:ext uri="{FF2B5EF4-FFF2-40B4-BE49-F238E27FC236}">
                <a16:creationId xmlns:a16="http://schemas.microsoft.com/office/drawing/2014/main" id="{F9705A03-75FF-4B48-94D7-A9F6799E4EF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Docker Networking Defaults</a:t>
            </a:r>
          </a:p>
        </p:txBody>
      </p:sp>
      <p:sp>
        <p:nvSpPr>
          <p:cNvPr id="12" name="Content Placeholder 2">
            <a:extLst>
              <a:ext uri="{FF2B5EF4-FFF2-40B4-BE49-F238E27FC236}">
                <a16:creationId xmlns:a16="http://schemas.microsoft.com/office/drawing/2014/main" id="{8E743C33-E602-E848-996A-16804660E796}"/>
              </a:ext>
            </a:extLst>
          </p:cNvPr>
          <p:cNvSpPr>
            <a:spLocks noGrp="1"/>
          </p:cNvSpPr>
          <p:nvPr>
            <p:ph idx="1"/>
          </p:nvPr>
        </p:nvSpPr>
        <p:spPr>
          <a:xfrm>
            <a:off x="1136821" y="1524001"/>
            <a:ext cx="4439889" cy="4652963"/>
          </a:xfrm>
        </p:spPr>
        <p:txBody>
          <a:bodyPr>
            <a:normAutofit/>
          </a:bodyPr>
          <a:lstStyle/>
          <a:p>
            <a:pPr>
              <a:lnSpc>
                <a:spcPct val="170000"/>
              </a:lnSpc>
            </a:pPr>
            <a:r>
              <a:rPr lang="en-US" sz="1800" dirty="0"/>
              <a:t>Three networks are created by default (bridge, host &amp; none)</a:t>
            </a:r>
          </a:p>
          <a:p>
            <a:pPr lvl="1">
              <a:lnSpc>
                <a:spcPct val="170000"/>
              </a:lnSpc>
              <a:buFont typeface="Wingdings" panose="05000000000000000000" pitchFamily="2" charset="2"/>
              <a:buChar char="Ø"/>
            </a:pPr>
            <a:r>
              <a:rPr lang="en-US" sz="1800" b="1" dirty="0" err="1"/>
              <a:t>docker</a:t>
            </a:r>
            <a:r>
              <a:rPr lang="en-US" sz="1800" b="1" dirty="0"/>
              <a:t> network ls</a:t>
            </a:r>
          </a:p>
          <a:p>
            <a:pPr>
              <a:lnSpc>
                <a:spcPct val="170000"/>
              </a:lnSpc>
            </a:pPr>
            <a:r>
              <a:rPr lang="en-US" sz="1800" dirty="0"/>
              <a:t>We can easily inspect the bridge network  </a:t>
            </a:r>
          </a:p>
          <a:p>
            <a:pPr lvl="1">
              <a:lnSpc>
                <a:spcPct val="170000"/>
              </a:lnSpc>
              <a:buFont typeface="Wingdings" panose="05000000000000000000" pitchFamily="2" charset="2"/>
              <a:buChar char="Ø"/>
            </a:pPr>
            <a:r>
              <a:rPr lang="en-US" sz="1800" b="1" dirty="0" err="1"/>
              <a:t>docker</a:t>
            </a:r>
            <a:r>
              <a:rPr lang="en-US" sz="1800" b="1" dirty="0"/>
              <a:t> network inspect bridge</a:t>
            </a:r>
          </a:p>
          <a:p>
            <a:pPr>
              <a:lnSpc>
                <a:spcPct val="170000"/>
              </a:lnSpc>
            </a:pPr>
            <a:r>
              <a:rPr lang="en-US" sz="1800" dirty="0"/>
              <a:t>We see that a 172.17.0.0/16 address space is allocated. Created Containers are given an IP in this space by default.</a:t>
            </a:r>
          </a:p>
        </p:txBody>
      </p:sp>
      <p:pic>
        <p:nvPicPr>
          <p:cNvPr id="13" name="Shape 854">
            <a:extLst>
              <a:ext uri="{FF2B5EF4-FFF2-40B4-BE49-F238E27FC236}">
                <a16:creationId xmlns:a16="http://schemas.microsoft.com/office/drawing/2014/main" id="{4CC13371-8D0A-3B46-A171-4E0B64441AC9}"/>
              </a:ext>
            </a:extLst>
          </p:cNvPr>
          <p:cNvPicPr preferRelativeResize="0"/>
          <p:nvPr/>
        </p:nvPicPr>
        <p:blipFill rotWithShape="1">
          <a:blip r:embed="rId4">
            <a:alphaModFix/>
          </a:blip>
          <a:srcRect/>
          <a:stretch/>
        </p:blipFill>
        <p:spPr>
          <a:xfrm>
            <a:off x="5813778" y="1981199"/>
            <a:ext cx="4854222" cy="2884311"/>
          </a:xfrm>
          <a:prstGeom prst="rect">
            <a:avLst/>
          </a:prstGeom>
          <a:noFill/>
          <a:ln>
            <a:noFill/>
          </a:ln>
        </p:spPr>
      </p:pic>
    </p:spTree>
    <p:extLst>
      <p:ext uri="{BB962C8B-B14F-4D97-AF65-F5344CB8AC3E}">
        <p14:creationId xmlns:p14="http://schemas.microsoft.com/office/powerpoint/2010/main" val="1752987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22</a:t>
            </a:fld>
            <a:endParaRPr lang="en-US" sz="1600" dirty="0"/>
          </a:p>
        </p:txBody>
      </p:sp>
      <p:sp>
        <p:nvSpPr>
          <p:cNvPr id="18" name="Title 1">
            <a:extLst>
              <a:ext uri="{FF2B5EF4-FFF2-40B4-BE49-F238E27FC236}">
                <a16:creationId xmlns:a16="http://schemas.microsoft.com/office/drawing/2014/main" id="{F9705A03-75FF-4B48-94D7-A9F6799E4EF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Docker Networking Defaults</a:t>
            </a:r>
          </a:p>
        </p:txBody>
      </p:sp>
      <p:sp>
        <p:nvSpPr>
          <p:cNvPr id="12" name="Content Placeholder 2">
            <a:extLst>
              <a:ext uri="{FF2B5EF4-FFF2-40B4-BE49-F238E27FC236}">
                <a16:creationId xmlns:a16="http://schemas.microsoft.com/office/drawing/2014/main" id="{9B39AAC3-B781-5A42-AE0D-68E6F8835D77}"/>
              </a:ext>
            </a:extLst>
          </p:cNvPr>
          <p:cNvSpPr>
            <a:spLocks noGrp="1"/>
          </p:cNvSpPr>
          <p:nvPr>
            <p:ph idx="1"/>
          </p:nvPr>
        </p:nvSpPr>
        <p:spPr>
          <a:xfrm>
            <a:off x="6716890" y="1524001"/>
            <a:ext cx="4404192" cy="4652963"/>
          </a:xfrm>
        </p:spPr>
        <p:txBody>
          <a:bodyPr>
            <a:normAutofit/>
          </a:bodyPr>
          <a:lstStyle/>
          <a:p>
            <a:pPr>
              <a:lnSpc>
                <a:spcPct val="160000"/>
              </a:lnSpc>
            </a:pPr>
            <a:r>
              <a:rPr lang="en-US" sz="1800" dirty="0"/>
              <a:t>Created container is attached to bridge network by default</a:t>
            </a:r>
          </a:p>
          <a:p>
            <a:pPr lvl="1">
              <a:lnSpc>
                <a:spcPct val="160000"/>
              </a:lnSpc>
              <a:buFont typeface="Wingdings" panose="05000000000000000000" pitchFamily="2" charset="2"/>
              <a:buChar char="Ø"/>
            </a:pPr>
            <a:r>
              <a:rPr lang="en-US" sz="1800" dirty="0"/>
              <a:t>Can be attached to user created networks as well with </a:t>
            </a:r>
            <a:r>
              <a:rPr lang="en-US" sz="1800" b="1" dirty="0"/>
              <a:t>--network</a:t>
            </a:r>
            <a:r>
              <a:rPr lang="en-US" sz="1800" dirty="0"/>
              <a:t> flag</a:t>
            </a:r>
          </a:p>
          <a:p>
            <a:pPr>
              <a:lnSpc>
                <a:spcPct val="160000"/>
              </a:lnSpc>
            </a:pPr>
            <a:r>
              <a:rPr lang="en-US" sz="1800" dirty="0"/>
              <a:t>Container is assigned 172.17.0.2 </a:t>
            </a:r>
            <a:r>
              <a:rPr lang="en-US" sz="1800" dirty="0" err="1"/>
              <a:t>ip</a:t>
            </a:r>
            <a:r>
              <a:rPr lang="en-US" sz="1800" dirty="0"/>
              <a:t> in the bridge network and appears in the </a:t>
            </a:r>
            <a:r>
              <a:rPr lang="en-US" sz="1800" dirty="0" err="1"/>
              <a:t>docker</a:t>
            </a:r>
            <a:r>
              <a:rPr lang="en-US" sz="1800" dirty="0"/>
              <a:t> inspect command</a:t>
            </a:r>
          </a:p>
          <a:p>
            <a:pPr>
              <a:lnSpc>
                <a:spcPct val="160000"/>
              </a:lnSpc>
            </a:pPr>
            <a:r>
              <a:rPr lang="en-US" sz="1800" dirty="0"/>
              <a:t>The container can then be pinged at 172.17.0.2</a:t>
            </a:r>
          </a:p>
        </p:txBody>
      </p:sp>
      <p:pic>
        <p:nvPicPr>
          <p:cNvPr id="13" name="Shape 861">
            <a:extLst>
              <a:ext uri="{FF2B5EF4-FFF2-40B4-BE49-F238E27FC236}">
                <a16:creationId xmlns:a16="http://schemas.microsoft.com/office/drawing/2014/main" id="{E34EBE18-8DEB-7942-B1CC-C2DA69D55578}"/>
              </a:ext>
            </a:extLst>
          </p:cNvPr>
          <p:cNvPicPr preferRelativeResize="0"/>
          <p:nvPr/>
        </p:nvPicPr>
        <p:blipFill rotWithShape="1">
          <a:blip r:embed="rId4">
            <a:alphaModFix/>
          </a:blip>
          <a:srcRect/>
          <a:stretch/>
        </p:blipFill>
        <p:spPr>
          <a:xfrm>
            <a:off x="683147" y="1792288"/>
            <a:ext cx="5663149" cy="3581399"/>
          </a:xfrm>
          <a:prstGeom prst="rect">
            <a:avLst/>
          </a:prstGeom>
          <a:noFill/>
          <a:ln>
            <a:noFill/>
          </a:ln>
        </p:spPr>
      </p:pic>
    </p:spTree>
    <p:extLst>
      <p:ext uri="{BB962C8B-B14F-4D97-AF65-F5344CB8AC3E}">
        <p14:creationId xmlns:p14="http://schemas.microsoft.com/office/powerpoint/2010/main" val="1405237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23</a:t>
            </a:fld>
            <a:endParaRPr lang="en-US" sz="1600" dirty="0"/>
          </a:p>
        </p:txBody>
      </p:sp>
      <p:sp>
        <p:nvSpPr>
          <p:cNvPr id="18" name="Title 1">
            <a:extLst>
              <a:ext uri="{FF2B5EF4-FFF2-40B4-BE49-F238E27FC236}">
                <a16:creationId xmlns:a16="http://schemas.microsoft.com/office/drawing/2014/main" id="{F9705A03-75FF-4B48-94D7-A9F6799E4EF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Docker Networking Commands</a:t>
            </a:r>
          </a:p>
        </p:txBody>
      </p:sp>
      <p:graphicFrame>
        <p:nvGraphicFramePr>
          <p:cNvPr id="12" name="Shape 867">
            <a:extLst>
              <a:ext uri="{FF2B5EF4-FFF2-40B4-BE49-F238E27FC236}">
                <a16:creationId xmlns:a16="http://schemas.microsoft.com/office/drawing/2014/main" id="{74900FCD-90C1-0B40-9869-10A3F0DEFF3E}"/>
              </a:ext>
            </a:extLst>
          </p:cNvPr>
          <p:cNvGraphicFramePr/>
          <p:nvPr>
            <p:extLst/>
          </p:nvPr>
        </p:nvGraphicFramePr>
        <p:xfrm>
          <a:off x="1981200" y="1706560"/>
          <a:ext cx="8305800" cy="3017840"/>
        </p:xfrm>
        <a:graphic>
          <a:graphicData uri="http://schemas.openxmlformats.org/drawingml/2006/table">
            <a:tbl>
              <a:tblPr firstRow="1" bandRow="1">
                <a:tableStyleId>{EB344D84-9AFB-497E-A393-DC336BA19D2E}</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431120">
                <a:tc>
                  <a:txBody>
                    <a:bodyPr/>
                    <a:lstStyle/>
                    <a:p>
                      <a:pPr marL="0" marR="0" lvl="0" indent="0" algn="l" rtl="0">
                        <a:spcBef>
                          <a:spcPts val="0"/>
                        </a:spcBef>
                        <a:buSzPct val="25000"/>
                        <a:buNone/>
                      </a:pPr>
                      <a:r>
                        <a:rPr lang="en-US" sz="1800" dirty="0"/>
                        <a:t>Command </a:t>
                      </a:r>
                    </a:p>
                  </a:txBody>
                  <a:tcPr marL="91450" marR="91450" marT="45725" marB="45725"/>
                </a:tc>
                <a:tc>
                  <a:txBody>
                    <a:bodyPr/>
                    <a:lstStyle/>
                    <a:p>
                      <a:pPr marL="0" marR="0" lvl="0" indent="0" algn="l" rtl="0">
                        <a:spcBef>
                          <a:spcPts val="0"/>
                        </a:spcBef>
                        <a:buSzPct val="25000"/>
                        <a:buNone/>
                      </a:pPr>
                      <a:r>
                        <a:rPr lang="en-US" sz="1800"/>
                        <a:t>Description</a:t>
                      </a:r>
                    </a:p>
                  </a:txBody>
                  <a:tcPr marL="91450" marR="91450" marT="45725" marB="45725"/>
                </a:tc>
                <a:extLst>
                  <a:ext uri="{0D108BD9-81ED-4DB2-BD59-A6C34878D82A}">
                    <a16:rowId xmlns:a16="http://schemas.microsoft.com/office/drawing/2014/main" val="10000"/>
                  </a:ext>
                </a:extLst>
              </a:tr>
              <a:tr h="431120">
                <a:tc>
                  <a:txBody>
                    <a:bodyPr/>
                    <a:lstStyle/>
                    <a:p>
                      <a:pPr marL="0" marR="0" lvl="0" indent="0" algn="l" rtl="0">
                        <a:lnSpc>
                          <a:spcPct val="100000"/>
                        </a:lnSpc>
                        <a:spcBef>
                          <a:spcPts val="0"/>
                        </a:spcBef>
                        <a:spcAft>
                          <a:spcPts val="0"/>
                        </a:spcAft>
                        <a:buClr>
                          <a:schemeClr val="dk1"/>
                        </a:buClr>
                        <a:buSzPct val="25000"/>
                        <a:buFont typeface="Arial"/>
                        <a:buNone/>
                      </a:pPr>
                      <a:r>
                        <a:rPr lang="en-US" sz="1800" b="1">
                          <a:sym typeface="Arial"/>
                        </a:rPr>
                        <a:t>docker network create </a:t>
                      </a:r>
                      <a:endParaRPr lang="en-US" sz="1800" b="1">
                        <a:solidFill>
                          <a:schemeClr val="dk1"/>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n-US" sz="1800" b="1">
                          <a:sym typeface="Arial"/>
                        </a:rPr>
                        <a:t>Create a network</a:t>
                      </a:r>
                      <a:endParaRPr lang="en-US" sz="1800" b="1">
                        <a:solidFill>
                          <a:schemeClr val="dk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431120">
                <a:tc>
                  <a:txBody>
                    <a:bodyPr/>
                    <a:lstStyle/>
                    <a:p>
                      <a:pPr marL="0" marR="0" lvl="0" indent="0" algn="l" rtl="0">
                        <a:lnSpc>
                          <a:spcPct val="100000"/>
                        </a:lnSpc>
                        <a:spcBef>
                          <a:spcPts val="0"/>
                        </a:spcBef>
                        <a:spcAft>
                          <a:spcPts val="0"/>
                        </a:spcAft>
                        <a:buClr>
                          <a:schemeClr val="dk1"/>
                        </a:buClr>
                        <a:buSzPct val="25000"/>
                        <a:buFont typeface="Arial"/>
                        <a:buNone/>
                      </a:pPr>
                      <a:r>
                        <a:rPr lang="en-US" sz="1800" b="1">
                          <a:sym typeface="Arial"/>
                        </a:rPr>
                        <a:t>docker network ls </a:t>
                      </a:r>
                      <a:endParaRPr lang="en-US" sz="1800" b="1">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buSzPct val="25000"/>
                        <a:buNone/>
                      </a:pPr>
                      <a:r>
                        <a:rPr lang="en-US" sz="1800" b="1"/>
                        <a:t>List networks</a:t>
                      </a:r>
                    </a:p>
                  </a:txBody>
                  <a:tcPr marL="91450" marR="91450" marT="45725" marB="45725"/>
                </a:tc>
                <a:extLst>
                  <a:ext uri="{0D108BD9-81ED-4DB2-BD59-A6C34878D82A}">
                    <a16:rowId xmlns:a16="http://schemas.microsoft.com/office/drawing/2014/main" val="10002"/>
                  </a:ext>
                </a:extLst>
              </a:tr>
              <a:tr h="431120">
                <a:tc>
                  <a:txBody>
                    <a:bodyPr/>
                    <a:lstStyle/>
                    <a:p>
                      <a:pPr marL="0" marR="0" lvl="0" indent="0" algn="l" rtl="0">
                        <a:lnSpc>
                          <a:spcPct val="100000"/>
                        </a:lnSpc>
                        <a:spcBef>
                          <a:spcPts val="0"/>
                        </a:spcBef>
                        <a:spcAft>
                          <a:spcPts val="0"/>
                        </a:spcAft>
                        <a:buClr>
                          <a:schemeClr val="dk1"/>
                        </a:buClr>
                        <a:buSzPct val="25000"/>
                        <a:buFont typeface="Arial"/>
                        <a:buNone/>
                      </a:pPr>
                      <a:r>
                        <a:rPr lang="en-US" sz="1800" b="1">
                          <a:sym typeface="Arial"/>
                        </a:rPr>
                        <a:t>docker network inspect </a:t>
                      </a:r>
                      <a:endParaRPr lang="en-US" sz="1800" b="1">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buSzPct val="25000"/>
                        <a:buNone/>
                      </a:pPr>
                      <a:r>
                        <a:rPr lang="en-US" sz="1800" b="1"/>
                        <a:t>Detailed information on network</a:t>
                      </a:r>
                    </a:p>
                  </a:txBody>
                  <a:tcPr marL="91450" marR="91450" marT="45725" marB="45725"/>
                </a:tc>
                <a:extLst>
                  <a:ext uri="{0D108BD9-81ED-4DB2-BD59-A6C34878D82A}">
                    <a16:rowId xmlns:a16="http://schemas.microsoft.com/office/drawing/2014/main" val="10003"/>
                  </a:ext>
                </a:extLst>
              </a:tr>
              <a:tr h="431120">
                <a:tc>
                  <a:txBody>
                    <a:bodyPr/>
                    <a:lstStyle/>
                    <a:p>
                      <a:pPr marL="0" marR="0" lvl="0" indent="0" algn="l" rtl="0">
                        <a:lnSpc>
                          <a:spcPct val="100000"/>
                        </a:lnSpc>
                        <a:spcBef>
                          <a:spcPts val="0"/>
                        </a:spcBef>
                        <a:spcAft>
                          <a:spcPts val="0"/>
                        </a:spcAft>
                        <a:buClr>
                          <a:schemeClr val="dk1"/>
                        </a:buClr>
                        <a:buSzPct val="25000"/>
                        <a:buFont typeface="Arial"/>
                        <a:buNone/>
                      </a:pPr>
                      <a:r>
                        <a:rPr lang="en-US" sz="1800" b="1">
                          <a:sym typeface="Arial"/>
                        </a:rPr>
                        <a:t>docker network rm </a:t>
                      </a:r>
                      <a:endParaRPr lang="en-US" sz="1800" b="1">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buSzPct val="25000"/>
                        <a:buNone/>
                      </a:pPr>
                      <a:r>
                        <a:rPr lang="en-US" sz="1800" b="1"/>
                        <a:t>Remove network</a:t>
                      </a:r>
                    </a:p>
                  </a:txBody>
                  <a:tcPr marL="91450" marR="91450" marT="45725" marB="45725"/>
                </a:tc>
                <a:extLst>
                  <a:ext uri="{0D108BD9-81ED-4DB2-BD59-A6C34878D82A}">
                    <a16:rowId xmlns:a16="http://schemas.microsoft.com/office/drawing/2014/main" val="10004"/>
                  </a:ext>
                </a:extLst>
              </a:tr>
              <a:tr h="431120">
                <a:tc>
                  <a:txBody>
                    <a:bodyPr/>
                    <a:lstStyle/>
                    <a:p>
                      <a:pPr marL="0" marR="0" lvl="0" indent="0" algn="l" rtl="0">
                        <a:lnSpc>
                          <a:spcPct val="100000"/>
                        </a:lnSpc>
                        <a:spcBef>
                          <a:spcPts val="0"/>
                        </a:spcBef>
                        <a:spcAft>
                          <a:spcPts val="0"/>
                        </a:spcAft>
                        <a:buClr>
                          <a:schemeClr val="dk1"/>
                        </a:buClr>
                        <a:buSzPct val="25000"/>
                        <a:buFont typeface="Arial"/>
                        <a:buNone/>
                      </a:pPr>
                      <a:r>
                        <a:rPr lang="en-US" sz="1800" b="1"/>
                        <a:t>docker network disconnect</a:t>
                      </a:r>
                    </a:p>
                  </a:txBody>
                  <a:tcPr marL="91450" marR="91450" marT="45725" marB="45725"/>
                </a:tc>
                <a:tc>
                  <a:txBody>
                    <a:bodyPr/>
                    <a:lstStyle/>
                    <a:p>
                      <a:pPr marL="0" marR="0" lvl="0" indent="0" algn="l" rtl="0">
                        <a:spcBef>
                          <a:spcPts val="0"/>
                        </a:spcBef>
                        <a:buSzPct val="25000"/>
                        <a:buNone/>
                      </a:pPr>
                      <a:r>
                        <a:rPr lang="en-US" sz="1800" b="1"/>
                        <a:t>Disconnect container from network</a:t>
                      </a:r>
                    </a:p>
                  </a:txBody>
                  <a:tcPr marL="91450" marR="91450" marT="45725" marB="45725"/>
                </a:tc>
                <a:extLst>
                  <a:ext uri="{0D108BD9-81ED-4DB2-BD59-A6C34878D82A}">
                    <a16:rowId xmlns:a16="http://schemas.microsoft.com/office/drawing/2014/main" val="10005"/>
                  </a:ext>
                </a:extLst>
              </a:tr>
              <a:tr h="431120">
                <a:tc>
                  <a:txBody>
                    <a:bodyPr/>
                    <a:lstStyle/>
                    <a:p>
                      <a:pPr marL="0" marR="0" lvl="0" indent="0" algn="l" rtl="0">
                        <a:lnSpc>
                          <a:spcPct val="100000"/>
                        </a:lnSpc>
                        <a:spcBef>
                          <a:spcPts val="0"/>
                        </a:spcBef>
                        <a:spcAft>
                          <a:spcPts val="0"/>
                        </a:spcAft>
                        <a:buClr>
                          <a:schemeClr val="dk1"/>
                        </a:buClr>
                        <a:buSzPct val="25000"/>
                        <a:buFont typeface="Arial"/>
                        <a:buNone/>
                      </a:pPr>
                      <a:r>
                        <a:rPr lang="en-US" sz="1800" b="1" dirty="0" err="1"/>
                        <a:t>docker</a:t>
                      </a:r>
                      <a:r>
                        <a:rPr lang="en-US" sz="1800" b="1" dirty="0"/>
                        <a:t> network connect</a:t>
                      </a:r>
                    </a:p>
                  </a:txBody>
                  <a:tcPr marL="91450" marR="91450" marT="45725" marB="45725"/>
                </a:tc>
                <a:tc>
                  <a:txBody>
                    <a:bodyPr/>
                    <a:lstStyle/>
                    <a:p>
                      <a:pPr marL="0" marR="0" lvl="0" indent="0" algn="l" rtl="0">
                        <a:spcBef>
                          <a:spcPts val="0"/>
                        </a:spcBef>
                        <a:buSzPct val="25000"/>
                        <a:buNone/>
                      </a:pPr>
                      <a:r>
                        <a:rPr lang="en-US" sz="1800" b="1" dirty="0"/>
                        <a:t>Connect container to network</a:t>
                      </a:r>
                    </a:p>
                  </a:txBody>
                  <a:tcPr marL="91450" marR="91450" marT="45725" marB="457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99758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24</a:t>
            </a:fld>
            <a:endParaRPr lang="en-US" sz="1600" dirty="0"/>
          </a:p>
        </p:txBody>
      </p:sp>
      <p:sp>
        <p:nvSpPr>
          <p:cNvPr id="18" name="Title 1">
            <a:extLst>
              <a:ext uri="{FF2B5EF4-FFF2-40B4-BE49-F238E27FC236}">
                <a16:creationId xmlns:a16="http://schemas.microsoft.com/office/drawing/2014/main" id="{F9705A03-75FF-4B48-94D7-A9F6799E4EF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Isolated User Networks</a:t>
            </a:r>
          </a:p>
        </p:txBody>
      </p:sp>
      <p:sp>
        <p:nvSpPr>
          <p:cNvPr id="12" name="Shape 873">
            <a:extLst>
              <a:ext uri="{FF2B5EF4-FFF2-40B4-BE49-F238E27FC236}">
                <a16:creationId xmlns:a16="http://schemas.microsoft.com/office/drawing/2014/main" id="{D7D1F35F-5A19-AE43-80F0-C24B036CEFCF}"/>
              </a:ext>
            </a:extLst>
          </p:cNvPr>
          <p:cNvSpPr txBox="1">
            <a:spLocks noGrp="1"/>
          </p:cNvSpPr>
          <p:nvPr>
            <p:ph idx="1"/>
          </p:nvPr>
        </p:nvSpPr>
        <p:spPr>
          <a:xfrm>
            <a:off x="1196621" y="1524001"/>
            <a:ext cx="9945511" cy="2216944"/>
          </a:xfrm>
        </p:spPr>
        <p:txBody>
          <a:bodyPr>
            <a:normAutofit/>
          </a:bodyPr>
          <a:lstStyle/>
          <a:p>
            <a:pPr lvl="0">
              <a:lnSpc>
                <a:spcPct val="150000"/>
              </a:lnSpc>
            </a:pPr>
            <a:r>
              <a:rPr lang="en-US" sz="2000" dirty="0">
                <a:sym typeface="Calibri"/>
              </a:rPr>
              <a:t>The bridge network is useful in a development environment</a:t>
            </a:r>
          </a:p>
          <a:p>
            <a:pPr lvl="0">
              <a:lnSpc>
                <a:spcPct val="150000"/>
              </a:lnSpc>
            </a:pPr>
            <a:r>
              <a:rPr lang="en-US" sz="2000" dirty="0">
                <a:sym typeface="Calibri"/>
              </a:rPr>
              <a:t>Production environments usually require more security and isolated or more customized networking solutions.</a:t>
            </a:r>
          </a:p>
        </p:txBody>
      </p:sp>
      <p:pic>
        <p:nvPicPr>
          <p:cNvPr id="13" name="Shape 874">
            <a:extLst>
              <a:ext uri="{FF2B5EF4-FFF2-40B4-BE49-F238E27FC236}">
                <a16:creationId xmlns:a16="http://schemas.microsoft.com/office/drawing/2014/main" id="{02DB7BCD-85E2-5B48-A9B5-478A633F1D01}"/>
              </a:ext>
            </a:extLst>
          </p:cNvPr>
          <p:cNvPicPr preferRelativeResize="0"/>
          <p:nvPr/>
        </p:nvPicPr>
        <p:blipFill rotWithShape="1">
          <a:blip r:embed="rId4">
            <a:alphaModFix/>
          </a:blip>
          <a:srcRect/>
          <a:stretch/>
        </p:blipFill>
        <p:spPr>
          <a:xfrm>
            <a:off x="2297995" y="3399822"/>
            <a:ext cx="7184672" cy="2454545"/>
          </a:xfrm>
          <a:prstGeom prst="rect">
            <a:avLst/>
          </a:prstGeom>
          <a:noFill/>
          <a:ln>
            <a:noFill/>
          </a:ln>
        </p:spPr>
      </p:pic>
    </p:spTree>
    <p:extLst>
      <p:ext uri="{BB962C8B-B14F-4D97-AF65-F5344CB8AC3E}">
        <p14:creationId xmlns:p14="http://schemas.microsoft.com/office/powerpoint/2010/main" val="3601456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25</a:t>
            </a:fld>
            <a:endParaRPr lang="en-US" sz="1600" dirty="0"/>
          </a:p>
        </p:txBody>
      </p:sp>
      <p:sp>
        <p:nvSpPr>
          <p:cNvPr id="18" name="Title 1">
            <a:extLst>
              <a:ext uri="{FF2B5EF4-FFF2-40B4-BE49-F238E27FC236}">
                <a16:creationId xmlns:a16="http://schemas.microsoft.com/office/drawing/2014/main" id="{F9705A03-75FF-4B48-94D7-A9F6799E4EF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Docker Networking – Lab</a:t>
            </a:r>
          </a:p>
        </p:txBody>
      </p:sp>
      <p:sp>
        <p:nvSpPr>
          <p:cNvPr id="17" name="Rectangle 16">
            <a:extLst>
              <a:ext uri="{FF2B5EF4-FFF2-40B4-BE49-F238E27FC236}">
                <a16:creationId xmlns:a16="http://schemas.microsoft.com/office/drawing/2014/main" id="{7EDE183B-A644-E041-8E32-8C1D0A6DF0E6}"/>
              </a:ext>
            </a:extLst>
          </p:cNvPr>
          <p:cNvSpPr/>
          <p:nvPr/>
        </p:nvSpPr>
        <p:spPr>
          <a:xfrm>
            <a:off x="451414" y="2967335"/>
            <a:ext cx="11134844" cy="584775"/>
          </a:xfrm>
          <a:prstGeom prst="rect">
            <a:avLst/>
          </a:prstGeom>
        </p:spPr>
        <p:txBody>
          <a:bodyPr wrap="square">
            <a:spAutoFit/>
          </a:bodyPr>
          <a:lstStyle/>
          <a:p>
            <a:r>
              <a:rPr lang="en-US" sz="1600" dirty="0">
                <a:hlinkClick r:id="rId4"/>
              </a:rPr>
              <a:t>https://github.com/shekhar2010us/kubernetes_teach_git/blob/master/docker_networking/docker_networking_lab.md</a:t>
            </a:r>
            <a:endParaRPr lang="en-US" sz="1600" dirty="0"/>
          </a:p>
          <a:p>
            <a:endParaRPr lang="en-US" sz="1600" dirty="0"/>
          </a:p>
        </p:txBody>
      </p:sp>
    </p:spTree>
    <p:extLst>
      <p:ext uri="{BB962C8B-B14F-4D97-AF65-F5344CB8AC3E}">
        <p14:creationId xmlns:p14="http://schemas.microsoft.com/office/powerpoint/2010/main" val="4090171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5EA9-1992-41BC-9694-B0E59CEA6F0C}"/>
              </a:ext>
            </a:extLst>
          </p:cNvPr>
          <p:cNvSpPr>
            <a:spLocks noGrp="1"/>
          </p:cNvSpPr>
          <p:nvPr>
            <p:ph type="title"/>
          </p:nvPr>
        </p:nvSpPr>
        <p:spPr/>
        <p:txBody>
          <a:bodyPr/>
          <a:lstStyle/>
          <a:p>
            <a:r>
              <a:rPr lang="en-US" b="1" dirty="0">
                <a:solidFill>
                  <a:srgbClr val="002060"/>
                </a:solidFill>
              </a:rPr>
              <a:t>What is docker0 bridge?</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26</a:t>
            </a:fld>
            <a:endParaRPr lang="en-US" sz="1600" dirty="0"/>
          </a:p>
        </p:txBody>
      </p:sp>
      <p:sp>
        <p:nvSpPr>
          <p:cNvPr id="11" name="Content Placeholder 2">
            <a:extLst>
              <a:ext uri="{FF2B5EF4-FFF2-40B4-BE49-F238E27FC236}">
                <a16:creationId xmlns:a16="http://schemas.microsoft.com/office/drawing/2014/main" id="{AE5A5241-09D1-486C-9A8E-76B2A24FABFB}"/>
              </a:ext>
            </a:extLst>
          </p:cNvPr>
          <p:cNvSpPr txBox="1">
            <a:spLocks/>
          </p:cNvSpPr>
          <p:nvPr/>
        </p:nvSpPr>
        <p:spPr>
          <a:xfrm>
            <a:off x="575733" y="1690687"/>
            <a:ext cx="10972800" cy="416367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t>Docker0 bridge is the bridge network named </a:t>
            </a:r>
            <a:r>
              <a:rPr lang="en-IN" i="1" dirty="0"/>
              <a:t>bridge</a:t>
            </a:r>
            <a:r>
              <a:rPr lang="en-IN" dirty="0"/>
              <a:t> created automatically when you install Docker.</a:t>
            </a:r>
          </a:p>
          <a:p>
            <a:pPr>
              <a:lnSpc>
                <a:spcPct val="150000"/>
              </a:lnSpc>
            </a:pPr>
            <a:r>
              <a:rPr lang="en-IN" dirty="0"/>
              <a:t>By default, the Docker server creates and configures the host system’s docker0 a network interface called docker0, which is an ethernet bridge device. If you don’t specify a different network when starting a container, the container is connected to the bridge and all traffic coming from and going to the container flows over the bridge to the Docker daemon, which handles routing on behalf of the container.</a:t>
            </a:r>
          </a:p>
        </p:txBody>
      </p:sp>
    </p:spTree>
    <p:extLst>
      <p:ext uri="{BB962C8B-B14F-4D97-AF65-F5344CB8AC3E}">
        <p14:creationId xmlns:p14="http://schemas.microsoft.com/office/powerpoint/2010/main" val="2804509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5EA9-1992-41BC-9694-B0E59CEA6F0C}"/>
              </a:ext>
            </a:extLst>
          </p:cNvPr>
          <p:cNvSpPr>
            <a:spLocks noGrp="1"/>
          </p:cNvSpPr>
          <p:nvPr>
            <p:ph type="title"/>
          </p:nvPr>
        </p:nvSpPr>
        <p:spPr/>
        <p:txBody>
          <a:bodyPr/>
          <a:lstStyle/>
          <a:p>
            <a:r>
              <a:rPr lang="en-US" b="1" dirty="0">
                <a:solidFill>
                  <a:srgbClr val="002060"/>
                </a:solidFill>
              </a:rPr>
              <a:t>Customize docker0 bridge</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27</a:t>
            </a:fld>
            <a:endParaRPr lang="en-US" sz="1600" dirty="0"/>
          </a:p>
        </p:txBody>
      </p:sp>
      <p:sp>
        <p:nvSpPr>
          <p:cNvPr id="11" name="Content Placeholder 2">
            <a:extLst>
              <a:ext uri="{FF2B5EF4-FFF2-40B4-BE49-F238E27FC236}">
                <a16:creationId xmlns:a16="http://schemas.microsoft.com/office/drawing/2014/main" id="{AE5A5241-09D1-486C-9A8E-76B2A24FABFB}"/>
              </a:ext>
            </a:extLst>
          </p:cNvPr>
          <p:cNvSpPr txBox="1">
            <a:spLocks/>
          </p:cNvSpPr>
          <p:nvPr/>
        </p:nvSpPr>
        <p:spPr>
          <a:xfrm>
            <a:off x="508000" y="1690688"/>
            <a:ext cx="11198577" cy="1367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1600" dirty="0"/>
              <a:t>You can configure the default bridge network’s settings using flags to the </a:t>
            </a:r>
            <a:r>
              <a:rPr lang="en-IN" sz="1600" b="1" dirty="0" err="1"/>
              <a:t>dockerd</a:t>
            </a:r>
            <a:r>
              <a:rPr lang="en-IN" sz="1600" dirty="0"/>
              <a:t> command. However, the recommended way to configure the Docker daemon is to use the </a:t>
            </a:r>
            <a:r>
              <a:rPr lang="en-IN" sz="1600" dirty="0" err="1"/>
              <a:t>daemon.json</a:t>
            </a:r>
            <a:r>
              <a:rPr lang="en-IN" sz="1600" dirty="0"/>
              <a:t> file, which is located in /etc/docker/ on Linux</a:t>
            </a:r>
          </a:p>
          <a:p>
            <a:pPr>
              <a:lnSpc>
                <a:spcPct val="150000"/>
              </a:lnSpc>
            </a:pPr>
            <a:r>
              <a:rPr lang="en-IN" sz="1600" dirty="0"/>
              <a:t>Restart Docker after making changes to the </a:t>
            </a:r>
            <a:r>
              <a:rPr lang="en-IN" sz="1600" dirty="0" err="1"/>
              <a:t>daemon.json</a:t>
            </a:r>
            <a:r>
              <a:rPr lang="en-IN" sz="1600" dirty="0"/>
              <a:t> file</a:t>
            </a:r>
          </a:p>
        </p:txBody>
      </p:sp>
      <p:pic>
        <p:nvPicPr>
          <p:cNvPr id="6" name="Picture 5">
            <a:extLst>
              <a:ext uri="{FF2B5EF4-FFF2-40B4-BE49-F238E27FC236}">
                <a16:creationId xmlns:a16="http://schemas.microsoft.com/office/drawing/2014/main" id="{ACBC1922-F717-4240-A8EB-AB56AAADE4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000" y="3376403"/>
            <a:ext cx="4470400" cy="2209800"/>
          </a:xfrm>
          <a:prstGeom prst="rect">
            <a:avLst/>
          </a:prstGeom>
        </p:spPr>
      </p:pic>
      <p:sp>
        <p:nvSpPr>
          <p:cNvPr id="12" name="Content Placeholder 2">
            <a:extLst>
              <a:ext uri="{FF2B5EF4-FFF2-40B4-BE49-F238E27FC236}">
                <a16:creationId xmlns:a16="http://schemas.microsoft.com/office/drawing/2014/main" id="{E7929000-5520-0C46-A197-F9E9EE20D409}"/>
              </a:ext>
            </a:extLst>
          </p:cNvPr>
          <p:cNvSpPr txBox="1">
            <a:spLocks/>
          </p:cNvSpPr>
          <p:nvPr/>
        </p:nvSpPr>
        <p:spPr>
          <a:xfrm>
            <a:off x="5362222" y="3192253"/>
            <a:ext cx="6642204" cy="2878347"/>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en-IN" i="1" dirty="0"/>
              <a:t>--</a:t>
            </a:r>
            <a:r>
              <a:rPr lang="en-IN" i="1" dirty="0" err="1"/>
              <a:t>bip</a:t>
            </a:r>
            <a:r>
              <a:rPr lang="en-IN" i="1" dirty="0"/>
              <a:t>=CIDR</a:t>
            </a:r>
            <a:r>
              <a:rPr lang="en-IN" dirty="0"/>
              <a:t>: supply a specific IP address and netmask for the docker0 bridge, using standard CIDR notation. </a:t>
            </a:r>
          </a:p>
          <a:p>
            <a:pPr>
              <a:lnSpc>
                <a:spcPct val="170000"/>
              </a:lnSpc>
            </a:pPr>
            <a:r>
              <a:rPr lang="en-IN" i="1" dirty="0"/>
              <a:t>--fixed-</a:t>
            </a:r>
            <a:r>
              <a:rPr lang="en-IN" i="1" dirty="0" err="1"/>
              <a:t>cidr</a:t>
            </a:r>
            <a:r>
              <a:rPr lang="en-IN" i="1" dirty="0"/>
              <a:t>=CIDR</a:t>
            </a:r>
            <a:r>
              <a:rPr lang="en-IN" dirty="0"/>
              <a:t> and </a:t>
            </a:r>
            <a:r>
              <a:rPr lang="en-IN" i="1" dirty="0"/>
              <a:t>--fixed-cidr-v6=CIDRv6</a:t>
            </a:r>
            <a:r>
              <a:rPr lang="en-IN" dirty="0"/>
              <a:t>: restrict the IP range from the docker0 subnet, using standard CIDR notation. </a:t>
            </a:r>
          </a:p>
          <a:p>
            <a:pPr>
              <a:lnSpc>
                <a:spcPct val="170000"/>
              </a:lnSpc>
            </a:pPr>
            <a:r>
              <a:rPr lang="en-IN" i="1" dirty="0"/>
              <a:t>--</a:t>
            </a:r>
            <a:r>
              <a:rPr lang="en-IN" i="1" dirty="0" err="1"/>
              <a:t>mtu</a:t>
            </a:r>
            <a:r>
              <a:rPr lang="en-IN" i="1" dirty="0"/>
              <a:t>=BYTES</a:t>
            </a:r>
            <a:r>
              <a:rPr lang="en-IN" dirty="0"/>
              <a:t>: override the maximum packet length on docker0.</a:t>
            </a:r>
          </a:p>
          <a:p>
            <a:pPr>
              <a:lnSpc>
                <a:spcPct val="170000"/>
              </a:lnSpc>
            </a:pPr>
            <a:r>
              <a:rPr lang="en-IN" i="1" dirty="0"/>
              <a:t>--default-gateway=Container default Gateway IPV4 address</a:t>
            </a:r>
            <a:r>
              <a:rPr lang="en-IN" dirty="0"/>
              <a:t> and </a:t>
            </a:r>
            <a:r>
              <a:rPr lang="en-IN" i="1" dirty="0"/>
              <a:t>--default-gateway-v6=Container default gateway IPV6 address</a:t>
            </a:r>
            <a:r>
              <a:rPr lang="en-IN" dirty="0"/>
              <a:t>: designates the default gateway for containers connected to the docker0 bridge, which controls where they route traffic by default. </a:t>
            </a:r>
          </a:p>
          <a:p>
            <a:pPr>
              <a:lnSpc>
                <a:spcPct val="170000"/>
              </a:lnSpc>
            </a:pPr>
            <a:r>
              <a:rPr lang="en-IN" i="1" dirty="0"/>
              <a:t>--</a:t>
            </a:r>
            <a:r>
              <a:rPr lang="en-IN" i="1" dirty="0" err="1"/>
              <a:t>dns</a:t>
            </a:r>
            <a:r>
              <a:rPr lang="en-IN" i="1" dirty="0"/>
              <a:t>=[]</a:t>
            </a:r>
            <a:r>
              <a:rPr lang="en-IN" dirty="0"/>
              <a:t>: The DNS servers to use</a:t>
            </a:r>
          </a:p>
        </p:txBody>
      </p:sp>
    </p:spTree>
    <p:extLst>
      <p:ext uri="{BB962C8B-B14F-4D97-AF65-F5344CB8AC3E}">
        <p14:creationId xmlns:p14="http://schemas.microsoft.com/office/powerpoint/2010/main" val="1636312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5EA9-1992-41BC-9694-B0E59CEA6F0C}"/>
              </a:ext>
            </a:extLst>
          </p:cNvPr>
          <p:cNvSpPr>
            <a:spLocks noGrp="1"/>
          </p:cNvSpPr>
          <p:nvPr>
            <p:ph type="title"/>
          </p:nvPr>
        </p:nvSpPr>
        <p:spPr/>
        <p:txBody>
          <a:bodyPr/>
          <a:lstStyle/>
          <a:p>
            <a:r>
              <a:rPr lang="en-US" b="1" dirty="0">
                <a:solidFill>
                  <a:srgbClr val="002060"/>
                </a:solidFill>
              </a:rPr>
              <a:t>Docker Interaction with </a:t>
            </a:r>
            <a:r>
              <a:rPr lang="en-US" b="1" dirty="0" err="1">
                <a:solidFill>
                  <a:srgbClr val="002060"/>
                </a:solidFill>
              </a:rPr>
              <a:t>IPTables</a:t>
            </a:r>
            <a:endParaRPr lang="en-US" b="1" dirty="0">
              <a:solidFill>
                <a:srgbClr val="002060"/>
              </a:solidFill>
            </a:endParaRP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28</a:t>
            </a:fld>
            <a:endParaRPr lang="en-US" sz="1600" dirty="0"/>
          </a:p>
        </p:txBody>
      </p:sp>
      <p:sp>
        <p:nvSpPr>
          <p:cNvPr id="11" name="Content Placeholder 2">
            <a:extLst>
              <a:ext uri="{FF2B5EF4-FFF2-40B4-BE49-F238E27FC236}">
                <a16:creationId xmlns:a16="http://schemas.microsoft.com/office/drawing/2014/main" id="{AE5A5241-09D1-486C-9A8E-76B2A24FABFB}"/>
              </a:ext>
            </a:extLst>
          </p:cNvPr>
          <p:cNvSpPr txBox="1">
            <a:spLocks/>
          </p:cNvSpPr>
          <p:nvPr/>
        </p:nvSpPr>
        <p:spPr>
          <a:xfrm>
            <a:off x="440267" y="1690687"/>
            <a:ext cx="11401777" cy="41636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000" dirty="0"/>
              <a:t>On Linux, Docker manipulates iptables rules to provide network isolation.</a:t>
            </a:r>
          </a:p>
          <a:p>
            <a:pPr>
              <a:lnSpc>
                <a:spcPct val="150000"/>
              </a:lnSpc>
            </a:pPr>
            <a:r>
              <a:rPr lang="en-IN" sz="2000" dirty="0"/>
              <a:t>All of Docker’s iptables rules are added to the DOCKER chain. Do not manipulate this table manually. If you need to add rules which load before Docker’s rules, add them to the DOCKER-USER chain. These rules are loaded before any rules Docker creates automatically</a:t>
            </a:r>
          </a:p>
          <a:p>
            <a:pPr>
              <a:lnSpc>
                <a:spcPct val="150000"/>
              </a:lnSpc>
            </a:pPr>
            <a:r>
              <a:rPr lang="en-IN" sz="2000" dirty="0">
                <a:solidFill>
                  <a:schemeClr val="tx1">
                    <a:lumMod val="65000"/>
                    <a:lumOff val="35000"/>
                  </a:schemeClr>
                </a:solidFill>
              </a:rPr>
              <a:t>To restrict connection to Docker daemon</a:t>
            </a:r>
          </a:p>
          <a:p>
            <a:pPr>
              <a:lnSpc>
                <a:spcPct val="150000"/>
              </a:lnSpc>
            </a:pPr>
            <a:r>
              <a:rPr lang="en-IN" sz="2000" dirty="0">
                <a:solidFill>
                  <a:schemeClr val="tx1">
                    <a:lumMod val="65000"/>
                    <a:lumOff val="35000"/>
                  </a:schemeClr>
                </a:solidFill>
              </a:rPr>
              <a:t>By default, all external source IPs are allowed to connect to the Docker daemon. </a:t>
            </a:r>
          </a:p>
          <a:p>
            <a:pPr>
              <a:lnSpc>
                <a:spcPct val="150000"/>
              </a:lnSpc>
            </a:pPr>
            <a:r>
              <a:rPr lang="en-IN" sz="2000" dirty="0">
                <a:solidFill>
                  <a:schemeClr val="tx1">
                    <a:lumMod val="65000"/>
                    <a:lumOff val="35000"/>
                  </a:schemeClr>
                </a:solidFill>
              </a:rPr>
              <a:t>To allow only a specific IP or network to access the containers, insert a negated rule at the top of the DOCKER filter chain.</a:t>
            </a:r>
          </a:p>
          <a:p>
            <a:pPr>
              <a:lnSpc>
                <a:spcPct val="150000"/>
              </a:lnSpc>
            </a:pPr>
            <a:endParaRPr lang="en-IN" sz="2000" dirty="0"/>
          </a:p>
        </p:txBody>
      </p:sp>
    </p:spTree>
    <p:extLst>
      <p:ext uri="{BB962C8B-B14F-4D97-AF65-F5344CB8AC3E}">
        <p14:creationId xmlns:p14="http://schemas.microsoft.com/office/powerpoint/2010/main" val="688900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5EA9-1992-41BC-9694-B0E59CEA6F0C}"/>
              </a:ext>
            </a:extLst>
          </p:cNvPr>
          <p:cNvSpPr>
            <a:spLocks noGrp="1"/>
          </p:cNvSpPr>
          <p:nvPr>
            <p:ph type="title"/>
          </p:nvPr>
        </p:nvSpPr>
        <p:spPr/>
        <p:txBody>
          <a:bodyPr/>
          <a:lstStyle/>
          <a:p>
            <a:r>
              <a:rPr lang="en-US" b="1" dirty="0">
                <a:solidFill>
                  <a:srgbClr val="002060"/>
                </a:solidFill>
              </a:rPr>
              <a:t>Control Docker with </a:t>
            </a:r>
            <a:r>
              <a:rPr lang="en-US" b="1" dirty="0" err="1">
                <a:solidFill>
                  <a:srgbClr val="002060"/>
                </a:solidFill>
              </a:rPr>
              <a:t>IPTables</a:t>
            </a:r>
            <a:endParaRPr lang="en-US" b="1" dirty="0">
              <a:solidFill>
                <a:srgbClr val="002060"/>
              </a:solidFill>
            </a:endParaRP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29</a:t>
            </a:fld>
            <a:endParaRPr lang="en-US" sz="1600" dirty="0"/>
          </a:p>
        </p:txBody>
      </p:sp>
      <p:sp>
        <p:nvSpPr>
          <p:cNvPr id="11" name="Content Placeholder 2">
            <a:extLst>
              <a:ext uri="{FF2B5EF4-FFF2-40B4-BE49-F238E27FC236}">
                <a16:creationId xmlns:a16="http://schemas.microsoft.com/office/drawing/2014/main" id="{AE5A5241-09D1-486C-9A8E-76B2A24FABFB}"/>
              </a:ext>
            </a:extLst>
          </p:cNvPr>
          <p:cNvSpPr txBox="1">
            <a:spLocks/>
          </p:cNvSpPr>
          <p:nvPr/>
        </p:nvSpPr>
        <p:spPr>
          <a:xfrm>
            <a:off x="338667" y="1690687"/>
            <a:ext cx="11571111" cy="416367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200" dirty="0"/>
              <a:t>To restrict access to all external IPs except a single IP:</a:t>
            </a:r>
          </a:p>
          <a:p>
            <a:pPr lvl="1">
              <a:lnSpc>
                <a:spcPct val="150000"/>
              </a:lnSpc>
            </a:pPr>
            <a:r>
              <a:rPr lang="en-IN" sz="2200" i="1" dirty="0"/>
              <a:t>iptables -I DOCKER-USER -</a:t>
            </a:r>
            <a:r>
              <a:rPr lang="en-IN" sz="2200" i="1" dirty="0" err="1"/>
              <a:t>i</a:t>
            </a:r>
            <a:r>
              <a:rPr lang="en-IN" sz="2200" i="1" dirty="0"/>
              <a:t> </a:t>
            </a:r>
            <a:r>
              <a:rPr lang="en-IN" sz="2200" i="1" dirty="0" err="1"/>
              <a:t>ext_if</a:t>
            </a:r>
            <a:r>
              <a:rPr lang="en-IN" sz="2200" i="1" dirty="0"/>
              <a:t> ! -s 192.168.1.1 -j DROP</a:t>
            </a:r>
          </a:p>
          <a:p>
            <a:pPr>
              <a:lnSpc>
                <a:spcPct val="150000"/>
              </a:lnSpc>
            </a:pPr>
            <a:endParaRPr lang="en-IN" sz="2200" dirty="0"/>
          </a:p>
          <a:p>
            <a:pPr>
              <a:lnSpc>
                <a:spcPct val="150000"/>
              </a:lnSpc>
            </a:pPr>
            <a:r>
              <a:rPr lang="en-IN" sz="2200" dirty="0"/>
              <a:t>To only allow access to connection from a subnet:</a:t>
            </a:r>
          </a:p>
          <a:p>
            <a:pPr lvl="1">
              <a:lnSpc>
                <a:spcPct val="150000"/>
              </a:lnSpc>
            </a:pPr>
            <a:r>
              <a:rPr lang="en-IN" sz="2200" i="1" dirty="0"/>
              <a:t>iptables -I DOCKER-USER -</a:t>
            </a:r>
            <a:r>
              <a:rPr lang="en-IN" sz="2200" i="1" dirty="0" err="1"/>
              <a:t>i</a:t>
            </a:r>
            <a:r>
              <a:rPr lang="en-IN" sz="2200" i="1" dirty="0"/>
              <a:t> </a:t>
            </a:r>
            <a:r>
              <a:rPr lang="en-IN" sz="2200" i="1" dirty="0" err="1"/>
              <a:t>ext_if</a:t>
            </a:r>
            <a:r>
              <a:rPr lang="en-IN" sz="2200" i="1" dirty="0"/>
              <a:t> ! -s 192.168.1.0/24 -j DROP</a:t>
            </a:r>
          </a:p>
          <a:p>
            <a:pPr>
              <a:lnSpc>
                <a:spcPct val="150000"/>
              </a:lnSpc>
            </a:pPr>
            <a:endParaRPr lang="en-IN" sz="2200" dirty="0"/>
          </a:p>
          <a:p>
            <a:pPr>
              <a:lnSpc>
                <a:spcPct val="150000"/>
              </a:lnSpc>
            </a:pPr>
            <a:r>
              <a:rPr lang="en-IN" sz="2200" dirty="0"/>
              <a:t>To specify a range of IP addresses to accept:</a:t>
            </a:r>
          </a:p>
          <a:p>
            <a:pPr lvl="1">
              <a:lnSpc>
                <a:spcPct val="150000"/>
              </a:lnSpc>
            </a:pPr>
            <a:r>
              <a:rPr lang="en-IN" sz="2200" i="1" dirty="0"/>
              <a:t>iptables -I DOCKER-USER -m </a:t>
            </a:r>
            <a:r>
              <a:rPr lang="en-IN" sz="2200" i="1" dirty="0" err="1"/>
              <a:t>iprange</a:t>
            </a:r>
            <a:r>
              <a:rPr lang="en-IN" sz="2200" i="1" dirty="0"/>
              <a:t> -</a:t>
            </a:r>
            <a:r>
              <a:rPr lang="en-IN" sz="2200" i="1" dirty="0" err="1"/>
              <a:t>i</a:t>
            </a:r>
            <a:r>
              <a:rPr lang="en-IN" sz="2200" i="1" dirty="0"/>
              <a:t> </a:t>
            </a:r>
            <a:r>
              <a:rPr lang="en-IN" sz="2200" i="1" dirty="0" err="1"/>
              <a:t>ext_if</a:t>
            </a:r>
            <a:r>
              <a:rPr lang="en-IN" sz="2200" i="1" dirty="0"/>
              <a:t> ! --</a:t>
            </a:r>
            <a:r>
              <a:rPr lang="en-IN" sz="2200" i="1" dirty="0" err="1"/>
              <a:t>src</a:t>
            </a:r>
            <a:r>
              <a:rPr lang="en-IN" sz="2200" i="1" dirty="0"/>
              <a:t>-range 192.168.1.1-192.168.1.3 -j DROP</a:t>
            </a:r>
          </a:p>
        </p:txBody>
      </p:sp>
    </p:spTree>
    <p:extLst>
      <p:ext uri="{BB962C8B-B14F-4D97-AF65-F5344CB8AC3E}">
        <p14:creationId xmlns:p14="http://schemas.microsoft.com/office/powerpoint/2010/main" val="2772583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a:t>
            </a:fld>
            <a:endParaRPr lang="en-US" sz="1600" dirty="0"/>
          </a:p>
        </p:txBody>
      </p:sp>
      <p:sp>
        <p:nvSpPr>
          <p:cNvPr id="10" name="Title 1">
            <a:extLst>
              <a:ext uri="{FF2B5EF4-FFF2-40B4-BE49-F238E27FC236}">
                <a16:creationId xmlns:a16="http://schemas.microsoft.com/office/drawing/2014/main" id="{3BE89834-BD39-E245-B3F9-8249364136DD}"/>
              </a:ext>
            </a:extLst>
          </p:cNvPr>
          <p:cNvSpPr txBox="1">
            <a:spLocks/>
          </p:cNvSpPr>
          <p:nvPr/>
        </p:nvSpPr>
        <p:spPr>
          <a:xfrm>
            <a:off x="751115" y="24028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Chapter 1: Docker – Refresher</a:t>
            </a:r>
          </a:p>
        </p:txBody>
      </p:sp>
    </p:spTree>
    <p:extLst>
      <p:ext uri="{BB962C8B-B14F-4D97-AF65-F5344CB8AC3E}">
        <p14:creationId xmlns:p14="http://schemas.microsoft.com/office/powerpoint/2010/main" val="3083533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2"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3" y="6490034"/>
            <a:ext cx="5857876" cy="254069"/>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1"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7"/>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7" y="6356353"/>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30</a:t>
            </a:fld>
            <a:endParaRPr lang="en-US" sz="1600" dirty="0"/>
          </a:p>
        </p:txBody>
      </p:sp>
      <p:sp>
        <p:nvSpPr>
          <p:cNvPr id="10" name="Title 1">
            <a:extLst>
              <a:ext uri="{FF2B5EF4-FFF2-40B4-BE49-F238E27FC236}">
                <a16:creationId xmlns:a16="http://schemas.microsoft.com/office/drawing/2014/main" id="{3BE89834-BD39-E245-B3F9-8249364136DD}"/>
              </a:ext>
            </a:extLst>
          </p:cNvPr>
          <p:cNvSpPr txBox="1">
            <a:spLocks/>
          </p:cNvSpPr>
          <p:nvPr/>
        </p:nvSpPr>
        <p:spPr>
          <a:xfrm>
            <a:off x="751115" y="2402805"/>
            <a:ext cx="112533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Docker Volumes</a:t>
            </a:r>
          </a:p>
        </p:txBody>
      </p:sp>
    </p:spTree>
    <p:extLst>
      <p:ext uri="{BB962C8B-B14F-4D97-AF65-F5344CB8AC3E}">
        <p14:creationId xmlns:p14="http://schemas.microsoft.com/office/powerpoint/2010/main" val="3083533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31</a:t>
            </a:fld>
            <a:endParaRPr lang="en-US" sz="1600" dirty="0"/>
          </a:p>
        </p:txBody>
      </p:sp>
      <p:sp>
        <p:nvSpPr>
          <p:cNvPr id="18" name="Title 1">
            <a:extLst>
              <a:ext uri="{FF2B5EF4-FFF2-40B4-BE49-F238E27FC236}">
                <a16:creationId xmlns:a16="http://schemas.microsoft.com/office/drawing/2014/main" id="{F9705A03-75FF-4B48-94D7-A9F6799E4EF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Volume Persistence</a:t>
            </a:r>
          </a:p>
        </p:txBody>
      </p:sp>
      <p:sp>
        <p:nvSpPr>
          <p:cNvPr id="20" name="Shape 722">
            <a:extLst>
              <a:ext uri="{FF2B5EF4-FFF2-40B4-BE49-F238E27FC236}">
                <a16:creationId xmlns:a16="http://schemas.microsoft.com/office/drawing/2014/main" id="{A02128F0-A0BD-204A-972F-77F2A9CFDF4E}"/>
              </a:ext>
            </a:extLst>
          </p:cNvPr>
          <p:cNvSpPr txBox="1"/>
          <p:nvPr/>
        </p:nvSpPr>
        <p:spPr>
          <a:xfrm>
            <a:off x="1162755" y="1984068"/>
            <a:ext cx="8652934" cy="1299143"/>
          </a:xfrm>
          <a:prstGeom prst="rect">
            <a:avLst/>
          </a:prstGeom>
          <a:noFill/>
          <a:ln>
            <a:noFill/>
          </a:ln>
        </p:spPr>
        <p:txBody>
          <a:bodyPr lIns="91425" tIns="45700" rIns="91425" bIns="45700" anchor="t" anchorCtr="0">
            <a:noAutofit/>
          </a:bodyPr>
          <a:lstStyle/>
          <a:p>
            <a:pPr>
              <a:buSzPct val="25000"/>
            </a:pPr>
            <a:r>
              <a:rPr lang="en-US" b="1" dirty="0">
                <a:solidFill>
                  <a:schemeClr val="dk1"/>
                </a:solidFill>
                <a:ea typeface="Arial"/>
                <a:cs typeface="Arial"/>
                <a:sym typeface="Arial"/>
              </a:rPr>
              <a:t>Docker –v flag can mount the volume to a specific directory</a:t>
            </a:r>
          </a:p>
          <a:p>
            <a:pPr>
              <a:buSzPct val="25000"/>
            </a:pPr>
            <a:endParaRPr lang="en-US" b="1" dirty="0">
              <a:solidFill>
                <a:schemeClr val="dk1"/>
              </a:solidFill>
              <a:ea typeface="Arial"/>
              <a:cs typeface="Arial"/>
              <a:sym typeface="Arial"/>
            </a:endParaRPr>
          </a:p>
          <a:p>
            <a:pPr>
              <a:buSzPct val="25000"/>
            </a:pPr>
            <a:r>
              <a:rPr lang="en-US" dirty="0">
                <a:solidFill>
                  <a:schemeClr val="dk1"/>
                </a:solidFill>
                <a:ea typeface="Arial"/>
                <a:cs typeface="Arial"/>
                <a:sym typeface="Arial"/>
              </a:rPr>
              <a:t>Volumes can be mounted using absolute path or specified “Docker Volumes” which resides in /var/lib/docker/…</a:t>
            </a:r>
          </a:p>
          <a:p>
            <a:pPr>
              <a:buSzPct val="25000"/>
            </a:pPr>
            <a:endParaRPr lang="en-US" b="1" dirty="0">
              <a:solidFill>
                <a:schemeClr val="dk1"/>
              </a:solidFill>
              <a:ea typeface="Arial"/>
              <a:cs typeface="Arial"/>
              <a:sym typeface="Arial"/>
            </a:endParaRPr>
          </a:p>
          <a:p>
            <a:pPr>
              <a:buSzPct val="25000"/>
            </a:pPr>
            <a:endParaRPr lang="en-US" dirty="0">
              <a:solidFill>
                <a:schemeClr val="dk1"/>
              </a:solidFill>
              <a:ea typeface="Arial"/>
              <a:cs typeface="Arial"/>
              <a:sym typeface="Arial"/>
            </a:endParaRPr>
          </a:p>
        </p:txBody>
      </p:sp>
      <p:sp>
        <p:nvSpPr>
          <p:cNvPr id="4" name="Rectangle 3">
            <a:extLst>
              <a:ext uri="{FF2B5EF4-FFF2-40B4-BE49-F238E27FC236}">
                <a16:creationId xmlns:a16="http://schemas.microsoft.com/office/drawing/2014/main" id="{440F1CDC-8384-5F49-AD06-9B7DA554BF88}"/>
              </a:ext>
            </a:extLst>
          </p:cNvPr>
          <p:cNvSpPr/>
          <p:nvPr/>
        </p:nvSpPr>
        <p:spPr>
          <a:xfrm>
            <a:off x="790574" y="4039741"/>
            <a:ext cx="8131179" cy="338554"/>
          </a:xfrm>
          <a:prstGeom prst="rect">
            <a:avLst/>
          </a:prstGeom>
        </p:spPr>
        <p:txBody>
          <a:bodyPr wrap="square">
            <a:spAutoFit/>
          </a:bodyPr>
          <a:lstStyle/>
          <a:p>
            <a:pPr lvl="1">
              <a:spcBef>
                <a:spcPts val="320"/>
              </a:spcBef>
              <a:buClr>
                <a:schemeClr val="accent3"/>
              </a:buClr>
              <a:buSzPct val="100000"/>
            </a:pPr>
            <a:r>
              <a:rPr lang="en-US" sz="1600" dirty="0">
                <a:solidFill>
                  <a:schemeClr val="dk1"/>
                </a:solidFill>
                <a:ea typeface="Calibri"/>
                <a:cs typeface="Calibri"/>
                <a:sym typeface="Calibri"/>
              </a:rPr>
              <a:t>docker run -d -P --name web -v </a:t>
            </a:r>
            <a:r>
              <a:rPr lang="en-US" sz="1600" u="sng" dirty="0">
                <a:solidFill>
                  <a:schemeClr val="dk1"/>
                </a:solidFill>
                <a:ea typeface="Calibri"/>
                <a:cs typeface="Calibri"/>
                <a:sym typeface="Calibri"/>
              </a:rPr>
              <a:t>/</a:t>
            </a:r>
            <a:r>
              <a:rPr lang="en-US" sz="1600" u="sng" dirty="0" err="1">
                <a:solidFill>
                  <a:schemeClr val="dk1"/>
                </a:solidFill>
                <a:ea typeface="Calibri"/>
                <a:cs typeface="Calibri"/>
                <a:sym typeface="Calibri"/>
              </a:rPr>
              <a:t>src</a:t>
            </a:r>
            <a:r>
              <a:rPr lang="en-US" sz="1600" u="sng" dirty="0">
                <a:solidFill>
                  <a:schemeClr val="dk1"/>
                </a:solidFill>
                <a:ea typeface="Calibri"/>
                <a:cs typeface="Calibri"/>
                <a:sym typeface="Calibri"/>
              </a:rPr>
              <a:t>/</a:t>
            </a:r>
            <a:r>
              <a:rPr lang="en-US" sz="1600" u="sng" dirty="0" err="1">
                <a:solidFill>
                  <a:schemeClr val="dk1"/>
                </a:solidFill>
                <a:ea typeface="Calibri"/>
                <a:cs typeface="Calibri"/>
                <a:sym typeface="Calibri"/>
              </a:rPr>
              <a:t>webapp</a:t>
            </a:r>
            <a:r>
              <a:rPr lang="en-US" sz="1600" dirty="0">
                <a:solidFill>
                  <a:schemeClr val="dk1"/>
                </a:solidFill>
                <a:ea typeface="Calibri"/>
                <a:cs typeface="Calibri"/>
                <a:sym typeface="Calibri"/>
              </a:rPr>
              <a:t>:</a:t>
            </a:r>
            <a:r>
              <a:rPr lang="en-US" sz="1600" u="sng" dirty="0">
                <a:solidFill>
                  <a:schemeClr val="dk1"/>
                </a:solidFill>
                <a:ea typeface="Calibri"/>
                <a:cs typeface="Calibri"/>
                <a:sym typeface="Calibri"/>
              </a:rPr>
              <a:t>/</a:t>
            </a:r>
            <a:r>
              <a:rPr lang="en-US" sz="1600" u="sng" dirty="0" err="1">
                <a:solidFill>
                  <a:schemeClr val="dk1"/>
                </a:solidFill>
                <a:ea typeface="Calibri"/>
                <a:cs typeface="Calibri"/>
                <a:sym typeface="Calibri"/>
              </a:rPr>
              <a:t>webapp</a:t>
            </a:r>
            <a:r>
              <a:rPr lang="en-US" sz="1600" u="sng" dirty="0">
                <a:solidFill>
                  <a:schemeClr val="dk1"/>
                </a:solidFill>
                <a:ea typeface="Calibri"/>
                <a:cs typeface="Calibri"/>
                <a:sym typeface="Calibri"/>
              </a:rPr>
              <a:t> training/</a:t>
            </a:r>
            <a:r>
              <a:rPr lang="en-US" sz="1600" u="sng" dirty="0" err="1">
                <a:solidFill>
                  <a:schemeClr val="dk1"/>
                </a:solidFill>
                <a:ea typeface="Calibri"/>
                <a:cs typeface="Calibri"/>
                <a:sym typeface="Calibri"/>
              </a:rPr>
              <a:t>webapp</a:t>
            </a:r>
            <a:r>
              <a:rPr lang="en-US" sz="1600" dirty="0">
                <a:solidFill>
                  <a:schemeClr val="dk1"/>
                </a:solidFill>
                <a:ea typeface="Calibri"/>
                <a:cs typeface="Calibri"/>
                <a:sym typeface="Calibri"/>
              </a:rPr>
              <a:t> python </a:t>
            </a:r>
            <a:r>
              <a:rPr lang="en-US" sz="1600" dirty="0" err="1">
                <a:solidFill>
                  <a:schemeClr val="dk1"/>
                </a:solidFill>
                <a:ea typeface="Calibri"/>
                <a:cs typeface="Calibri"/>
                <a:sym typeface="Calibri"/>
              </a:rPr>
              <a:t>app.py</a:t>
            </a:r>
            <a:endParaRPr lang="en-US" sz="1600" dirty="0">
              <a:solidFill>
                <a:schemeClr val="dk1"/>
              </a:solidFill>
              <a:ea typeface="Calibri"/>
              <a:cs typeface="Calibri"/>
              <a:sym typeface="Calibri"/>
            </a:endParaRPr>
          </a:p>
        </p:txBody>
      </p:sp>
      <p:sp>
        <p:nvSpPr>
          <p:cNvPr id="5" name="Down Arrow 4">
            <a:extLst>
              <a:ext uri="{FF2B5EF4-FFF2-40B4-BE49-F238E27FC236}">
                <a16:creationId xmlns:a16="http://schemas.microsoft.com/office/drawing/2014/main" id="{3420D5E9-35B3-0446-92E2-E40E945C4951}"/>
              </a:ext>
            </a:extLst>
          </p:cNvPr>
          <p:cNvSpPr/>
          <p:nvPr/>
        </p:nvSpPr>
        <p:spPr>
          <a:xfrm>
            <a:off x="4342519" y="3808272"/>
            <a:ext cx="161748" cy="2671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a:extLst>
              <a:ext uri="{FF2B5EF4-FFF2-40B4-BE49-F238E27FC236}">
                <a16:creationId xmlns:a16="http://schemas.microsoft.com/office/drawing/2014/main" id="{698B4717-4B71-664F-A4E8-E6411C63C282}"/>
              </a:ext>
            </a:extLst>
          </p:cNvPr>
          <p:cNvSpPr/>
          <p:nvPr/>
        </p:nvSpPr>
        <p:spPr>
          <a:xfrm>
            <a:off x="6225468" y="3790425"/>
            <a:ext cx="161748" cy="2671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69C995-96B5-C343-8D16-8892D87673E9}"/>
              </a:ext>
            </a:extLst>
          </p:cNvPr>
          <p:cNvSpPr txBox="1"/>
          <p:nvPr/>
        </p:nvSpPr>
        <p:spPr>
          <a:xfrm>
            <a:off x="4048121" y="3508050"/>
            <a:ext cx="808042" cy="369332"/>
          </a:xfrm>
          <a:prstGeom prst="rect">
            <a:avLst/>
          </a:prstGeom>
          <a:noFill/>
        </p:spPr>
        <p:txBody>
          <a:bodyPr wrap="none" rtlCol="0">
            <a:spAutoFit/>
          </a:bodyPr>
          <a:lstStyle/>
          <a:p>
            <a:r>
              <a:rPr lang="en-US" dirty="0"/>
              <a:t>source</a:t>
            </a:r>
          </a:p>
        </p:txBody>
      </p:sp>
      <p:sp>
        <p:nvSpPr>
          <p:cNvPr id="13" name="TextBox 12">
            <a:extLst>
              <a:ext uri="{FF2B5EF4-FFF2-40B4-BE49-F238E27FC236}">
                <a16:creationId xmlns:a16="http://schemas.microsoft.com/office/drawing/2014/main" id="{ECBA31FD-A049-7143-9EBD-260838D3A77F}"/>
              </a:ext>
            </a:extLst>
          </p:cNvPr>
          <p:cNvSpPr txBox="1"/>
          <p:nvPr/>
        </p:nvSpPr>
        <p:spPr>
          <a:xfrm>
            <a:off x="5765828" y="3455314"/>
            <a:ext cx="1242776" cy="369332"/>
          </a:xfrm>
          <a:prstGeom prst="rect">
            <a:avLst/>
          </a:prstGeom>
          <a:noFill/>
        </p:spPr>
        <p:txBody>
          <a:bodyPr wrap="none" rtlCol="0">
            <a:spAutoFit/>
          </a:bodyPr>
          <a:lstStyle/>
          <a:p>
            <a:r>
              <a:rPr lang="en-US" dirty="0"/>
              <a:t>destination</a:t>
            </a:r>
          </a:p>
        </p:txBody>
      </p:sp>
    </p:spTree>
    <p:extLst>
      <p:ext uri="{BB962C8B-B14F-4D97-AF65-F5344CB8AC3E}">
        <p14:creationId xmlns:p14="http://schemas.microsoft.com/office/powerpoint/2010/main" val="558495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32</a:t>
            </a:fld>
            <a:endParaRPr lang="en-US" sz="1600" dirty="0"/>
          </a:p>
        </p:txBody>
      </p:sp>
      <p:sp>
        <p:nvSpPr>
          <p:cNvPr id="18" name="Title 1">
            <a:extLst>
              <a:ext uri="{FF2B5EF4-FFF2-40B4-BE49-F238E27FC236}">
                <a16:creationId xmlns:a16="http://schemas.microsoft.com/office/drawing/2014/main" id="{F9705A03-75FF-4B48-94D7-A9F6799E4EF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Docker Volume Commands</a:t>
            </a:r>
          </a:p>
        </p:txBody>
      </p:sp>
      <p:graphicFrame>
        <p:nvGraphicFramePr>
          <p:cNvPr id="12" name="Shape 728">
            <a:extLst>
              <a:ext uri="{FF2B5EF4-FFF2-40B4-BE49-F238E27FC236}">
                <a16:creationId xmlns:a16="http://schemas.microsoft.com/office/drawing/2014/main" id="{06D3AADD-51A3-8845-8B01-D5F5298ECB30}"/>
              </a:ext>
            </a:extLst>
          </p:cNvPr>
          <p:cNvGraphicFramePr/>
          <p:nvPr>
            <p:extLst/>
          </p:nvPr>
        </p:nvGraphicFramePr>
        <p:xfrm>
          <a:off x="1981200" y="1782760"/>
          <a:ext cx="8382000" cy="2408240"/>
        </p:xfrm>
        <a:graphic>
          <a:graphicData uri="http://schemas.openxmlformats.org/drawingml/2006/table">
            <a:tbl>
              <a:tblPr firstRow="1" bandRow="1">
                <a:tableStyleId>{EB344D84-9AFB-497E-A393-DC336BA19D2E}</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481648">
                <a:tc>
                  <a:txBody>
                    <a:bodyPr/>
                    <a:lstStyle/>
                    <a:p>
                      <a:pPr marL="0" marR="0" lvl="0" indent="0" algn="l" rtl="0">
                        <a:spcBef>
                          <a:spcPts val="0"/>
                        </a:spcBef>
                        <a:buSzPct val="25000"/>
                        <a:buNone/>
                      </a:pPr>
                      <a:r>
                        <a:rPr lang="en-US" sz="1800" dirty="0"/>
                        <a:t>Command </a:t>
                      </a:r>
                    </a:p>
                  </a:txBody>
                  <a:tcPr marL="91450" marR="91450" marT="45725" marB="45725"/>
                </a:tc>
                <a:tc>
                  <a:txBody>
                    <a:bodyPr/>
                    <a:lstStyle/>
                    <a:p>
                      <a:pPr marL="0" marR="0" lvl="0" indent="0" algn="l" rtl="0">
                        <a:spcBef>
                          <a:spcPts val="0"/>
                        </a:spcBef>
                        <a:buSzPct val="25000"/>
                        <a:buNone/>
                      </a:pPr>
                      <a:r>
                        <a:rPr lang="en-US" sz="1800"/>
                        <a:t>Description</a:t>
                      </a:r>
                    </a:p>
                  </a:txBody>
                  <a:tcPr marL="91450" marR="91450" marT="45725" marB="45725"/>
                </a:tc>
                <a:extLst>
                  <a:ext uri="{0D108BD9-81ED-4DB2-BD59-A6C34878D82A}">
                    <a16:rowId xmlns:a16="http://schemas.microsoft.com/office/drawing/2014/main" val="10000"/>
                  </a:ext>
                </a:extLst>
              </a:tr>
              <a:tr h="481648">
                <a:tc>
                  <a:txBody>
                    <a:bodyPr/>
                    <a:lstStyle/>
                    <a:p>
                      <a:pPr marL="0" marR="0" lvl="0" indent="0" algn="l" rtl="0">
                        <a:lnSpc>
                          <a:spcPct val="100000"/>
                        </a:lnSpc>
                        <a:spcBef>
                          <a:spcPts val="0"/>
                        </a:spcBef>
                        <a:spcAft>
                          <a:spcPts val="0"/>
                        </a:spcAft>
                        <a:buClr>
                          <a:schemeClr val="dk1"/>
                        </a:buClr>
                        <a:buSzPct val="25000"/>
                        <a:buFont typeface="Arial"/>
                        <a:buNone/>
                      </a:pPr>
                      <a:r>
                        <a:rPr lang="en-US" sz="1800">
                          <a:sym typeface="Arial"/>
                        </a:rPr>
                        <a:t>docker volume create </a:t>
                      </a:r>
                      <a:endParaRPr lang="en-US" sz="1800">
                        <a:solidFill>
                          <a:schemeClr val="dk1"/>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n-US" sz="1800">
                          <a:sym typeface="Arial"/>
                        </a:rPr>
                        <a:t>Create a volume </a:t>
                      </a:r>
                      <a:endParaRPr lang="en-US" sz="1800">
                        <a:solidFill>
                          <a:schemeClr val="dk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481648">
                <a:tc>
                  <a:txBody>
                    <a:bodyPr/>
                    <a:lstStyle/>
                    <a:p>
                      <a:pPr marL="0" marR="0" lvl="0" indent="0" algn="l" rtl="0">
                        <a:lnSpc>
                          <a:spcPct val="100000"/>
                        </a:lnSpc>
                        <a:spcBef>
                          <a:spcPts val="0"/>
                        </a:spcBef>
                        <a:spcAft>
                          <a:spcPts val="0"/>
                        </a:spcAft>
                        <a:buClr>
                          <a:schemeClr val="dk1"/>
                        </a:buClr>
                        <a:buSzPct val="25000"/>
                        <a:buFont typeface="Arial"/>
                        <a:buNone/>
                      </a:pPr>
                      <a:r>
                        <a:rPr lang="en-US" sz="1800" dirty="0" err="1">
                          <a:sym typeface="Arial"/>
                        </a:rPr>
                        <a:t>docker</a:t>
                      </a:r>
                      <a:r>
                        <a:rPr lang="en-US" sz="1800" dirty="0">
                          <a:sym typeface="Arial"/>
                        </a:rPr>
                        <a:t> volume ls </a:t>
                      </a:r>
                      <a:endParaRPr lang="en-US" sz="1800" dirty="0">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buSzPct val="25000"/>
                        <a:buNone/>
                      </a:pPr>
                      <a:r>
                        <a:rPr lang="en-US" sz="1800"/>
                        <a:t>List volumes</a:t>
                      </a:r>
                    </a:p>
                  </a:txBody>
                  <a:tcPr marL="91450" marR="91450" marT="45725" marB="45725"/>
                </a:tc>
                <a:extLst>
                  <a:ext uri="{0D108BD9-81ED-4DB2-BD59-A6C34878D82A}">
                    <a16:rowId xmlns:a16="http://schemas.microsoft.com/office/drawing/2014/main" val="10002"/>
                  </a:ext>
                </a:extLst>
              </a:tr>
              <a:tr h="481648">
                <a:tc>
                  <a:txBody>
                    <a:bodyPr/>
                    <a:lstStyle/>
                    <a:p>
                      <a:pPr marL="0" marR="0" lvl="0" indent="0" algn="l" rtl="0">
                        <a:lnSpc>
                          <a:spcPct val="100000"/>
                        </a:lnSpc>
                        <a:spcBef>
                          <a:spcPts val="0"/>
                        </a:spcBef>
                        <a:spcAft>
                          <a:spcPts val="0"/>
                        </a:spcAft>
                        <a:buClr>
                          <a:schemeClr val="dk1"/>
                        </a:buClr>
                        <a:buSzPct val="25000"/>
                        <a:buFont typeface="Arial"/>
                        <a:buNone/>
                      </a:pPr>
                      <a:r>
                        <a:rPr lang="en-US" sz="1800">
                          <a:sym typeface="Arial"/>
                        </a:rPr>
                        <a:t>docker volume inspect </a:t>
                      </a:r>
                      <a:endParaRPr lang="en-US" sz="1800">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buSzPct val="25000"/>
                        <a:buNone/>
                      </a:pPr>
                      <a:r>
                        <a:rPr lang="en-US" sz="1800"/>
                        <a:t>Detailed information on volume</a:t>
                      </a:r>
                    </a:p>
                  </a:txBody>
                  <a:tcPr marL="91450" marR="91450" marT="45725" marB="45725"/>
                </a:tc>
                <a:extLst>
                  <a:ext uri="{0D108BD9-81ED-4DB2-BD59-A6C34878D82A}">
                    <a16:rowId xmlns:a16="http://schemas.microsoft.com/office/drawing/2014/main" val="10003"/>
                  </a:ext>
                </a:extLst>
              </a:tr>
              <a:tr h="481648">
                <a:tc>
                  <a:txBody>
                    <a:bodyPr/>
                    <a:lstStyle/>
                    <a:p>
                      <a:pPr marL="0" marR="0" lvl="0" indent="0" algn="l" rtl="0">
                        <a:lnSpc>
                          <a:spcPct val="100000"/>
                        </a:lnSpc>
                        <a:spcBef>
                          <a:spcPts val="0"/>
                        </a:spcBef>
                        <a:spcAft>
                          <a:spcPts val="0"/>
                        </a:spcAft>
                        <a:buClr>
                          <a:schemeClr val="dk1"/>
                        </a:buClr>
                        <a:buSzPct val="25000"/>
                        <a:buFont typeface="Arial"/>
                        <a:buNone/>
                      </a:pPr>
                      <a:r>
                        <a:rPr lang="en-US" sz="1800">
                          <a:sym typeface="Arial"/>
                        </a:rPr>
                        <a:t>docker volume rm </a:t>
                      </a:r>
                      <a:endParaRPr lang="en-US" sz="1800">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buSzPct val="25000"/>
                        <a:buNone/>
                      </a:pPr>
                      <a:r>
                        <a:rPr lang="en-US" sz="1800" dirty="0"/>
                        <a:t>Remove volume</a:t>
                      </a:r>
                    </a:p>
                  </a:txBody>
                  <a:tcPr marL="91450" marR="91450" marT="45725" marB="457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53757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33</a:t>
            </a:fld>
            <a:endParaRPr lang="en-US" sz="1600" dirty="0"/>
          </a:p>
        </p:txBody>
      </p:sp>
      <p:sp>
        <p:nvSpPr>
          <p:cNvPr id="18" name="Title 1">
            <a:extLst>
              <a:ext uri="{FF2B5EF4-FFF2-40B4-BE49-F238E27FC236}">
                <a16:creationId xmlns:a16="http://schemas.microsoft.com/office/drawing/2014/main" id="{F9705A03-75FF-4B48-94D7-A9F6799E4EF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Working with Volumes</a:t>
            </a:r>
          </a:p>
        </p:txBody>
      </p:sp>
      <p:pic>
        <p:nvPicPr>
          <p:cNvPr id="12" name="Shape 734">
            <a:extLst>
              <a:ext uri="{FF2B5EF4-FFF2-40B4-BE49-F238E27FC236}">
                <a16:creationId xmlns:a16="http://schemas.microsoft.com/office/drawing/2014/main" id="{06B239A0-3222-434C-BC5F-DC4952A3A455}"/>
              </a:ext>
            </a:extLst>
          </p:cNvPr>
          <p:cNvPicPr preferRelativeResize="0"/>
          <p:nvPr/>
        </p:nvPicPr>
        <p:blipFill rotWithShape="1">
          <a:blip r:embed="rId4">
            <a:alphaModFix/>
          </a:blip>
          <a:srcRect/>
          <a:stretch/>
        </p:blipFill>
        <p:spPr>
          <a:xfrm>
            <a:off x="1778001" y="1600200"/>
            <a:ext cx="8623299" cy="4114800"/>
          </a:xfrm>
          <a:prstGeom prst="rect">
            <a:avLst/>
          </a:prstGeom>
          <a:noFill/>
          <a:ln>
            <a:noFill/>
          </a:ln>
        </p:spPr>
      </p:pic>
    </p:spTree>
    <p:extLst>
      <p:ext uri="{BB962C8B-B14F-4D97-AF65-F5344CB8AC3E}">
        <p14:creationId xmlns:p14="http://schemas.microsoft.com/office/powerpoint/2010/main" val="1716301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34</a:t>
            </a:fld>
            <a:endParaRPr lang="en-US" sz="1600" dirty="0"/>
          </a:p>
        </p:txBody>
      </p:sp>
      <p:sp>
        <p:nvSpPr>
          <p:cNvPr id="18" name="Title 1">
            <a:extLst>
              <a:ext uri="{FF2B5EF4-FFF2-40B4-BE49-F238E27FC236}">
                <a16:creationId xmlns:a16="http://schemas.microsoft.com/office/drawing/2014/main" id="{F9705A03-75FF-4B48-94D7-A9F6799E4EF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Dangling Volumes</a:t>
            </a:r>
          </a:p>
        </p:txBody>
      </p:sp>
      <p:sp>
        <p:nvSpPr>
          <p:cNvPr id="12" name="Shape 740">
            <a:extLst>
              <a:ext uri="{FF2B5EF4-FFF2-40B4-BE49-F238E27FC236}">
                <a16:creationId xmlns:a16="http://schemas.microsoft.com/office/drawing/2014/main" id="{29CBD06E-9ABE-AC4D-A0E4-AACBD4675026}"/>
              </a:ext>
            </a:extLst>
          </p:cNvPr>
          <p:cNvSpPr txBox="1">
            <a:spLocks noGrp="1"/>
          </p:cNvSpPr>
          <p:nvPr>
            <p:ph idx="1"/>
          </p:nvPr>
        </p:nvSpPr>
        <p:spPr>
          <a:xfrm>
            <a:off x="838200" y="1825625"/>
            <a:ext cx="10515600" cy="1820686"/>
          </a:xfrm>
        </p:spPr>
        <p:txBody>
          <a:bodyPr>
            <a:normAutofit/>
          </a:bodyPr>
          <a:lstStyle/>
          <a:p>
            <a:pPr lvl="0">
              <a:lnSpc>
                <a:spcPct val="150000"/>
              </a:lnSpc>
            </a:pPr>
            <a:r>
              <a:rPr lang="en-US" sz="2200" dirty="0">
                <a:sym typeface="Calibri"/>
              </a:rPr>
              <a:t>If container is deleted with a volume attached, the volume remains. Sometimes removing all such ‘dangling’ volumes is desired</a:t>
            </a:r>
          </a:p>
          <a:p>
            <a:pPr marL="457200" lvl="1" indent="0">
              <a:lnSpc>
                <a:spcPct val="150000"/>
              </a:lnSpc>
              <a:buNone/>
            </a:pPr>
            <a:r>
              <a:rPr lang="en-US" sz="2200" dirty="0"/>
              <a:t>$ </a:t>
            </a:r>
            <a:r>
              <a:rPr lang="en-US" sz="2200" dirty="0" err="1">
                <a:sym typeface="Calibri"/>
              </a:rPr>
              <a:t>docker</a:t>
            </a:r>
            <a:r>
              <a:rPr lang="en-US" sz="2200" dirty="0">
                <a:sym typeface="Calibri"/>
              </a:rPr>
              <a:t> volume </a:t>
            </a:r>
            <a:r>
              <a:rPr lang="en-US" sz="2200" dirty="0"/>
              <a:t>prune</a:t>
            </a:r>
          </a:p>
          <a:p>
            <a:pPr lvl="0">
              <a:lnSpc>
                <a:spcPct val="150000"/>
              </a:lnSpc>
            </a:pPr>
            <a:endParaRPr lang="en-US" sz="2200" dirty="0">
              <a:sym typeface="Calibri"/>
            </a:endParaRPr>
          </a:p>
        </p:txBody>
      </p:sp>
    </p:spTree>
    <p:extLst>
      <p:ext uri="{BB962C8B-B14F-4D97-AF65-F5344CB8AC3E}">
        <p14:creationId xmlns:p14="http://schemas.microsoft.com/office/powerpoint/2010/main" val="1843617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2"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3" y="6490034"/>
            <a:ext cx="5857876" cy="254069"/>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1"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7"/>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7" y="6356353"/>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35</a:t>
            </a:fld>
            <a:endParaRPr lang="en-US" sz="1600" dirty="0"/>
          </a:p>
        </p:txBody>
      </p:sp>
      <p:sp>
        <p:nvSpPr>
          <p:cNvPr id="10" name="Title 1">
            <a:extLst>
              <a:ext uri="{FF2B5EF4-FFF2-40B4-BE49-F238E27FC236}">
                <a16:creationId xmlns:a16="http://schemas.microsoft.com/office/drawing/2014/main" id="{3BE89834-BD39-E245-B3F9-8249364136DD}"/>
              </a:ext>
            </a:extLst>
          </p:cNvPr>
          <p:cNvSpPr txBox="1">
            <a:spLocks/>
          </p:cNvSpPr>
          <p:nvPr/>
        </p:nvSpPr>
        <p:spPr>
          <a:xfrm>
            <a:off x="751115" y="2402805"/>
            <a:ext cx="112533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Docker Daemon Logging</a:t>
            </a:r>
          </a:p>
        </p:txBody>
      </p:sp>
    </p:spTree>
    <p:extLst>
      <p:ext uri="{BB962C8B-B14F-4D97-AF65-F5344CB8AC3E}">
        <p14:creationId xmlns:p14="http://schemas.microsoft.com/office/powerpoint/2010/main" val="3083533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5EA9-1992-41BC-9694-B0E59CEA6F0C}"/>
              </a:ext>
            </a:extLst>
          </p:cNvPr>
          <p:cNvSpPr>
            <a:spLocks noGrp="1"/>
          </p:cNvSpPr>
          <p:nvPr>
            <p:ph type="title"/>
          </p:nvPr>
        </p:nvSpPr>
        <p:spPr/>
        <p:txBody>
          <a:bodyPr/>
          <a:lstStyle/>
          <a:p>
            <a:r>
              <a:rPr lang="en-US" b="1" dirty="0">
                <a:solidFill>
                  <a:srgbClr val="002060"/>
                </a:solidFill>
              </a:rPr>
              <a:t>Docker Daemon Logging</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36</a:t>
            </a:fld>
            <a:endParaRPr lang="en-US" sz="1600" dirty="0"/>
          </a:p>
        </p:txBody>
      </p:sp>
      <p:sp>
        <p:nvSpPr>
          <p:cNvPr id="11" name="Content Placeholder 2">
            <a:extLst>
              <a:ext uri="{FF2B5EF4-FFF2-40B4-BE49-F238E27FC236}">
                <a16:creationId xmlns:a16="http://schemas.microsoft.com/office/drawing/2014/main" id="{AE5A5241-09D1-486C-9A8E-76B2A24FABFB}"/>
              </a:ext>
            </a:extLst>
          </p:cNvPr>
          <p:cNvSpPr txBox="1">
            <a:spLocks/>
          </p:cNvSpPr>
          <p:nvPr/>
        </p:nvSpPr>
        <p:spPr>
          <a:xfrm>
            <a:off x="790574" y="1690687"/>
            <a:ext cx="10735381" cy="4163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400" dirty="0"/>
              <a:t>Docker includes multiple logging mechanisms to help you get information from running containers and services. These mechanisms are called logging drivers.</a:t>
            </a:r>
          </a:p>
          <a:p>
            <a:pPr>
              <a:lnSpc>
                <a:spcPct val="150000"/>
              </a:lnSpc>
            </a:pPr>
            <a:r>
              <a:rPr lang="en-IN" sz="2400" dirty="0"/>
              <a:t>Each Docker daemon has a default logging driver, which each container uses unless you configure it to use a different logging driver.</a:t>
            </a:r>
          </a:p>
          <a:p>
            <a:pPr>
              <a:lnSpc>
                <a:spcPct val="150000"/>
              </a:lnSpc>
            </a:pPr>
            <a:r>
              <a:rPr lang="en-IN" sz="2400" dirty="0"/>
              <a:t>To configure the Docker daemon to default to a specific logging driver, set the value of log-driver to the name of the logging driver in the </a:t>
            </a:r>
            <a:r>
              <a:rPr lang="en-IN" sz="2400" i="1" dirty="0" err="1"/>
              <a:t>daemon.json</a:t>
            </a:r>
            <a:r>
              <a:rPr lang="en-IN" sz="2400" dirty="0"/>
              <a:t> file, which is located in </a:t>
            </a:r>
            <a:r>
              <a:rPr lang="en-IN" sz="2400" i="1" dirty="0"/>
              <a:t>/etc/docker/</a:t>
            </a:r>
            <a:r>
              <a:rPr lang="en-IN" sz="2400" dirty="0"/>
              <a:t> on Linux hosts</a:t>
            </a:r>
          </a:p>
        </p:txBody>
      </p:sp>
    </p:spTree>
    <p:extLst>
      <p:ext uri="{BB962C8B-B14F-4D97-AF65-F5344CB8AC3E}">
        <p14:creationId xmlns:p14="http://schemas.microsoft.com/office/powerpoint/2010/main" val="2213449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5EA9-1992-41BC-9694-B0E59CEA6F0C}"/>
              </a:ext>
            </a:extLst>
          </p:cNvPr>
          <p:cNvSpPr>
            <a:spLocks noGrp="1"/>
          </p:cNvSpPr>
          <p:nvPr>
            <p:ph type="title"/>
          </p:nvPr>
        </p:nvSpPr>
        <p:spPr/>
        <p:txBody>
          <a:bodyPr/>
          <a:lstStyle/>
          <a:p>
            <a:r>
              <a:rPr lang="en-US" b="1" dirty="0">
                <a:solidFill>
                  <a:srgbClr val="002060"/>
                </a:solidFill>
              </a:rPr>
              <a:t>Docker Daemon Logging</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37</a:t>
            </a:fld>
            <a:endParaRPr lang="en-US" sz="1600" dirty="0"/>
          </a:p>
        </p:txBody>
      </p:sp>
      <p:sp>
        <p:nvSpPr>
          <p:cNvPr id="11" name="Content Placeholder 2">
            <a:extLst>
              <a:ext uri="{FF2B5EF4-FFF2-40B4-BE49-F238E27FC236}">
                <a16:creationId xmlns:a16="http://schemas.microsoft.com/office/drawing/2014/main" id="{AE5A5241-09D1-486C-9A8E-76B2A24FABFB}"/>
              </a:ext>
            </a:extLst>
          </p:cNvPr>
          <p:cNvSpPr txBox="1">
            <a:spLocks/>
          </p:cNvSpPr>
          <p:nvPr/>
        </p:nvSpPr>
        <p:spPr>
          <a:xfrm>
            <a:off x="1311741" y="1690687"/>
            <a:ext cx="9203859" cy="4163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200" dirty="0"/>
              <a:t>The daemon logs may help you diagnose problems. The logs may be saved in one of a few locations:</a:t>
            </a:r>
          </a:p>
        </p:txBody>
      </p:sp>
      <p:graphicFrame>
        <p:nvGraphicFramePr>
          <p:cNvPr id="3" name="Table 2">
            <a:extLst>
              <a:ext uri="{FF2B5EF4-FFF2-40B4-BE49-F238E27FC236}">
                <a16:creationId xmlns:a16="http://schemas.microsoft.com/office/drawing/2014/main" id="{8C0008E4-0899-E140-9268-22DF331CE89A}"/>
              </a:ext>
            </a:extLst>
          </p:cNvPr>
          <p:cNvGraphicFramePr>
            <a:graphicFrameLocks noGrp="1"/>
          </p:cNvGraphicFramePr>
          <p:nvPr>
            <p:extLst>
              <p:ext uri="{D42A27DB-BD31-4B8C-83A1-F6EECF244321}">
                <p14:modId xmlns:p14="http://schemas.microsoft.com/office/powerpoint/2010/main" val="1089210213"/>
              </p:ext>
            </p:extLst>
          </p:nvPr>
        </p:nvGraphicFramePr>
        <p:xfrm>
          <a:off x="1311741" y="2618406"/>
          <a:ext cx="9203859" cy="3175000"/>
        </p:xfrm>
        <a:graphic>
          <a:graphicData uri="http://schemas.openxmlformats.org/drawingml/2006/table">
            <a:tbl>
              <a:tblPr firstRow="1" bandRow="1">
                <a:tableStyleId>{5C22544A-7EE6-4342-B048-85BDC9FD1C3A}</a:tableStyleId>
              </a:tblPr>
              <a:tblGrid>
                <a:gridCol w="2763943">
                  <a:extLst>
                    <a:ext uri="{9D8B030D-6E8A-4147-A177-3AD203B41FA5}">
                      <a16:colId xmlns:a16="http://schemas.microsoft.com/office/drawing/2014/main" val="1334423279"/>
                    </a:ext>
                  </a:extLst>
                </a:gridCol>
                <a:gridCol w="6439916">
                  <a:extLst>
                    <a:ext uri="{9D8B030D-6E8A-4147-A177-3AD203B41FA5}">
                      <a16:colId xmlns:a16="http://schemas.microsoft.com/office/drawing/2014/main" val="3251046940"/>
                    </a:ext>
                  </a:extLst>
                </a:gridCol>
              </a:tblGrid>
              <a:tr h="370840">
                <a:tc>
                  <a:txBody>
                    <a:bodyPr/>
                    <a:lstStyle/>
                    <a:p>
                      <a:r>
                        <a:rPr lang="en-US" sz="1600" dirty="0"/>
                        <a:t>Operating System</a:t>
                      </a:r>
                    </a:p>
                  </a:txBody>
                  <a:tcPr/>
                </a:tc>
                <a:tc>
                  <a:txBody>
                    <a:bodyPr/>
                    <a:lstStyle/>
                    <a:p>
                      <a:r>
                        <a:rPr lang="en-US" sz="1600"/>
                        <a:t>Location</a:t>
                      </a:r>
                      <a:endParaRPr lang="en-US" sz="1600" dirty="0"/>
                    </a:p>
                  </a:txBody>
                  <a:tcPr/>
                </a:tc>
                <a:extLst>
                  <a:ext uri="{0D108BD9-81ED-4DB2-BD59-A6C34878D82A}">
                    <a16:rowId xmlns:a16="http://schemas.microsoft.com/office/drawing/2014/main" val="796675319"/>
                  </a:ext>
                </a:extLst>
              </a:tr>
              <a:tr h="370840">
                <a:tc>
                  <a:txBody>
                    <a:bodyPr/>
                    <a:lstStyle/>
                    <a:p>
                      <a:r>
                        <a:rPr lang="en-IN" sz="1600" dirty="0"/>
                        <a:t>RHEL, Oracle Linux</a:t>
                      </a:r>
                      <a:endParaRPr lang="en-US" sz="1600" dirty="0"/>
                    </a:p>
                  </a:txBody>
                  <a:tcPr/>
                </a:tc>
                <a:tc>
                  <a:txBody>
                    <a:bodyPr/>
                    <a:lstStyle/>
                    <a:p>
                      <a:r>
                        <a:rPr lang="en-IN" sz="1600" dirty="0"/>
                        <a:t>/</a:t>
                      </a:r>
                      <a:r>
                        <a:rPr lang="en-IN" sz="1600" dirty="0" err="1"/>
                        <a:t>var</a:t>
                      </a:r>
                      <a:r>
                        <a:rPr lang="en-IN" sz="1600" dirty="0"/>
                        <a:t>/log/messages</a:t>
                      </a:r>
                      <a:endParaRPr lang="en-US" sz="1600" dirty="0"/>
                    </a:p>
                  </a:txBody>
                  <a:tcPr/>
                </a:tc>
                <a:extLst>
                  <a:ext uri="{0D108BD9-81ED-4DB2-BD59-A6C34878D82A}">
                    <a16:rowId xmlns:a16="http://schemas.microsoft.com/office/drawing/2014/main" val="2477762881"/>
                  </a:ext>
                </a:extLst>
              </a:tr>
              <a:tr h="370840">
                <a:tc>
                  <a:txBody>
                    <a:bodyPr/>
                    <a:lstStyle/>
                    <a:p>
                      <a:r>
                        <a:rPr lang="en-IN" sz="1600" dirty="0"/>
                        <a:t>Debian</a:t>
                      </a:r>
                      <a:endParaRPr lang="en-US" sz="1600" dirty="0"/>
                    </a:p>
                  </a:txBody>
                  <a:tcPr/>
                </a:tc>
                <a:tc>
                  <a:txBody>
                    <a:bodyPr/>
                    <a:lstStyle/>
                    <a:p>
                      <a:r>
                        <a:rPr lang="en-IN" sz="1600" dirty="0"/>
                        <a:t>/</a:t>
                      </a:r>
                      <a:r>
                        <a:rPr lang="en-IN" sz="1600" dirty="0" err="1"/>
                        <a:t>var</a:t>
                      </a:r>
                      <a:r>
                        <a:rPr lang="en-IN" sz="1600" dirty="0"/>
                        <a:t>/log/</a:t>
                      </a:r>
                      <a:r>
                        <a:rPr lang="en-IN" sz="1600" dirty="0" err="1"/>
                        <a:t>daemon.log</a:t>
                      </a:r>
                      <a:endParaRPr lang="en-US" sz="1600" dirty="0"/>
                    </a:p>
                  </a:txBody>
                  <a:tcPr/>
                </a:tc>
                <a:extLst>
                  <a:ext uri="{0D108BD9-81ED-4DB2-BD59-A6C34878D82A}">
                    <a16:rowId xmlns:a16="http://schemas.microsoft.com/office/drawing/2014/main" val="473904126"/>
                  </a:ext>
                </a:extLst>
              </a:tr>
              <a:tr h="370840">
                <a:tc>
                  <a:txBody>
                    <a:bodyPr/>
                    <a:lstStyle/>
                    <a:p>
                      <a:r>
                        <a:rPr lang="en-IN" sz="1600" dirty="0"/>
                        <a:t>Ubuntu 16.04+, CentOS</a:t>
                      </a:r>
                      <a:endParaRPr lang="en-US" sz="1600" dirty="0"/>
                    </a:p>
                  </a:txBody>
                  <a:tcPr/>
                </a:tc>
                <a:tc>
                  <a:txBody>
                    <a:bodyPr/>
                    <a:lstStyle/>
                    <a:p>
                      <a:r>
                        <a:rPr lang="en-IN" sz="1600" dirty="0"/>
                        <a:t>Use the command </a:t>
                      </a:r>
                      <a:r>
                        <a:rPr lang="en-IN" sz="1600" b="1" dirty="0" err="1"/>
                        <a:t>journalctl</a:t>
                      </a:r>
                      <a:r>
                        <a:rPr lang="en-IN" sz="1600" b="1" dirty="0"/>
                        <a:t> -u </a:t>
                      </a:r>
                      <a:r>
                        <a:rPr lang="en-IN" sz="1600" b="1" dirty="0" err="1"/>
                        <a:t>docker.service</a:t>
                      </a:r>
                      <a:endParaRPr lang="en-US" sz="1600" b="1" dirty="0"/>
                    </a:p>
                  </a:txBody>
                  <a:tcPr/>
                </a:tc>
                <a:extLst>
                  <a:ext uri="{0D108BD9-81ED-4DB2-BD59-A6C34878D82A}">
                    <a16:rowId xmlns:a16="http://schemas.microsoft.com/office/drawing/2014/main" val="2869944112"/>
                  </a:ext>
                </a:extLst>
              </a:tr>
              <a:tr h="370840">
                <a:tc>
                  <a:txBody>
                    <a:bodyPr/>
                    <a:lstStyle/>
                    <a:p>
                      <a:r>
                        <a:rPr lang="en-IN" sz="1600" dirty="0"/>
                        <a:t>Ubuntu 14.10-</a:t>
                      </a:r>
                      <a:endParaRPr lang="en-US" sz="1600" dirty="0"/>
                    </a:p>
                  </a:txBody>
                  <a:tcPr/>
                </a:tc>
                <a:tc>
                  <a:txBody>
                    <a:bodyPr/>
                    <a:lstStyle/>
                    <a:p>
                      <a:r>
                        <a:rPr lang="en-IN" sz="1600" dirty="0"/>
                        <a:t>/</a:t>
                      </a:r>
                      <a:r>
                        <a:rPr lang="en-IN" sz="1600" dirty="0" err="1"/>
                        <a:t>var</a:t>
                      </a:r>
                      <a:r>
                        <a:rPr lang="en-IN" sz="1600" dirty="0"/>
                        <a:t>/log/upstart/</a:t>
                      </a:r>
                      <a:r>
                        <a:rPr lang="en-IN" sz="1600" dirty="0" err="1"/>
                        <a:t>docker.log</a:t>
                      </a:r>
                      <a:endParaRPr lang="en-US" sz="1600" dirty="0"/>
                    </a:p>
                  </a:txBody>
                  <a:tcPr/>
                </a:tc>
                <a:extLst>
                  <a:ext uri="{0D108BD9-81ED-4DB2-BD59-A6C34878D82A}">
                    <a16:rowId xmlns:a16="http://schemas.microsoft.com/office/drawing/2014/main" val="609749516"/>
                  </a:ext>
                </a:extLst>
              </a:tr>
              <a:tr h="370840">
                <a:tc>
                  <a:txBody>
                    <a:bodyPr/>
                    <a:lstStyle/>
                    <a:p>
                      <a:r>
                        <a:rPr lang="en-IN" sz="1600" dirty="0"/>
                        <a:t>macOS (Docker 18.01+)</a:t>
                      </a:r>
                      <a:endParaRPr lang="en-US" sz="1600" dirty="0"/>
                    </a:p>
                  </a:txBody>
                  <a:tcPr/>
                </a:tc>
                <a:tc>
                  <a:txBody>
                    <a:bodyPr/>
                    <a:lstStyle/>
                    <a:p>
                      <a:r>
                        <a:rPr lang="en-IN" sz="1600" dirty="0"/>
                        <a:t>~/Library/Containers/</a:t>
                      </a:r>
                      <a:r>
                        <a:rPr lang="en-IN" sz="1600" dirty="0" err="1"/>
                        <a:t>com.docker.docker</a:t>
                      </a:r>
                      <a:r>
                        <a:rPr lang="en-IN" sz="1600" dirty="0"/>
                        <a:t>/Data/</a:t>
                      </a:r>
                      <a:r>
                        <a:rPr lang="en-IN" sz="1600" dirty="0" err="1"/>
                        <a:t>vms</a:t>
                      </a:r>
                      <a:r>
                        <a:rPr lang="en-IN" sz="1600" dirty="0"/>
                        <a:t>/0/console-ring</a:t>
                      </a:r>
                      <a:endParaRPr lang="en-US" sz="1600" dirty="0"/>
                    </a:p>
                  </a:txBody>
                  <a:tcPr/>
                </a:tc>
                <a:extLst>
                  <a:ext uri="{0D108BD9-81ED-4DB2-BD59-A6C34878D82A}">
                    <a16:rowId xmlns:a16="http://schemas.microsoft.com/office/drawing/2014/main" val="2766785844"/>
                  </a:ext>
                </a:extLst>
              </a:tr>
              <a:tr h="370840">
                <a:tc>
                  <a:txBody>
                    <a:bodyPr/>
                    <a:lstStyle/>
                    <a:p>
                      <a:r>
                        <a:rPr lang="en-IN" sz="1600" dirty="0"/>
                        <a:t>macOS (Docker &lt;18.01)</a:t>
                      </a:r>
                      <a:endParaRPr lang="en-US" sz="1600" dirty="0"/>
                    </a:p>
                  </a:txBody>
                  <a:tcPr/>
                </a:tc>
                <a:tc>
                  <a:txBody>
                    <a:bodyPr/>
                    <a:lstStyle/>
                    <a:p>
                      <a:r>
                        <a:rPr lang="en-IN" sz="1600" dirty="0"/>
                        <a:t>~/Library/Containers/</a:t>
                      </a:r>
                      <a:r>
                        <a:rPr lang="en-IN" sz="1600" dirty="0" err="1"/>
                        <a:t>com.docker.docker</a:t>
                      </a:r>
                      <a:r>
                        <a:rPr lang="en-IN" sz="1600" dirty="0"/>
                        <a:t>/Data/com.docker.driver.amd64-linux/console-ring</a:t>
                      </a:r>
                      <a:endParaRPr lang="en-US" sz="1600" dirty="0"/>
                    </a:p>
                  </a:txBody>
                  <a:tcPr/>
                </a:tc>
                <a:extLst>
                  <a:ext uri="{0D108BD9-81ED-4DB2-BD59-A6C34878D82A}">
                    <a16:rowId xmlns:a16="http://schemas.microsoft.com/office/drawing/2014/main" val="3508622798"/>
                  </a:ext>
                </a:extLst>
              </a:tr>
              <a:tr h="370840">
                <a:tc>
                  <a:txBody>
                    <a:bodyPr/>
                    <a:lstStyle/>
                    <a:p>
                      <a:r>
                        <a:rPr lang="en-IN" sz="1600" dirty="0"/>
                        <a:t>Windows</a:t>
                      </a:r>
                      <a:endParaRPr lang="en-US" sz="1600" dirty="0"/>
                    </a:p>
                  </a:txBody>
                  <a:tcPr/>
                </a:tc>
                <a:tc>
                  <a:txBody>
                    <a:bodyPr/>
                    <a:lstStyle/>
                    <a:p>
                      <a:r>
                        <a:rPr lang="en-IN" sz="1600" dirty="0" err="1"/>
                        <a:t>AppData</a:t>
                      </a:r>
                      <a:r>
                        <a:rPr lang="en-IN" sz="1600" dirty="0"/>
                        <a:t>\Local</a:t>
                      </a:r>
                      <a:endParaRPr lang="en-US" sz="1600" dirty="0"/>
                    </a:p>
                  </a:txBody>
                  <a:tcPr/>
                </a:tc>
                <a:extLst>
                  <a:ext uri="{0D108BD9-81ED-4DB2-BD59-A6C34878D82A}">
                    <a16:rowId xmlns:a16="http://schemas.microsoft.com/office/drawing/2014/main" val="4090094274"/>
                  </a:ext>
                </a:extLst>
              </a:tr>
            </a:tbl>
          </a:graphicData>
        </a:graphic>
      </p:graphicFrame>
    </p:spTree>
    <p:extLst>
      <p:ext uri="{BB962C8B-B14F-4D97-AF65-F5344CB8AC3E}">
        <p14:creationId xmlns:p14="http://schemas.microsoft.com/office/powerpoint/2010/main" val="1177502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5EA9-1992-41BC-9694-B0E59CEA6F0C}"/>
              </a:ext>
            </a:extLst>
          </p:cNvPr>
          <p:cNvSpPr>
            <a:spLocks noGrp="1"/>
          </p:cNvSpPr>
          <p:nvPr>
            <p:ph type="title"/>
          </p:nvPr>
        </p:nvSpPr>
        <p:spPr/>
        <p:txBody>
          <a:bodyPr/>
          <a:lstStyle/>
          <a:p>
            <a:r>
              <a:rPr lang="en-US" b="1" dirty="0">
                <a:solidFill>
                  <a:srgbClr val="002060"/>
                </a:solidFill>
              </a:rPr>
              <a:t>Docker Daemon Logging</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38</a:t>
            </a:fld>
            <a:endParaRPr lang="en-US" sz="1600" dirty="0"/>
          </a:p>
        </p:txBody>
      </p:sp>
      <p:sp>
        <p:nvSpPr>
          <p:cNvPr id="11" name="Content Placeholder 2">
            <a:extLst>
              <a:ext uri="{FF2B5EF4-FFF2-40B4-BE49-F238E27FC236}">
                <a16:creationId xmlns:a16="http://schemas.microsoft.com/office/drawing/2014/main" id="{AE5A5241-09D1-486C-9A8E-76B2A24FABFB}"/>
              </a:ext>
            </a:extLst>
          </p:cNvPr>
          <p:cNvSpPr txBox="1">
            <a:spLocks/>
          </p:cNvSpPr>
          <p:nvPr/>
        </p:nvSpPr>
        <p:spPr>
          <a:xfrm>
            <a:off x="699910" y="1690687"/>
            <a:ext cx="10653889" cy="4163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400" dirty="0"/>
              <a:t>To enable debugging, the recommended approach is to set the </a:t>
            </a:r>
            <a:r>
              <a:rPr lang="en-IN" sz="2400" b="1" dirty="0"/>
              <a:t>debug</a:t>
            </a:r>
            <a:r>
              <a:rPr lang="en-IN" sz="2400" dirty="0"/>
              <a:t> key to true in the </a:t>
            </a:r>
            <a:r>
              <a:rPr lang="en-IN" sz="2400" i="1" dirty="0" err="1"/>
              <a:t>daemon.json</a:t>
            </a:r>
            <a:r>
              <a:rPr lang="en-IN" sz="2400" i="1" dirty="0"/>
              <a:t> </a:t>
            </a:r>
            <a:r>
              <a:rPr lang="en-IN" sz="2400" dirty="0"/>
              <a:t>file, which is usually located in /etc/docker/</a:t>
            </a:r>
          </a:p>
          <a:p>
            <a:pPr>
              <a:lnSpc>
                <a:spcPct val="150000"/>
              </a:lnSpc>
            </a:pPr>
            <a:r>
              <a:rPr lang="en-IN" sz="2400" dirty="0"/>
              <a:t>On macOS or Windows, do not edit the file directly. Instead, go to </a:t>
            </a:r>
            <a:r>
              <a:rPr lang="en-IN" sz="2400" b="1" dirty="0"/>
              <a:t>Preferences</a:t>
            </a:r>
            <a:r>
              <a:rPr lang="en-IN" sz="2400" dirty="0"/>
              <a:t> / </a:t>
            </a:r>
            <a:r>
              <a:rPr lang="en-IN" sz="2400" b="1" dirty="0"/>
              <a:t>Daemon</a:t>
            </a:r>
            <a:r>
              <a:rPr lang="en-IN" sz="2400" dirty="0"/>
              <a:t> / </a:t>
            </a:r>
            <a:r>
              <a:rPr lang="en-IN" sz="2400" b="1" dirty="0"/>
              <a:t>Advanced</a:t>
            </a:r>
            <a:r>
              <a:rPr lang="en-IN" sz="2400" dirty="0"/>
              <a:t>.</a:t>
            </a:r>
          </a:p>
        </p:txBody>
      </p:sp>
      <p:sp>
        <p:nvSpPr>
          <p:cNvPr id="13" name="Rectangle 12">
            <a:extLst>
              <a:ext uri="{FF2B5EF4-FFF2-40B4-BE49-F238E27FC236}">
                <a16:creationId xmlns:a16="http://schemas.microsoft.com/office/drawing/2014/main" id="{BCF2BFB4-170A-F848-A7B7-377C5132467F}"/>
              </a:ext>
            </a:extLst>
          </p:cNvPr>
          <p:cNvSpPr/>
          <p:nvPr/>
        </p:nvSpPr>
        <p:spPr>
          <a:xfrm>
            <a:off x="6987822" y="4049785"/>
            <a:ext cx="3127022" cy="1815882"/>
          </a:xfrm>
          <a:prstGeom prst="rect">
            <a:avLst/>
          </a:prstGeom>
        </p:spPr>
        <p:txBody>
          <a:bodyPr wrap="square">
            <a:spAutoFit/>
          </a:bodyPr>
          <a:lstStyle/>
          <a:p>
            <a:r>
              <a:rPr lang="en-US" sz="1400" dirty="0"/>
              <a:t>{</a:t>
            </a:r>
            <a:r>
              <a:rPr lang="en-US" sz="1400" dirty="0">
                <a:solidFill>
                  <a:srgbClr val="BBBBBB"/>
                </a:solidFill>
              </a:rPr>
              <a:t> </a:t>
            </a:r>
            <a:r>
              <a:rPr lang="en-US" sz="1400" dirty="0">
                <a:solidFill>
                  <a:srgbClr val="CD5555"/>
                </a:solidFill>
              </a:rPr>
              <a:t>"log-driver"</a:t>
            </a:r>
            <a:r>
              <a:rPr lang="en-US" sz="1400" dirty="0"/>
              <a:t>:</a:t>
            </a:r>
            <a:r>
              <a:rPr lang="en-US" sz="1400" dirty="0">
                <a:solidFill>
                  <a:srgbClr val="BBBBBB"/>
                </a:solidFill>
              </a:rPr>
              <a:t> </a:t>
            </a:r>
            <a:r>
              <a:rPr lang="en-US" sz="1400" dirty="0">
                <a:solidFill>
                  <a:srgbClr val="CD5555"/>
                </a:solidFill>
              </a:rPr>
              <a:t>"</a:t>
            </a:r>
            <a:r>
              <a:rPr lang="en-US" sz="1400" dirty="0" err="1">
                <a:solidFill>
                  <a:srgbClr val="CD5555"/>
                </a:solidFill>
              </a:rPr>
              <a:t>json</a:t>
            </a:r>
            <a:r>
              <a:rPr lang="en-US" sz="1400" dirty="0">
                <a:solidFill>
                  <a:srgbClr val="CD5555"/>
                </a:solidFill>
              </a:rPr>
              <a:t>-file"</a:t>
            </a:r>
            <a:r>
              <a:rPr lang="en-US" sz="1400" dirty="0"/>
              <a:t>,</a:t>
            </a:r>
            <a:r>
              <a:rPr lang="en-US" sz="1400" dirty="0">
                <a:solidFill>
                  <a:srgbClr val="BBBBBB"/>
                </a:solidFill>
              </a:rPr>
              <a:t>  or </a:t>
            </a:r>
            <a:r>
              <a:rPr lang="en-US" sz="1400" b="1" dirty="0">
                <a:solidFill>
                  <a:srgbClr val="BBBBBB"/>
                </a:solidFill>
              </a:rPr>
              <a:t>syslog</a:t>
            </a:r>
          </a:p>
          <a:p>
            <a:r>
              <a:rPr lang="en-US" sz="1400" dirty="0">
                <a:solidFill>
                  <a:srgbClr val="BBBBBB"/>
                </a:solidFill>
              </a:rPr>
              <a:t>    </a:t>
            </a:r>
            <a:r>
              <a:rPr lang="en-US" sz="1400" dirty="0">
                <a:solidFill>
                  <a:srgbClr val="CD5555"/>
                </a:solidFill>
              </a:rPr>
              <a:t>"log-opts"</a:t>
            </a:r>
            <a:r>
              <a:rPr lang="en-US" sz="1400" dirty="0"/>
              <a:t>:</a:t>
            </a:r>
            <a:r>
              <a:rPr lang="en-US" sz="1400" dirty="0">
                <a:solidFill>
                  <a:srgbClr val="BBBBBB"/>
                </a:solidFill>
              </a:rPr>
              <a:t> </a:t>
            </a:r>
            <a:r>
              <a:rPr lang="en-US" sz="1400" dirty="0"/>
              <a:t>{</a:t>
            </a:r>
            <a:endParaRPr lang="en-US" sz="1400" dirty="0">
              <a:solidFill>
                <a:srgbClr val="BBBBBB"/>
              </a:solidFill>
            </a:endParaRPr>
          </a:p>
          <a:p>
            <a:r>
              <a:rPr lang="en-US" sz="1400" dirty="0">
                <a:solidFill>
                  <a:srgbClr val="BBBBBB"/>
                </a:solidFill>
              </a:rPr>
              <a:t>        </a:t>
            </a:r>
            <a:r>
              <a:rPr lang="en-US" sz="1400" dirty="0">
                <a:solidFill>
                  <a:srgbClr val="CD5555"/>
                </a:solidFill>
              </a:rPr>
              <a:t>"max-size"</a:t>
            </a:r>
            <a:r>
              <a:rPr lang="en-US" sz="1400" dirty="0"/>
              <a:t>:</a:t>
            </a:r>
            <a:r>
              <a:rPr lang="en-US" sz="1400" dirty="0">
                <a:solidFill>
                  <a:srgbClr val="BBBBBB"/>
                </a:solidFill>
              </a:rPr>
              <a:t> </a:t>
            </a:r>
            <a:r>
              <a:rPr lang="en-US" sz="1400" dirty="0">
                <a:solidFill>
                  <a:srgbClr val="CD5555"/>
                </a:solidFill>
              </a:rPr>
              <a:t>"10m"</a:t>
            </a:r>
            <a:r>
              <a:rPr lang="en-US" sz="1400" dirty="0"/>
              <a:t>,</a:t>
            </a:r>
            <a:endParaRPr lang="en-US" sz="1400" dirty="0">
              <a:solidFill>
                <a:srgbClr val="BBBBBB"/>
              </a:solidFill>
            </a:endParaRPr>
          </a:p>
          <a:p>
            <a:r>
              <a:rPr lang="en-US" sz="1400" dirty="0">
                <a:solidFill>
                  <a:srgbClr val="BBBBBB"/>
                </a:solidFill>
              </a:rPr>
              <a:t>        </a:t>
            </a:r>
            <a:r>
              <a:rPr lang="en-US" sz="1400" dirty="0">
                <a:solidFill>
                  <a:srgbClr val="CD5555"/>
                </a:solidFill>
              </a:rPr>
              <a:t>"max-file"</a:t>
            </a:r>
            <a:r>
              <a:rPr lang="en-US" sz="1400" dirty="0"/>
              <a:t>:</a:t>
            </a:r>
            <a:r>
              <a:rPr lang="en-US" sz="1400" dirty="0">
                <a:solidFill>
                  <a:srgbClr val="BBBBBB"/>
                </a:solidFill>
              </a:rPr>
              <a:t> </a:t>
            </a:r>
            <a:r>
              <a:rPr lang="en-US" sz="1400" dirty="0">
                <a:solidFill>
                  <a:srgbClr val="CD5555"/>
                </a:solidFill>
              </a:rPr>
              <a:t>"3"</a:t>
            </a:r>
            <a:r>
              <a:rPr lang="en-US" sz="1400" dirty="0"/>
              <a:t>,</a:t>
            </a:r>
            <a:endParaRPr lang="en-US" sz="1400" dirty="0">
              <a:solidFill>
                <a:srgbClr val="BBBBBB"/>
              </a:solidFill>
            </a:endParaRPr>
          </a:p>
          <a:p>
            <a:r>
              <a:rPr lang="en-US" sz="1400" dirty="0">
                <a:solidFill>
                  <a:srgbClr val="BBBBBB"/>
                </a:solidFill>
              </a:rPr>
              <a:t>        </a:t>
            </a:r>
            <a:r>
              <a:rPr lang="en-US" sz="1400" dirty="0">
                <a:solidFill>
                  <a:srgbClr val="CD5555"/>
                </a:solidFill>
              </a:rPr>
              <a:t>"labels"</a:t>
            </a:r>
            <a:r>
              <a:rPr lang="en-US" sz="1400" dirty="0"/>
              <a:t>:</a:t>
            </a:r>
            <a:r>
              <a:rPr lang="en-US" sz="1400" dirty="0">
                <a:solidFill>
                  <a:srgbClr val="BBBBBB"/>
                </a:solidFill>
              </a:rPr>
              <a:t> </a:t>
            </a:r>
            <a:r>
              <a:rPr lang="en-US" sz="1400" dirty="0">
                <a:solidFill>
                  <a:srgbClr val="CD5555"/>
                </a:solidFill>
              </a:rPr>
              <a:t>"</a:t>
            </a:r>
            <a:r>
              <a:rPr lang="en-US" sz="1400" dirty="0" err="1">
                <a:solidFill>
                  <a:srgbClr val="CD5555"/>
                </a:solidFill>
              </a:rPr>
              <a:t>production_status</a:t>
            </a:r>
            <a:r>
              <a:rPr lang="en-US" sz="1400" dirty="0">
                <a:solidFill>
                  <a:srgbClr val="CD5555"/>
                </a:solidFill>
              </a:rPr>
              <a:t>"</a:t>
            </a:r>
            <a:r>
              <a:rPr lang="en-US" sz="1400" dirty="0"/>
              <a:t>,</a:t>
            </a:r>
            <a:endParaRPr lang="en-US" sz="1400" dirty="0">
              <a:solidFill>
                <a:srgbClr val="BBBBBB"/>
              </a:solidFill>
            </a:endParaRPr>
          </a:p>
          <a:p>
            <a:r>
              <a:rPr lang="en-US" sz="1400" dirty="0">
                <a:solidFill>
                  <a:srgbClr val="BBBBBB"/>
                </a:solidFill>
              </a:rPr>
              <a:t>        </a:t>
            </a:r>
            <a:r>
              <a:rPr lang="en-US" sz="1400" dirty="0">
                <a:solidFill>
                  <a:srgbClr val="CD5555"/>
                </a:solidFill>
              </a:rPr>
              <a:t>"</a:t>
            </a:r>
            <a:r>
              <a:rPr lang="en-US" sz="1400" dirty="0" err="1">
                <a:solidFill>
                  <a:srgbClr val="CD5555"/>
                </a:solidFill>
              </a:rPr>
              <a:t>env</a:t>
            </a:r>
            <a:r>
              <a:rPr lang="en-US" sz="1400" dirty="0">
                <a:solidFill>
                  <a:srgbClr val="CD5555"/>
                </a:solidFill>
              </a:rPr>
              <a:t>"</a:t>
            </a:r>
            <a:r>
              <a:rPr lang="en-US" sz="1400" dirty="0"/>
              <a:t>:</a:t>
            </a:r>
            <a:r>
              <a:rPr lang="en-US" sz="1400" dirty="0">
                <a:solidFill>
                  <a:srgbClr val="BBBBBB"/>
                </a:solidFill>
              </a:rPr>
              <a:t> </a:t>
            </a:r>
            <a:r>
              <a:rPr lang="en-US" sz="1400" dirty="0">
                <a:solidFill>
                  <a:srgbClr val="CD5555"/>
                </a:solidFill>
              </a:rPr>
              <a:t>"</a:t>
            </a:r>
            <a:r>
              <a:rPr lang="en-US" sz="1400" dirty="0" err="1">
                <a:solidFill>
                  <a:srgbClr val="CD5555"/>
                </a:solidFill>
              </a:rPr>
              <a:t>os,customer</a:t>
            </a:r>
            <a:r>
              <a:rPr lang="en-US" sz="1400" dirty="0">
                <a:solidFill>
                  <a:srgbClr val="CD5555"/>
                </a:solidFill>
              </a:rPr>
              <a:t>”</a:t>
            </a:r>
            <a:endParaRPr lang="en-US" sz="1400" dirty="0">
              <a:solidFill>
                <a:srgbClr val="BBBBBB"/>
              </a:solidFill>
            </a:endParaRPr>
          </a:p>
          <a:p>
            <a:r>
              <a:rPr lang="en-US" sz="1400" dirty="0">
                <a:solidFill>
                  <a:srgbClr val="BBBBBB"/>
                </a:solidFill>
              </a:rPr>
              <a:t>    </a:t>
            </a:r>
            <a:r>
              <a:rPr lang="en-US" sz="1400" dirty="0"/>
              <a:t>}</a:t>
            </a:r>
            <a:endParaRPr lang="en-US" sz="1400" dirty="0">
              <a:solidFill>
                <a:srgbClr val="BBBBBB"/>
              </a:solidFill>
            </a:endParaRPr>
          </a:p>
          <a:p>
            <a:r>
              <a:rPr lang="en-US" sz="1400" dirty="0"/>
              <a:t>}</a:t>
            </a:r>
          </a:p>
        </p:txBody>
      </p:sp>
      <p:sp>
        <p:nvSpPr>
          <p:cNvPr id="14" name="TextBox 13">
            <a:extLst>
              <a:ext uri="{FF2B5EF4-FFF2-40B4-BE49-F238E27FC236}">
                <a16:creationId xmlns:a16="http://schemas.microsoft.com/office/drawing/2014/main" id="{69AA16D1-D15E-BB46-A655-8E751BA9FA59}"/>
              </a:ext>
            </a:extLst>
          </p:cNvPr>
          <p:cNvSpPr txBox="1"/>
          <p:nvPr/>
        </p:nvSpPr>
        <p:spPr>
          <a:xfrm>
            <a:off x="3454400" y="4910667"/>
            <a:ext cx="2690288" cy="369332"/>
          </a:xfrm>
          <a:prstGeom prst="rect">
            <a:avLst/>
          </a:prstGeom>
          <a:noFill/>
        </p:spPr>
        <p:txBody>
          <a:bodyPr wrap="none" rtlCol="0">
            <a:spAutoFit/>
          </a:bodyPr>
          <a:lstStyle/>
          <a:p>
            <a:r>
              <a:rPr lang="en-US" dirty="0"/>
              <a:t>Change log driver to syslog</a:t>
            </a:r>
          </a:p>
        </p:txBody>
      </p:sp>
      <p:sp>
        <p:nvSpPr>
          <p:cNvPr id="15" name="Right Arrow 14">
            <a:extLst>
              <a:ext uri="{FF2B5EF4-FFF2-40B4-BE49-F238E27FC236}">
                <a16:creationId xmlns:a16="http://schemas.microsoft.com/office/drawing/2014/main" id="{C4109408-C31B-A449-B314-4503BDCF6CD8}"/>
              </a:ext>
            </a:extLst>
          </p:cNvPr>
          <p:cNvSpPr/>
          <p:nvPr/>
        </p:nvSpPr>
        <p:spPr>
          <a:xfrm>
            <a:off x="6220004" y="4986488"/>
            <a:ext cx="767817" cy="29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068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5EA9-1992-41BC-9694-B0E59CEA6F0C}"/>
              </a:ext>
            </a:extLst>
          </p:cNvPr>
          <p:cNvSpPr>
            <a:spLocks noGrp="1"/>
          </p:cNvSpPr>
          <p:nvPr>
            <p:ph type="title"/>
          </p:nvPr>
        </p:nvSpPr>
        <p:spPr/>
        <p:txBody>
          <a:bodyPr/>
          <a:lstStyle/>
          <a:p>
            <a:r>
              <a:rPr lang="en-US" b="1" dirty="0">
                <a:solidFill>
                  <a:srgbClr val="002060"/>
                </a:solidFill>
              </a:rPr>
              <a:t>Container Logging</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39</a:t>
            </a:fld>
            <a:endParaRPr lang="en-US" sz="1600" dirty="0"/>
          </a:p>
        </p:txBody>
      </p:sp>
      <p:sp>
        <p:nvSpPr>
          <p:cNvPr id="11" name="Content Placeholder 2">
            <a:extLst>
              <a:ext uri="{FF2B5EF4-FFF2-40B4-BE49-F238E27FC236}">
                <a16:creationId xmlns:a16="http://schemas.microsoft.com/office/drawing/2014/main" id="{AE5A5241-09D1-486C-9A8E-76B2A24FABFB}"/>
              </a:ext>
            </a:extLst>
          </p:cNvPr>
          <p:cNvSpPr txBox="1">
            <a:spLocks/>
          </p:cNvSpPr>
          <p:nvPr/>
        </p:nvSpPr>
        <p:spPr>
          <a:xfrm>
            <a:off x="1311741" y="1690687"/>
            <a:ext cx="9203859" cy="4163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To find the current default logging driver for the Docker daemon:</a:t>
            </a:r>
          </a:p>
          <a:p>
            <a:pPr lvl="1"/>
            <a:r>
              <a:rPr lang="en-IN" i="1" dirty="0"/>
              <a:t>docker info --format '{{.</a:t>
            </a:r>
            <a:r>
              <a:rPr lang="en-IN" i="1" dirty="0" err="1"/>
              <a:t>LoggingDriver</a:t>
            </a:r>
            <a:r>
              <a:rPr lang="en-IN" i="1" dirty="0"/>
              <a:t>}}’</a:t>
            </a:r>
          </a:p>
          <a:p>
            <a:pPr lvl="1"/>
            <a:endParaRPr lang="en-IN" i="1" dirty="0"/>
          </a:p>
          <a:p>
            <a:r>
              <a:rPr lang="en-IN" dirty="0"/>
              <a:t>When you start a container, you can configure it to use a different logging driver than the Docker daemon’s default:</a:t>
            </a:r>
          </a:p>
          <a:p>
            <a:pPr lvl="1"/>
            <a:r>
              <a:rPr lang="en-IN" i="1" dirty="0"/>
              <a:t>docker run -it --log-driver &lt;driver&gt; &lt;image&gt; &lt;params&gt;</a:t>
            </a:r>
          </a:p>
        </p:txBody>
      </p:sp>
    </p:spTree>
    <p:extLst>
      <p:ext uri="{BB962C8B-B14F-4D97-AF65-F5344CB8AC3E}">
        <p14:creationId xmlns:p14="http://schemas.microsoft.com/office/powerpoint/2010/main" val="332519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2"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3" y="6490034"/>
            <a:ext cx="5857876" cy="254069"/>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1"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7"/>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7" y="6356353"/>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4</a:t>
            </a:fld>
            <a:endParaRPr lang="en-US" sz="1600" dirty="0"/>
          </a:p>
        </p:txBody>
      </p:sp>
      <p:sp>
        <p:nvSpPr>
          <p:cNvPr id="10" name="Title 1">
            <a:extLst>
              <a:ext uri="{FF2B5EF4-FFF2-40B4-BE49-F238E27FC236}">
                <a16:creationId xmlns:a16="http://schemas.microsoft.com/office/drawing/2014/main" id="{3BE89834-BD39-E245-B3F9-8249364136DD}"/>
              </a:ext>
            </a:extLst>
          </p:cNvPr>
          <p:cNvSpPr txBox="1">
            <a:spLocks/>
          </p:cNvSpPr>
          <p:nvPr/>
        </p:nvSpPr>
        <p:spPr>
          <a:xfrm>
            <a:off x="751115" y="2402805"/>
            <a:ext cx="112533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1.1 Introduction to containers and Docker</a:t>
            </a:r>
          </a:p>
        </p:txBody>
      </p:sp>
    </p:spTree>
    <p:extLst>
      <p:ext uri="{BB962C8B-B14F-4D97-AF65-F5344CB8AC3E}">
        <p14:creationId xmlns:p14="http://schemas.microsoft.com/office/powerpoint/2010/main" val="3083533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5EA9-1992-41BC-9694-B0E59CEA6F0C}"/>
              </a:ext>
            </a:extLst>
          </p:cNvPr>
          <p:cNvSpPr>
            <a:spLocks noGrp="1"/>
          </p:cNvSpPr>
          <p:nvPr>
            <p:ph type="title"/>
          </p:nvPr>
        </p:nvSpPr>
        <p:spPr/>
        <p:txBody>
          <a:bodyPr/>
          <a:lstStyle/>
          <a:p>
            <a:r>
              <a:rPr lang="en-US" b="1" dirty="0">
                <a:solidFill>
                  <a:srgbClr val="002060"/>
                </a:solidFill>
              </a:rPr>
              <a:t>Container Logging – Lab</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40</a:t>
            </a:fld>
            <a:endParaRPr lang="en-US" sz="1600" dirty="0"/>
          </a:p>
        </p:txBody>
      </p:sp>
      <p:sp>
        <p:nvSpPr>
          <p:cNvPr id="11" name="Rectangle 10">
            <a:extLst>
              <a:ext uri="{FF2B5EF4-FFF2-40B4-BE49-F238E27FC236}">
                <a16:creationId xmlns:a16="http://schemas.microsoft.com/office/drawing/2014/main" id="{F63593A2-DF41-7549-8DB8-CCAB95922951}"/>
              </a:ext>
            </a:extLst>
          </p:cNvPr>
          <p:cNvSpPr/>
          <p:nvPr/>
        </p:nvSpPr>
        <p:spPr>
          <a:xfrm>
            <a:off x="451556" y="2967335"/>
            <a:ext cx="11379200" cy="830997"/>
          </a:xfrm>
          <a:prstGeom prst="rect">
            <a:avLst/>
          </a:prstGeom>
        </p:spPr>
        <p:txBody>
          <a:bodyPr wrap="square">
            <a:spAutoFit/>
          </a:bodyPr>
          <a:lstStyle/>
          <a:p>
            <a:r>
              <a:rPr lang="en-US" sz="2400" dirty="0">
                <a:hlinkClick r:id="rId4"/>
              </a:rPr>
              <a:t>https://github.com/shekhar2010us/kubernetes_teach_git/tree/master/docker_logging</a:t>
            </a:r>
            <a:endParaRPr lang="en-US" sz="2400" dirty="0"/>
          </a:p>
          <a:p>
            <a:endParaRPr lang="en-US" sz="2400" dirty="0"/>
          </a:p>
        </p:txBody>
      </p:sp>
    </p:spTree>
    <p:extLst>
      <p:ext uri="{BB962C8B-B14F-4D97-AF65-F5344CB8AC3E}">
        <p14:creationId xmlns:p14="http://schemas.microsoft.com/office/powerpoint/2010/main" val="374365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5</a:t>
            </a:fld>
            <a:endParaRPr lang="en-US" sz="1600" dirty="0"/>
          </a:p>
        </p:txBody>
      </p:sp>
      <p:sp>
        <p:nvSpPr>
          <p:cNvPr id="14" name="Shape 182"/>
          <p:cNvSpPr txBox="1">
            <a:spLocks noGrp="1"/>
          </p:cNvSpPr>
          <p:nvPr>
            <p:ph idx="1"/>
          </p:nvPr>
        </p:nvSpPr>
        <p:spPr>
          <a:xfrm>
            <a:off x="1725754" y="1671637"/>
            <a:ext cx="6789595" cy="4652963"/>
          </a:xfrm>
        </p:spPr>
        <p:txBody>
          <a:bodyPr>
            <a:normAutofit/>
          </a:bodyPr>
          <a:lstStyle/>
          <a:p>
            <a:pPr marL="0" lvl="0" indent="0">
              <a:buNone/>
            </a:pPr>
            <a:r>
              <a:rPr lang="en-US" sz="1600" dirty="0">
                <a:sym typeface="Calibri"/>
              </a:rPr>
              <a:t>Docker Image </a:t>
            </a:r>
          </a:p>
          <a:p>
            <a:pPr lvl="0"/>
            <a:r>
              <a:rPr lang="en-US" sz="1600" dirty="0">
                <a:sym typeface="Calibri"/>
              </a:rPr>
              <a:t>The basis of a Docker container </a:t>
            </a:r>
          </a:p>
          <a:p>
            <a:pPr lvl="0"/>
            <a:endParaRPr lang="en-US" sz="1600" dirty="0">
              <a:sym typeface="Calibri"/>
            </a:endParaRPr>
          </a:p>
          <a:p>
            <a:pPr marL="0" lvl="0" indent="0">
              <a:buNone/>
            </a:pPr>
            <a:r>
              <a:rPr lang="en-US" sz="1600" dirty="0">
                <a:sym typeface="Calibri"/>
              </a:rPr>
              <a:t>Docker Container </a:t>
            </a:r>
          </a:p>
          <a:p>
            <a:pPr lvl="0"/>
            <a:r>
              <a:rPr lang="en-US" sz="1600" dirty="0">
                <a:sym typeface="Calibri"/>
              </a:rPr>
              <a:t>The standard unit in which the application service resides </a:t>
            </a:r>
          </a:p>
          <a:p>
            <a:pPr lvl="0"/>
            <a:endParaRPr lang="en-US" sz="1600" dirty="0">
              <a:sym typeface="Calibri"/>
            </a:endParaRPr>
          </a:p>
          <a:p>
            <a:pPr marL="0" lvl="0" indent="0">
              <a:buNone/>
            </a:pPr>
            <a:r>
              <a:rPr lang="en-US" sz="1600" dirty="0">
                <a:sym typeface="Calibri"/>
              </a:rPr>
              <a:t>Docker Engine </a:t>
            </a:r>
          </a:p>
          <a:p>
            <a:pPr lvl="0"/>
            <a:r>
              <a:rPr lang="en-US" sz="1600" dirty="0">
                <a:sym typeface="Calibri"/>
              </a:rPr>
              <a:t>Creates, ships and runs Docker containers deployable on physical or virtual host locally, in a datacenter or cloud service provider </a:t>
            </a:r>
          </a:p>
          <a:p>
            <a:pPr lvl="0"/>
            <a:endParaRPr lang="en-US" sz="1600" dirty="0">
              <a:sym typeface="Calibri"/>
            </a:endParaRPr>
          </a:p>
          <a:p>
            <a:pPr marL="0" lvl="0" indent="0">
              <a:buNone/>
            </a:pPr>
            <a:r>
              <a:rPr lang="en-US" sz="1600" dirty="0">
                <a:sym typeface="Calibri"/>
              </a:rPr>
              <a:t>Docker Registry </a:t>
            </a:r>
          </a:p>
          <a:p>
            <a:pPr lvl="0"/>
            <a:r>
              <a:rPr lang="en-US" sz="1600" dirty="0">
                <a:sym typeface="Calibri"/>
              </a:rPr>
              <a:t>On-premises registry for image storing and collaboration </a:t>
            </a:r>
          </a:p>
          <a:p>
            <a:pPr lvl="0"/>
            <a:endParaRPr lang="en-US" sz="1600" dirty="0">
              <a:sym typeface="Calibri"/>
            </a:endParaRPr>
          </a:p>
        </p:txBody>
      </p:sp>
      <p:pic>
        <p:nvPicPr>
          <p:cNvPr id="15" name="Shape 183"/>
          <p:cNvPicPr preferRelativeResize="0"/>
          <p:nvPr/>
        </p:nvPicPr>
        <p:blipFill rotWithShape="1">
          <a:blip r:embed="rId4">
            <a:alphaModFix/>
          </a:blip>
          <a:srcRect/>
          <a:stretch/>
        </p:blipFill>
        <p:spPr>
          <a:xfrm>
            <a:off x="685800" y="1481933"/>
            <a:ext cx="1039955" cy="4385467"/>
          </a:xfrm>
          <a:prstGeom prst="rect">
            <a:avLst/>
          </a:prstGeom>
          <a:noFill/>
          <a:ln>
            <a:noFill/>
          </a:ln>
        </p:spPr>
      </p:pic>
      <p:sp>
        <p:nvSpPr>
          <p:cNvPr id="16" name="Title 1">
            <a:extLst>
              <a:ext uri="{FF2B5EF4-FFF2-40B4-BE49-F238E27FC236}">
                <a16:creationId xmlns:a16="http://schemas.microsoft.com/office/drawing/2014/main" id="{FF3A9ECC-F60E-D646-A79F-BB3B0BB9868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Docker Basics</a:t>
            </a:r>
          </a:p>
        </p:txBody>
      </p:sp>
    </p:spTree>
    <p:extLst>
      <p:ext uri="{BB962C8B-B14F-4D97-AF65-F5344CB8AC3E}">
        <p14:creationId xmlns:p14="http://schemas.microsoft.com/office/powerpoint/2010/main" val="3594679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6</a:t>
            </a:fld>
            <a:endParaRPr lang="en-US" sz="1600" dirty="0"/>
          </a:p>
        </p:txBody>
      </p:sp>
      <p:sp>
        <p:nvSpPr>
          <p:cNvPr id="13" name="Shape 202"/>
          <p:cNvSpPr txBox="1"/>
          <p:nvPr/>
        </p:nvSpPr>
        <p:spPr>
          <a:xfrm>
            <a:off x="3810000" y="1618208"/>
            <a:ext cx="4876799" cy="4154983"/>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dk1"/>
              </a:buClr>
              <a:buSzPct val="100000"/>
              <a:buFont typeface="Arial"/>
              <a:buChar char="•"/>
            </a:pPr>
            <a:endParaRPr lang="en-US" sz="2400" dirty="0">
              <a:solidFill>
                <a:schemeClr val="dk1"/>
              </a:solidFill>
              <a:latin typeface="Arial"/>
              <a:ea typeface="Arial"/>
              <a:cs typeface="Arial"/>
              <a:sym typeface="Arial"/>
            </a:endParaRPr>
          </a:p>
        </p:txBody>
      </p:sp>
      <p:pic>
        <p:nvPicPr>
          <p:cNvPr id="15" name="Shape 201"/>
          <p:cNvPicPr preferRelativeResize="0">
            <a:picLocks noGrp="1"/>
          </p:cNvPicPr>
          <p:nvPr>
            <p:ph sz="half" idx="1"/>
          </p:nvPr>
        </p:nvPicPr>
        <p:blipFill rotWithShape="1">
          <a:blip r:embed="rId4">
            <a:alphaModFix/>
          </a:blip>
          <a:stretch/>
        </p:blipFill>
        <p:spPr>
          <a:xfrm>
            <a:off x="762000" y="2362200"/>
            <a:ext cx="3181350" cy="3028950"/>
          </a:xfrm>
        </p:spPr>
      </p:pic>
      <p:sp>
        <p:nvSpPr>
          <p:cNvPr id="16" name="Content Placeholder 5"/>
          <p:cNvSpPr txBox="1">
            <a:spLocks/>
          </p:cNvSpPr>
          <p:nvPr/>
        </p:nvSpPr>
        <p:spPr>
          <a:xfrm>
            <a:off x="4629150" y="2221265"/>
            <a:ext cx="5336405" cy="3310819"/>
          </a:xfrm>
          <a:prstGeom prst="rect">
            <a:avLst/>
          </a:prstGeom>
        </p:spPr>
        <p:txBody>
          <a:bodyPr vert="horz" lIns="91440" tIns="45720" rIns="91440" bIns="45720" rtlCol="0">
            <a:normAutofit/>
          </a:bodyPr>
          <a:lstStyle/>
          <a:p>
            <a:pPr marL="457200" marR="0" lvl="0" indent="-457200" algn="l" defTabSz="914363" rtl="0" eaLnBrk="1" fontAlgn="base" latinLnBrk="0" hangingPunct="1">
              <a:lnSpc>
                <a:spcPct val="120000"/>
              </a:lnSpc>
              <a:spcBef>
                <a:spcPct val="20000"/>
              </a:spcBef>
              <a:spcAft>
                <a:spcPts val="0"/>
              </a:spcAft>
              <a:buClr>
                <a:schemeClr val="accent3"/>
              </a:buClr>
              <a:buSzPct val="90000"/>
              <a:buFont typeface="Wingdings" panose="05000000000000000000" pitchFamily="2" charset="2"/>
              <a:buChar char="§"/>
              <a:tabLst/>
              <a:defRPr/>
            </a:pPr>
            <a:r>
              <a:rPr kumimoji="0" lang="en-US" sz="2200" i="0" u="none" strike="noStrike" kern="1200" cap="none" spc="0" normalizeH="0" baseline="0" noProof="0" dirty="0">
                <a:ln>
                  <a:noFill/>
                </a:ln>
                <a:solidFill>
                  <a:schemeClr val="tx1"/>
                </a:solidFill>
                <a:effectLst/>
                <a:uLnTx/>
                <a:uFillTx/>
                <a:latin typeface="+mn-lt"/>
                <a:ea typeface="Segoe UI Symbol" pitchFamily="34" charset="0"/>
                <a:cs typeface="Segoe UI" panose="020B0502040204020203" pitchFamily="34" charset="0"/>
              </a:rPr>
              <a:t>Packages up software binaries and dependencies </a:t>
            </a:r>
          </a:p>
          <a:p>
            <a:pPr marL="457200" marR="0" lvl="0" indent="-457200" algn="l" defTabSz="914363" rtl="0" eaLnBrk="1" fontAlgn="base" latinLnBrk="0" hangingPunct="1">
              <a:lnSpc>
                <a:spcPct val="120000"/>
              </a:lnSpc>
              <a:spcBef>
                <a:spcPct val="20000"/>
              </a:spcBef>
              <a:spcAft>
                <a:spcPts val="0"/>
              </a:spcAft>
              <a:buClr>
                <a:schemeClr val="accent3"/>
              </a:buClr>
              <a:buSzPct val="90000"/>
              <a:buFont typeface="Wingdings" panose="05000000000000000000" pitchFamily="2" charset="2"/>
              <a:buChar char="§"/>
              <a:tabLst/>
              <a:defRPr/>
            </a:pPr>
            <a:r>
              <a:rPr kumimoji="0" lang="en-US" sz="2200" i="0" u="none" strike="noStrike" kern="1200" cap="none" spc="0" normalizeH="0" baseline="0" noProof="0" dirty="0">
                <a:ln>
                  <a:noFill/>
                </a:ln>
                <a:solidFill>
                  <a:schemeClr val="tx1"/>
                </a:solidFill>
                <a:effectLst/>
                <a:uLnTx/>
                <a:uFillTx/>
                <a:latin typeface="+mn-lt"/>
                <a:ea typeface="Segoe UI Symbol" pitchFamily="34" charset="0"/>
                <a:cs typeface="Segoe UI" panose="020B0502040204020203" pitchFamily="34" charset="0"/>
              </a:rPr>
              <a:t>Isolates software from each other </a:t>
            </a:r>
          </a:p>
          <a:p>
            <a:pPr marL="457200" marR="0" lvl="0" indent="-457200" algn="l" defTabSz="914363" rtl="0" eaLnBrk="1" fontAlgn="base" latinLnBrk="0" hangingPunct="1">
              <a:lnSpc>
                <a:spcPct val="120000"/>
              </a:lnSpc>
              <a:spcBef>
                <a:spcPct val="20000"/>
              </a:spcBef>
              <a:spcAft>
                <a:spcPts val="0"/>
              </a:spcAft>
              <a:buClr>
                <a:schemeClr val="accent3"/>
              </a:buClr>
              <a:buSzPct val="90000"/>
              <a:buFont typeface="Wingdings" panose="05000000000000000000" pitchFamily="2" charset="2"/>
              <a:buChar char="§"/>
              <a:tabLst/>
              <a:defRPr/>
            </a:pPr>
            <a:r>
              <a:rPr kumimoji="0" lang="en-US" sz="2200" i="0" u="none" strike="noStrike" kern="1200" cap="none" spc="0" normalizeH="0" baseline="0" noProof="0" dirty="0">
                <a:ln>
                  <a:noFill/>
                </a:ln>
                <a:solidFill>
                  <a:schemeClr val="tx1"/>
                </a:solidFill>
                <a:effectLst/>
                <a:uLnTx/>
                <a:uFillTx/>
                <a:latin typeface="+mn-lt"/>
                <a:ea typeface="Segoe UI Symbol" pitchFamily="34" charset="0"/>
                <a:cs typeface="Segoe UI" panose="020B0502040204020203" pitchFamily="34" charset="0"/>
              </a:rPr>
              <a:t>Container is a standard format </a:t>
            </a:r>
          </a:p>
          <a:p>
            <a:pPr marL="457200" marR="0" lvl="0" indent="-457200" algn="l" defTabSz="914363" rtl="0" eaLnBrk="1" fontAlgn="base" latinLnBrk="0" hangingPunct="1">
              <a:lnSpc>
                <a:spcPct val="120000"/>
              </a:lnSpc>
              <a:spcBef>
                <a:spcPct val="20000"/>
              </a:spcBef>
              <a:spcAft>
                <a:spcPts val="0"/>
              </a:spcAft>
              <a:buClr>
                <a:schemeClr val="accent3"/>
              </a:buClr>
              <a:buSzPct val="90000"/>
              <a:buFont typeface="Wingdings" panose="05000000000000000000" pitchFamily="2" charset="2"/>
              <a:buChar char="§"/>
              <a:tabLst/>
              <a:defRPr/>
            </a:pPr>
            <a:r>
              <a:rPr kumimoji="0" lang="en-US" sz="2200" i="0" u="none" strike="noStrike" kern="1200" cap="none" spc="0" normalizeH="0" baseline="0" noProof="0" dirty="0">
                <a:ln>
                  <a:noFill/>
                </a:ln>
                <a:solidFill>
                  <a:schemeClr val="tx1"/>
                </a:solidFill>
                <a:effectLst/>
                <a:uLnTx/>
                <a:uFillTx/>
                <a:latin typeface="+mn-lt"/>
                <a:ea typeface="Segoe UI Symbol" pitchFamily="34" charset="0"/>
                <a:cs typeface="Segoe UI" panose="020B0502040204020203" pitchFamily="34" charset="0"/>
              </a:rPr>
              <a:t>Easily portable across environment </a:t>
            </a:r>
          </a:p>
          <a:p>
            <a:pPr marL="457200" marR="0" lvl="0" indent="-457200" algn="l" defTabSz="914363" rtl="0" eaLnBrk="1" fontAlgn="base" latinLnBrk="0" hangingPunct="1">
              <a:lnSpc>
                <a:spcPct val="120000"/>
              </a:lnSpc>
              <a:spcBef>
                <a:spcPct val="20000"/>
              </a:spcBef>
              <a:spcAft>
                <a:spcPts val="0"/>
              </a:spcAft>
              <a:buClr>
                <a:schemeClr val="accent3"/>
              </a:buClr>
              <a:buSzPct val="90000"/>
              <a:buFont typeface="Wingdings" panose="05000000000000000000" pitchFamily="2" charset="2"/>
              <a:buChar char="§"/>
              <a:tabLst/>
              <a:defRPr/>
            </a:pPr>
            <a:r>
              <a:rPr kumimoji="0" lang="en-US" sz="2200" i="0" u="none" strike="noStrike" kern="1200" cap="none" spc="0" normalizeH="0" baseline="0" noProof="0" dirty="0">
                <a:ln>
                  <a:noFill/>
                </a:ln>
                <a:solidFill>
                  <a:schemeClr val="tx1"/>
                </a:solidFill>
                <a:effectLst/>
                <a:uLnTx/>
                <a:uFillTx/>
                <a:latin typeface="+mn-lt"/>
                <a:ea typeface="Segoe UI Symbol" pitchFamily="34" charset="0"/>
                <a:cs typeface="Segoe UI" panose="020B0502040204020203" pitchFamily="34" charset="0"/>
              </a:rPr>
              <a:t>Allows ecosystem to develop around its standard </a:t>
            </a:r>
          </a:p>
          <a:p>
            <a:pPr marL="457200" marR="0" lvl="0" indent="-457200" algn="l" defTabSz="914363" rtl="0" eaLnBrk="1" fontAlgn="base" latinLnBrk="0" hangingPunct="1">
              <a:lnSpc>
                <a:spcPct val="120000"/>
              </a:lnSpc>
              <a:spcBef>
                <a:spcPct val="20000"/>
              </a:spcBef>
              <a:spcAft>
                <a:spcPts val="0"/>
              </a:spcAft>
              <a:buClr>
                <a:schemeClr val="accent3"/>
              </a:buClr>
              <a:buSzPct val="90000"/>
              <a:buFont typeface="Wingdings" panose="05000000000000000000" pitchFamily="2" charset="2"/>
              <a:buChar char="§"/>
              <a:tabLst/>
              <a:defRPr/>
            </a:pPr>
            <a:endParaRPr kumimoji="0" lang="en-US" sz="2200" i="0" u="none" strike="noStrike" kern="1200" cap="none" spc="0" normalizeH="0" baseline="0" noProof="0" dirty="0">
              <a:ln>
                <a:noFill/>
              </a:ln>
              <a:solidFill>
                <a:schemeClr val="tx1"/>
              </a:solidFill>
              <a:effectLst/>
              <a:uLnTx/>
              <a:uFillTx/>
              <a:latin typeface="+mn-lt"/>
              <a:ea typeface="Segoe UI Symbol" pitchFamily="34" charset="0"/>
              <a:cs typeface="Segoe UI" panose="020B0502040204020203" pitchFamily="34" charset="0"/>
            </a:endParaRPr>
          </a:p>
        </p:txBody>
      </p:sp>
      <p:sp>
        <p:nvSpPr>
          <p:cNvPr id="17" name="Title 1">
            <a:extLst>
              <a:ext uri="{FF2B5EF4-FFF2-40B4-BE49-F238E27FC236}">
                <a16:creationId xmlns:a16="http://schemas.microsoft.com/office/drawing/2014/main" id="{0BA4435C-B2DC-1C49-9251-6B83531E7FA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Containers as a Solution</a:t>
            </a:r>
          </a:p>
        </p:txBody>
      </p:sp>
    </p:spTree>
    <p:extLst>
      <p:ext uri="{BB962C8B-B14F-4D97-AF65-F5344CB8AC3E}">
        <p14:creationId xmlns:p14="http://schemas.microsoft.com/office/powerpoint/2010/main" val="359467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7</a:t>
            </a:fld>
            <a:endParaRPr lang="en-US" sz="1600" dirty="0"/>
          </a:p>
        </p:txBody>
      </p:sp>
      <p:pic>
        <p:nvPicPr>
          <p:cNvPr id="15" name="Shape 232"/>
          <p:cNvPicPr preferRelativeResize="0"/>
          <p:nvPr/>
        </p:nvPicPr>
        <p:blipFill>
          <a:blip r:embed="rId4">
            <a:alphaModFix/>
          </a:blip>
          <a:stretch>
            <a:fillRect/>
          </a:stretch>
        </p:blipFill>
        <p:spPr>
          <a:xfrm>
            <a:off x="1514478" y="1383032"/>
            <a:ext cx="8839198" cy="4457617"/>
          </a:xfrm>
          <a:prstGeom prst="rect">
            <a:avLst/>
          </a:prstGeom>
          <a:noFill/>
          <a:ln>
            <a:noFill/>
          </a:ln>
        </p:spPr>
      </p:pic>
      <p:sp>
        <p:nvSpPr>
          <p:cNvPr id="16" name="Title 1">
            <a:extLst>
              <a:ext uri="{FF2B5EF4-FFF2-40B4-BE49-F238E27FC236}">
                <a16:creationId xmlns:a16="http://schemas.microsoft.com/office/drawing/2014/main" id="{93CFEC74-7616-2249-A429-85D81870CC4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VMs vs Containers</a:t>
            </a:r>
          </a:p>
        </p:txBody>
      </p:sp>
    </p:spTree>
    <p:extLst>
      <p:ext uri="{BB962C8B-B14F-4D97-AF65-F5344CB8AC3E}">
        <p14:creationId xmlns:p14="http://schemas.microsoft.com/office/powerpoint/2010/main" val="359467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engine-components-flow.png">
            <a:extLst>
              <a:ext uri="{FF2B5EF4-FFF2-40B4-BE49-F238E27FC236}">
                <a16:creationId xmlns:a16="http://schemas.microsoft.com/office/drawing/2014/main" id="{A33B4150-7514-DB46-A1A0-47AC544FF6E7}"/>
              </a:ext>
            </a:extLst>
          </p:cNvPr>
          <p:cNvPicPr>
            <a:picLocks noChangeAspect="1"/>
          </p:cNvPicPr>
          <p:nvPr/>
        </p:nvPicPr>
        <p:blipFill rotWithShape="1">
          <a:blip r:embed="rId2">
            <a:extLst>
              <a:ext uri="{28A0092B-C50C-407E-A947-70E740481C1C}">
                <a14:useLocalDpi xmlns:a14="http://schemas.microsoft.com/office/drawing/2010/main" val="0"/>
              </a:ext>
            </a:extLst>
          </a:blip>
          <a:srcRect t="-1" b="3207"/>
          <a:stretch/>
        </p:blipFill>
        <p:spPr>
          <a:xfrm>
            <a:off x="2731911" y="1690688"/>
            <a:ext cx="5497141" cy="4163663"/>
          </a:xfrm>
          <a:prstGeom prst="rect">
            <a:avLst/>
          </a:prstGeom>
        </p:spPr>
      </p:pic>
      <p:sp>
        <p:nvSpPr>
          <p:cNvPr id="2" name="Title 1">
            <a:extLst>
              <a:ext uri="{FF2B5EF4-FFF2-40B4-BE49-F238E27FC236}">
                <a16:creationId xmlns:a16="http://schemas.microsoft.com/office/drawing/2014/main" id="{C8605EA9-1992-41BC-9694-B0E59CEA6F0C}"/>
              </a:ext>
            </a:extLst>
          </p:cNvPr>
          <p:cNvSpPr>
            <a:spLocks noGrp="1"/>
          </p:cNvSpPr>
          <p:nvPr>
            <p:ph type="title"/>
          </p:nvPr>
        </p:nvSpPr>
        <p:spPr/>
        <p:txBody>
          <a:bodyPr/>
          <a:lstStyle/>
          <a:p>
            <a:r>
              <a:rPr lang="en-US" b="1" dirty="0">
                <a:solidFill>
                  <a:srgbClr val="002060"/>
                </a:solidFill>
              </a:rPr>
              <a:t>Components of Docker</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8</a:t>
            </a:fld>
            <a:endParaRPr lang="en-US" sz="1600" dirty="0"/>
          </a:p>
        </p:txBody>
      </p:sp>
    </p:spTree>
    <p:extLst>
      <p:ext uri="{BB962C8B-B14F-4D97-AF65-F5344CB8AC3E}">
        <p14:creationId xmlns:p14="http://schemas.microsoft.com/office/powerpoint/2010/main" val="2400543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5EA9-1992-41BC-9694-B0E59CEA6F0C}"/>
              </a:ext>
            </a:extLst>
          </p:cNvPr>
          <p:cNvSpPr>
            <a:spLocks noGrp="1"/>
          </p:cNvSpPr>
          <p:nvPr>
            <p:ph type="title"/>
          </p:nvPr>
        </p:nvSpPr>
        <p:spPr/>
        <p:txBody>
          <a:bodyPr/>
          <a:lstStyle/>
          <a:p>
            <a:r>
              <a:rPr lang="en-US" b="1" dirty="0">
                <a:solidFill>
                  <a:srgbClr val="002060"/>
                </a:solidFill>
              </a:rPr>
              <a:t>Components of Docker</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9</a:t>
            </a:fld>
            <a:endParaRPr lang="en-US" sz="1600" dirty="0"/>
          </a:p>
        </p:txBody>
      </p:sp>
      <p:sp>
        <p:nvSpPr>
          <p:cNvPr id="11" name="Content Placeholder 2">
            <a:extLst>
              <a:ext uri="{FF2B5EF4-FFF2-40B4-BE49-F238E27FC236}">
                <a16:creationId xmlns:a16="http://schemas.microsoft.com/office/drawing/2014/main" id="{AE5A5241-09D1-486C-9A8E-76B2A24FABFB}"/>
              </a:ext>
            </a:extLst>
          </p:cNvPr>
          <p:cNvSpPr txBox="1">
            <a:spLocks/>
          </p:cNvSpPr>
          <p:nvPr/>
        </p:nvSpPr>
        <p:spPr>
          <a:xfrm>
            <a:off x="790574" y="1839186"/>
            <a:ext cx="5066481" cy="1662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t>The Docker daemon (</a:t>
            </a:r>
            <a:r>
              <a:rPr lang="en-US" sz="1800" b="1" i="1" dirty="0" err="1">
                <a:solidFill>
                  <a:schemeClr val="accent1">
                    <a:lumMod val="75000"/>
                  </a:schemeClr>
                </a:solidFill>
              </a:rPr>
              <a:t>dockerd</a:t>
            </a:r>
            <a:r>
              <a:rPr lang="en-US" sz="1800" dirty="0"/>
              <a:t>) listens for Docker API requests and manages Docker objects such as images, containers, networks, and volumes. A daemon can also communicate with other daemons to manage Docker services.</a:t>
            </a:r>
          </a:p>
        </p:txBody>
      </p:sp>
      <p:sp>
        <p:nvSpPr>
          <p:cNvPr id="12" name="Content Placeholder 2">
            <a:extLst>
              <a:ext uri="{FF2B5EF4-FFF2-40B4-BE49-F238E27FC236}">
                <a16:creationId xmlns:a16="http://schemas.microsoft.com/office/drawing/2014/main" id="{B18F0152-27BE-864F-A829-2098DAE3D2F5}"/>
              </a:ext>
            </a:extLst>
          </p:cNvPr>
          <p:cNvSpPr txBox="1">
            <a:spLocks/>
          </p:cNvSpPr>
          <p:nvPr/>
        </p:nvSpPr>
        <p:spPr>
          <a:xfrm>
            <a:off x="1888067" y="3921321"/>
            <a:ext cx="5450303" cy="19330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t>The Docker client (</a:t>
            </a:r>
            <a:r>
              <a:rPr lang="en-US" sz="1800" b="1" i="1" dirty="0">
                <a:solidFill>
                  <a:schemeClr val="accent1">
                    <a:lumMod val="75000"/>
                  </a:schemeClr>
                </a:solidFill>
              </a:rPr>
              <a:t>docker</a:t>
            </a:r>
            <a:r>
              <a:rPr lang="en-US" sz="1800" dirty="0"/>
              <a:t>) is the primary way that many Docker users interact with Docker. When you use commands such as docker run, the client sends these commands to </a:t>
            </a:r>
            <a:r>
              <a:rPr lang="en-US" sz="1800" dirty="0" err="1"/>
              <a:t>dockerd</a:t>
            </a:r>
            <a:r>
              <a:rPr lang="en-US" sz="1800" dirty="0"/>
              <a:t>, which carries them out. The docker command uses the Docker API. The Docker client can communicate with more than one daemon.</a:t>
            </a:r>
          </a:p>
        </p:txBody>
      </p:sp>
      <p:sp>
        <p:nvSpPr>
          <p:cNvPr id="13" name="Content Placeholder 2">
            <a:extLst>
              <a:ext uri="{FF2B5EF4-FFF2-40B4-BE49-F238E27FC236}">
                <a16:creationId xmlns:a16="http://schemas.microsoft.com/office/drawing/2014/main" id="{1188EE12-4CB7-3149-9FDC-EC147FF6D850}"/>
              </a:ext>
            </a:extLst>
          </p:cNvPr>
          <p:cNvSpPr txBox="1">
            <a:spLocks/>
          </p:cNvSpPr>
          <p:nvPr/>
        </p:nvSpPr>
        <p:spPr>
          <a:xfrm>
            <a:off x="6861935" y="2421897"/>
            <a:ext cx="5021326" cy="1492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t>A Docker </a:t>
            </a:r>
            <a:r>
              <a:rPr lang="en-US" sz="1800" b="1" dirty="0">
                <a:solidFill>
                  <a:schemeClr val="accent1">
                    <a:lumMod val="75000"/>
                  </a:schemeClr>
                </a:solidFill>
              </a:rPr>
              <a:t>registry</a:t>
            </a:r>
            <a:r>
              <a:rPr lang="en-US" sz="1800" dirty="0"/>
              <a:t> stores Docker images. Docker Hub and Docker Cloud are public registries that anyone can use, and Docker is configured to look for images on Docker Hub by default. You can even run your own private registry.</a:t>
            </a:r>
          </a:p>
        </p:txBody>
      </p:sp>
    </p:spTree>
    <p:extLst>
      <p:ext uri="{BB962C8B-B14F-4D97-AF65-F5344CB8AC3E}">
        <p14:creationId xmlns:p14="http://schemas.microsoft.com/office/powerpoint/2010/main" val="3917623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10465</TotalTime>
  <Words>2800</Words>
  <Application>Microsoft Macintosh PowerPoint</Application>
  <PresentationFormat>Widescreen</PresentationFormat>
  <Paragraphs>349</Paragraphs>
  <Slides>40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Segoe UI</vt:lpstr>
      <vt:lpstr>Segoe UI Symbol</vt:lpstr>
      <vt:lpstr>Wingdings</vt:lpstr>
      <vt:lpstr>Office Theme</vt:lpstr>
      <vt:lpstr>PowerPoint Presentation</vt:lpstr>
      <vt:lpstr>Welcome: ICAgile – Advanced Kubernetes</vt:lpstr>
      <vt:lpstr>PowerPoint Presentation</vt:lpstr>
      <vt:lpstr>PowerPoint Presentation</vt:lpstr>
      <vt:lpstr>PowerPoint Presentation</vt:lpstr>
      <vt:lpstr>PowerPoint Presentation</vt:lpstr>
      <vt:lpstr>PowerPoint Presentation</vt:lpstr>
      <vt:lpstr>Components of Docker</vt:lpstr>
      <vt:lpstr>Components of Docker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docker0 bridge?</vt:lpstr>
      <vt:lpstr>Customize docker0 bridge</vt:lpstr>
      <vt:lpstr>Docker Interaction with IPTables</vt:lpstr>
      <vt:lpstr>Control Docker with IPTables</vt:lpstr>
      <vt:lpstr>PowerPoint Presentation</vt:lpstr>
      <vt:lpstr>PowerPoint Presentation</vt:lpstr>
      <vt:lpstr>PowerPoint Presentation</vt:lpstr>
      <vt:lpstr>PowerPoint Presentation</vt:lpstr>
      <vt:lpstr>PowerPoint Presentation</vt:lpstr>
      <vt:lpstr>PowerPoint Presentation</vt:lpstr>
      <vt:lpstr>Docker Daemon Logging</vt:lpstr>
      <vt:lpstr>Docker Daemon Logging</vt:lpstr>
      <vt:lpstr>Docker Daemon Logging</vt:lpstr>
      <vt:lpstr>Container Logging</vt:lpstr>
      <vt:lpstr>Container Logging – Lab</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Shekhar Agrawal</dc:creator>
  <cp:lastModifiedBy>Shekhar Agrawal</cp:lastModifiedBy>
  <cp:revision>956</cp:revision>
  <dcterms:created xsi:type="dcterms:W3CDTF">2019-03-07T12:23:15Z</dcterms:created>
  <dcterms:modified xsi:type="dcterms:W3CDTF">2019-03-12T18:08:59Z</dcterms:modified>
</cp:coreProperties>
</file>