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1032" r:id="rId2"/>
    <p:sldId id="1090" r:id="rId3"/>
    <p:sldId id="1092" r:id="rId4"/>
    <p:sldId id="1094" r:id="rId5"/>
    <p:sldId id="1095" r:id="rId6"/>
    <p:sldId id="1109" r:id="rId7"/>
    <p:sldId id="1110" r:id="rId8"/>
    <p:sldId id="1085" r:id="rId9"/>
    <p:sldId id="1106" r:id="rId10"/>
    <p:sldId id="1107" r:id="rId11"/>
    <p:sldId id="541" r:id="rId12"/>
    <p:sldId id="1104" r:id="rId13"/>
    <p:sldId id="1086" r:id="rId14"/>
    <p:sldId id="1102" r:id="rId15"/>
    <p:sldId id="1096" r:id="rId16"/>
    <p:sldId id="1097" r:id="rId17"/>
    <p:sldId id="1098" r:id="rId18"/>
    <p:sldId id="1198" r:id="rId19"/>
    <p:sldId id="1108" r:id="rId20"/>
    <p:sldId id="1199" r:id="rId21"/>
    <p:sldId id="1200" r:id="rId22"/>
    <p:sldId id="1089" r:id="rId23"/>
    <p:sldId id="544" r:id="rId24"/>
    <p:sldId id="612" r:id="rId25"/>
    <p:sldId id="611" r:id="rId26"/>
    <p:sldId id="1201" r:id="rId27"/>
    <p:sldId id="1202" r:id="rId28"/>
    <p:sldId id="314" r:id="rId29"/>
    <p:sldId id="1203" r:id="rId30"/>
    <p:sldId id="264" r:id="rId31"/>
    <p:sldId id="265" r:id="rId32"/>
    <p:sldId id="272" r:id="rId33"/>
    <p:sldId id="268" r:id="rId34"/>
    <p:sldId id="269" r:id="rId35"/>
    <p:sldId id="273" r:id="rId36"/>
    <p:sldId id="270" r:id="rId37"/>
    <p:sldId id="271" r:id="rId38"/>
    <p:sldId id="274" r:id="rId39"/>
    <p:sldId id="275" r:id="rId40"/>
    <p:sldId id="276" r:id="rId41"/>
    <p:sldId id="277" r:id="rId42"/>
    <p:sldId id="278" r:id="rId43"/>
    <p:sldId id="285" r:id="rId44"/>
    <p:sldId id="286" r:id="rId45"/>
    <p:sldId id="287" r:id="rId46"/>
    <p:sldId id="28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3: Kubernetes Installation and Architecture" id="{093C00CC-57D6-CD49-A879-BBF8D67650BC}">
          <p14:sldIdLst>
            <p14:sldId id="1032"/>
            <p14:sldId id="1090"/>
            <p14:sldId id="1092"/>
            <p14:sldId id="1094"/>
            <p14:sldId id="1095"/>
            <p14:sldId id="1109"/>
            <p14:sldId id="1110"/>
            <p14:sldId id="1085"/>
            <p14:sldId id="1106"/>
            <p14:sldId id="1107"/>
            <p14:sldId id="541"/>
            <p14:sldId id="1104"/>
            <p14:sldId id="1086"/>
            <p14:sldId id="1102"/>
            <p14:sldId id="1096"/>
            <p14:sldId id="1097"/>
            <p14:sldId id="1098"/>
            <p14:sldId id="1198"/>
            <p14:sldId id="1108"/>
            <p14:sldId id="1199"/>
            <p14:sldId id="1200"/>
            <p14:sldId id="1089"/>
            <p14:sldId id="544"/>
            <p14:sldId id="612"/>
            <p14:sldId id="611"/>
            <p14:sldId id="1201"/>
            <p14:sldId id="1202"/>
            <p14:sldId id="314"/>
            <p14:sldId id="1203"/>
            <p14:sldId id="264"/>
            <p14:sldId id="265"/>
            <p14:sldId id="272"/>
            <p14:sldId id="268"/>
            <p14:sldId id="269"/>
            <p14:sldId id="273"/>
            <p14:sldId id="270"/>
            <p14:sldId id="271"/>
            <p14:sldId id="274"/>
            <p14:sldId id="275"/>
            <p14:sldId id="276"/>
            <p14:sldId id="277"/>
            <p14:sldId id="278"/>
            <p14:sldId id="285"/>
            <p14:sldId id="286"/>
            <p14:sldId id="287"/>
            <p14:sldId id="28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8"/>
    <p:restoredTop sz="95794" autoAdjust="0"/>
  </p:normalViewPr>
  <p:slideViewPr>
    <p:cSldViewPr snapToGrid="0" snapToObjects="1">
      <p:cViewPr varScale="1">
        <p:scale>
          <a:sx n="94" d="100"/>
          <a:sy n="94" d="100"/>
        </p:scale>
        <p:origin x="520"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16D1-71F1-184C-867C-526D5F0518CB}" type="datetimeFigureOut">
              <a:rPr lang="en-US" smtClean="0"/>
              <a:pPr/>
              <a:t>3/21/19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EB5DA-E585-8C43-946C-F0BEE169026F}" type="slidenum">
              <a:rPr lang="en-US" smtClean="0"/>
              <a:pPr/>
              <a:t>‹#›</a:t>
            </a:fld>
            <a:endParaRPr lang="en-US"/>
          </a:p>
        </p:txBody>
      </p:sp>
    </p:spTree>
    <p:extLst>
      <p:ext uri="{BB962C8B-B14F-4D97-AF65-F5344CB8AC3E}">
        <p14:creationId xmlns:p14="http://schemas.microsoft.com/office/powerpoint/2010/main" val="3246757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kubernetes.io</a:t>
            </a:r>
            <a:r>
              <a:rPr lang="en-US" dirty="0"/>
              <a:t>/docs/concepts/architecture/cloud-controller/</a:t>
            </a:r>
          </a:p>
        </p:txBody>
      </p:sp>
      <p:sp>
        <p:nvSpPr>
          <p:cNvPr id="4" name="Slide Number Placeholder 3"/>
          <p:cNvSpPr>
            <a:spLocks noGrp="1"/>
          </p:cNvSpPr>
          <p:nvPr>
            <p:ph type="sldNum" sz="quarter" idx="5"/>
          </p:nvPr>
        </p:nvSpPr>
        <p:spPr/>
        <p:txBody>
          <a:bodyPr/>
          <a:lstStyle/>
          <a:p>
            <a:fld id="{BD235263-AB5C-43DF-A986-1C934AD25406}" type="slidenum">
              <a:rPr lang="en-US" smtClean="0"/>
              <a:pPr/>
              <a:t>23</a:t>
            </a:fld>
            <a:endParaRPr lang="en-US"/>
          </a:p>
        </p:txBody>
      </p:sp>
    </p:spTree>
    <p:extLst>
      <p:ext uri="{BB962C8B-B14F-4D97-AF65-F5344CB8AC3E}">
        <p14:creationId xmlns:p14="http://schemas.microsoft.com/office/powerpoint/2010/main" val="916433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kubernetes.io</a:t>
            </a:r>
            <a:r>
              <a:rPr lang="en-US" dirty="0"/>
              <a:t>/docs/concepts/architecture/cloud-controller/</a:t>
            </a:r>
          </a:p>
        </p:txBody>
      </p:sp>
      <p:sp>
        <p:nvSpPr>
          <p:cNvPr id="4" name="Slide Number Placeholder 3"/>
          <p:cNvSpPr>
            <a:spLocks noGrp="1"/>
          </p:cNvSpPr>
          <p:nvPr>
            <p:ph type="sldNum" sz="quarter" idx="5"/>
          </p:nvPr>
        </p:nvSpPr>
        <p:spPr/>
        <p:txBody>
          <a:bodyPr/>
          <a:lstStyle/>
          <a:p>
            <a:fld id="{BD235263-AB5C-43DF-A986-1C934AD25406}" type="slidenum">
              <a:rPr lang="en-US" smtClean="0"/>
              <a:pPr/>
              <a:t>24</a:t>
            </a:fld>
            <a:endParaRPr lang="en-US"/>
          </a:p>
        </p:txBody>
      </p:sp>
    </p:spTree>
    <p:extLst>
      <p:ext uri="{BB962C8B-B14F-4D97-AF65-F5344CB8AC3E}">
        <p14:creationId xmlns:p14="http://schemas.microsoft.com/office/powerpoint/2010/main" val="2730990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35263-AB5C-43DF-A986-1C934AD25406}" type="slidenum">
              <a:rPr lang="en-US" smtClean="0"/>
              <a:pPr/>
              <a:t>25</a:t>
            </a:fld>
            <a:endParaRPr lang="en-US"/>
          </a:p>
        </p:txBody>
      </p:sp>
    </p:spTree>
    <p:extLst>
      <p:ext uri="{BB962C8B-B14F-4D97-AF65-F5344CB8AC3E}">
        <p14:creationId xmlns:p14="http://schemas.microsoft.com/office/powerpoint/2010/main" val="3157134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35263-AB5C-43DF-A986-1C934AD25406}" type="slidenum">
              <a:rPr lang="en-US" smtClean="0"/>
              <a:pPr/>
              <a:t>26</a:t>
            </a:fld>
            <a:endParaRPr lang="en-US"/>
          </a:p>
        </p:txBody>
      </p:sp>
    </p:spTree>
    <p:extLst>
      <p:ext uri="{BB962C8B-B14F-4D97-AF65-F5344CB8AC3E}">
        <p14:creationId xmlns:p14="http://schemas.microsoft.com/office/powerpoint/2010/main" val="382951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0ED7-3206-7B43-8F8B-94EEB8CD40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E12BFC-9A40-0643-B3AC-ED0F166447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23ACB6-79DB-1C44-B69C-2C90888F3DC2}"/>
              </a:ext>
            </a:extLst>
          </p:cNvPr>
          <p:cNvSpPr>
            <a:spLocks noGrp="1"/>
          </p:cNvSpPr>
          <p:nvPr>
            <p:ph type="dt" sz="half" idx="10"/>
          </p:nvPr>
        </p:nvSpPr>
        <p:spPr/>
        <p:txBody>
          <a:bodyPr/>
          <a:lstStyle/>
          <a:p>
            <a:fld id="{14CB588B-CBF9-5C4A-A190-B8F518B35623}" type="datetimeFigureOut">
              <a:rPr lang="en-US" smtClean="0"/>
              <a:pPr/>
              <a:t>3/21/19</a:t>
            </a:fld>
            <a:endParaRPr lang="en-US"/>
          </a:p>
        </p:txBody>
      </p:sp>
      <p:sp>
        <p:nvSpPr>
          <p:cNvPr id="5" name="Footer Placeholder 4">
            <a:extLst>
              <a:ext uri="{FF2B5EF4-FFF2-40B4-BE49-F238E27FC236}">
                <a16:creationId xmlns:a16="http://schemas.microsoft.com/office/drawing/2014/main" id="{21A59FEF-4CC2-6845-A837-7B3206C24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2A3A1-29C6-C64E-900B-0D4FA03246CC}"/>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93433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3844-6E07-7A45-9888-D25DDB7221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CFDA3B-8AA5-BD4C-83CA-B49531F19F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B285E-08D3-5E40-88F8-35850B2E015E}"/>
              </a:ext>
            </a:extLst>
          </p:cNvPr>
          <p:cNvSpPr>
            <a:spLocks noGrp="1"/>
          </p:cNvSpPr>
          <p:nvPr>
            <p:ph type="dt" sz="half" idx="10"/>
          </p:nvPr>
        </p:nvSpPr>
        <p:spPr/>
        <p:txBody>
          <a:bodyPr/>
          <a:lstStyle/>
          <a:p>
            <a:fld id="{14CB588B-CBF9-5C4A-A190-B8F518B35623}" type="datetimeFigureOut">
              <a:rPr lang="en-US" smtClean="0"/>
              <a:pPr/>
              <a:t>3/21/19</a:t>
            </a:fld>
            <a:endParaRPr lang="en-US"/>
          </a:p>
        </p:txBody>
      </p:sp>
      <p:sp>
        <p:nvSpPr>
          <p:cNvPr id="5" name="Footer Placeholder 4">
            <a:extLst>
              <a:ext uri="{FF2B5EF4-FFF2-40B4-BE49-F238E27FC236}">
                <a16:creationId xmlns:a16="http://schemas.microsoft.com/office/drawing/2014/main" id="{AD899D85-74CE-6343-BF47-5257D14D4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A5851-5E9B-684D-958E-AE11CA2CCD51}"/>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248247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C2F2C7-EC90-EE4A-AE17-45BECE36A6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B54C8-2CC0-364C-B821-91451D2F7D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37510-C24C-C345-8C63-162D517D1570}"/>
              </a:ext>
            </a:extLst>
          </p:cNvPr>
          <p:cNvSpPr>
            <a:spLocks noGrp="1"/>
          </p:cNvSpPr>
          <p:nvPr>
            <p:ph type="dt" sz="half" idx="10"/>
          </p:nvPr>
        </p:nvSpPr>
        <p:spPr/>
        <p:txBody>
          <a:bodyPr/>
          <a:lstStyle/>
          <a:p>
            <a:fld id="{14CB588B-CBF9-5C4A-A190-B8F518B35623}" type="datetimeFigureOut">
              <a:rPr lang="en-US" smtClean="0"/>
              <a:pPr/>
              <a:t>3/21/19</a:t>
            </a:fld>
            <a:endParaRPr lang="en-US"/>
          </a:p>
        </p:txBody>
      </p:sp>
      <p:sp>
        <p:nvSpPr>
          <p:cNvPr id="5" name="Footer Placeholder 4">
            <a:extLst>
              <a:ext uri="{FF2B5EF4-FFF2-40B4-BE49-F238E27FC236}">
                <a16:creationId xmlns:a16="http://schemas.microsoft.com/office/drawing/2014/main" id="{DE57549A-ECEA-5045-B3A9-32C9749EA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41AD3-1CA6-BF41-AE5D-EC2EB1A4B634}"/>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270551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A1EF-3D7C-1B49-9425-D7D66D1D6C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0D112-4CAB-2142-9278-82164A36B2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BA6A1-DC3D-0D43-9AFB-8E7B0FCC1F94}"/>
              </a:ext>
            </a:extLst>
          </p:cNvPr>
          <p:cNvSpPr>
            <a:spLocks noGrp="1"/>
          </p:cNvSpPr>
          <p:nvPr>
            <p:ph type="dt" sz="half" idx="10"/>
          </p:nvPr>
        </p:nvSpPr>
        <p:spPr/>
        <p:txBody>
          <a:bodyPr/>
          <a:lstStyle/>
          <a:p>
            <a:fld id="{14CB588B-CBF9-5C4A-A190-B8F518B35623}" type="datetimeFigureOut">
              <a:rPr lang="en-US" smtClean="0"/>
              <a:pPr/>
              <a:t>3/21/19</a:t>
            </a:fld>
            <a:endParaRPr lang="en-US"/>
          </a:p>
        </p:txBody>
      </p:sp>
      <p:sp>
        <p:nvSpPr>
          <p:cNvPr id="5" name="Footer Placeholder 4">
            <a:extLst>
              <a:ext uri="{FF2B5EF4-FFF2-40B4-BE49-F238E27FC236}">
                <a16:creationId xmlns:a16="http://schemas.microsoft.com/office/drawing/2014/main" id="{1A488C43-5C09-D245-B814-EC9E856A2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C34E4-81A4-524A-ADF4-B4DC20BA3BAF}"/>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892227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9279-7014-A04F-98D7-A80183ECD6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90830-BB06-AB49-BD35-4E98D31A46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145BAF-3ED4-2149-A456-0D4B2501E624}"/>
              </a:ext>
            </a:extLst>
          </p:cNvPr>
          <p:cNvSpPr>
            <a:spLocks noGrp="1"/>
          </p:cNvSpPr>
          <p:nvPr>
            <p:ph type="dt" sz="half" idx="10"/>
          </p:nvPr>
        </p:nvSpPr>
        <p:spPr/>
        <p:txBody>
          <a:bodyPr/>
          <a:lstStyle/>
          <a:p>
            <a:fld id="{14CB588B-CBF9-5C4A-A190-B8F518B35623}" type="datetimeFigureOut">
              <a:rPr lang="en-US" smtClean="0"/>
              <a:pPr/>
              <a:t>3/21/19</a:t>
            </a:fld>
            <a:endParaRPr lang="en-US"/>
          </a:p>
        </p:txBody>
      </p:sp>
      <p:sp>
        <p:nvSpPr>
          <p:cNvPr id="5" name="Footer Placeholder 4">
            <a:extLst>
              <a:ext uri="{FF2B5EF4-FFF2-40B4-BE49-F238E27FC236}">
                <a16:creationId xmlns:a16="http://schemas.microsoft.com/office/drawing/2014/main" id="{F5036E30-C82C-F84C-B427-E01DE42A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676E7-2F36-4245-9877-BBA8407F9C52}"/>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27672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7FB1-7AB0-1940-B4B9-2D49389B3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235E5C-D83E-994B-A5FB-5664EE6DB2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31CB4A-207E-6649-A923-1A953F16FD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2BED50-4F59-E84B-81B0-34563FDEE930}"/>
              </a:ext>
            </a:extLst>
          </p:cNvPr>
          <p:cNvSpPr>
            <a:spLocks noGrp="1"/>
          </p:cNvSpPr>
          <p:nvPr>
            <p:ph type="dt" sz="half" idx="10"/>
          </p:nvPr>
        </p:nvSpPr>
        <p:spPr/>
        <p:txBody>
          <a:bodyPr/>
          <a:lstStyle/>
          <a:p>
            <a:fld id="{14CB588B-CBF9-5C4A-A190-B8F518B35623}" type="datetimeFigureOut">
              <a:rPr lang="en-US" smtClean="0"/>
              <a:pPr/>
              <a:t>3/21/19</a:t>
            </a:fld>
            <a:endParaRPr lang="en-US"/>
          </a:p>
        </p:txBody>
      </p:sp>
      <p:sp>
        <p:nvSpPr>
          <p:cNvPr id="6" name="Footer Placeholder 5">
            <a:extLst>
              <a:ext uri="{FF2B5EF4-FFF2-40B4-BE49-F238E27FC236}">
                <a16:creationId xmlns:a16="http://schemas.microsoft.com/office/drawing/2014/main" id="{01F35B41-6D03-1F49-8F62-1DE11C8D2A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D233A3-2B4B-8343-9A42-68BF3DF6FE8E}"/>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162963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6FD8-499F-7A45-979A-DCB1F9FB7D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8CB320-D2A7-E445-8CA1-1D61AAE37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9AC91A-EDF6-0C4C-9CA4-E33E1B19BB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05C28D-9D5A-834C-B789-D11D24AD2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1ABBD5-BBE5-1A4F-A057-71C83B0A63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E39F7A-9EAA-DD49-A49B-E0D753BB40F9}"/>
              </a:ext>
            </a:extLst>
          </p:cNvPr>
          <p:cNvSpPr>
            <a:spLocks noGrp="1"/>
          </p:cNvSpPr>
          <p:nvPr>
            <p:ph type="dt" sz="half" idx="10"/>
          </p:nvPr>
        </p:nvSpPr>
        <p:spPr/>
        <p:txBody>
          <a:bodyPr/>
          <a:lstStyle/>
          <a:p>
            <a:fld id="{14CB588B-CBF9-5C4A-A190-B8F518B35623}" type="datetimeFigureOut">
              <a:rPr lang="en-US" smtClean="0"/>
              <a:pPr/>
              <a:t>3/21/19</a:t>
            </a:fld>
            <a:endParaRPr lang="en-US"/>
          </a:p>
        </p:txBody>
      </p:sp>
      <p:sp>
        <p:nvSpPr>
          <p:cNvPr id="8" name="Footer Placeholder 7">
            <a:extLst>
              <a:ext uri="{FF2B5EF4-FFF2-40B4-BE49-F238E27FC236}">
                <a16:creationId xmlns:a16="http://schemas.microsoft.com/office/drawing/2014/main" id="{12B38271-9BDC-4A47-9DB7-89557E85DA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E58722-D85B-CA49-9CE3-13FB6AC80BB9}"/>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40701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2F12-058D-8146-B152-77782A0E6C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B1A9A5-C3A2-584D-BD99-B93DDCAD845E}"/>
              </a:ext>
            </a:extLst>
          </p:cNvPr>
          <p:cNvSpPr>
            <a:spLocks noGrp="1"/>
          </p:cNvSpPr>
          <p:nvPr>
            <p:ph type="dt" sz="half" idx="10"/>
          </p:nvPr>
        </p:nvSpPr>
        <p:spPr/>
        <p:txBody>
          <a:bodyPr/>
          <a:lstStyle/>
          <a:p>
            <a:fld id="{14CB588B-CBF9-5C4A-A190-B8F518B35623}" type="datetimeFigureOut">
              <a:rPr lang="en-US" smtClean="0"/>
              <a:pPr/>
              <a:t>3/21/19</a:t>
            </a:fld>
            <a:endParaRPr lang="en-US"/>
          </a:p>
        </p:txBody>
      </p:sp>
      <p:sp>
        <p:nvSpPr>
          <p:cNvPr id="4" name="Footer Placeholder 3">
            <a:extLst>
              <a:ext uri="{FF2B5EF4-FFF2-40B4-BE49-F238E27FC236}">
                <a16:creationId xmlns:a16="http://schemas.microsoft.com/office/drawing/2014/main" id="{0EA8A6E5-307A-B641-972E-95BAC2A10D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1FCA92-4D73-054D-B376-44181D1BFA45}"/>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14887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C61373-65C7-A246-9976-207887830C49}"/>
              </a:ext>
            </a:extLst>
          </p:cNvPr>
          <p:cNvSpPr>
            <a:spLocks noGrp="1"/>
          </p:cNvSpPr>
          <p:nvPr>
            <p:ph type="dt" sz="half" idx="10"/>
          </p:nvPr>
        </p:nvSpPr>
        <p:spPr/>
        <p:txBody>
          <a:bodyPr/>
          <a:lstStyle/>
          <a:p>
            <a:fld id="{14CB588B-CBF9-5C4A-A190-B8F518B35623}" type="datetimeFigureOut">
              <a:rPr lang="en-US" smtClean="0"/>
              <a:pPr/>
              <a:t>3/21/19</a:t>
            </a:fld>
            <a:endParaRPr lang="en-US"/>
          </a:p>
        </p:txBody>
      </p:sp>
      <p:sp>
        <p:nvSpPr>
          <p:cNvPr id="3" name="Footer Placeholder 2">
            <a:extLst>
              <a:ext uri="{FF2B5EF4-FFF2-40B4-BE49-F238E27FC236}">
                <a16:creationId xmlns:a16="http://schemas.microsoft.com/office/drawing/2014/main" id="{FB2D02BD-446F-7240-98FF-63B29D1D37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C7B714-C586-3A4A-B89E-0D0DFAF829EB}"/>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190413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EE587-3A21-8F43-9373-CCFC30D10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C86713-195C-0746-83F8-F02B8ED19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7751DF-D070-6D45-B925-3D839CC9E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044CAF-8605-CD45-8306-8D9742F3322B}"/>
              </a:ext>
            </a:extLst>
          </p:cNvPr>
          <p:cNvSpPr>
            <a:spLocks noGrp="1"/>
          </p:cNvSpPr>
          <p:nvPr>
            <p:ph type="dt" sz="half" idx="10"/>
          </p:nvPr>
        </p:nvSpPr>
        <p:spPr/>
        <p:txBody>
          <a:bodyPr/>
          <a:lstStyle/>
          <a:p>
            <a:fld id="{14CB588B-CBF9-5C4A-A190-B8F518B35623}" type="datetimeFigureOut">
              <a:rPr lang="en-US" smtClean="0"/>
              <a:pPr/>
              <a:t>3/21/19</a:t>
            </a:fld>
            <a:endParaRPr lang="en-US"/>
          </a:p>
        </p:txBody>
      </p:sp>
      <p:sp>
        <p:nvSpPr>
          <p:cNvPr id="6" name="Footer Placeholder 5">
            <a:extLst>
              <a:ext uri="{FF2B5EF4-FFF2-40B4-BE49-F238E27FC236}">
                <a16:creationId xmlns:a16="http://schemas.microsoft.com/office/drawing/2014/main" id="{81228582-7AA8-2C4A-B875-7B6EC4DCAD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5BB1BF-51EC-5E47-B72E-3AD20532F857}"/>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330476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9AF2-801F-C647-87C8-9746E4FE0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C0F21B-4813-1442-94CA-C61B2DC3F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02A16B-EE63-4C4D-A592-52E6ECD74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1439A01-4D59-9C40-BBF5-0C50883CFC46}"/>
              </a:ext>
            </a:extLst>
          </p:cNvPr>
          <p:cNvSpPr>
            <a:spLocks noGrp="1"/>
          </p:cNvSpPr>
          <p:nvPr>
            <p:ph type="dt" sz="half" idx="10"/>
          </p:nvPr>
        </p:nvSpPr>
        <p:spPr/>
        <p:txBody>
          <a:bodyPr/>
          <a:lstStyle/>
          <a:p>
            <a:fld id="{14CB588B-CBF9-5C4A-A190-B8F518B35623}" type="datetimeFigureOut">
              <a:rPr lang="en-US" smtClean="0"/>
              <a:pPr/>
              <a:t>3/21/19</a:t>
            </a:fld>
            <a:endParaRPr lang="en-US"/>
          </a:p>
        </p:txBody>
      </p:sp>
      <p:sp>
        <p:nvSpPr>
          <p:cNvPr id="6" name="Footer Placeholder 5">
            <a:extLst>
              <a:ext uri="{FF2B5EF4-FFF2-40B4-BE49-F238E27FC236}">
                <a16:creationId xmlns:a16="http://schemas.microsoft.com/office/drawing/2014/main" id="{E78463F7-E594-6641-9E13-38F7CFBA9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372C34-5AB1-0A44-96A2-C432154A2251}"/>
              </a:ext>
            </a:extLst>
          </p:cNvPr>
          <p:cNvSpPr>
            <a:spLocks noGrp="1"/>
          </p:cNvSpPr>
          <p:nvPr>
            <p:ph type="sldNum" sz="quarter" idx="12"/>
          </p:nvPr>
        </p:nvSpPr>
        <p:spPr/>
        <p:txBody>
          <a:bodyPr/>
          <a:lstStyle/>
          <a:p>
            <a:fld id="{1BD99F63-FC93-EE43-93A7-EA7246433E60}" type="slidenum">
              <a:rPr lang="en-US" smtClean="0"/>
              <a:pPr/>
              <a:t>‹#›</a:t>
            </a:fld>
            <a:endParaRPr lang="en-US"/>
          </a:p>
        </p:txBody>
      </p:sp>
    </p:spTree>
    <p:extLst>
      <p:ext uri="{BB962C8B-B14F-4D97-AF65-F5344CB8AC3E}">
        <p14:creationId xmlns:p14="http://schemas.microsoft.com/office/powerpoint/2010/main" val="3904291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BFDCB8-A038-404E-A246-896D730DA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C69CA5-28C8-6746-A414-71FDEFF703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63F43-1643-1940-B4CB-833CB2E67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B588B-CBF9-5C4A-A190-B8F518B35623}" type="datetimeFigureOut">
              <a:rPr lang="en-US" smtClean="0"/>
              <a:pPr/>
              <a:t>3/21/19</a:t>
            </a:fld>
            <a:endParaRPr lang="en-US"/>
          </a:p>
        </p:txBody>
      </p:sp>
      <p:sp>
        <p:nvSpPr>
          <p:cNvPr id="5" name="Footer Placeholder 4">
            <a:extLst>
              <a:ext uri="{FF2B5EF4-FFF2-40B4-BE49-F238E27FC236}">
                <a16:creationId xmlns:a16="http://schemas.microsoft.com/office/drawing/2014/main" id="{F1DF5AF5-774B-B848-8894-1B0909473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481FE9-FB15-E346-AE0B-E775C78B12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99F63-FC93-EE43-93A7-EA7246433E60}" type="slidenum">
              <a:rPr lang="en-US" smtClean="0"/>
              <a:pPr/>
              <a:t>‹#›</a:t>
            </a:fld>
            <a:endParaRPr lang="en-US"/>
          </a:p>
        </p:txBody>
      </p:sp>
    </p:spTree>
    <p:extLst>
      <p:ext uri="{BB962C8B-B14F-4D97-AF65-F5344CB8AC3E}">
        <p14:creationId xmlns:p14="http://schemas.microsoft.com/office/powerpoint/2010/main" val="210091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kubernetes.io/docs/tasks/tools/install-kubect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hekhar2010us/kubernetes_teach_git/blob/master/kubernetes_dashboard_installation.md"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hekhar2010us/kubernetes_teach_git/blob/master/kubernetes_single_node_cluster_installation.md"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a:t>
            </a:fld>
            <a:endParaRPr lang="en-US" sz="1600" dirty="0"/>
          </a:p>
        </p:txBody>
      </p:sp>
      <p:sp>
        <p:nvSpPr>
          <p:cNvPr id="10" name="Title 1">
            <a:extLst>
              <a:ext uri="{FF2B5EF4-FFF2-40B4-BE49-F238E27FC236}">
                <a16:creationId xmlns:a16="http://schemas.microsoft.com/office/drawing/2014/main" id="{3BE89834-BD39-E245-B3F9-8249364136DD}"/>
              </a:ext>
            </a:extLst>
          </p:cNvPr>
          <p:cNvSpPr txBox="1">
            <a:spLocks/>
          </p:cNvSpPr>
          <p:nvPr/>
        </p:nvSpPr>
        <p:spPr>
          <a:xfrm>
            <a:off x="247650" y="2402803"/>
            <a:ext cx="1175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Chapter 3: Kubernetes Installation and Architecture</a:t>
            </a:r>
          </a:p>
        </p:txBody>
      </p:sp>
    </p:spTree>
    <p:extLst>
      <p:ext uri="{BB962C8B-B14F-4D97-AF65-F5344CB8AC3E}">
        <p14:creationId xmlns:p14="http://schemas.microsoft.com/office/powerpoint/2010/main" val="3083533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10</a:t>
            </a:fld>
            <a:endParaRPr lang="en-US" sz="1600" dirty="0"/>
          </a:p>
        </p:txBody>
      </p:sp>
      <p:sp>
        <p:nvSpPr>
          <p:cNvPr id="12" name="Title 1">
            <a:extLst>
              <a:ext uri="{FF2B5EF4-FFF2-40B4-BE49-F238E27FC236}">
                <a16:creationId xmlns:a16="http://schemas.microsoft.com/office/drawing/2014/main" id="{8D422E26-A62D-E543-AB2F-8156C7C8904F}"/>
              </a:ext>
            </a:extLst>
          </p:cNvPr>
          <p:cNvSpPr txBox="1">
            <a:spLocks/>
          </p:cNvSpPr>
          <p:nvPr/>
        </p:nvSpPr>
        <p:spPr>
          <a:xfrm>
            <a:off x="7429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rgbClr val="002060"/>
                </a:solidFill>
              </a:rPr>
              <a:t>Kubectl</a:t>
            </a:r>
            <a:r>
              <a:rPr lang="en-US" b="1" dirty="0">
                <a:solidFill>
                  <a:srgbClr val="002060"/>
                </a:solidFill>
              </a:rPr>
              <a:t> – Installation</a:t>
            </a:r>
          </a:p>
        </p:txBody>
      </p:sp>
      <p:sp>
        <p:nvSpPr>
          <p:cNvPr id="10" name="TextBox 9">
            <a:extLst>
              <a:ext uri="{FF2B5EF4-FFF2-40B4-BE49-F238E27FC236}">
                <a16:creationId xmlns:a16="http://schemas.microsoft.com/office/drawing/2014/main" id="{C4AAA1C0-FF5C-8141-936A-938C1519AF87}"/>
              </a:ext>
            </a:extLst>
          </p:cNvPr>
          <p:cNvSpPr txBox="1"/>
          <p:nvPr/>
        </p:nvSpPr>
        <p:spPr>
          <a:xfrm>
            <a:off x="934395" y="2333151"/>
            <a:ext cx="8438203" cy="3139321"/>
          </a:xfrm>
          <a:prstGeom prst="rect">
            <a:avLst/>
          </a:prstGeom>
          <a:noFill/>
        </p:spPr>
        <p:txBody>
          <a:bodyPr wrap="square" rtlCol="0">
            <a:spAutoFit/>
          </a:bodyPr>
          <a:lstStyle/>
          <a:p>
            <a:r>
              <a:rPr lang="en-US" b="1" u="sng" dirty="0"/>
              <a:t>On Ubuntu/Debian</a:t>
            </a:r>
            <a:endParaRPr lang="en-US" dirty="0"/>
          </a:p>
          <a:p>
            <a:r>
              <a:rPr lang="en-US" dirty="0" err="1"/>
              <a:t>sudo</a:t>
            </a:r>
            <a:r>
              <a:rPr lang="en-US" dirty="0"/>
              <a:t> apt-get update &amp;&amp; </a:t>
            </a:r>
            <a:r>
              <a:rPr lang="en-US" dirty="0" err="1"/>
              <a:t>sudo</a:t>
            </a:r>
            <a:r>
              <a:rPr lang="en-US" dirty="0"/>
              <a:t> apt-get install -y apt-transport-https</a:t>
            </a:r>
          </a:p>
          <a:p>
            <a:r>
              <a:rPr lang="en-US" dirty="0"/>
              <a:t>curl -s https://</a:t>
            </a:r>
            <a:r>
              <a:rPr lang="en-US" dirty="0" err="1"/>
              <a:t>packages.cloud.google.com</a:t>
            </a:r>
            <a:r>
              <a:rPr lang="en-US" dirty="0"/>
              <a:t>/apt/doc/apt-</a:t>
            </a:r>
            <a:r>
              <a:rPr lang="en-US" dirty="0" err="1"/>
              <a:t>key.gpg</a:t>
            </a:r>
            <a:r>
              <a:rPr lang="en-US" dirty="0"/>
              <a:t> | </a:t>
            </a:r>
            <a:r>
              <a:rPr lang="en-US" dirty="0" err="1"/>
              <a:t>sudo</a:t>
            </a:r>
            <a:r>
              <a:rPr lang="en-US" dirty="0"/>
              <a:t> apt-key add -</a:t>
            </a:r>
          </a:p>
          <a:p>
            <a:r>
              <a:rPr lang="en-US" dirty="0"/>
              <a:t>echo "deb https://</a:t>
            </a:r>
            <a:r>
              <a:rPr lang="en-US" dirty="0" err="1"/>
              <a:t>apt.kubernetes.io</a:t>
            </a:r>
            <a:r>
              <a:rPr lang="en-US" dirty="0"/>
              <a:t>/ </a:t>
            </a:r>
            <a:r>
              <a:rPr lang="en-US" dirty="0" err="1"/>
              <a:t>kubernetes-xenial</a:t>
            </a:r>
            <a:r>
              <a:rPr lang="en-US" dirty="0"/>
              <a:t> main" | </a:t>
            </a:r>
            <a:r>
              <a:rPr lang="en-US" dirty="0" err="1"/>
              <a:t>sudo</a:t>
            </a:r>
            <a:r>
              <a:rPr lang="en-US" dirty="0"/>
              <a:t> tee -a /</a:t>
            </a:r>
            <a:r>
              <a:rPr lang="en-US" dirty="0" err="1"/>
              <a:t>etc</a:t>
            </a:r>
            <a:r>
              <a:rPr lang="en-US" dirty="0"/>
              <a:t>/apt/</a:t>
            </a:r>
            <a:r>
              <a:rPr lang="en-US" dirty="0" err="1"/>
              <a:t>sources.list.d</a:t>
            </a:r>
            <a:r>
              <a:rPr lang="en-US" dirty="0"/>
              <a:t>/</a:t>
            </a:r>
            <a:r>
              <a:rPr lang="en-US" dirty="0" err="1"/>
              <a:t>kubernetes.list</a:t>
            </a:r>
            <a:endParaRPr lang="en-US" dirty="0"/>
          </a:p>
          <a:p>
            <a:r>
              <a:rPr lang="en-US" dirty="0" err="1"/>
              <a:t>sudo</a:t>
            </a:r>
            <a:r>
              <a:rPr lang="en-US" dirty="0"/>
              <a:t> apt-get update</a:t>
            </a:r>
          </a:p>
          <a:p>
            <a:r>
              <a:rPr lang="en-US" dirty="0" err="1"/>
              <a:t>sudo</a:t>
            </a:r>
            <a:r>
              <a:rPr lang="en-US" dirty="0"/>
              <a:t> apt-get install -y </a:t>
            </a:r>
            <a:r>
              <a:rPr lang="en-US" b="1" dirty="0" err="1">
                <a:highlight>
                  <a:srgbClr val="FFFF00"/>
                </a:highlight>
              </a:rPr>
              <a:t>kubectl</a:t>
            </a:r>
            <a:endParaRPr lang="en-US" b="1" dirty="0">
              <a:highlight>
                <a:srgbClr val="FFFF00"/>
              </a:highlight>
            </a:endParaRPr>
          </a:p>
          <a:p>
            <a:endParaRPr lang="en-US" dirty="0"/>
          </a:p>
          <a:p>
            <a:endParaRPr lang="en-US" dirty="0"/>
          </a:p>
          <a:p>
            <a:r>
              <a:rPr lang="en-US" b="1" u="sng" dirty="0"/>
              <a:t>To check installation (execute):</a:t>
            </a:r>
            <a:r>
              <a:rPr lang="en-US" u="sng" dirty="0"/>
              <a:t> </a:t>
            </a:r>
          </a:p>
          <a:p>
            <a:r>
              <a:rPr lang="en-US" dirty="0" err="1"/>
              <a:t>kubectl</a:t>
            </a:r>
            <a:r>
              <a:rPr lang="en-US" dirty="0"/>
              <a:t> version </a:t>
            </a:r>
          </a:p>
        </p:txBody>
      </p:sp>
      <p:sp>
        <p:nvSpPr>
          <p:cNvPr id="11" name="TextBox 10">
            <a:extLst>
              <a:ext uri="{FF2B5EF4-FFF2-40B4-BE49-F238E27FC236}">
                <a16:creationId xmlns:a16="http://schemas.microsoft.com/office/drawing/2014/main" id="{61309761-D7A0-8E41-996F-FBC29E9C5525}"/>
              </a:ext>
            </a:extLst>
          </p:cNvPr>
          <p:cNvSpPr txBox="1"/>
          <p:nvPr/>
        </p:nvSpPr>
        <p:spPr>
          <a:xfrm>
            <a:off x="2002648" y="1619487"/>
            <a:ext cx="7962907" cy="461665"/>
          </a:xfrm>
          <a:prstGeom prst="rect">
            <a:avLst/>
          </a:prstGeom>
          <a:noFill/>
        </p:spPr>
        <p:txBody>
          <a:bodyPr wrap="square" rtlCol="0">
            <a:spAutoFit/>
          </a:bodyPr>
          <a:lstStyle/>
          <a:p>
            <a:r>
              <a:rPr lang="en-US" sz="2400" dirty="0">
                <a:hlinkClick r:id="rId4"/>
              </a:rPr>
              <a:t>https://kubernetes.io/docs/tasks/tools/install-kubectl/</a:t>
            </a:r>
            <a:r>
              <a:rPr lang="en-US" sz="2400" dirty="0"/>
              <a:t> </a:t>
            </a:r>
          </a:p>
        </p:txBody>
      </p:sp>
      <p:sp>
        <p:nvSpPr>
          <p:cNvPr id="2" name="TextBox 1">
            <a:extLst>
              <a:ext uri="{FF2B5EF4-FFF2-40B4-BE49-F238E27FC236}">
                <a16:creationId xmlns:a16="http://schemas.microsoft.com/office/drawing/2014/main" id="{27CB8707-AC50-E74C-88B6-FDAB448501D7}"/>
              </a:ext>
            </a:extLst>
          </p:cNvPr>
          <p:cNvSpPr txBox="1"/>
          <p:nvPr/>
        </p:nvSpPr>
        <p:spPr>
          <a:xfrm>
            <a:off x="6841456" y="5605639"/>
            <a:ext cx="5330498" cy="369332"/>
          </a:xfrm>
          <a:prstGeom prst="rect">
            <a:avLst/>
          </a:prstGeom>
          <a:noFill/>
        </p:spPr>
        <p:txBody>
          <a:bodyPr wrap="none" rtlCol="0">
            <a:spAutoFit/>
          </a:bodyPr>
          <a:lstStyle/>
          <a:p>
            <a:r>
              <a:rPr lang="en-US" i="1" dirty="0"/>
              <a:t>** Note: We have already done it while K8s installation</a:t>
            </a:r>
          </a:p>
        </p:txBody>
      </p:sp>
    </p:spTree>
    <p:extLst>
      <p:ext uri="{BB962C8B-B14F-4D97-AF65-F5344CB8AC3E}">
        <p14:creationId xmlns:p14="http://schemas.microsoft.com/office/powerpoint/2010/main" val="341267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Shot 2018-07-18 at 5.20.30 PM.png">
            <a:extLst>
              <a:ext uri="{FF2B5EF4-FFF2-40B4-BE49-F238E27FC236}">
                <a16:creationId xmlns:a16="http://schemas.microsoft.com/office/drawing/2014/main" id="{75E20C2D-7276-8D47-8A90-4EB6D255DBEC}"/>
              </a:ext>
            </a:extLst>
          </p:cNvPr>
          <p:cNvPicPr>
            <a:picLocks noChangeAspect="1"/>
          </p:cNvPicPr>
          <p:nvPr/>
        </p:nvPicPr>
        <p:blipFill rotWithShape="1">
          <a:blip r:embed="rId2"/>
          <a:srcRect l="31088" t="13998" r="2078" b="-18"/>
          <a:stretch/>
        </p:blipFill>
        <p:spPr>
          <a:xfrm>
            <a:off x="2688127" y="1092610"/>
            <a:ext cx="6874464" cy="5241139"/>
          </a:xfrm>
          <a:prstGeom prst="rect">
            <a:avLst/>
          </a:prstGeom>
        </p:spPr>
      </p:pic>
      <p:sp>
        <p:nvSpPr>
          <p:cNvPr id="2" name="Title 1">
            <a:extLst>
              <a:ext uri="{FF2B5EF4-FFF2-40B4-BE49-F238E27FC236}">
                <a16:creationId xmlns:a16="http://schemas.microsoft.com/office/drawing/2014/main" id="{C8605EA9-1992-41BC-9694-B0E59CEA6F0C}"/>
              </a:ext>
            </a:extLst>
          </p:cNvPr>
          <p:cNvSpPr>
            <a:spLocks noGrp="1"/>
          </p:cNvSpPr>
          <p:nvPr>
            <p:ph type="title"/>
          </p:nvPr>
        </p:nvSpPr>
        <p:spPr/>
        <p:txBody>
          <a:bodyPr/>
          <a:lstStyle/>
          <a:p>
            <a:r>
              <a:rPr lang="en-US" b="1" dirty="0">
                <a:solidFill>
                  <a:srgbClr val="002060"/>
                </a:solidFill>
              </a:rPr>
              <a:t>Master and Worker Nodes</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11</a:t>
            </a:fld>
            <a:endParaRPr lang="en-US" sz="1600" dirty="0"/>
          </a:p>
        </p:txBody>
      </p:sp>
    </p:spTree>
    <p:extLst>
      <p:ext uri="{BB962C8B-B14F-4D97-AF65-F5344CB8AC3E}">
        <p14:creationId xmlns:p14="http://schemas.microsoft.com/office/powerpoint/2010/main" val="2113161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12</a:t>
            </a:fld>
            <a:endParaRPr lang="en-US" sz="1600" dirty="0"/>
          </a:p>
        </p:txBody>
      </p:sp>
      <p:sp>
        <p:nvSpPr>
          <p:cNvPr id="9" name="Google Shape;1542;p219">
            <a:extLst>
              <a:ext uri="{FF2B5EF4-FFF2-40B4-BE49-F238E27FC236}">
                <a16:creationId xmlns:a16="http://schemas.microsoft.com/office/drawing/2014/main" id="{544918B1-F631-9542-B332-B7A240BD6485}"/>
              </a:ext>
            </a:extLst>
          </p:cNvPr>
          <p:cNvSpPr txBox="1">
            <a:spLocks/>
          </p:cNvSpPr>
          <p:nvPr/>
        </p:nvSpPr>
        <p:spPr>
          <a:xfrm>
            <a:off x="1112748" y="1217894"/>
            <a:ext cx="8530633" cy="4636473"/>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640"/>
              </a:spcBef>
              <a:buClr>
                <a:schemeClr val="accent3"/>
              </a:buClr>
              <a:buSzPts val="2880"/>
              <a:buNone/>
            </a:pPr>
            <a:r>
              <a:rPr lang="en-US" sz="1600" dirty="0">
                <a:solidFill>
                  <a:schemeClr val="dk1"/>
                </a:solidFill>
                <a:latin typeface="Calibri"/>
                <a:ea typeface="Calibri"/>
                <a:cs typeface="Calibri"/>
                <a:sym typeface="Calibri"/>
              </a:rPr>
              <a:t>Any </a:t>
            </a:r>
            <a:r>
              <a:rPr lang="en-US" sz="1600" dirty="0" err="1">
                <a:solidFill>
                  <a:schemeClr val="dk1"/>
                </a:solidFill>
                <a:latin typeface="Calibri"/>
                <a:ea typeface="Calibri"/>
                <a:cs typeface="Calibri"/>
                <a:sym typeface="Calibri"/>
              </a:rPr>
              <a:t>kubernetes</a:t>
            </a:r>
            <a:r>
              <a:rPr lang="en-US" sz="1600" dirty="0">
                <a:solidFill>
                  <a:schemeClr val="dk1"/>
                </a:solidFill>
                <a:latin typeface="Calibri"/>
                <a:ea typeface="Calibri"/>
                <a:cs typeface="Calibri"/>
                <a:sym typeface="Calibri"/>
              </a:rPr>
              <a:t> node status contains:</a:t>
            </a:r>
          </a:p>
          <a:p>
            <a:pPr marL="374650" indent="-285750">
              <a:lnSpc>
                <a:spcPct val="150000"/>
              </a:lnSpc>
              <a:spcBef>
                <a:spcPts val="640"/>
              </a:spcBef>
              <a:buClr>
                <a:srgbClr val="000000"/>
              </a:buClr>
              <a:buSzPts val="2200"/>
            </a:pPr>
            <a:r>
              <a:rPr lang="en-US" sz="1600" dirty="0">
                <a:solidFill>
                  <a:schemeClr val="dk1"/>
                </a:solidFill>
                <a:latin typeface="Calibri"/>
                <a:ea typeface="Calibri"/>
                <a:cs typeface="Calibri"/>
                <a:sym typeface="Calibri"/>
              </a:rPr>
              <a:t>Addresses </a:t>
            </a:r>
          </a:p>
          <a:p>
            <a:pPr marL="831850" lvl="1" indent="-285750">
              <a:lnSpc>
                <a:spcPct val="150000"/>
              </a:lnSpc>
              <a:spcBef>
                <a:spcPts val="0"/>
              </a:spcBef>
              <a:buClr>
                <a:srgbClr val="000000"/>
              </a:buClr>
              <a:buSzPts val="2200"/>
            </a:pPr>
            <a:r>
              <a:rPr lang="en-US" sz="1600" dirty="0">
                <a:solidFill>
                  <a:schemeClr val="dk1"/>
                </a:solidFill>
                <a:latin typeface="Calibri"/>
                <a:ea typeface="Calibri"/>
                <a:cs typeface="Calibri"/>
                <a:sym typeface="Calibri"/>
              </a:rPr>
              <a:t>Hostname</a:t>
            </a:r>
          </a:p>
          <a:p>
            <a:pPr marL="831850" lvl="1" indent="-285750">
              <a:lnSpc>
                <a:spcPct val="150000"/>
              </a:lnSpc>
              <a:spcBef>
                <a:spcPts val="0"/>
              </a:spcBef>
              <a:buClr>
                <a:srgbClr val="000000"/>
              </a:buClr>
              <a:buSzPts val="2200"/>
            </a:pPr>
            <a:r>
              <a:rPr lang="en-US" sz="1600" dirty="0">
                <a:solidFill>
                  <a:schemeClr val="dk1"/>
                </a:solidFill>
                <a:latin typeface="Calibri"/>
                <a:ea typeface="Calibri"/>
                <a:cs typeface="Calibri"/>
                <a:sym typeface="Calibri"/>
              </a:rPr>
              <a:t>External IP</a:t>
            </a:r>
          </a:p>
          <a:p>
            <a:pPr marL="831850" lvl="1" indent="-285750">
              <a:lnSpc>
                <a:spcPct val="150000"/>
              </a:lnSpc>
              <a:spcBef>
                <a:spcPts val="0"/>
              </a:spcBef>
              <a:buClr>
                <a:srgbClr val="000000"/>
              </a:buClr>
              <a:buSzPts val="2200"/>
            </a:pPr>
            <a:r>
              <a:rPr lang="en-US" sz="1600" dirty="0">
                <a:solidFill>
                  <a:schemeClr val="dk1"/>
                </a:solidFill>
                <a:latin typeface="Calibri"/>
                <a:ea typeface="Calibri"/>
                <a:cs typeface="Calibri"/>
                <a:sym typeface="Calibri"/>
              </a:rPr>
              <a:t>Internal IP</a:t>
            </a:r>
          </a:p>
          <a:p>
            <a:pPr marL="374650" indent="-285750">
              <a:lnSpc>
                <a:spcPct val="150000"/>
              </a:lnSpc>
              <a:spcBef>
                <a:spcPts val="0"/>
              </a:spcBef>
              <a:buClr>
                <a:srgbClr val="000000"/>
              </a:buClr>
              <a:buSzPts val="2200"/>
            </a:pPr>
            <a:r>
              <a:rPr lang="en-US" sz="1600" dirty="0">
                <a:solidFill>
                  <a:schemeClr val="dk1"/>
                </a:solidFill>
                <a:latin typeface="Calibri"/>
                <a:ea typeface="Calibri"/>
                <a:cs typeface="Calibri"/>
                <a:sym typeface="Calibri"/>
              </a:rPr>
              <a:t>Condition - describe condition of nodes – </a:t>
            </a:r>
            <a:r>
              <a:rPr lang="en-US" sz="1600" dirty="0" err="1">
                <a:solidFill>
                  <a:schemeClr val="dk1"/>
                </a:solidFill>
                <a:latin typeface="Calibri"/>
                <a:ea typeface="Calibri"/>
                <a:cs typeface="Calibri"/>
                <a:sym typeface="Calibri"/>
              </a:rPr>
              <a:t>OutOfDisk</a:t>
            </a:r>
            <a:r>
              <a:rPr lang="en-US" sz="1600" dirty="0">
                <a:solidFill>
                  <a:schemeClr val="dk1"/>
                </a:solidFill>
                <a:latin typeface="Calibri"/>
                <a:ea typeface="Calibri"/>
                <a:cs typeface="Calibri"/>
                <a:sym typeface="Calibri"/>
              </a:rPr>
              <a:t>, Ready, </a:t>
            </a:r>
            <a:r>
              <a:rPr lang="en-US" sz="1600" dirty="0" err="1">
                <a:solidFill>
                  <a:schemeClr val="dk1"/>
                </a:solidFill>
                <a:latin typeface="Calibri"/>
                <a:ea typeface="Calibri"/>
                <a:cs typeface="Calibri"/>
                <a:sym typeface="Calibri"/>
              </a:rPr>
              <a:t>MemoryPressure</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DiskPressure</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NetworkUnavailable</a:t>
            </a:r>
            <a:endParaRPr lang="en-US" sz="1600" dirty="0">
              <a:solidFill>
                <a:schemeClr val="dk1"/>
              </a:solidFill>
              <a:latin typeface="Calibri"/>
              <a:ea typeface="Calibri"/>
              <a:cs typeface="Calibri"/>
              <a:sym typeface="Calibri"/>
            </a:endParaRPr>
          </a:p>
          <a:p>
            <a:pPr marL="374650" indent="-285750">
              <a:lnSpc>
                <a:spcPct val="150000"/>
              </a:lnSpc>
              <a:spcBef>
                <a:spcPts val="0"/>
              </a:spcBef>
              <a:buClr>
                <a:srgbClr val="000000"/>
              </a:buClr>
              <a:buSzPts val="2200"/>
            </a:pPr>
            <a:r>
              <a:rPr lang="en-US" sz="1600" dirty="0">
                <a:solidFill>
                  <a:schemeClr val="dk1"/>
                </a:solidFill>
                <a:latin typeface="Calibri"/>
                <a:ea typeface="Calibri"/>
                <a:cs typeface="Calibri"/>
                <a:sym typeface="Calibri"/>
              </a:rPr>
              <a:t>Capacity -  describe the resources available on the nods – CPU, memory, maximum number of pods that can be scheduled onto the node</a:t>
            </a:r>
          </a:p>
          <a:p>
            <a:pPr marL="374650" indent="-285750">
              <a:lnSpc>
                <a:spcPct val="150000"/>
              </a:lnSpc>
              <a:spcBef>
                <a:spcPts val="0"/>
              </a:spcBef>
              <a:buClr>
                <a:srgbClr val="000000"/>
              </a:buClr>
              <a:buSzPts val="2200"/>
            </a:pPr>
            <a:r>
              <a:rPr lang="en-US" sz="1600" dirty="0">
                <a:solidFill>
                  <a:schemeClr val="dk1"/>
                </a:solidFill>
                <a:latin typeface="Calibri"/>
                <a:ea typeface="Calibri"/>
                <a:cs typeface="Calibri"/>
                <a:sym typeface="Calibri"/>
              </a:rPr>
              <a:t>Info – general information about the node – kernel version, Kubernetes version, kubelet and kube-proxy version, Docker version, OS name</a:t>
            </a:r>
          </a:p>
        </p:txBody>
      </p:sp>
      <p:sp>
        <p:nvSpPr>
          <p:cNvPr id="10" name="Rectangle 9">
            <a:extLst>
              <a:ext uri="{FF2B5EF4-FFF2-40B4-BE49-F238E27FC236}">
                <a16:creationId xmlns:a16="http://schemas.microsoft.com/office/drawing/2014/main" id="{B2E70F99-1821-F145-BC4F-4F65F7BB3FD0}"/>
              </a:ext>
            </a:extLst>
          </p:cNvPr>
          <p:cNvSpPr/>
          <p:nvPr/>
        </p:nvSpPr>
        <p:spPr>
          <a:xfrm>
            <a:off x="6096000" y="2270967"/>
            <a:ext cx="4371109" cy="584776"/>
          </a:xfrm>
          <a:prstGeom prst="rect">
            <a:avLst/>
          </a:prstGeom>
        </p:spPr>
        <p:txBody>
          <a:bodyPr wrap="none">
            <a:spAutoFit/>
          </a:bodyPr>
          <a:lstStyle/>
          <a:p>
            <a:r>
              <a:rPr lang="en-US" sz="1600" u="sng" dirty="0">
                <a:solidFill>
                  <a:srgbClr val="4D2F2D"/>
                </a:solidFill>
                <a:latin typeface="Courier" pitchFamily="2" charset="0"/>
              </a:rPr>
              <a:t>Command to get node details:</a:t>
            </a:r>
          </a:p>
          <a:p>
            <a:r>
              <a:rPr lang="en-US" sz="1600" dirty="0" err="1">
                <a:solidFill>
                  <a:srgbClr val="4D2F2D"/>
                </a:solidFill>
                <a:latin typeface="Courier" pitchFamily="2" charset="0"/>
              </a:rPr>
              <a:t>kubectl</a:t>
            </a:r>
            <a:r>
              <a:rPr lang="en-US" sz="1600" dirty="0">
                <a:solidFill>
                  <a:srgbClr val="4D2F2D"/>
                </a:solidFill>
                <a:latin typeface="Courier" pitchFamily="2" charset="0"/>
              </a:rPr>
              <a:t> describe nodes &lt;</a:t>
            </a:r>
            <a:r>
              <a:rPr lang="en-US" sz="1600" dirty="0" err="1">
                <a:solidFill>
                  <a:srgbClr val="4D2F2D"/>
                </a:solidFill>
                <a:latin typeface="Courier" pitchFamily="2" charset="0"/>
              </a:rPr>
              <a:t>node_name</a:t>
            </a:r>
            <a:r>
              <a:rPr lang="en-US" sz="1600" dirty="0">
                <a:solidFill>
                  <a:srgbClr val="4D2F2D"/>
                </a:solidFill>
                <a:latin typeface="Courier" pitchFamily="2" charset="0"/>
              </a:rPr>
              <a:t>&gt;</a:t>
            </a:r>
          </a:p>
        </p:txBody>
      </p:sp>
      <p:sp>
        <p:nvSpPr>
          <p:cNvPr id="11" name="Title 1">
            <a:extLst>
              <a:ext uri="{FF2B5EF4-FFF2-40B4-BE49-F238E27FC236}">
                <a16:creationId xmlns:a16="http://schemas.microsoft.com/office/drawing/2014/main" id="{57373669-8FCC-F340-84A0-022C8E7802E8}"/>
              </a:ext>
            </a:extLst>
          </p:cNvPr>
          <p:cNvSpPr txBox="1">
            <a:spLocks/>
          </p:cNvSpPr>
          <p:nvPr/>
        </p:nvSpPr>
        <p:spPr>
          <a:xfrm>
            <a:off x="519112" y="20467"/>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Kubernetes:  Any Node</a:t>
            </a:r>
          </a:p>
        </p:txBody>
      </p:sp>
    </p:spTree>
    <p:extLst>
      <p:ext uri="{BB962C8B-B14F-4D97-AF65-F5344CB8AC3E}">
        <p14:creationId xmlns:p14="http://schemas.microsoft.com/office/powerpoint/2010/main" val="235828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13</a:t>
            </a:fld>
            <a:endParaRPr lang="en-US" sz="1600" dirty="0"/>
          </a:p>
        </p:txBody>
      </p:sp>
      <p:sp>
        <p:nvSpPr>
          <p:cNvPr id="10" name="Title 1">
            <a:extLst>
              <a:ext uri="{FF2B5EF4-FFF2-40B4-BE49-F238E27FC236}">
                <a16:creationId xmlns:a16="http://schemas.microsoft.com/office/drawing/2014/main" id="{3BE89834-BD39-E245-B3F9-8249364136DD}"/>
              </a:ext>
            </a:extLst>
          </p:cNvPr>
          <p:cNvSpPr txBox="1">
            <a:spLocks/>
          </p:cNvSpPr>
          <p:nvPr/>
        </p:nvSpPr>
        <p:spPr>
          <a:xfrm>
            <a:off x="247650" y="2402803"/>
            <a:ext cx="1175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Master Node</a:t>
            </a:r>
          </a:p>
        </p:txBody>
      </p:sp>
    </p:spTree>
    <p:extLst>
      <p:ext uri="{BB962C8B-B14F-4D97-AF65-F5344CB8AC3E}">
        <p14:creationId xmlns:p14="http://schemas.microsoft.com/office/powerpoint/2010/main" val="300355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14</a:t>
            </a:fld>
            <a:endParaRPr lang="en-US" sz="1600" dirty="0"/>
          </a:p>
        </p:txBody>
      </p:sp>
      <p:sp>
        <p:nvSpPr>
          <p:cNvPr id="9" name="Google Shape;1527;p217">
            <a:extLst>
              <a:ext uri="{FF2B5EF4-FFF2-40B4-BE49-F238E27FC236}">
                <a16:creationId xmlns:a16="http://schemas.microsoft.com/office/drawing/2014/main" id="{E2475985-46B3-B243-BD8E-DCC1A6432746}"/>
              </a:ext>
            </a:extLst>
          </p:cNvPr>
          <p:cNvSpPr txBox="1">
            <a:spLocks/>
          </p:cNvSpPr>
          <p:nvPr/>
        </p:nvSpPr>
        <p:spPr>
          <a:xfrm>
            <a:off x="1059112" y="1467342"/>
            <a:ext cx="9950758" cy="4387019"/>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200" dirty="0"/>
              <a:t>Master components provide the cluster’s control plane. Master components make global decisions about the cluster (for example, scheduling), and detecting and responding to cluster events (starting up a new pod when a replication controller’s ‘replicas’ field is unsatisfied).</a:t>
            </a:r>
          </a:p>
          <a:p>
            <a:pPr>
              <a:lnSpc>
                <a:spcPct val="150000"/>
              </a:lnSpc>
            </a:pPr>
            <a:r>
              <a:rPr lang="en-IN" sz="2200" dirty="0"/>
              <a:t>Master components can be run on any machine in the cluster. However, for simplicity, set up scripts typically start all master components on the same machine, and do not run user containers on this machine. </a:t>
            </a:r>
          </a:p>
        </p:txBody>
      </p:sp>
      <p:sp>
        <p:nvSpPr>
          <p:cNvPr id="11" name="Title 1">
            <a:extLst>
              <a:ext uri="{FF2B5EF4-FFF2-40B4-BE49-F238E27FC236}">
                <a16:creationId xmlns:a16="http://schemas.microsoft.com/office/drawing/2014/main" id="{97755D5E-7DD0-7448-A9F4-4581D398DBCF}"/>
              </a:ext>
            </a:extLst>
          </p:cNvPr>
          <p:cNvSpPr txBox="1">
            <a:spLocks/>
          </p:cNvSpPr>
          <p:nvPr/>
        </p:nvSpPr>
        <p:spPr>
          <a:xfrm>
            <a:off x="7429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Master Node Role</a:t>
            </a:r>
          </a:p>
        </p:txBody>
      </p:sp>
    </p:spTree>
    <p:extLst>
      <p:ext uri="{BB962C8B-B14F-4D97-AF65-F5344CB8AC3E}">
        <p14:creationId xmlns:p14="http://schemas.microsoft.com/office/powerpoint/2010/main" val="641656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15</a:t>
            </a:fld>
            <a:endParaRPr lang="en-US" sz="1600" dirty="0"/>
          </a:p>
        </p:txBody>
      </p:sp>
      <p:sp>
        <p:nvSpPr>
          <p:cNvPr id="11" name="TextBox 10">
            <a:extLst>
              <a:ext uri="{FF2B5EF4-FFF2-40B4-BE49-F238E27FC236}">
                <a16:creationId xmlns:a16="http://schemas.microsoft.com/office/drawing/2014/main" id="{545ED36B-8F1A-6247-8F7E-086FC82ECF0C}"/>
              </a:ext>
            </a:extLst>
          </p:cNvPr>
          <p:cNvSpPr txBox="1"/>
          <p:nvPr/>
        </p:nvSpPr>
        <p:spPr>
          <a:xfrm>
            <a:off x="991630" y="3119524"/>
            <a:ext cx="2400300" cy="1323439"/>
          </a:xfrm>
          <a:prstGeom prst="rect">
            <a:avLst/>
          </a:prstGeom>
          <a:noFill/>
        </p:spPr>
        <p:txBody>
          <a:bodyPr wrap="square" rtlCol="0">
            <a:spAutoFit/>
          </a:bodyPr>
          <a:lstStyle>
            <a:defPPr>
              <a:defRPr lang="en-US"/>
            </a:defPPr>
            <a:lvl1pPr>
              <a:defRPr sz="1600">
                <a:latin typeface="+mn-lt"/>
              </a:defRPr>
            </a:lvl1pPr>
          </a:lstStyle>
          <a:p>
            <a:r>
              <a:rPr lang="en-US" dirty="0"/>
              <a:t>Components of master:</a:t>
            </a:r>
          </a:p>
          <a:p>
            <a:pPr marL="285750" indent="-285750">
              <a:buFont typeface="Arial" panose="020B0604020202020204" pitchFamily="34" charset="0"/>
              <a:buChar char="•"/>
            </a:pPr>
            <a:r>
              <a:rPr lang="en-US" dirty="0"/>
              <a:t>API Server</a:t>
            </a:r>
          </a:p>
          <a:p>
            <a:pPr marL="285750" indent="-285750">
              <a:buFont typeface="Arial" panose="020B0604020202020204" pitchFamily="34" charset="0"/>
              <a:buChar char="•"/>
            </a:pPr>
            <a:r>
              <a:rPr lang="en-US" dirty="0"/>
              <a:t>Scheduler</a:t>
            </a:r>
          </a:p>
          <a:p>
            <a:pPr marL="285750" indent="-285750">
              <a:buFont typeface="Arial" panose="020B0604020202020204" pitchFamily="34" charset="0"/>
              <a:buChar char="•"/>
            </a:pPr>
            <a:r>
              <a:rPr lang="en-US" dirty="0"/>
              <a:t>Controller</a:t>
            </a:r>
          </a:p>
          <a:p>
            <a:pPr marL="285750" indent="-285750">
              <a:buFont typeface="Arial" panose="020B0604020202020204" pitchFamily="34" charset="0"/>
              <a:buChar char="•"/>
            </a:pPr>
            <a:r>
              <a:rPr lang="en-US" dirty="0" err="1"/>
              <a:t>etcd</a:t>
            </a:r>
            <a:endParaRPr lang="en-US" dirty="0"/>
          </a:p>
        </p:txBody>
      </p:sp>
      <p:pic>
        <p:nvPicPr>
          <p:cNvPr id="12" name="Image 41">
            <a:extLst>
              <a:ext uri="{FF2B5EF4-FFF2-40B4-BE49-F238E27FC236}">
                <a16:creationId xmlns:a16="http://schemas.microsoft.com/office/drawing/2014/main" id="{EB4873AF-BB34-F146-9CF1-03AF0F4828BE}"/>
              </a:ext>
            </a:extLst>
          </p:cNvPr>
          <p:cNvPicPr/>
          <p:nvPr/>
        </p:nvPicPr>
        <p:blipFill rotWithShape="1">
          <a:blip r:embed="rId4" cstate="email">
            <a:extLst>
              <a:ext uri="{28A0092B-C50C-407E-A947-70E740481C1C}">
                <a14:useLocalDpi xmlns:a14="http://schemas.microsoft.com/office/drawing/2010/main" val="0"/>
              </a:ext>
            </a:extLst>
          </a:blip>
          <a:srcRect l="347" r="-347"/>
          <a:stretch/>
        </p:blipFill>
        <p:spPr bwMode="auto">
          <a:xfrm>
            <a:off x="3780000" y="2160922"/>
            <a:ext cx="4686300" cy="3240645"/>
          </a:xfrm>
          <a:prstGeom prst="rect">
            <a:avLst/>
          </a:prstGeom>
          <a:noFill/>
        </p:spPr>
      </p:pic>
      <p:sp>
        <p:nvSpPr>
          <p:cNvPr id="13" name="Title 1">
            <a:extLst>
              <a:ext uri="{FF2B5EF4-FFF2-40B4-BE49-F238E27FC236}">
                <a16:creationId xmlns:a16="http://schemas.microsoft.com/office/drawing/2014/main" id="{63740AE8-7255-AB49-B961-B4514B65EC71}"/>
              </a:ext>
            </a:extLst>
          </p:cNvPr>
          <p:cNvSpPr txBox="1">
            <a:spLocks/>
          </p:cNvSpPr>
          <p:nvPr/>
        </p:nvSpPr>
        <p:spPr>
          <a:xfrm>
            <a:off x="7429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Master Node Components</a:t>
            </a:r>
          </a:p>
        </p:txBody>
      </p:sp>
    </p:spTree>
    <p:extLst>
      <p:ext uri="{BB962C8B-B14F-4D97-AF65-F5344CB8AC3E}">
        <p14:creationId xmlns:p14="http://schemas.microsoft.com/office/powerpoint/2010/main" val="2715720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16</a:t>
            </a:fld>
            <a:endParaRPr lang="en-US" sz="1600" dirty="0"/>
          </a:p>
        </p:txBody>
      </p:sp>
      <p:sp>
        <p:nvSpPr>
          <p:cNvPr id="9" name="Content Placeholder 2">
            <a:extLst>
              <a:ext uri="{FF2B5EF4-FFF2-40B4-BE49-F238E27FC236}">
                <a16:creationId xmlns:a16="http://schemas.microsoft.com/office/drawing/2014/main" id="{D0239633-73EC-F341-967B-91A6D23554BE}"/>
              </a:ext>
            </a:extLst>
          </p:cNvPr>
          <p:cNvSpPr>
            <a:spLocks noGrp="1"/>
          </p:cNvSpPr>
          <p:nvPr>
            <p:ph idx="1"/>
          </p:nvPr>
        </p:nvSpPr>
        <p:spPr>
          <a:xfrm>
            <a:off x="335667" y="1843089"/>
            <a:ext cx="11493660" cy="4652963"/>
          </a:xfrm>
        </p:spPr>
        <p:txBody>
          <a:bodyPr>
            <a:noAutofit/>
          </a:bodyPr>
          <a:lstStyle/>
          <a:p>
            <a:pPr>
              <a:lnSpc>
                <a:spcPct val="150000"/>
              </a:lnSpc>
            </a:pPr>
            <a:r>
              <a:rPr lang="en-US" sz="1800" dirty="0"/>
              <a:t>The </a:t>
            </a:r>
            <a:r>
              <a:rPr lang="en-US" sz="1800" b="1" dirty="0">
                <a:highlight>
                  <a:srgbClr val="FFFF00"/>
                </a:highlight>
              </a:rPr>
              <a:t>API server</a:t>
            </a:r>
            <a:r>
              <a:rPr lang="en-US" sz="1800" dirty="0"/>
              <a:t> is the entry points for all the REST commands used to control the cluster. It processes REST requests, validates them, and executes the bound business logic. The result state has to be persisted in the “etcd” component.</a:t>
            </a:r>
          </a:p>
          <a:p>
            <a:pPr>
              <a:lnSpc>
                <a:spcPct val="150000"/>
              </a:lnSpc>
            </a:pPr>
            <a:endParaRPr lang="en-US" sz="1800" dirty="0"/>
          </a:p>
          <a:p>
            <a:pPr>
              <a:lnSpc>
                <a:spcPct val="150000"/>
              </a:lnSpc>
            </a:pPr>
            <a:r>
              <a:rPr lang="en-US" sz="1800" b="1" dirty="0">
                <a:highlight>
                  <a:srgbClr val="FFFF00"/>
                </a:highlight>
              </a:rPr>
              <a:t>Etcd</a:t>
            </a:r>
            <a:r>
              <a:rPr lang="en-US" sz="1800" dirty="0"/>
              <a:t> is an open source, distributed key-value database; it acts as a single source of truth (SSOT) for all components of the Kubernetes cluster. Masters query etcd to retrieve various parameters of the state of the nodes, pods and containers. Etcd is considered a metadata service in </a:t>
            </a:r>
            <a:r>
              <a:rPr lang="en-US" sz="1800" dirty="0" err="1"/>
              <a:t>Kubernetes</a:t>
            </a:r>
            <a:r>
              <a:rPr lang="en-US" sz="1800" dirty="0"/>
              <a:t>.</a:t>
            </a:r>
          </a:p>
        </p:txBody>
      </p:sp>
      <p:sp>
        <p:nvSpPr>
          <p:cNvPr id="10" name="Title 1">
            <a:extLst>
              <a:ext uri="{FF2B5EF4-FFF2-40B4-BE49-F238E27FC236}">
                <a16:creationId xmlns:a16="http://schemas.microsoft.com/office/drawing/2014/main" id="{EFBAD3EF-F188-DC42-8417-FC8C6B83EB5E}"/>
              </a:ext>
            </a:extLst>
          </p:cNvPr>
          <p:cNvSpPr txBox="1">
            <a:spLocks/>
          </p:cNvSpPr>
          <p:nvPr/>
        </p:nvSpPr>
        <p:spPr>
          <a:xfrm>
            <a:off x="7429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Master Node Components</a:t>
            </a:r>
          </a:p>
        </p:txBody>
      </p:sp>
    </p:spTree>
    <p:extLst>
      <p:ext uri="{BB962C8B-B14F-4D97-AF65-F5344CB8AC3E}">
        <p14:creationId xmlns:p14="http://schemas.microsoft.com/office/powerpoint/2010/main" val="2038142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17</a:t>
            </a:fld>
            <a:endParaRPr lang="en-US" sz="1600" dirty="0"/>
          </a:p>
        </p:txBody>
      </p:sp>
      <p:sp>
        <p:nvSpPr>
          <p:cNvPr id="9" name="Content Placeholder 2">
            <a:extLst>
              <a:ext uri="{FF2B5EF4-FFF2-40B4-BE49-F238E27FC236}">
                <a16:creationId xmlns:a16="http://schemas.microsoft.com/office/drawing/2014/main" id="{2DAA9F4A-26A4-8C45-B106-DBDCC8035053}"/>
              </a:ext>
            </a:extLst>
          </p:cNvPr>
          <p:cNvSpPr>
            <a:spLocks noGrp="1"/>
          </p:cNvSpPr>
          <p:nvPr>
            <p:ph idx="1"/>
          </p:nvPr>
        </p:nvSpPr>
        <p:spPr>
          <a:xfrm>
            <a:off x="459131" y="1796854"/>
            <a:ext cx="11273740" cy="4652963"/>
          </a:xfrm>
        </p:spPr>
        <p:txBody>
          <a:bodyPr>
            <a:noAutofit/>
          </a:bodyPr>
          <a:lstStyle/>
          <a:p>
            <a:pPr>
              <a:lnSpc>
                <a:spcPct val="150000"/>
              </a:lnSpc>
            </a:pPr>
            <a:r>
              <a:rPr lang="en-US" sz="1600" b="1" dirty="0">
                <a:highlight>
                  <a:srgbClr val="FFFF00"/>
                </a:highlight>
              </a:rPr>
              <a:t>Controller Manager</a:t>
            </a:r>
            <a:r>
              <a:rPr lang="en-US" sz="1600" dirty="0"/>
              <a:t> is responsible for most of the collectors that regulate the state of the cluster. In general, a controller can be considered a daemon that runs in nonterminating loop and is responsible for collecting and sending information to the API server. It works toward getting the shared state of cluster and then making changes to bring the current status of the server to the desired state. The key controllers are </a:t>
            </a:r>
            <a:r>
              <a:rPr lang="en-US" sz="1600" b="1" dirty="0"/>
              <a:t>replication controller</a:t>
            </a:r>
            <a:r>
              <a:rPr lang="en-US" sz="1600" dirty="0"/>
              <a:t>, </a:t>
            </a:r>
            <a:r>
              <a:rPr lang="en-US" sz="1600" b="1" dirty="0"/>
              <a:t>endpoint controller</a:t>
            </a:r>
            <a:r>
              <a:rPr lang="en-US" sz="1600" dirty="0"/>
              <a:t>, </a:t>
            </a:r>
            <a:r>
              <a:rPr lang="en-US" sz="1600" b="1" dirty="0"/>
              <a:t>namespace controller</a:t>
            </a:r>
            <a:r>
              <a:rPr lang="en-US" sz="1600" dirty="0"/>
              <a:t>, and </a:t>
            </a:r>
            <a:r>
              <a:rPr lang="en-US" sz="1600" b="1" dirty="0"/>
              <a:t>service account controller</a:t>
            </a:r>
            <a:r>
              <a:rPr lang="en-US" sz="1600" dirty="0"/>
              <a:t>. The controller manager runs different kind of controllers to handle nodes, endpoints, etc.</a:t>
            </a:r>
          </a:p>
          <a:p>
            <a:pPr>
              <a:lnSpc>
                <a:spcPct val="150000"/>
              </a:lnSpc>
            </a:pPr>
            <a:endParaRPr lang="en-US" sz="1600" dirty="0"/>
          </a:p>
          <a:p>
            <a:pPr>
              <a:lnSpc>
                <a:spcPct val="150000"/>
              </a:lnSpc>
            </a:pPr>
            <a:r>
              <a:rPr lang="en-US" sz="1600" b="1" dirty="0">
                <a:highlight>
                  <a:srgbClr val="FFFF00"/>
                </a:highlight>
              </a:rPr>
              <a:t>Scheduler</a:t>
            </a:r>
            <a:r>
              <a:rPr lang="fr-FR" sz="1600" dirty="0"/>
              <a:t> </a:t>
            </a:r>
            <a:r>
              <a:rPr lang="en-US" sz="1600" dirty="0"/>
              <a:t>is one of the key components of Kubernetes master. It is responsible for distributing the workload, tracking resource utilization on cluster nodes and selecting the nodes for the workloads to run. In other words, this is the mechanism responsible for allocating pods to available nodes. </a:t>
            </a:r>
          </a:p>
          <a:p>
            <a:pPr>
              <a:lnSpc>
                <a:spcPct val="150000"/>
              </a:lnSpc>
            </a:pPr>
            <a:endParaRPr lang="en-US" sz="1600" dirty="0"/>
          </a:p>
        </p:txBody>
      </p:sp>
      <p:sp>
        <p:nvSpPr>
          <p:cNvPr id="10" name="Title 1">
            <a:extLst>
              <a:ext uri="{FF2B5EF4-FFF2-40B4-BE49-F238E27FC236}">
                <a16:creationId xmlns:a16="http://schemas.microsoft.com/office/drawing/2014/main" id="{44071C5A-CC80-024D-B5CD-7CA807A43F78}"/>
              </a:ext>
            </a:extLst>
          </p:cNvPr>
          <p:cNvSpPr txBox="1">
            <a:spLocks/>
          </p:cNvSpPr>
          <p:nvPr/>
        </p:nvSpPr>
        <p:spPr>
          <a:xfrm>
            <a:off x="742949" y="517526"/>
            <a:ext cx="1043873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Master Node Components</a:t>
            </a:r>
          </a:p>
        </p:txBody>
      </p:sp>
    </p:spTree>
    <p:extLst>
      <p:ext uri="{BB962C8B-B14F-4D97-AF65-F5344CB8AC3E}">
        <p14:creationId xmlns:p14="http://schemas.microsoft.com/office/powerpoint/2010/main" val="2433384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18</a:t>
            </a:fld>
            <a:endParaRPr lang="en-US" sz="1600" dirty="0"/>
          </a:p>
        </p:txBody>
      </p:sp>
      <p:sp>
        <p:nvSpPr>
          <p:cNvPr id="10" name="Title 1">
            <a:extLst>
              <a:ext uri="{FF2B5EF4-FFF2-40B4-BE49-F238E27FC236}">
                <a16:creationId xmlns:a16="http://schemas.microsoft.com/office/drawing/2014/main" id="{3BE89834-BD39-E245-B3F9-8249364136DD}"/>
              </a:ext>
            </a:extLst>
          </p:cNvPr>
          <p:cNvSpPr txBox="1">
            <a:spLocks/>
          </p:cNvSpPr>
          <p:nvPr/>
        </p:nvSpPr>
        <p:spPr>
          <a:xfrm>
            <a:off x="247650" y="2402803"/>
            <a:ext cx="1175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Worker Node</a:t>
            </a:r>
          </a:p>
        </p:txBody>
      </p:sp>
    </p:spTree>
    <p:extLst>
      <p:ext uri="{BB962C8B-B14F-4D97-AF65-F5344CB8AC3E}">
        <p14:creationId xmlns:p14="http://schemas.microsoft.com/office/powerpoint/2010/main" val="2222505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19</a:t>
            </a:fld>
            <a:endParaRPr lang="en-US" sz="1600" dirty="0"/>
          </a:p>
        </p:txBody>
      </p:sp>
      <p:sp>
        <p:nvSpPr>
          <p:cNvPr id="9" name="Google Shape;1527;p217">
            <a:extLst>
              <a:ext uri="{FF2B5EF4-FFF2-40B4-BE49-F238E27FC236}">
                <a16:creationId xmlns:a16="http://schemas.microsoft.com/office/drawing/2014/main" id="{E2475985-46B3-B243-BD8E-DCC1A6432746}"/>
              </a:ext>
            </a:extLst>
          </p:cNvPr>
          <p:cNvSpPr txBox="1">
            <a:spLocks/>
          </p:cNvSpPr>
          <p:nvPr/>
        </p:nvSpPr>
        <p:spPr>
          <a:xfrm>
            <a:off x="790574" y="1467342"/>
            <a:ext cx="7601072" cy="4653000"/>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640"/>
              </a:spcBef>
              <a:buClr>
                <a:schemeClr val="accent3"/>
              </a:buClr>
              <a:buSzPts val="1620"/>
              <a:buFont typeface="Arial" panose="020B0604020202020204" pitchFamily="34" charset="0"/>
              <a:buNone/>
            </a:pPr>
            <a:r>
              <a:rPr lang="en-US" sz="1600" dirty="0">
                <a:solidFill>
                  <a:schemeClr val="dk1"/>
                </a:solidFill>
                <a:latin typeface="Calibri" panose="020F0502020204030204" pitchFamily="34" charset="0"/>
                <a:ea typeface="Calibri"/>
                <a:cs typeface="Calibri" panose="020F0502020204030204" pitchFamily="34" charset="0"/>
                <a:sym typeface="Calibri"/>
              </a:rPr>
              <a:t>A node is a worker machine in Kubernetes. A node may be a VM or physical machine, depending on the cluster. Each node has the services necessary to run pods and is managed by the master components. The services on a node include </a:t>
            </a:r>
            <a:r>
              <a:rPr lang="en-US" sz="1600" b="1" dirty="0">
                <a:solidFill>
                  <a:schemeClr val="dk1"/>
                </a:solidFill>
                <a:latin typeface="Calibri" panose="020F0502020204030204" pitchFamily="34" charset="0"/>
                <a:ea typeface="Calibri"/>
                <a:cs typeface="Calibri" panose="020F0502020204030204" pitchFamily="34" charset="0"/>
                <a:sym typeface="Calibri"/>
              </a:rPr>
              <a:t>Docker</a:t>
            </a:r>
            <a:r>
              <a:rPr lang="en-US" sz="1600" dirty="0">
                <a:solidFill>
                  <a:schemeClr val="dk1"/>
                </a:solidFill>
                <a:latin typeface="Calibri" panose="020F0502020204030204" pitchFamily="34" charset="0"/>
                <a:ea typeface="Calibri"/>
                <a:cs typeface="Calibri" panose="020F0502020204030204" pitchFamily="34" charset="0"/>
                <a:sym typeface="Calibri"/>
              </a:rPr>
              <a:t>, </a:t>
            </a:r>
            <a:r>
              <a:rPr lang="en-US" sz="1600" b="1" dirty="0">
                <a:solidFill>
                  <a:schemeClr val="dk1"/>
                </a:solidFill>
                <a:latin typeface="Calibri" panose="020F0502020204030204" pitchFamily="34" charset="0"/>
                <a:ea typeface="Calibri"/>
                <a:cs typeface="Calibri" panose="020F0502020204030204" pitchFamily="34" charset="0"/>
                <a:sym typeface="Calibri"/>
              </a:rPr>
              <a:t>kubelet</a:t>
            </a:r>
            <a:r>
              <a:rPr lang="en-US" sz="1600" dirty="0">
                <a:solidFill>
                  <a:schemeClr val="dk1"/>
                </a:solidFill>
                <a:latin typeface="Calibri" panose="020F0502020204030204" pitchFamily="34" charset="0"/>
                <a:ea typeface="Calibri"/>
                <a:cs typeface="Calibri" panose="020F0502020204030204" pitchFamily="34" charset="0"/>
                <a:sym typeface="Calibri"/>
              </a:rPr>
              <a:t> and </a:t>
            </a:r>
            <a:r>
              <a:rPr lang="en-US" sz="1600" b="1" dirty="0">
                <a:solidFill>
                  <a:schemeClr val="dk1"/>
                </a:solidFill>
                <a:latin typeface="Calibri" panose="020F0502020204030204" pitchFamily="34" charset="0"/>
                <a:ea typeface="Calibri"/>
                <a:cs typeface="Calibri" panose="020F0502020204030204" pitchFamily="34" charset="0"/>
                <a:sym typeface="Calibri"/>
              </a:rPr>
              <a:t>kube-proxy</a:t>
            </a:r>
            <a:r>
              <a:rPr lang="en-US" sz="1600" dirty="0">
                <a:solidFill>
                  <a:schemeClr val="dk1"/>
                </a:solidFill>
                <a:latin typeface="Calibri" panose="020F0502020204030204" pitchFamily="34" charset="0"/>
                <a:ea typeface="Calibri"/>
                <a:cs typeface="Calibri" panose="020F0502020204030204" pitchFamily="34" charset="0"/>
                <a:sym typeface="Calibri"/>
              </a:rPr>
              <a:t>.</a:t>
            </a:r>
          </a:p>
          <a:p>
            <a:pPr marL="0" indent="0">
              <a:lnSpc>
                <a:spcPct val="150000"/>
              </a:lnSpc>
              <a:spcBef>
                <a:spcPts val="640"/>
              </a:spcBef>
              <a:buClr>
                <a:schemeClr val="accent3"/>
              </a:buClr>
              <a:buSzPts val="1620"/>
              <a:buNone/>
            </a:pPr>
            <a:r>
              <a:rPr lang="en-US" sz="1600" i="1" dirty="0">
                <a:solidFill>
                  <a:schemeClr val="dk1"/>
                </a:solidFill>
                <a:latin typeface="Calibri" panose="020F0502020204030204" pitchFamily="34" charset="0"/>
                <a:ea typeface="Calibri"/>
                <a:cs typeface="Calibri" panose="020F0502020204030204" pitchFamily="34" charset="0"/>
                <a:sym typeface="Calibri"/>
              </a:rPr>
              <a:t>Allows Pods to be scheduled. A basic worker physical or virtual machine of Kubernetes.</a:t>
            </a:r>
            <a:endParaRPr lang="en-US" sz="1600" b="1" dirty="0">
              <a:solidFill>
                <a:schemeClr val="dk1"/>
              </a:solidFill>
              <a:latin typeface="Calibri" panose="020F0502020204030204" pitchFamily="34" charset="0"/>
              <a:ea typeface="Calibri"/>
              <a:cs typeface="Calibri" panose="020F0502020204030204" pitchFamily="34" charset="0"/>
              <a:sym typeface="Calibri"/>
            </a:endParaRPr>
          </a:p>
          <a:p>
            <a:pPr marL="457200" indent="-494030">
              <a:lnSpc>
                <a:spcPct val="150000"/>
              </a:lnSpc>
              <a:spcBef>
                <a:spcPts val="0"/>
              </a:spcBef>
              <a:buClr>
                <a:srgbClr val="000000"/>
              </a:buClr>
              <a:buSzPts val="2200"/>
              <a:buFont typeface="Noto Sans Symbols"/>
              <a:buChar char="▪"/>
            </a:pPr>
            <a:r>
              <a:rPr lang="en-US" sz="1600" dirty="0">
                <a:solidFill>
                  <a:schemeClr val="dk1"/>
                </a:solidFill>
                <a:latin typeface="Calibri" panose="020F0502020204030204" pitchFamily="34" charset="0"/>
                <a:ea typeface="Calibri"/>
                <a:cs typeface="Calibri" panose="020F0502020204030204" pitchFamily="34" charset="0"/>
                <a:sym typeface="Calibri"/>
              </a:rPr>
              <a:t>Must be managed by a master</a:t>
            </a:r>
            <a:endParaRPr lang="en-US" sz="1600" b="1" dirty="0">
              <a:solidFill>
                <a:schemeClr val="dk1"/>
              </a:solidFill>
              <a:latin typeface="Calibri" panose="020F0502020204030204" pitchFamily="34" charset="0"/>
              <a:ea typeface="Calibri"/>
              <a:cs typeface="Calibri" panose="020F0502020204030204" pitchFamily="34" charset="0"/>
              <a:sym typeface="Calibri"/>
            </a:endParaRPr>
          </a:p>
          <a:p>
            <a:pPr marL="457200" indent="-494030">
              <a:lnSpc>
                <a:spcPct val="150000"/>
              </a:lnSpc>
              <a:spcBef>
                <a:spcPts val="600"/>
              </a:spcBef>
              <a:buClr>
                <a:srgbClr val="000000"/>
              </a:buClr>
              <a:buSzPts val="2200"/>
              <a:buFont typeface="Noto Sans Symbols"/>
              <a:buChar char="▪"/>
            </a:pPr>
            <a:r>
              <a:rPr lang="en-US" sz="1600" dirty="0">
                <a:solidFill>
                  <a:schemeClr val="dk1"/>
                </a:solidFill>
                <a:latin typeface="Calibri" panose="020F0502020204030204" pitchFamily="34" charset="0"/>
                <a:ea typeface="Calibri"/>
                <a:cs typeface="Calibri" panose="020F0502020204030204" pitchFamily="34" charset="0"/>
                <a:sym typeface="Calibri"/>
              </a:rPr>
              <a:t>May host multiple pods</a:t>
            </a:r>
            <a:endParaRPr lang="en-US" sz="1600" b="1" dirty="0">
              <a:solidFill>
                <a:schemeClr val="dk1"/>
              </a:solidFill>
              <a:latin typeface="Calibri" panose="020F0502020204030204" pitchFamily="34" charset="0"/>
              <a:ea typeface="Calibri"/>
              <a:cs typeface="Calibri" panose="020F0502020204030204" pitchFamily="34" charset="0"/>
              <a:sym typeface="Calibri"/>
            </a:endParaRPr>
          </a:p>
          <a:p>
            <a:pPr marL="457200" indent="-494030">
              <a:lnSpc>
                <a:spcPct val="150000"/>
              </a:lnSpc>
              <a:spcBef>
                <a:spcPts val="600"/>
              </a:spcBef>
              <a:buClr>
                <a:srgbClr val="000000"/>
              </a:buClr>
              <a:buSzPts val="2200"/>
              <a:buFont typeface="Noto Sans Symbols"/>
              <a:buChar char="▪"/>
            </a:pPr>
            <a:r>
              <a:rPr lang="en-US" sz="1600" dirty="0">
                <a:solidFill>
                  <a:schemeClr val="dk1"/>
                </a:solidFill>
                <a:latin typeface="Calibri" panose="020F0502020204030204" pitchFamily="34" charset="0"/>
                <a:ea typeface="Calibri"/>
                <a:cs typeface="Calibri" panose="020F0502020204030204" pitchFamily="34" charset="0"/>
                <a:sym typeface="Calibri"/>
              </a:rPr>
              <a:t>Internal IP Address endpoint</a:t>
            </a:r>
            <a:endParaRPr lang="en-US" sz="1600" b="1" dirty="0">
              <a:solidFill>
                <a:schemeClr val="dk1"/>
              </a:solidFill>
              <a:latin typeface="Calibri" panose="020F0502020204030204" pitchFamily="34" charset="0"/>
              <a:ea typeface="Calibri"/>
              <a:cs typeface="Calibri" panose="020F0502020204030204" pitchFamily="34" charset="0"/>
              <a:sym typeface="Calibri"/>
            </a:endParaRPr>
          </a:p>
          <a:p>
            <a:pPr marL="457200" indent="-494030">
              <a:lnSpc>
                <a:spcPct val="150000"/>
              </a:lnSpc>
              <a:spcBef>
                <a:spcPts val="600"/>
              </a:spcBef>
              <a:buClr>
                <a:srgbClr val="000000"/>
              </a:buClr>
              <a:buSzPts val="2200"/>
              <a:buFont typeface="Noto Sans Symbols"/>
              <a:buChar char="▪"/>
            </a:pPr>
            <a:r>
              <a:rPr lang="en-US" sz="1600" dirty="0">
                <a:solidFill>
                  <a:schemeClr val="dk1"/>
                </a:solidFill>
                <a:latin typeface="Calibri" panose="020F0502020204030204" pitchFamily="34" charset="0"/>
                <a:ea typeface="Calibri"/>
                <a:cs typeface="Calibri" panose="020F0502020204030204" pitchFamily="34" charset="0"/>
                <a:sym typeface="Calibri"/>
              </a:rPr>
              <a:t>Can be tagged and filtered using labels</a:t>
            </a:r>
            <a:endParaRPr lang="en-US" sz="1600" b="1" dirty="0">
              <a:solidFill>
                <a:schemeClr val="dk1"/>
              </a:solidFill>
              <a:latin typeface="Calibri" panose="020F0502020204030204" pitchFamily="34" charset="0"/>
              <a:ea typeface="Calibri"/>
              <a:cs typeface="Calibri" panose="020F0502020204030204" pitchFamily="34" charset="0"/>
              <a:sym typeface="Calibri"/>
            </a:endParaRPr>
          </a:p>
          <a:p>
            <a:pPr marL="0" indent="0" algn="just">
              <a:lnSpc>
                <a:spcPct val="150000"/>
              </a:lnSpc>
              <a:spcBef>
                <a:spcPts val="640"/>
              </a:spcBef>
              <a:buClr>
                <a:schemeClr val="accent3"/>
              </a:buClr>
              <a:buSzPts val="1620"/>
              <a:buNone/>
            </a:pPr>
            <a:endParaRPr lang="en-US" sz="1600" dirty="0">
              <a:solidFill>
                <a:srgbClr val="000000"/>
              </a:solidFill>
              <a:latin typeface="Calibri" panose="020F0502020204030204" pitchFamily="34" charset="0"/>
              <a:ea typeface="Arial"/>
              <a:cs typeface="Calibri" panose="020F0502020204030204" pitchFamily="34" charset="0"/>
              <a:sym typeface="Arial"/>
            </a:endParaRPr>
          </a:p>
          <a:p>
            <a:pPr marL="0" indent="0" algn="just">
              <a:lnSpc>
                <a:spcPct val="150000"/>
              </a:lnSpc>
              <a:spcBef>
                <a:spcPts val="640"/>
              </a:spcBef>
              <a:buClr>
                <a:schemeClr val="accent3"/>
              </a:buClr>
              <a:buSzPts val="1620"/>
              <a:buFont typeface="Arial" panose="020B0604020202020204" pitchFamily="34" charset="0"/>
              <a:buNone/>
            </a:pPr>
            <a:endParaRPr lang="en-US" sz="16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1" name="Title 1">
            <a:extLst>
              <a:ext uri="{FF2B5EF4-FFF2-40B4-BE49-F238E27FC236}">
                <a16:creationId xmlns:a16="http://schemas.microsoft.com/office/drawing/2014/main" id="{97755D5E-7DD0-7448-A9F4-4581D398DBCF}"/>
              </a:ext>
            </a:extLst>
          </p:cNvPr>
          <p:cNvSpPr txBox="1">
            <a:spLocks/>
          </p:cNvSpPr>
          <p:nvPr/>
        </p:nvSpPr>
        <p:spPr>
          <a:xfrm>
            <a:off x="7429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Worker Node Roles</a:t>
            </a:r>
          </a:p>
        </p:txBody>
      </p:sp>
      <p:pic>
        <p:nvPicPr>
          <p:cNvPr id="12" name="Google Shape;1536;p218">
            <a:extLst>
              <a:ext uri="{FF2B5EF4-FFF2-40B4-BE49-F238E27FC236}">
                <a16:creationId xmlns:a16="http://schemas.microsoft.com/office/drawing/2014/main" id="{7CD3D944-ABF8-3046-B311-8FD85559C621}"/>
              </a:ext>
            </a:extLst>
          </p:cNvPr>
          <p:cNvPicPr preferRelativeResize="0"/>
          <p:nvPr/>
        </p:nvPicPr>
        <p:blipFill rotWithShape="1">
          <a:blip r:embed="rId4">
            <a:alphaModFix/>
          </a:blip>
          <a:srcRect/>
          <a:stretch/>
        </p:blipFill>
        <p:spPr>
          <a:xfrm>
            <a:off x="8197555" y="2679367"/>
            <a:ext cx="3890963" cy="3175000"/>
          </a:xfrm>
          <a:prstGeom prst="rect">
            <a:avLst/>
          </a:prstGeom>
          <a:noFill/>
          <a:ln>
            <a:noFill/>
          </a:ln>
        </p:spPr>
      </p:pic>
    </p:spTree>
    <p:extLst>
      <p:ext uri="{BB962C8B-B14F-4D97-AF65-F5344CB8AC3E}">
        <p14:creationId xmlns:p14="http://schemas.microsoft.com/office/powerpoint/2010/main" val="97279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a:t>
            </a:fld>
            <a:endParaRPr lang="en-US" sz="1600" dirty="0"/>
          </a:p>
        </p:txBody>
      </p:sp>
      <p:sp>
        <p:nvSpPr>
          <p:cNvPr id="11" name="Rectangle 10">
            <a:extLst>
              <a:ext uri="{FF2B5EF4-FFF2-40B4-BE49-F238E27FC236}">
                <a16:creationId xmlns:a16="http://schemas.microsoft.com/office/drawing/2014/main" id="{E9221D1B-9B44-9E4C-9C19-B5A8A875F4F0}"/>
              </a:ext>
            </a:extLst>
          </p:cNvPr>
          <p:cNvSpPr/>
          <p:nvPr/>
        </p:nvSpPr>
        <p:spPr>
          <a:xfrm>
            <a:off x="1343025" y="5057763"/>
            <a:ext cx="6457950" cy="4572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Physical Infrastructure</a:t>
            </a:r>
          </a:p>
        </p:txBody>
      </p:sp>
      <p:sp>
        <p:nvSpPr>
          <p:cNvPr id="12" name="Rectangle 11">
            <a:extLst>
              <a:ext uri="{FF2B5EF4-FFF2-40B4-BE49-F238E27FC236}">
                <a16:creationId xmlns:a16="http://schemas.microsoft.com/office/drawing/2014/main" id="{23A5E136-47EA-8442-BA95-D596B365DBD0}"/>
              </a:ext>
            </a:extLst>
          </p:cNvPr>
          <p:cNvSpPr/>
          <p:nvPr/>
        </p:nvSpPr>
        <p:spPr>
          <a:xfrm>
            <a:off x="1514475" y="4460863"/>
            <a:ext cx="571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vm</a:t>
            </a:r>
            <a:endParaRPr lang="en-US" dirty="0"/>
          </a:p>
        </p:txBody>
      </p:sp>
      <p:sp>
        <p:nvSpPr>
          <p:cNvPr id="13" name="Rectangle 12">
            <a:extLst>
              <a:ext uri="{FF2B5EF4-FFF2-40B4-BE49-F238E27FC236}">
                <a16:creationId xmlns:a16="http://schemas.microsoft.com/office/drawing/2014/main" id="{157CC825-B662-214C-9C7E-59A4E83B2DFF}"/>
              </a:ext>
            </a:extLst>
          </p:cNvPr>
          <p:cNvSpPr/>
          <p:nvPr/>
        </p:nvSpPr>
        <p:spPr>
          <a:xfrm>
            <a:off x="3114675" y="4473563"/>
            <a:ext cx="571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vm</a:t>
            </a:r>
            <a:endParaRPr lang="en-US" dirty="0"/>
          </a:p>
        </p:txBody>
      </p:sp>
      <p:sp>
        <p:nvSpPr>
          <p:cNvPr id="14" name="Rectangle 13">
            <a:extLst>
              <a:ext uri="{FF2B5EF4-FFF2-40B4-BE49-F238E27FC236}">
                <a16:creationId xmlns:a16="http://schemas.microsoft.com/office/drawing/2014/main" id="{43C2B830-9FE7-D64B-B39E-926B749BFFE4}"/>
              </a:ext>
            </a:extLst>
          </p:cNvPr>
          <p:cNvSpPr/>
          <p:nvPr/>
        </p:nvSpPr>
        <p:spPr>
          <a:xfrm>
            <a:off x="3914775" y="4448163"/>
            <a:ext cx="571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vm</a:t>
            </a:r>
            <a:endParaRPr lang="en-US" dirty="0"/>
          </a:p>
        </p:txBody>
      </p:sp>
      <p:sp>
        <p:nvSpPr>
          <p:cNvPr id="15" name="Rectangle 14">
            <a:extLst>
              <a:ext uri="{FF2B5EF4-FFF2-40B4-BE49-F238E27FC236}">
                <a16:creationId xmlns:a16="http://schemas.microsoft.com/office/drawing/2014/main" id="{E13F810C-CDE5-3645-A27A-7BE267000248}"/>
              </a:ext>
            </a:extLst>
          </p:cNvPr>
          <p:cNvSpPr/>
          <p:nvPr/>
        </p:nvSpPr>
        <p:spPr>
          <a:xfrm>
            <a:off x="4714875" y="4448163"/>
            <a:ext cx="571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vm</a:t>
            </a:r>
            <a:endParaRPr lang="en-US" dirty="0"/>
          </a:p>
        </p:txBody>
      </p:sp>
      <p:sp>
        <p:nvSpPr>
          <p:cNvPr id="16" name="Rectangle 15">
            <a:extLst>
              <a:ext uri="{FF2B5EF4-FFF2-40B4-BE49-F238E27FC236}">
                <a16:creationId xmlns:a16="http://schemas.microsoft.com/office/drawing/2014/main" id="{8F0C54F2-C3DF-AA48-AFED-E422475A653B}"/>
              </a:ext>
            </a:extLst>
          </p:cNvPr>
          <p:cNvSpPr/>
          <p:nvPr/>
        </p:nvSpPr>
        <p:spPr>
          <a:xfrm>
            <a:off x="5514975" y="4448163"/>
            <a:ext cx="571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vm</a:t>
            </a:r>
            <a:endParaRPr lang="en-US" dirty="0"/>
          </a:p>
        </p:txBody>
      </p:sp>
      <p:sp>
        <p:nvSpPr>
          <p:cNvPr id="17" name="Rectangle 16">
            <a:extLst>
              <a:ext uri="{FF2B5EF4-FFF2-40B4-BE49-F238E27FC236}">
                <a16:creationId xmlns:a16="http://schemas.microsoft.com/office/drawing/2014/main" id="{29467DB5-C68B-9342-9E24-48762A54315D}"/>
              </a:ext>
            </a:extLst>
          </p:cNvPr>
          <p:cNvSpPr/>
          <p:nvPr/>
        </p:nvSpPr>
        <p:spPr>
          <a:xfrm>
            <a:off x="6315075" y="4448163"/>
            <a:ext cx="571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vm</a:t>
            </a:r>
            <a:endParaRPr lang="en-US" dirty="0"/>
          </a:p>
        </p:txBody>
      </p:sp>
      <p:sp>
        <p:nvSpPr>
          <p:cNvPr id="18" name="Rectangle 17">
            <a:extLst>
              <a:ext uri="{FF2B5EF4-FFF2-40B4-BE49-F238E27FC236}">
                <a16:creationId xmlns:a16="http://schemas.microsoft.com/office/drawing/2014/main" id="{5AA7CA52-5A89-8242-AFF2-8679FFEDDFDC}"/>
              </a:ext>
            </a:extLst>
          </p:cNvPr>
          <p:cNvSpPr/>
          <p:nvPr/>
        </p:nvSpPr>
        <p:spPr>
          <a:xfrm>
            <a:off x="7115175" y="4473563"/>
            <a:ext cx="571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vm</a:t>
            </a:r>
            <a:endParaRPr lang="en-US" dirty="0"/>
          </a:p>
        </p:txBody>
      </p:sp>
      <p:sp>
        <p:nvSpPr>
          <p:cNvPr id="19" name="Rectangle 18">
            <a:extLst>
              <a:ext uri="{FF2B5EF4-FFF2-40B4-BE49-F238E27FC236}">
                <a16:creationId xmlns:a16="http://schemas.microsoft.com/office/drawing/2014/main" id="{87C5EA7B-D511-6C49-B303-0EFAB2358D74}"/>
              </a:ext>
            </a:extLst>
          </p:cNvPr>
          <p:cNvSpPr/>
          <p:nvPr/>
        </p:nvSpPr>
        <p:spPr>
          <a:xfrm>
            <a:off x="2314575" y="4448163"/>
            <a:ext cx="571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vm</a:t>
            </a:r>
            <a:endParaRPr lang="en-US" dirty="0"/>
          </a:p>
        </p:txBody>
      </p:sp>
      <p:sp>
        <p:nvSpPr>
          <p:cNvPr id="20" name="Rectangle 19">
            <a:extLst>
              <a:ext uri="{FF2B5EF4-FFF2-40B4-BE49-F238E27FC236}">
                <a16:creationId xmlns:a16="http://schemas.microsoft.com/office/drawing/2014/main" id="{6F22A7C1-B66A-934C-8BF7-37015116495A}"/>
              </a:ext>
            </a:extLst>
          </p:cNvPr>
          <p:cNvSpPr/>
          <p:nvPr/>
        </p:nvSpPr>
        <p:spPr>
          <a:xfrm>
            <a:off x="1343025" y="3775063"/>
            <a:ext cx="3771900" cy="4572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1</a:t>
            </a:r>
          </a:p>
        </p:txBody>
      </p:sp>
      <p:sp>
        <p:nvSpPr>
          <p:cNvPr id="21" name="Rectangle 20">
            <a:extLst>
              <a:ext uri="{FF2B5EF4-FFF2-40B4-BE49-F238E27FC236}">
                <a16:creationId xmlns:a16="http://schemas.microsoft.com/office/drawing/2014/main" id="{D0B88732-F6EE-0E49-AEEE-27A8F23BC916}"/>
              </a:ext>
            </a:extLst>
          </p:cNvPr>
          <p:cNvSpPr/>
          <p:nvPr/>
        </p:nvSpPr>
        <p:spPr>
          <a:xfrm>
            <a:off x="1343025" y="3025763"/>
            <a:ext cx="2000250" cy="4572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Cluster 3</a:t>
            </a:r>
          </a:p>
        </p:txBody>
      </p:sp>
      <p:sp>
        <p:nvSpPr>
          <p:cNvPr id="22" name="Rectangle 21">
            <a:extLst>
              <a:ext uri="{FF2B5EF4-FFF2-40B4-BE49-F238E27FC236}">
                <a16:creationId xmlns:a16="http://schemas.microsoft.com/office/drawing/2014/main" id="{08504B19-B56D-8148-BF7A-622FD963DA29}"/>
              </a:ext>
            </a:extLst>
          </p:cNvPr>
          <p:cNvSpPr/>
          <p:nvPr/>
        </p:nvSpPr>
        <p:spPr>
          <a:xfrm>
            <a:off x="3514725" y="3025763"/>
            <a:ext cx="4171950" cy="4572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4</a:t>
            </a:r>
          </a:p>
        </p:txBody>
      </p:sp>
      <p:sp>
        <p:nvSpPr>
          <p:cNvPr id="23" name="Rectangle 22">
            <a:extLst>
              <a:ext uri="{FF2B5EF4-FFF2-40B4-BE49-F238E27FC236}">
                <a16:creationId xmlns:a16="http://schemas.microsoft.com/office/drawing/2014/main" id="{FBBA5411-CE6C-904D-B72C-883CC81D020D}"/>
              </a:ext>
            </a:extLst>
          </p:cNvPr>
          <p:cNvSpPr/>
          <p:nvPr/>
        </p:nvSpPr>
        <p:spPr>
          <a:xfrm>
            <a:off x="5229225" y="3775063"/>
            <a:ext cx="2457450" cy="4572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Cluster 2</a:t>
            </a:r>
          </a:p>
        </p:txBody>
      </p:sp>
      <p:sp>
        <p:nvSpPr>
          <p:cNvPr id="24" name="Rectangle 23">
            <a:extLst>
              <a:ext uri="{FF2B5EF4-FFF2-40B4-BE49-F238E27FC236}">
                <a16:creationId xmlns:a16="http://schemas.microsoft.com/office/drawing/2014/main" id="{621B2036-7EB0-3E48-8AC3-FEE9A2F7B296}"/>
              </a:ext>
            </a:extLst>
          </p:cNvPr>
          <p:cNvSpPr/>
          <p:nvPr/>
        </p:nvSpPr>
        <p:spPr>
          <a:xfrm>
            <a:off x="1485900" y="3089272"/>
            <a:ext cx="857250" cy="30320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Application</a:t>
            </a:r>
          </a:p>
        </p:txBody>
      </p:sp>
      <p:sp>
        <p:nvSpPr>
          <p:cNvPr id="25" name="Rectangle 24">
            <a:extLst>
              <a:ext uri="{FF2B5EF4-FFF2-40B4-BE49-F238E27FC236}">
                <a16:creationId xmlns:a16="http://schemas.microsoft.com/office/drawing/2014/main" id="{F0E4CF63-99AB-0947-BDCF-620B404B7744}"/>
              </a:ext>
            </a:extLst>
          </p:cNvPr>
          <p:cNvSpPr/>
          <p:nvPr/>
        </p:nvSpPr>
        <p:spPr>
          <a:xfrm>
            <a:off x="1657350" y="3830637"/>
            <a:ext cx="857250" cy="333371"/>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Application</a:t>
            </a:r>
          </a:p>
        </p:txBody>
      </p:sp>
      <p:sp>
        <p:nvSpPr>
          <p:cNvPr id="26" name="Rectangle 25">
            <a:extLst>
              <a:ext uri="{FF2B5EF4-FFF2-40B4-BE49-F238E27FC236}">
                <a16:creationId xmlns:a16="http://schemas.microsoft.com/office/drawing/2014/main" id="{50FFB6B4-61AC-7F46-AAEF-CC506C5A8D8A}"/>
              </a:ext>
            </a:extLst>
          </p:cNvPr>
          <p:cNvSpPr/>
          <p:nvPr/>
        </p:nvSpPr>
        <p:spPr>
          <a:xfrm>
            <a:off x="3886200" y="3830638"/>
            <a:ext cx="857250" cy="3333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Application</a:t>
            </a:r>
          </a:p>
        </p:txBody>
      </p:sp>
      <p:sp>
        <p:nvSpPr>
          <p:cNvPr id="27" name="Rectangle 26">
            <a:extLst>
              <a:ext uri="{FF2B5EF4-FFF2-40B4-BE49-F238E27FC236}">
                <a16:creationId xmlns:a16="http://schemas.microsoft.com/office/drawing/2014/main" id="{C134FE8E-2D9E-C246-9225-A79D31C65CE7}"/>
              </a:ext>
            </a:extLst>
          </p:cNvPr>
          <p:cNvSpPr/>
          <p:nvPr/>
        </p:nvSpPr>
        <p:spPr>
          <a:xfrm>
            <a:off x="6315075" y="3089274"/>
            <a:ext cx="857250" cy="33337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Application</a:t>
            </a:r>
          </a:p>
        </p:txBody>
      </p:sp>
      <p:sp>
        <p:nvSpPr>
          <p:cNvPr id="28" name="Rectangle 27">
            <a:extLst>
              <a:ext uri="{FF2B5EF4-FFF2-40B4-BE49-F238E27FC236}">
                <a16:creationId xmlns:a16="http://schemas.microsoft.com/office/drawing/2014/main" id="{98E25320-CA6C-6049-8E15-A7EE262E7234}"/>
              </a:ext>
            </a:extLst>
          </p:cNvPr>
          <p:cNvSpPr/>
          <p:nvPr/>
        </p:nvSpPr>
        <p:spPr>
          <a:xfrm>
            <a:off x="5286375" y="3808409"/>
            <a:ext cx="857250" cy="33337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Application</a:t>
            </a:r>
          </a:p>
        </p:txBody>
      </p:sp>
      <p:sp>
        <p:nvSpPr>
          <p:cNvPr id="29" name="Rectangle 28">
            <a:extLst>
              <a:ext uri="{FF2B5EF4-FFF2-40B4-BE49-F238E27FC236}">
                <a16:creationId xmlns:a16="http://schemas.microsoft.com/office/drawing/2014/main" id="{7AF814D3-FC02-9B4D-971E-44790721A2F3}"/>
              </a:ext>
            </a:extLst>
          </p:cNvPr>
          <p:cNvSpPr/>
          <p:nvPr/>
        </p:nvSpPr>
        <p:spPr>
          <a:xfrm>
            <a:off x="3914775" y="3059109"/>
            <a:ext cx="857250" cy="333371"/>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Application</a:t>
            </a:r>
          </a:p>
        </p:txBody>
      </p:sp>
      <p:sp>
        <p:nvSpPr>
          <p:cNvPr id="30" name="Rectangle 29">
            <a:extLst>
              <a:ext uri="{FF2B5EF4-FFF2-40B4-BE49-F238E27FC236}">
                <a16:creationId xmlns:a16="http://schemas.microsoft.com/office/drawing/2014/main" id="{AC1B4428-DF8D-3E4B-977A-280C66010847}"/>
              </a:ext>
            </a:extLst>
          </p:cNvPr>
          <p:cNvSpPr/>
          <p:nvPr/>
        </p:nvSpPr>
        <p:spPr>
          <a:xfrm>
            <a:off x="1343025" y="2060565"/>
            <a:ext cx="6457950" cy="73660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Cluster Management / Orchestration Engine</a:t>
            </a:r>
          </a:p>
          <a:p>
            <a:pPr algn="ctr"/>
            <a:r>
              <a:rPr lang="en-US" sz="1600" dirty="0"/>
              <a:t>(Provisioning, </a:t>
            </a:r>
            <a:r>
              <a:rPr lang="en-US" sz="1600" dirty="0" err="1"/>
              <a:t>Config</a:t>
            </a:r>
            <a:r>
              <a:rPr lang="en-US" sz="1600" dirty="0"/>
              <a:t> Management, Packaging, OS patches, logging, monitoring)</a:t>
            </a:r>
          </a:p>
        </p:txBody>
      </p:sp>
      <p:sp>
        <p:nvSpPr>
          <p:cNvPr id="31" name="Title 1">
            <a:extLst>
              <a:ext uri="{FF2B5EF4-FFF2-40B4-BE49-F238E27FC236}">
                <a16:creationId xmlns:a16="http://schemas.microsoft.com/office/drawing/2014/main" id="{93309C53-1650-3D44-85FF-4B68AAB55891}"/>
              </a:ext>
            </a:extLst>
          </p:cNvPr>
          <p:cNvSpPr txBox="1">
            <a:spLocks/>
          </p:cNvSpPr>
          <p:nvPr/>
        </p:nvSpPr>
        <p:spPr>
          <a:xfrm>
            <a:off x="7429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Architecture – Bird’s Eye View</a:t>
            </a:r>
          </a:p>
        </p:txBody>
      </p:sp>
    </p:spTree>
    <p:extLst>
      <p:ext uri="{BB962C8B-B14F-4D97-AF65-F5344CB8AC3E}">
        <p14:creationId xmlns:p14="http://schemas.microsoft.com/office/powerpoint/2010/main" val="1422918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20</a:t>
            </a:fld>
            <a:endParaRPr lang="en-US" sz="1600" dirty="0"/>
          </a:p>
        </p:txBody>
      </p:sp>
      <p:sp>
        <p:nvSpPr>
          <p:cNvPr id="10" name="Title 1">
            <a:extLst>
              <a:ext uri="{FF2B5EF4-FFF2-40B4-BE49-F238E27FC236}">
                <a16:creationId xmlns:a16="http://schemas.microsoft.com/office/drawing/2014/main" id="{EFBAD3EF-F188-DC42-8417-FC8C6B83EB5E}"/>
              </a:ext>
            </a:extLst>
          </p:cNvPr>
          <p:cNvSpPr txBox="1">
            <a:spLocks/>
          </p:cNvSpPr>
          <p:nvPr/>
        </p:nvSpPr>
        <p:spPr>
          <a:xfrm>
            <a:off x="7429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Worker Node Components</a:t>
            </a:r>
          </a:p>
        </p:txBody>
      </p:sp>
      <p:sp>
        <p:nvSpPr>
          <p:cNvPr id="12" name="Content Placeholder 2">
            <a:extLst>
              <a:ext uri="{FF2B5EF4-FFF2-40B4-BE49-F238E27FC236}">
                <a16:creationId xmlns:a16="http://schemas.microsoft.com/office/drawing/2014/main" id="{7FAB1088-AB74-364C-86AB-D130629A5DC3}"/>
              </a:ext>
            </a:extLst>
          </p:cNvPr>
          <p:cNvSpPr>
            <a:spLocks noGrp="1"/>
          </p:cNvSpPr>
          <p:nvPr>
            <p:ph idx="1"/>
          </p:nvPr>
        </p:nvSpPr>
        <p:spPr>
          <a:xfrm>
            <a:off x="805656" y="2015192"/>
            <a:ext cx="10580690" cy="3733800"/>
          </a:xfrm>
        </p:spPr>
        <p:txBody>
          <a:bodyPr>
            <a:noAutofit/>
          </a:bodyPr>
          <a:lstStyle/>
          <a:p>
            <a:pPr>
              <a:lnSpc>
                <a:spcPct val="150000"/>
              </a:lnSpc>
            </a:pPr>
            <a:r>
              <a:rPr lang="fr-FR" sz="1800" b="1" dirty="0">
                <a:highlight>
                  <a:srgbClr val="FFFF00"/>
                </a:highlight>
              </a:rPr>
              <a:t>kubelet</a:t>
            </a:r>
            <a:r>
              <a:rPr lang="fr-FR" sz="1800" dirty="0"/>
              <a:t> Service interacts with etcd store to read configuration details and to </a:t>
            </a:r>
            <a:r>
              <a:rPr lang="fr-FR" sz="1800" dirty="0" err="1"/>
              <a:t>write</a:t>
            </a:r>
            <a:r>
              <a:rPr lang="fr-FR" sz="1800" dirty="0"/>
              <a:t> values </a:t>
            </a:r>
            <a:r>
              <a:rPr lang="fr-FR" sz="1800" b="1" dirty="0"/>
              <a:t>via api-server</a:t>
            </a:r>
            <a:r>
              <a:rPr lang="fr-FR" sz="1800" dirty="0"/>
              <a:t>. It communicates with the master component to receive commands and work. The kubelet process then assumes responsibility for maintaining the state of work and the node server. It manages network rules, port forwarding, etc.</a:t>
            </a:r>
          </a:p>
          <a:p>
            <a:pPr>
              <a:lnSpc>
                <a:spcPct val="150000"/>
              </a:lnSpc>
            </a:pPr>
            <a:r>
              <a:rPr lang="en-IN" sz="1800" dirty="0"/>
              <a:t>kubelet takes a set of </a:t>
            </a:r>
            <a:r>
              <a:rPr lang="en-IN" sz="1800" dirty="0" err="1"/>
              <a:t>PodSpecs</a:t>
            </a:r>
            <a:r>
              <a:rPr lang="en-IN" sz="1800" dirty="0"/>
              <a:t> that are provided through various mechanisms and ensures that the containers described in those </a:t>
            </a:r>
            <a:r>
              <a:rPr lang="en-IN" sz="1800" dirty="0" err="1"/>
              <a:t>PodSpecs</a:t>
            </a:r>
            <a:r>
              <a:rPr lang="en-IN" sz="1800" dirty="0"/>
              <a:t> are running and healthy. The kubelet doesn’t manage containers which were not created by Kubernetes.</a:t>
            </a:r>
            <a:endParaRPr lang="en-US" sz="1800" dirty="0"/>
          </a:p>
          <a:p>
            <a:pPr marL="0" indent="0">
              <a:lnSpc>
                <a:spcPct val="150000"/>
              </a:lnSpc>
              <a:buNone/>
            </a:pPr>
            <a:endParaRPr lang="en-US" sz="1400" dirty="0"/>
          </a:p>
        </p:txBody>
      </p:sp>
    </p:spTree>
    <p:extLst>
      <p:ext uri="{BB962C8B-B14F-4D97-AF65-F5344CB8AC3E}">
        <p14:creationId xmlns:p14="http://schemas.microsoft.com/office/powerpoint/2010/main" val="1686775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21</a:t>
            </a:fld>
            <a:endParaRPr lang="en-US" sz="1600" dirty="0"/>
          </a:p>
        </p:txBody>
      </p:sp>
      <p:sp>
        <p:nvSpPr>
          <p:cNvPr id="10" name="Title 1">
            <a:extLst>
              <a:ext uri="{FF2B5EF4-FFF2-40B4-BE49-F238E27FC236}">
                <a16:creationId xmlns:a16="http://schemas.microsoft.com/office/drawing/2014/main" id="{44071C5A-CC80-024D-B5CD-7CA807A43F78}"/>
              </a:ext>
            </a:extLst>
          </p:cNvPr>
          <p:cNvSpPr txBox="1">
            <a:spLocks/>
          </p:cNvSpPr>
          <p:nvPr/>
        </p:nvSpPr>
        <p:spPr>
          <a:xfrm>
            <a:off x="742949" y="517526"/>
            <a:ext cx="1043873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Worker Node Components</a:t>
            </a:r>
          </a:p>
        </p:txBody>
      </p:sp>
      <p:sp>
        <p:nvSpPr>
          <p:cNvPr id="12" name="Content Placeholder 2">
            <a:extLst>
              <a:ext uri="{FF2B5EF4-FFF2-40B4-BE49-F238E27FC236}">
                <a16:creationId xmlns:a16="http://schemas.microsoft.com/office/drawing/2014/main" id="{20B89AC7-5FEB-444C-8B5B-4E8C0D2B0777}"/>
              </a:ext>
            </a:extLst>
          </p:cNvPr>
          <p:cNvSpPr>
            <a:spLocks noGrp="1"/>
          </p:cNvSpPr>
          <p:nvPr>
            <p:ph idx="1"/>
          </p:nvPr>
        </p:nvSpPr>
        <p:spPr>
          <a:xfrm>
            <a:off x="790574" y="1843089"/>
            <a:ext cx="10876707" cy="3733800"/>
          </a:xfrm>
        </p:spPr>
        <p:txBody>
          <a:bodyPr>
            <a:noAutofit/>
          </a:bodyPr>
          <a:lstStyle/>
          <a:p>
            <a:pPr>
              <a:lnSpc>
                <a:spcPct val="150000"/>
              </a:lnSpc>
            </a:pPr>
            <a:r>
              <a:rPr lang="en-IN" sz="1800" b="1" i="1" dirty="0" err="1">
                <a:highlight>
                  <a:srgbClr val="FFFF00"/>
                </a:highlight>
              </a:rPr>
              <a:t>kube</a:t>
            </a:r>
            <a:r>
              <a:rPr lang="en-IN" sz="1800" b="1" i="1" dirty="0">
                <a:highlight>
                  <a:srgbClr val="FFFF00"/>
                </a:highlight>
              </a:rPr>
              <a:t>-proxy</a:t>
            </a:r>
            <a:r>
              <a:rPr lang="en-IN" sz="1800" dirty="0"/>
              <a:t> enables the Kubernetes service abstraction by maintaining network rules on the host and performing connection forwarding.</a:t>
            </a:r>
            <a:endParaRPr lang="fr-FR" sz="1800" dirty="0"/>
          </a:p>
          <a:p>
            <a:pPr>
              <a:lnSpc>
                <a:spcPct val="150000"/>
              </a:lnSpc>
            </a:pPr>
            <a:r>
              <a:rPr lang="fr-FR" sz="1800" dirty="0" err="1"/>
              <a:t>Kubernetes</a:t>
            </a:r>
            <a:r>
              <a:rPr lang="fr-FR" sz="1800" dirty="0"/>
              <a:t> </a:t>
            </a:r>
            <a:r>
              <a:rPr lang="fr-FR" sz="1800" b="1" dirty="0"/>
              <a:t>Proxy</a:t>
            </a:r>
            <a:r>
              <a:rPr lang="fr-FR" sz="1800" dirty="0"/>
              <a:t> Service is a proxy service which runs on each node and helps in making services available to the external host. It helps in forwarding the request to correct containers and is capable of performing primitive load balancing. It makes sure that the networking environment is predictable and accessible and at the same time it is isolated as well. It manages pods on node, volumes, secrets, creating new containers’ health checkup, etc.</a:t>
            </a:r>
            <a:endParaRPr lang="en-US" sz="1800" dirty="0"/>
          </a:p>
        </p:txBody>
      </p:sp>
    </p:spTree>
    <p:extLst>
      <p:ext uri="{BB962C8B-B14F-4D97-AF65-F5344CB8AC3E}">
        <p14:creationId xmlns:p14="http://schemas.microsoft.com/office/powerpoint/2010/main" val="2783030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22</a:t>
            </a:fld>
            <a:endParaRPr lang="en-US" sz="1600" dirty="0"/>
          </a:p>
        </p:txBody>
      </p:sp>
      <p:sp>
        <p:nvSpPr>
          <p:cNvPr id="10" name="Title 1">
            <a:extLst>
              <a:ext uri="{FF2B5EF4-FFF2-40B4-BE49-F238E27FC236}">
                <a16:creationId xmlns:a16="http://schemas.microsoft.com/office/drawing/2014/main" id="{3BE89834-BD39-E245-B3F9-8249364136DD}"/>
              </a:ext>
            </a:extLst>
          </p:cNvPr>
          <p:cNvSpPr txBox="1">
            <a:spLocks/>
          </p:cNvSpPr>
          <p:nvPr/>
        </p:nvSpPr>
        <p:spPr>
          <a:xfrm>
            <a:off x="247650" y="2402803"/>
            <a:ext cx="1175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Cloud Controller Manager</a:t>
            </a:r>
          </a:p>
        </p:txBody>
      </p:sp>
    </p:spTree>
    <p:extLst>
      <p:ext uri="{BB962C8B-B14F-4D97-AF65-F5344CB8AC3E}">
        <p14:creationId xmlns:p14="http://schemas.microsoft.com/office/powerpoint/2010/main" val="714848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23</a:t>
            </a:fld>
            <a:endParaRPr lang="en-US" sz="1600" dirty="0"/>
          </a:p>
        </p:txBody>
      </p:sp>
      <p:sp>
        <p:nvSpPr>
          <p:cNvPr id="11" name="Content Placeholder 2">
            <a:extLst>
              <a:ext uri="{FF2B5EF4-FFF2-40B4-BE49-F238E27FC236}">
                <a16:creationId xmlns:a16="http://schemas.microsoft.com/office/drawing/2014/main" id="{AE5A5241-09D1-486C-9A8E-76B2A24FABFB}"/>
              </a:ext>
            </a:extLst>
          </p:cNvPr>
          <p:cNvSpPr txBox="1">
            <a:spLocks/>
          </p:cNvSpPr>
          <p:nvPr/>
        </p:nvSpPr>
        <p:spPr>
          <a:xfrm>
            <a:off x="247651" y="1690687"/>
            <a:ext cx="11616400" cy="41636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pPr>
            <a:r>
              <a:rPr lang="en-IN" sz="2200" dirty="0"/>
              <a:t>Initially part of kube-controller-manager</a:t>
            </a:r>
          </a:p>
          <a:p>
            <a:pPr>
              <a:lnSpc>
                <a:spcPct val="160000"/>
              </a:lnSpc>
            </a:pPr>
            <a:r>
              <a:rPr lang="en-IN" sz="2200" dirty="0"/>
              <a:t>CCM was created to allow cloud vendor code and k8s core to evolve independent of one another</a:t>
            </a:r>
          </a:p>
          <a:p>
            <a:pPr>
              <a:lnSpc>
                <a:spcPct val="160000"/>
              </a:lnSpc>
            </a:pPr>
            <a:r>
              <a:rPr lang="en-IN" sz="2200" dirty="0"/>
              <a:t>Runs along other master components </a:t>
            </a:r>
          </a:p>
          <a:p>
            <a:pPr>
              <a:lnSpc>
                <a:spcPct val="160000"/>
              </a:lnSpc>
            </a:pPr>
            <a:r>
              <a:rPr lang="en-IN" sz="2200" dirty="0"/>
              <a:t>Can also be started as a Kubernetes add-on, in which case it runs on top of Kubernetes</a:t>
            </a:r>
          </a:p>
          <a:p>
            <a:pPr>
              <a:lnSpc>
                <a:spcPct val="160000"/>
              </a:lnSpc>
            </a:pPr>
            <a:r>
              <a:rPr lang="en-IN" sz="2200" dirty="0"/>
              <a:t>Design is based on a plugin mechanism</a:t>
            </a:r>
          </a:p>
          <a:p>
            <a:pPr>
              <a:lnSpc>
                <a:spcPct val="160000"/>
              </a:lnSpc>
            </a:pPr>
            <a:endParaRPr lang="en-IN" sz="2200" dirty="0"/>
          </a:p>
        </p:txBody>
      </p:sp>
      <p:sp>
        <p:nvSpPr>
          <p:cNvPr id="12" name="Title 1">
            <a:extLst>
              <a:ext uri="{FF2B5EF4-FFF2-40B4-BE49-F238E27FC236}">
                <a16:creationId xmlns:a16="http://schemas.microsoft.com/office/drawing/2014/main" id="{AF333C9A-5B0B-BC44-909B-876B05084CA8}"/>
              </a:ext>
            </a:extLst>
          </p:cNvPr>
          <p:cNvSpPr txBox="1">
            <a:spLocks/>
          </p:cNvSpPr>
          <p:nvPr/>
        </p:nvSpPr>
        <p:spPr>
          <a:xfrm>
            <a:off x="608636" y="2397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Cloud Controller Manager (CCM)</a:t>
            </a:r>
          </a:p>
        </p:txBody>
      </p:sp>
    </p:spTree>
    <p:extLst>
      <p:ext uri="{BB962C8B-B14F-4D97-AF65-F5344CB8AC3E}">
        <p14:creationId xmlns:p14="http://schemas.microsoft.com/office/powerpoint/2010/main" val="2194247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AF276DD-2B70-6F46-AC4C-0F7CF35C2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462801"/>
            <a:ext cx="11189110" cy="4841692"/>
          </a:xfrm>
          <a:prstGeom prst="rect">
            <a:avLst/>
          </a:prstGeom>
        </p:spPr>
      </p:pic>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5">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24</a:t>
            </a:fld>
            <a:endParaRPr lang="en-US" sz="1600" dirty="0"/>
          </a:p>
        </p:txBody>
      </p:sp>
      <p:sp>
        <p:nvSpPr>
          <p:cNvPr id="12" name="Title 1">
            <a:extLst>
              <a:ext uri="{FF2B5EF4-FFF2-40B4-BE49-F238E27FC236}">
                <a16:creationId xmlns:a16="http://schemas.microsoft.com/office/drawing/2014/main" id="{38414135-4964-7546-B6F2-231CCCED054B}"/>
              </a:ext>
            </a:extLst>
          </p:cNvPr>
          <p:cNvSpPr txBox="1">
            <a:spLocks/>
          </p:cNvSpPr>
          <p:nvPr/>
        </p:nvSpPr>
        <p:spPr>
          <a:xfrm>
            <a:off x="608636" y="2397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Cloud Controller Manager (CCM)</a:t>
            </a:r>
          </a:p>
        </p:txBody>
      </p:sp>
    </p:spTree>
    <p:extLst>
      <p:ext uri="{BB962C8B-B14F-4D97-AF65-F5344CB8AC3E}">
        <p14:creationId xmlns:p14="http://schemas.microsoft.com/office/powerpoint/2010/main" val="457001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5EA9-1992-41BC-9694-B0E59CEA6F0C}"/>
              </a:ext>
            </a:extLst>
          </p:cNvPr>
          <p:cNvSpPr>
            <a:spLocks noGrp="1"/>
          </p:cNvSpPr>
          <p:nvPr>
            <p:ph type="title"/>
          </p:nvPr>
        </p:nvSpPr>
        <p:spPr/>
        <p:txBody>
          <a:bodyPr/>
          <a:lstStyle/>
          <a:p>
            <a:r>
              <a:rPr lang="en-US" b="1" dirty="0">
                <a:solidFill>
                  <a:srgbClr val="002060"/>
                </a:solidFill>
              </a:rPr>
              <a:t>Running Cloud Controllers</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25</a:t>
            </a:fld>
            <a:endParaRPr lang="en-US" sz="1600" dirty="0"/>
          </a:p>
        </p:txBody>
      </p:sp>
      <p:sp>
        <p:nvSpPr>
          <p:cNvPr id="11" name="Content Placeholder 2">
            <a:extLst>
              <a:ext uri="{FF2B5EF4-FFF2-40B4-BE49-F238E27FC236}">
                <a16:creationId xmlns:a16="http://schemas.microsoft.com/office/drawing/2014/main" id="{AE5A5241-09D1-486C-9A8E-76B2A24FABFB}"/>
              </a:ext>
            </a:extLst>
          </p:cNvPr>
          <p:cNvSpPr txBox="1">
            <a:spLocks/>
          </p:cNvSpPr>
          <p:nvPr/>
        </p:nvSpPr>
        <p:spPr>
          <a:xfrm>
            <a:off x="497711" y="1690687"/>
            <a:ext cx="11181145" cy="4335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600" b="1" dirty="0">
                <a:latin typeface="Calibri" panose="020F0502020204030204" pitchFamily="34" charset="0"/>
                <a:cs typeface="Calibri" panose="020F0502020204030204" pitchFamily="34" charset="0"/>
              </a:rPr>
              <a:t>Infrastructure requirements</a:t>
            </a:r>
          </a:p>
          <a:p>
            <a:pPr>
              <a:lnSpc>
                <a:spcPct val="150000"/>
              </a:lnSpc>
            </a:pPr>
            <a:r>
              <a:rPr lang="en-US" sz="1600" dirty="0">
                <a:latin typeface="Calibri" panose="020F0502020204030204" pitchFamily="34" charset="0"/>
                <a:cs typeface="Calibri" panose="020F0502020204030204" pitchFamily="34" charset="0"/>
              </a:rPr>
              <a:t>cloud authentication/authorization</a:t>
            </a:r>
          </a:p>
          <a:p>
            <a:pPr>
              <a:lnSpc>
                <a:spcPct val="150000"/>
              </a:lnSpc>
            </a:pPr>
            <a:r>
              <a:rPr lang="en-US" sz="1600" dirty="0" err="1">
                <a:latin typeface="Calibri" panose="020F0502020204030204" pitchFamily="34" charset="0"/>
                <a:cs typeface="Calibri" panose="020F0502020204030204" pitchFamily="34" charset="0"/>
              </a:rPr>
              <a:t>kubernetes</a:t>
            </a:r>
            <a:r>
              <a:rPr lang="en-US" sz="1600" dirty="0">
                <a:latin typeface="Calibri" panose="020F0502020204030204" pitchFamily="34" charset="0"/>
                <a:cs typeface="Calibri" panose="020F0502020204030204" pitchFamily="34" charset="0"/>
              </a:rPr>
              <a:t> authentication/authorization</a:t>
            </a:r>
          </a:p>
          <a:p>
            <a:pPr>
              <a:lnSpc>
                <a:spcPct val="150000"/>
              </a:lnSpc>
            </a:pPr>
            <a:r>
              <a:rPr lang="en-US" sz="1600" dirty="0">
                <a:latin typeface="Calibri" panose="020F0502020204030204" pitchFamily="34" charset="0"/>
                <a:cs typeface="Calibri" panose="020F0502020204030204" pitchFamily="34" charset="0"/>
              </a:rPr>
              <a:t>high availability</a:t>
            </a:r>
          </a:p>
          <a:p>
            <a:pPr marL="0" indent="0">
              <a:lnSpc>
                <a:spcPct val="150000"/>
              </a:lnSpc>
              <a:buNone/>
            </a:pPr>
            <a:endParaRPr lang="en-US" sz="1600" dirty="0">
              <a:latin typeface="Calibri" panose="020F0502020204030204" pitchFamily="34" charset="0"/>
              <a:cs typeface="Calibri" panose="020F0502020204030204" pitchFamily="34" charset="0"/>
            </a:endParaRPr>
          </a:p>
          <a:p>
            <a:pPr marL="0" indent="0">
              <a:lnSpc>
                <a:spcPct val="150000"/>
              </a:lnSpc>
              <a:buNone/>
            </a:pPr>
            <a:r>
              <a:rPr lang="en-US" sz="1600" b="1" dirty="0">
                <a:latin typeface="Calibri" panose="020F0502020204030204" pitchFamily="34" charset="0"/>
                <a:cs typeface="Calibri" panose="020F0502020204030204" pitchFamily="34" charset="0"/>
              </a:rPr>
              <a:t>Configuration changes</a:t>
            </a:r>
          </a:p>
          <a:p>
            <a:pPr>
              <a:lnSpc>
                <a:spcPct val="150000"/>
              </a:lnSpc>
            </a:pPr>
            <a:r>
              <a:rPr lang="en-US" sz="1600" dirty="0">
                <a:solidFill>
                  <a:srgbClr val="000000"/>
                </a:solidFill>
                <a:latin typeface="Calibri" panose="020F0502020204030204" pitchFamily="34" charset="0"/>
                <a:cs typeface="Calibri" panose="020F0502020204030204" pitchFamily="34" charset="0"/>
              </a:rPr>
              <a:t>kube-apiserver and kube-controller-manager MUST NOT specify the --cloud-provider flag</a:t>
            </a:r>
          </a:p>
          <a:p>
            <a:pPr>
              <a:lnSpc>
                <a:spcPct val="150000"/>
              </a:lnSpc>
            </a:pPr>
            <a:r>
              <a:rPr lang="en-US" sz="1600" dirty="0">
                <a:solidFill>
                  <a:srgbClr val="000000"/>
                </a:solidFill>
                <a:latin typeface="Calibri" panose="020F0502020204030204" pitchFamily="34" charset="0"/>
                <a:cs typeface="Calibri" panose="020F0502020204030204" pitchFamily="34" charset="0"/>
              </a:rPr>
              <a:t>kubelet must run with --cloud-provider=external</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2690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5EA9-1992-41BC-9694-B0E59CEA6F0C}"/>
              </a:ext>
            </a:extLst>
          </p:cNvPr>
          <p:cNvSpPr>
            <a:spLocks noGrp="1"/>
          </p:cNvSpPr>
          <p:nvPr>
            <p:ph type="title"/>
          </p:nvPr>
        </p:nvSpPr>
        <p:spPr>
          <a:xfrm>
            <a:off x="519112" y="47291"/>
            <a:ext cx="10515600" cy="1325563"/>
          </a:xfrm>
        </p:spPr>
        <p:txBody>
          <a:bodyPr/>
          <a:lstStyle/>
          <a:p>
            <a:r>
              <a:rPr lang="en-US" b="1" dirty="0">
                <a:solidFill>
                  <a:srgbClr val="002060"/>
                </a:solidFill>
              </a:rPr>
              <a:t>Example Cloud Controllers</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26</a:t>
            </a:fld>
            <a:endParaRPr lang="en-US" sz="1600" dirty="0"/>
          </a:p>
        </p:txBody>
      </p:sp>
      <p:sp>
        <p:nvSpPr>
          <p:cNvPr id="11" name="Content Placeholder 2">
            <a:extLst>
              <a:ext uri="{FF2B5EF4-FFF2-40B4-BE49-F238E27FC236}">
                <a16:creationId xmlns:a16="http://schemas.microsoft.com/office/drawing/2014/main" id="{AE5A5241-09D1-486C-9A8E-76B2A24FABFB}"/>
              </a:ext>
            </a:extLst>
          </p:cNvPr>
          <p:cNvSpPr txBox="1">
            <a:spLocks/>
          </p:cNvSpPr>
          <p:nvPr/>
        </p:nvSpPr>
        <p:spPr>
          <a:xfrm>
            <a:off x="494523" y="1285573"/>
            <a:ext cx="11181145" cy="4335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IN" sz="1600" b="1" i="1" dirty="0"/>
              <a:t>Cloud vendors</a:t>
            </a:r>
          </a:p>
          <a:p>
            <a:pPr marL="0" indent="0">
              <a:lnSpc>
                <a:spcPct val="170000"/>
              </a:lnSpc>
              <a:buNone/>
            </a:pPr>
            <a:r>
              <a:rPr lang="en-IN" sz="1600" i="1" dirty="0"/>
              <a:t>Digital Ocean, OCI, Rancher</a:t>
            </a:r>
          </a:p>
          <a:p>
            <a:pPr marL="0" indent="0">
              <a:lnSpc>
                <a:spcPct val="170000"/>
              </a:lnSpc>
              <a:buNone/>
            </a:pPr>
            <a:endParaRPr lang="en-IN" sz="1600" b="1" i="1" dirty="0"/>
          </a:p>
          <a:p>
            <a:pPr marL="0" indent="0">
              <a:lnSpc>
                <a:spcPct val="170000"/>
              </a:lnSpc>
              <a:buNone/>
            </a:pPr>
            <a:r>
              <a:rPr lang="en-IN" sz="1600" b="1" i="1" dirty="0"/>
              <a:t>Examples of CCM</a:t>
            </a:r>
          </a:p>
          <a:p>
            <a:pPr>
              <a:lnSpc>
                <a:spcPct val="170000"/>
              </a:lnSpc>
            </a:pPr>
            <a:r>
              <a:rPr lang="en-IN" sz="1600" i="1" dirty="0"/>
              <a:t>Node Controller</a:t>
            </a:r>
            <a:r>
              <a:rPr lang="en-IN" sz="1600" dirty="0"/>
              <a:t>: For checking the cloud provider to determine if a node has been deleted in the cloud after it stops responding</a:t>
            </a:r>
          </a:p>
          <a:p>
            <a:pPr>
              <a:lnSpc>
                <a:spcPct val="170000"/>
              </a:lnSpc>
            </a:pPr>
            <a:r>
              <a:rPr lang="en-IN" sz="1600" i="1" dirty="0"/>
              <a:t>Route Controller</a:t>
            </a:r>
            <a:r>
              <a:rPr lang="en-IN" sz="1600" dirty="0"/>
              <a:t>: For setting up routes in the underlying cloud infrastructure</a:t>
            </a:r>
          </a:p>
          <a:p>
            <a:pPr>
              <a:lnSpc>
                <a:spcPct val="170000"/>
              </a:lnSpc>
            </a:pPr>
            <a:r>
              <a:rPr lang="en-IN" sz="1600" i="1" dirty="0"/>
              <a:t>Service Controller</a:t>
            </a:r>
            <a:r>
              <a:rPr lang="en-IN" sz="1600" dirty="0"/>
              <a:t>: For creating, updating and deleting cloud provider load balancers</a:t>
            </a:r>
          </a:p>
          <a:p>
            <a:pPr>
              <a:lnSpc>
                <a:spcPct val="170000"/>
              </a:lnSpc>
            </a:pPr>
            <a:r>
              <a:rPr lang="en-IN" sz="1600" i="1" dirty="0" err="1"/>
              <a:t>PersistentVolumeLabels</a:t>
            </a:r>
            <a:r>
              <a:rPr lang="en-IN" sz="1600" i="1" dirty="0"/>
              <a:t> controller</a:t>
            </a:r>
            <a:r>
              <a:rPr lang="en-IN" sz="1600" dirty="0"/>
              <a:t>: It applies labels on AWS EBS/GCE PD volumes when they are created. This removes the need for users to manually set the labels on these volumes.</a:t>
            </a:r>
          </a:p>
        </p:txBody>
      </p:sp>
    </p:spTree>
    <p:extLst>
      <p:ext uri="{BB962C8B-B14F-4D97-AF65-F5344CB8AC3E}">
        <p14:creationId xmlns:p14="http://schemas.microsoft.com/office/powerpoint/2010/main" val="3582147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D494A-C7DE-E644-9D75-436F00A24ABA}"/>
              </a:ext>
            </a:extLst>
          </p:cNvPr>
          <p:cNvSpPr>
            <a:spLocks noGrp="1"/>
          </p:cNvSpPr>
          <p:nvPr>
            <p:ph idx="1"/>
          </p:nvPr>
        </p:nvSpPr>
        <p:spPr/>
        <p:txBody>
          <a:bodyPr/>
          <a:lstStyle/>
          <a:p>
            <a:pPr marL="0" indent="0">
              <a:buNone/>
            </a:pPr>
            <a:r>
              <a:rPr lang="en-US" dirty="0"/>
              <a:t>Part 2</a:t>
            </a:r>
          </a:p>
          <a:p>
            <a:pPr marL="0" indent="0">
              <a:buNone/>
            </a:pPr>
            <a:r>
              <a:rPr lang="en-US" dirty="0"/>
              <a:t>Kubernetes Dashboard</a:t>
            </a:r>
          </a:p>
        </p:txBody>
      </p:sp>
    </p:spTree>
    <p:extLst>
      <p:ext uri="{BB962C8B-B14F-4D97-AF65-F5344CB8AC3E}">
        <p14:creationId xmlns:p14="http://schemas.microsoft.com/office/powerpoint/2010/main" val="1165891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6BED-934B-FD4F-B7D0-145854E82349}"/>
              </a:ext>
            </a:extLst>
          </p:cNvPr>
          <p:cNvSpPr>
            <a:spLocks noGrp="1"/>
          </p:cNvSpPr>
          <p:nvPr>
            <p:ph type="title"/>
          </p:nvPr>
        </p:nvSpPr>
        <p:spPr/>
        <p:txBody>
          <a:bodyPr/>
          <a:lstStyle/>
          <a:p>
            <a:r>
              <a:rPr lang="en-US" b="1" dirty="0">
                <a:solidFill>
                  <a:srgbClr val="FF0000"/>
                </a:solidFill>
              </a:rPr>
              <a:t>Lab: Dashboard Setup</a:t>
            </a:r>
          </a:p>
        </p:txBody>
      </p:sp>
      <p:sp>
        <p:nvSpPr>
          <p:cNvPr id="6" name="TextBox 5">
            <a:extLst>
              <a:ext uri="{FF2B5EF4-FFF2-40B4-BE49-F238E27FC236}">
                <a16:creationId xmlns:a16="http://schemas.microsoft.com/office/drawing/2014/main" id="{C0B157BB-C8CE-2B4C-9B81-571D80067140}"/>
              </a:ext>
            </a:extLst>
          </p:cNvPr>
          <p:cNvSpPr txBox="1"/>
          <p:nvPr/>
        </p:nvSpPr>
        <p:spPr>
          <a:xfrm>
            <a:off x="719479" y="3053510"/>
            <a:ext cx="10634321" cy="707886"/>
          </a:xfrm>
          <a:prstGeom prst="rect">
            <a:avLst/>
          </a:prstGeom>
          <a:noFill/>
        </p:spPr>
        <p:txBody>
          <a:bodyPr wrap="none" rtlCol="0">
            <a:spAutoFit/>
          </a:bodyPr>
          <a:lstStyle/>
          <a:p>
            <a:r>
              <a:rPr lang="en-US" dirty="0">
                <a:hlinkClick r:id="rId2"/>
              </a:rPr>
              <a:t>https://github.com/shekhar2010us/kubernetes_teach_git/blob/master/kubernetes_dashboard_installation.md</a:t>
            </a:r>
            <a:endParaRPr lang="en-US" dirty="0"/>
          </a:p>
          <a:p>
            <a:endParaRPr lang="en-US" sz="2200" dirty="0"/>
          </a:p>
        </p:txBody>
      </p:sp>
      <p:cxnSp>
        <p:nvCxnSpPr>
          <p:cNvPr id="5" name="Straight Connector 4">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9" name="TextBox 8">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10" name="Picture 9"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1" name="Picture 10">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2"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28</a:t>
            </a:fld>
            <a:endParaRPr lang="en-US" sz="1600" dirty="0"/>
          </a:p>
        </p:txBody>
      </p:sp>
    </p:spTree>
    <p:extLst>
      <p:ext uri="{BB962C8B-B14F-4D97-AF65-F5344CB8AC3E}">
        <p14:creationId xmlns:p14="http://schemas.microsoft.com/office/powerpoint/2010/main" val="407264419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D494A-C7DE-E644-9D75-436F00A24ABA}"/>
              </a:ext>
            </a:extLst>
          </p:cNvPr>
          <p:cNvSpPr>
            <a:spLocks noGrp="1"/>
          </p:cNvSpPr>
          <p:nvPr>
            <p:ph idx="1"/>
          </p:nvPr>
        </p:nvSpPr>
        <p:spPr/>
        <p:txBody>
          <a:bodyPr/>
          <a:lstStyle/>
          <a:p>
            <a:pPr marL="0" indent="0">
              <a:buNone/>
            </a:pPr>
            <a:r>
              <a:rPr lang="en-US" dirty="0"/>
              <a:t>Part 3</a:t>
            </a:r>
          </a:p>
          <a:p>
            <a:pPr marL="0" indent="0">
              <a:buNone/>
            </a:pPr>
            <a:r>
              <a:rPr lang="en-US" dirty="0"/>
              <a:t>Kubernetes Authentication and Access Control</a:t>
            </a:r>
          </a:p>
        </p:txBody>
      </p:sp>
    </p:spTree>
    <p:extLst>
      <p:ext uri="{BB962C8B-B14F-4D97-AF65-F5344CB8AC3E}">
        <p14:creationId xmlns:p14="http://schemas.microsoft.com/office/powerpoint/2010/main" val="367063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a:t>
            </a:fld>
            <a:endParaRPr lang="en-US" sz="1600" dirty="0"/>
          </a:p>
        </p:txBody>
      </p:sp>
      <p:sp>
        <p:nvSpPr>
          <p:cNvPr id="11" name="Content Placeholder 2">
            <a:extLst>
              <a:ext uri="{FF2B5EF4-FFF2-40B4-BE49-F238E27FC236}">
                <a16:creationId xmlns:a16="http://schemas.microsoft.com/office/drawing/2014/main" id="{BB6209F5-45C6-4847-A4C6-BBABB9E80B6E}"/>
              </a:ext>
            </a:extLst>
          </p:cNvPr>
          <p:cNvSpPr>
            <a:spLocks noGrp="1"/>
          </p:cNvSpPr>
          <p:nvPr>
            <p:ph idx="1"/>
          </p:nvPr>
        </p:nvSpPr>
        <p:spPr>
          <a:xfrm>
            <a:off x="887393" y="1299839"/>
            <a:ext cx="10293751" cy="4726631"/>
          </a:xfrm>
        </p:spPr>
        <p:txBody>
          <a:bodyPr>
            <a:noAutofit/>
          </a:bodyPr>
          <a:lstStyle/>
          <a:p>
            <a:pPr>
              <a:lnSpc>
                <a:spcPct val="150000"/>
              </a:lnSpc>
            </a:pPr>
            <a:r>
              <a:rPr lang="en-US" sz="1800" dirty="0"/>
              <a:t>Kubernetes is inspired from an internal Google project called Borg</a:t>
            </a:r>
          </a:p>
          <a:p>
            <a:pPr>
              <a:lnSpc>
                <a:spcPct val="150000"/>
              </a:lnSpc>
            </a:pPr>
            <a:r>
              <a:rPr lang="en-US" sz="1800" dirty="0"/>
              <a:t>Open source project managed by the Linux Foundation</a:t>
            </a:r>
          </a:p>
          <a:p>
            <a:pPr>
              <a:lnSpc>
                <a:spcPct val="150000"/>
              </a:lnSpc>
            </a:pPr>
            <a:r>
              <a:rPr lang="en-US" sz="1800" dirty="0"/>
              <a:t>Unified API for deploying web applications, batch jobs, and databases</a:t>
            </a:r>
          </a:p>
          <a:p>
            <a:pPr>
              <a:lnSpc>
                <a:spcPct val="150000"/>
              </a:lnSpc>
            </a:pPr>
            <a:r>
              <a:rPr lang="en-US" sz="1800" dirty="0"/>
              <a:t>Decouples applications from machines through containers</a:t>
            </a:r>
          </a:p>
          <a:p>
            <a:pPr>
              <a:lnSpc>
                <a:spcPct val="150000"/>
              </a:lnSpc>
            </a:pPr>
            <a:r>
              <a:rPr lang="en-US" sz="1800" dirty="0"/>
              <a:t>Declarative approach to deploying applications</a:t>
            </a:r>
          </a:p>
          <a:p>
            <a:pPr>
              <a:lnSpc>
                <a:spcPct val="150000"/>
              </a:lnSpc>
            </a:pPr>
            <a:r>
              <a:rPr lang="en-US" sz="1800" dirty="0"/>
              <a:t>Automates application configuration through service discovery</a:t>
            </a:r>
          </a:p>
          <a:p>
            <a:pPr>
              <a:lnSpc>
                <a:spcPct val="150000"/>
              </a:lnSpc>
            </a:pPr>
            <a:r>
              <a:rPr lang="en-US" sz="1800" dirty="0"/>
              <a:t>Maintains and tracks the global view of the cluster</a:t>
            </a:r>
          </a:p>
          <a:p>
            <a:pPr>
              <a:lnSpc>
                <a:spcPct val="150000"/>
              </a:lnSpc>
            </a:pPr>
            <a:r>
              <a:rPr lang="en-US" sz="1800" dirty="0"/>
              <a:t>APIs for deployment workflows</a:t>
            </a:r>
          </a:p>
          <a:p>
            <a:pPr lvl="1">
              <a:lnSpc>
                <a:spcPct val="150000"/>
              </a:lnSpc>
            </a:pPr>
            <a:r>
              <a:rPr lang="en-US" sz="1800" dirty="0"/>
              <a:t>Rolling updates, canary deploys, and blue-green deployments</a:t>
            </a:r>
          </a:p>
        </p:txBody>
      </p:sp>
      <p:sp>
        <p:nvSpPr>
          <p:cNvPr id="12" name="Title 1">
            <a:extLst>
              <a:ext uri="{FF2B5EF4-FFF2-40B4-BE49-F238E27FC236}">
                <a16:creationId xmlns:a16="http://schemas.microsoft.com/office/drawing/2014/main" id="{F153FA00-361B-5449-AFC5-4C81D79C509E}"/>
              </a:ext>
            </a:extLst>
          </p:cNvPr>
          <p:cNvSpPr txBox="1">
            <a:spLocks/>
          </p:cNvSpPr>
          <p:nvPr/>
        </p:nvSpPr>
        <p:spPr>
          <a:xfrm>
            <a:off x="519112" y="155773"/>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What is Kubernetes?</a:t>
            </a:r>
          </a:p>
        </p:txBody>
      </p:sp>
    </p:spTree>
    <p:extLst>
      <p:ext uri="{BB962C8B-B14F-4D97-AF65-F5344CB8AC3E}">
        <p14:creationId xmlns:p14="http://schemas.microsoft.com/office/powerpoint/2010/main" val="331340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98B365-3CF5-BA4C-AAAA-A4B1E540FE3F}"/>
              </a:ext>
            </a:extLst>
          </p:cNvPr>
          <p:cNvPicPr>
            <a:picLocks noGrp="1" noChangeAspect="1"/>
          </p:cNvPicPr>
          <p:nvPr>
            <p:ph idx="1"/>
          </p:nvPr>
        </p:nvPicPr>
        <p:blipFill>
          <a:blip r:embed="rId2"/>
          <a:stretch>
            <a:fillRect/>
          </a:stretch>
        </p:blipFill>
        <p:spPr>
          <a:xfrm>
            <a:off x="4337500" y="2580967"/>
            <a:ext cx="7253464" cy="3669737"/>
          </a:xfrm>
        </p:spPr>
      </p:pic>
      <p:sp>
        <p:nvSpPr>
          <p:cNvPr id="6" name="TextBox 5">
            <a:extLst>
              <a:ext uri="{FF2B5EF4-FFF2-40B4-BE49-F238E27FC236}">
                <a16:creationId xmlns:a16="http://schemas.microsoft.com/office/drawing/2014/main" id="{C0B157BB-C8CE-2B4C-9B81-571D80067140}"/>
              </a:ext>
            </a:extLst>
          </p:cNvPr>
          <p:cNvSpPr txBox="1"/>
          <p:nvPr/>
        </p:nvSpPr>
        <p:spPr>
          <a:xfrm>
            <a:off x="442451" y="1838168"/>
            <a:ext cx="8400698" cy="2917594"/>
          </a:xfrm>
          <a:prstGeom prst="rect">
            <a:avLst/>
          </a:prstGeom>
          <a:noFill/>
        </p:spPr>
        <p:txBody>
          <a:bodyPr wrap="none" rtlCol="0">
            <a:spAutoFit/>
          </a:bodyPr>
          <a:lstStyle/>
          <a:p>
            <a:r>
              <a:rPr lang="en-US" sz="2200" dirty="0"/>
              <a:t>Human users and K8s service accounts can be authorized for API access.</a:t>
            </a:r>
          </a:p>
          <a:p>
            <a:endParaRPr lang="en-US" sz="2200" dirty="0"/>
          </a:p>
          <a:p>
            <a:r>
              <a:rPr lang="en-US" sz="2200" dirty="0"/>
              <a:t>When a request reaches the API, it goes through 3 stages.</a:t>
            </a:r>
          </a:p>
          <a:p>
            <a:endParaRPr lang="en-US" sz="2200" dirty="0"/>
          </a:p>
          <a:p>
            <a:pPr marL="457200" indent="-457200">
              <a:lnSpc>
                <a:spcPct val="150000"/>
              </a:lnSpc>
              <a:buAutoNum type="arabicPeriod"/>
            </a:pPr>
            <a:r>
              <a:rPr lang="en-US" sz="2200" dirty="0"/>
              <a:t>Authentication</a:t>
            </a:r>
          </a:p>
          <a:p>
            <a:pPr marL="457200" indent="-457200">
              <a:lnSpc>
                <a:spcPct val="150000"/>
              </a:lnSpc>
              <a:buAutoNum type="arabicPeriod"/>
            </a:pPr>
            <a:r>
              <a:rPr lang="en-US" sz="2200" dirty="0"/>
              <a:t>Authorization</a:t>
            </a:r>
          </a:p>
          <a:p>
            <a:pPr marL="457200" indent="-457200">
              <a:lnSpc>
                <a:spcPct val="150000"/>
              </a:lnSpc>
              <a:buAutoNum type="arabicPeriod"/>
            </a:pPr>
            <a:r>
              <a:rPr lang="en-US" sz="2200" dirty="0"/>
              <a:t>Admission Control</a:t>
            </a:r>
          </a:p>
        </p:txBody>
      </p:sp>
      <p:cxnSp>
        <p:nvCxnSpPr>
          <p:cNvPr id="7" name="Straight Connector 6">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9" name="TextBox 8">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10" name="Picture 9"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1" name="Picture 10">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2"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30</a:t>
            </a:fld>
            <a:endParaRPr lang="en-US" sz="1600" dirty="0"/>
          </a:p>
        </p:txBody>
      </p:sp>
      <p:sp>
        <p:nvSpPr>
          <p:cNvPr id="13" name="Title 1">
            <a:extLst>
              <a:ext uri="{FF2B5EF4-FFF2-40B4-BE49-F238E27FC236}">
                <a16:creationId xmlns:a16="http://schemas.microsoft.com/office/drawing/2014/main" id="{755819B6-C222-1446-9F50-B6BB211B3D5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Control Access to APIs</a:t>
            </a:r>
          </a:p>
        </p:txBody>
      </p:sp>
    </p:spTree>
    <p:extLst>
      <p:ext uri="{BB962C8B-B14F-4D97-AF65-F5344CB8AC3E}">
        <p14:creationId xmlns:p14="http://schemas.microsoft.com/office/powerpoint/2010/main" val="3402900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94CCA-682C-D14A-A6B7-95E2D038885C}"/>
              </a:ext>
            </a:extLst>
          </p:cNvPr>
          <p:cNvSpPr>
            <a:spLocks noGrp="1"/>
          </p:cNvSpPr>
          <p:nvPr>
            <p:ph idx="1"/>
          </p:nvPr>
        </p:nvSpPr>
        <p:spPr/>
        <p:txBody>
          <a:bodyPr>
            <a:noAutofit/>
          </a:bodyPr>
          <a:lstStyle/>
          <a:p>
            <a:pPr marL="0" indent="0">
              <a:buNone/>
            </a:pPr>
            <a:r>
              <a:rPr lang="en-US" sz="2200" dirty="0"/>
              <a:t>HTTP request is passed to the authenticator to authenticate the user.</a:t>
            </a:r>
          </a:p>
          <a:p>
            <a:pPr marL="0" indent="0">
              <a:buNone/>
            </a:pPr>
            <a:r>
              <a:rPr lang="en-US" sz="2200" b="1" dirty="0"/>
              <a:t>Type of authenticator </a:t>
            </a:r>
            <a:r>
              <a:rPr lang="en-US" sz="2200" dirty="0"/>
              <a:t>(set by cluster admin):</a:t>
            </a:r>
          </a:p>
          <a:p>
            <a:pPr lvl="1"/>
            <a:r>
              <a:rPr lang="en-US" sz="2000" dirty="0"/>
              <a:t>client certificate ($USER/.kube/config contains root certificate for api-server certificate)</a:t>
            </a:r>
          </a:p>
          <a:p>
            <a:pPr lvl="1"/>
            <a:r>
              <a:rPr lang="en-US" sz="2000" dirty="0"/>
              <a:t>password</a:t>
            </a:r>
          </a:p>
          <a:p>
            <a:pPr lvl="1"/>
            <a:r>
              <a:rPr lang="en-US" sz="2000" dirty="0"/>
              <a:t>plain token</a:t>
            </a:r>
          </a:p>
          <a:p>
            <a:pPr lvl="1"/>
            <a:r>
              <a:rPr lang="en-US" sz="2000" dirty="0"/>
              <a:t>bootstrap token</a:t>
            </a:r>
            <a:endParaRPr lang="en-US" sz="2200" dirty="0"/>
          </a:p>
          <a:p>
            <a:pPr marL="0" indent="0">
              <a:buNone/>
            </a:pPr>
            <a:r>
              <a:rPr lang="en-US" sz="2200" dirty="0"/>
              <a:t>* If the admin sets multiple, this step checks all and grants access even if one is passed.</a:t>
            </a:r>
          </a:p>
          <a:p>
            <a:pPr marL="0" indent="0">
              <a:buNone/>
            </a:pPr>
            <a:r>
              <a:rPr lang="en-US" sz="2200" b="1" dirty="0"/>
              <a:t>Status:</a:t>
            </a:r>
          </a:p>
          <a:p>
            <a:r>
              <a:rPr lang="en-US" sz="2200" b="1" dirty="0">
                <a:solidFill>
                  <a:schemeClr val="accent1"/>
                </a:solidFill>
              </a:rPr>
              <a:t>pass</a:t>
            </a:r>
            <a:r>
              <a:rPr lang="en-US" sz="2200" dirty="0"/>
              <a:t>: the user is authenticated as "username", and this "username" is available to subsequent steps.</a:t>
            </a:r>
          </a:p>
          <a:p>
            <a:r>
              <a:rPr lang="en-US" sz="2200" b="1" dirty="0">
                <a:solidFill>
                  <a:schemeClr val="accent1"/>
                </a:solidFill>
              </a:rPr>
              <a:t>fail</a:t>
            </a:r>
            <a:r>
              <a:rPr lang="en-US" sz="2200" dirty="0"/>
              <a:t>: 401 code</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6" name="TextBox 5">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7" name="Picture 6"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8" name="Picture 7">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9"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31</a:t>
            </a:fld>
            <a:endParaRPr lang="en-US" sz="1600" dirty="0"/>
          </a:p>
        </p:txBody>
      </p:sp>
      <p:sp>
        <p:nvSpPr>
          <p:cNvPr id="10" name="Title 1">
            <a:extLst>
              <a:ext uri="{FF2B5EF4-FFF2-40B4-BE49-F238E27FC236}">
                <a16:creationId xmlns:a16="http://schemas.microsoft.com/office/drawing/2014/main" id="{89A21694-C84E-0046-A119-86AE23A8307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Step 1: Authentication</a:t>
            </a:r>
          </a:p>
        </p:txBody>
      </p:sp>
    </p:spTree>
    <p:extLst>
      <p:ext uri="{BB962C8B-B14F-4D97-AF65-F5344CB8AC3E}">
        <p14:creationId xmlns:p14="http://schemas.microsoft.com/office/powerpoint/2010/main" val="2988082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94CCA-682C-D14A-A6B7-95E2D038885C}"/>
              </a:ext>
            </a:extLst>
          </p:cNvPr>
          <p:cNvSpPr>
            <a:spLocks noGrp="1"/>
          </p:cNvSpPr>
          <p:nvPr>
            <p:ph idx="1"/>
          </p:nvPr>
        </p:nvSpPr>
        <p:spPr/>
        <p:txBody>
          <a:bodyPr>
            <a:noAutofit/>
          </a:bodyPr>
          <a:lstStyle/>
          <a:p>
            <a:pPr marL="0" indent="0">
              <a:buNone/>
            </a:pPr>
            <a:r>
              <a:rPr lang="en-US" sz="2200" dirty="0"/>
              <a:t>After successful authentication, the HTTP request is authorized for existing "</a:t>
            </a:r>
            <a:r>
              <a:rPr lang="en-US" sz="2200" b="1" dirty="0"/>
              <a:t>policies</a:t>
            </a:r>
            <a:r>
              <a:rPr lang="en-US" sz="2200" dirty="0"/>
              <a:t>"</a:t>
            </a:r>
          </a:p>
          <a:p>
            <a:pPr marL="0" indent="0">
              <a:buNone/>
            </a:pPr>
            <a:r>
              <a:rPr lang="en-US" sz="2200" dirty="0"/>
              <a:t>HTTP request contains {"</a:t>
            </a:r>
            <a:r>
              <a:rPr lang="en-US" sz="2200" b="1" dirty="0"/>
              <a:t>username</a:t>
            </a:r>
            <a:r>
              <a:rPr lang="en-US" sz="2200" dirty="0"/>
              <a:t>", "requested action", "objects getting affected"}</a:t>
            </a:r>
          </a:p>
          <a:p>
            <a:pPr marL="0" indent="0">
              <a:buNone/>
            </a:pPr>
            <a:endParaRPr lang="en-US" sz="2200" dirty="0"/>
          </a:p>
          <a:p>
            <a:pPr marL="0" indent="0">
              <a:buNone/>
            </a:pPr>
            <a:r>
              <a:rPr lang="en-US" sz="2200" b="1" dirty="0"/>
              <a:t>Type of authorizers </a:t>
            </a:r>
            <a:r>
              <a:rPr lang="en-US" sz="2200" dirty="0"/>
              <a:t>(set by cluster admin):</a:t>
            </a:r>
          </a:p>
          <a:p>
            <a:pPr lvl="1"/>
            <a:r>
              <a:rPr lang="en-US" sz="2000" b="1" dirty="0">
                <a:solidFill>
                  <a:schemeClr val="accent1">
                    <a:lumMod val="75000"/>
                  </a:schemeClr>
                </a:solidFill>
              </a:rPr>
              <a:t>RBAC</a:t>
            </a:r>
            <a:r>
              <a:rPr lang="en-US" sz="2000" dirty="0"/>
              <a:t> – Role based access control</a:t>
            </a:r>
          </a:p>
          <a:p>
            <a:pPr lvl="1"/>
            <a:r>
              <a:rPr lang="en-US" sz="2000" b="1" dirty="0">
                <a:solidFill>
                  <a:schemeClr val="accent1">
                    <a:lumMod val="75000"/>
                  </a:schemeClr>
                </a:solidFill>
              </a:rPr>
              <a:t>ABAC</a:t>
            </a:r>
            <a:r>
              <a:rPr lang="en-US" sz="2000" dirty="0"/>
              <a:t> – Attribute based access control</a:t>
            </a:r>
            <a:endParaRPr lang="en-US" sz="2200" dirty="0"/>
          </a:p>
          <a:p>
            <a:pPr marL="0" indent="0">
              <a:buNone/>
            </a:pPr>
            <a:r>
              <a:rPr lang="en-US" sz="2200" dirty="0"/>
              <a:t>RBAC and ABAC allows the cluster-admin to dynamically configure policies through the Kubernetes API to grant restricted access.</a:t>
            </a:r>
          </a:p>
          <a:p>
            <a:pPr marL="0" indent="0">
              <a:buNone/>
            </a:pPr>
            <a:endParaRPr lang="en-US" sz="2200" dirty="0"/>
          </a:p>
          <a:p>
            <a:pPr marL="0" indent="0">
              <a:buNone/>
            </a:pPr>
            <a:r>
              <a:rPr lang="en-US" sz="2200" dirty="0"/>
              <a:t>* If the admin sets multiple, this step checks all and grants access even if one is passed.</a:t>
            </a:r>
          </a:p>
          <a:p>
            <a:pPr marL="0" indent="0">
              <a:buNone/>
            </a:pPr>
            <a:endParaRPr lang="en-US" sz="2200" dirty="0"/>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6" name="TextBox 5">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7" name="Picture 6"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8" name="Picture 7">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9"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32</a:t>
            </a:fld>
            <a:endParaRPr lang="en-US" sz="1600" dirty="0"/>
          </a:p>
        </p:txBody>
      </p:sp>
      <p:sp>
        <p:nvSpPr>
          <p:cNvPr id="10" name="Title 1">
            <a:extLst>
              <a:ext uri="{FF2B5EF4-FFF2-40B4-BE49-F238E27FC236}">
                <a16:creationId xmlns:a16="http://schemas.microsoft.com/office/drawing/2014/main" id="{2A787C3E-152F-D24C-9791-154A74BDC39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Step 2: Authorization</a:t>
            </a:r>
          </a:p>
        </p:txBody>
      </p:sp>
    </p:spTree>
    <p:extLst>
      <p:ext uri="{BB962C8B-B14F-4D97-AF65-F5344CB8AC3E}">
        <p14:creationId xmlns:p14="http://schemas.microsoft.com/office/powerpoint/2010/main" val="2800845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94CCA-682C-D14A-A6B7-95E2D038885C}"/>
              </a:ext>
            </a:extLst>
          </p:cNvPr>
          <p:cNvSpPr>
            <a:spLocks noGrp="1"/>
          </p:cNvSpPr>
          <p:nvPr>
            <p:ph idx="1"/>
          </p:nvPr>
        </p:nvSpPr>
        <p:spPr/>
        <p:txBody>
          <a:bodyPr>
            <a:normAutofit/>
          </a:bodyPr>
          <a:lstStyle/>
          <a:p>
            <a:pPr marL="0" indent="0">
              <a:buNone/>
            </a:pPr>
            <a:r>
              <a:rPr lang="en-US" sz="2400" b="1" dirty="0"/>
              <a:t>Role</a:t>
            </a:r>
            <a:r>
              <a:rPr lang="en-US" sz="2400" dirty="0"/>
              <a:t> – are additive rules with set of permissions. (no "deny" rules)</a:t>
            </a:r>
          </a:p>
          <a:p>
            <a:pPr marL="0" indent="0">
              <a:buNone/>
            </a:pPr>
            <a:r>
              <a:rPr lang="en-US" sz="2400" b="1" dirty="0"/>
              <a:t>API group: </a:t>
            </a:r>
            <a:r>
              <a:rPr lang="en-US" sz="2400" dirty="0"/>
              <a:t>rbac.authorization.k8s.io</a:t>
            </a:r>
          </a:p>
          <a:p>
            <a:pPr marL="0" indent="0">
              <a:buNone/>
            </a:pPr>
            <a:r>
              <a:rPr lang="en-US" sz="2400" b="1" dirty="0"/>
              <a:t>Enable api-server with: </a:t>
            </a:r>
            <a:r>
              <a:rPr lang="en-US" sz="2400" dirty="0"/>
              <a:t>--authorization-mode=RBAC</a:t>
            </a:r>
          </a:p>
          <a:p>
            <a:pPr marL="0" indent="0">
              <a:buNone/>
            </a:pPr>
            <a:endParaRPr lang="en-US" sz="2400" dirty="0"/>
          </a:p>
          <a:p>
            <a:pPr marL="0" indent="0">
              <a:buNone/>
            </a:pPr>
            <a:r>
              <a:rPr lang="en-US" sz="2400" dirty="0"/>
              <a:t>Type of Roles:</a:t>
            </a:r>
          </a:p>
          <a:p>
            <a:pPr marL="514350" indent="-514350">
              <a:buAutoNum type="arabicPeriod"/>
            </a:pPr>
            <a:r>
              <a:rPr lang="en-US" sz="2400" b="1" dirty="0"/>
              <a:t>Role</a:t>
            </a:r>
            <a:r>
              <a:rPr lang="en-US" sz="2400" dirty="0"/>
              <a:t> – within a namespace</a:t>
            </a:r>
          </a:p>
          <a:p>
            <a:pPr marL="514350" indent="-514350">
              <a:buAutoNum type="arabicPeriod"/>
            </a:pPr>
            <a:r>
              <a:rPr lang="en-US" sz="2400" b="1" dirty="0"/>
              <a:t>ClusterRole</a:t>
            </a:r>
            <a:r>
              <a:rPr lang="en-US" sz="2400" dirty="0"/>
              <a:t> – within the cluster</a:t>
            </a:r>
          </a:p>
          <a:p>
            <a:pPr marL="0" indent="0">
              <a:buNone/>
            </a:pPr>
            <a:endParaRPr lang="en-US" sz="2400" dirty="0"/>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6" name="TextBox 5">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7" name="Picture 6"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8" name="Picture 7">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9"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33</a:t>
            </a:fld>
            <a:endParaRPr lang="en-US" sz="1600" dirty="0"/>
          </a:p>
        </p:txBody>
      </p:sp>
      <p:sp>
        <p:nvSpPr>
          <p:cNvPr id="10" name="Title 1">
            <a:extLst>
              <a:ext uri="{FF2B5EF4-FFF2-40B4-BE49-F238E27FC236}">
                <a16:creationId xmlns:a16="http://schemas.microsoft.com/office/drawing/2014/main" id="{A654B27F-3CD4-9944-B9AC-9C77C2E86401}"/>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RBAC (Role based Access Control)</a:t>
            </a:r>
          </a:p>
        </p:txBody>
      </p:sp>
    </p:spTree>
    <p:extLst>
      <p:ext uri="{BB962C8B-B14F-4D97-AF65-F5344CB8AC3E}">
        <p14:creationId xmlns:p14="http://schemas.microsoft.com/office/powerpoint/2010/main" val="1137151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6734AC2-BDCA-E442-91FB-881F4B2D0DED}"/>
              </a:ext>
            </a:extLst>
          </p:cNvPr>
          <p:cNvSpPr/>
          <p:nvPr/>
        </p:nvSpPr>
        <p:spPr>
          <a:xfrm>
            <a:off x="542672" y="1175860"/>
            <a:ext cx="4943061" cy="2800767"/>
          </a:xfrm>
          <a:prstGeom prst="rect">
            <a:avLst/>
          </a:prstGeom>
        </p:spPr>
        <p:txBody>
          <a:bodyPr wrap="square">
            <a:spAutoFit/>
          </a:bodyPr>
          <a:lstStyle/>
          <a:p>
            <a:r>
              <a:rPr lang="en-US" sz="1600" b="1" i="1" dirty="0">
                <a:solidFill>
                  <a:schemeClr val="accent2">
                    <a:lumMod val="75000"/>
                  </a:schemeClr>
                </a:solidFill>
              </a:rPr>
              <a:t># role for accessing pods in default namespace</a:t>
            </a:r>
          </a:p>
          <a:p>
            <a:r>
              <a:rPr lang="en-US" sz="1600" b="1" dirty="0">
                <a:solidFill>
                  <a:srgbClr val="000080"/>
                </a:solidFill>
              </a:rPr>
              <a:t>kind</a:t>
            </a:r>
            <a:r>
              <a:rPr lang="en-US" sz="1600" dirty="0"/>
              <a:t>: Role</a:t>
            </a:r>
            <a:br>
              <a:rPr lang="en-US" sz="1600" dirty="0"/>
            </a:br>
            <a:r>
              <a:rPr lang="en-US" sz="1600" b="1" dirty="0" err="1">
                <a:solidFill>
                  <a:srgbClr val="000080"/>
                </a:solidFill>
              </a:rPr>
              <a:t>apiVersion</a:t>
            </a:r>
            <a:r>
              <a:rPr lang="en-US" sz="1600" dirty="0"/>
              <a:t>: rbac.authorization.k8s.io/v1</a:t>
            </a:r>
            <a:br>
              <a:rPr lang="en-US" sz="1600" dirty="0"/>
            </a:br>
            <a:r>
              <a:rPr lang="en-US" sz="1600" b="1" dirty="0">
                <a:solidFill>
                  <a:srgbClr val="000080"/>
                </a:solidFill>
              </a:rPr>
              <a:t>metadata</a:t>
            </a:r>
            <a:r>
              <a:rPr lang="en-US" sz="1600" dirty="0"/>
              <a:t>:</a:t>
            </a:r>
            <a:br>
              <a:rPr lang="en-US" sz="1600" dirty="0"/>
            </a:br>
            <a:r>
              <a:rPr lang="en-US" sz="1600" dirty="0"/>
              <a:t>  </a:t>
            </a:r>
            <a:r>
              <a:rPr lang="en-US" sz="1600" b="1" dirty="0">
                <a:solidFill>
                  <a:srgbClr val="000080"/>
                </a:solidFill>
              </a:rPr>
              <a:t>namespace</a:t>
            </a:r>
            <a:r>
              <a:rPr lang="en-US" sz="1600" dirty="0"/>
              <a:t>: default</a:t>
            </a:r>
            <a:br>
              <a:rPr lang="en-US" sz="1600" dirty="0"/>
            </a:br>
            <a:r>
              <a:rPr lang="en-US" sz="1600" dirty="0"/>
              <a:t>  </a:t>
            </a:r>
            <a:r>
              <a:rPr lang="en-US" sz="1600" b="1" dirty="0">
                <a:solidFill>
                  <a:srgbClr val="000080"/>
                </a:solidFill>
              </a:rPr>
              <a:t>name</a:t>
            </a:r>
            <a:r>
              <a:rPr lang="en-US" sz="1600" dirty="0"/>
              <a:t>: pod-reader</a:t>
            </a:r>
            <a:br>
              <a:rPr lang="en-US" sz="1600" dirty="0"/>
            </a:br>
            <a:r>
              <a:rPr lang="en-US" sz="1600" b="1" dirty="0">
                <a:solidFill>
                  <a:srgbClr val="000080"/>
                </a:solidFill>
              </a:rPr>
              <a:t>rules</a:t>
            </a:r>
            <a:r>
              <a:rPr lang="en-US" sz="1600" dirty="0"/>
              <a:t>:</a:t>
            </a:r>
            <a:br>
              <a:rPr lang="en-US" sz="1600" dirty="0"/>
            </a:br>
            <a:r>
              <a:rPr lang="en-US" sz="1600" dirty="0"/>
              <a:t>- </a:t>
            </a:r>
            <a:r>
              <a:rPr lang="en-US" sz="1600" b="1" dirty="0" err="1">
                <a:solidFill>
                  <a:srgbClr val="000080"/>
                </a:solidFill>
              </a:rPr>
              <a:t>apiGroups</a:t>
            </a:r>
            <a:r>
              <a:rPr lang="en-US" sz="1600" dirty="0"/>
              <a:t>: [</a:t>
            </a:r>
            <a:r>
              <a:rPr lang="en-US" sz="1600" b="1" dirty="0">
                <a:solidFill>
                  <a:srgbClr val="008000"/>
                </a:solidFill>
              </a:rPr>
              <a:t>""</a:t>
            </a:r>
            <a:r>
              <a:rPr lang="en-US" sz="1600" dirty="0"/>
              <a:t>] </a:t>
            </a:r>
            <a:r>
              <a:rPr lang="en-US" sz="1600" i="1" dirty="0">
                <a:solidFill>
                  <a:srgbClr val="808080"/>
                </a:solidFill>
              </a:rPr>
              <a:t># "" is core API group</a:t>
            </a:r>
            <a:br>
              <a:rPr lang="en-US" sz="1600" i="1" dirty="0">
                <a:solidFill>
                  <a:srgbClr val="808080"/>
                </a:solidFill>
              </a:rPr>
            </a:br>
            <a:r>
              <a:rPr lang="en-US" sz="1600" i="1" dirty="0">
                <a:solidFill>
                  <a:srgbClr val="808080"/>
                </a:solidFill>
              </a:rPr>
              <a:t>  </a:t>
            </a:r>
            <a:r>
              <a:rPr lang="en-US" sz="1600" b="1" dirty="0">
                <a:solidFill>
                  <a:srgbClr val="000080"/>
                </a:solidFill>
              </a:rPr>
              <a:t>resources</a:t>
            </a:r>
            <a:r>
              <a:rPr lang="en-US" sz="1600" dirty="0"/>
              <a:t>: [</a:t>
            </a:r>
            <a:r>
              <a:rPr lang="en-US" sz="1600" b="1" dirty="0">
                <a:solidFill>
                  <a:srgbClr val="008000"/>
                </a:solidFill>
              </a:rPr>
              <a:t>"pods"</a:t>
            </a:r>
            <a:r>
              <a:rPr lang="en-US" sz="1600" dirty="0"/>
              <a:t>]</a:t>
            </a:r>
            <a:br>
              <a:rPr lang="en-US" sz="1600" dirty="0"/>
            </a:br>
            <a:r>
              <a:rPr lang="en-US" sz="1600" dirty="0"/>
              <a:t>  </a:t>
            </a:r>
            <a:r>
              <a:rPr lang="en-US" sz="1600" b="1" dirty="0">
                <a:solidFill>
                  <a:srgbClr val="000080"/>
                </a:solidFill>
              </a:rPr>
              <a:t>verbs</a:t>
            </a:r>
            <a:r>
              <a:rPr lang="en-US" sz="1600" dirty="0"/>
              <a:t>: [</a:t>
            </a:r>
            <a:r>
              <a:rPr lang="en-US" sz="1600" b="1" dirty="0">
                <a:solidFill>
                  <a:srgbClr val="008000"/>
                </a:solidFill>
              </a:rPr>
              <a:t>"get"</a:t>
            </a:r>
            <a:r>
              <a:rPr lang="en-US" sz="1600" dirty="0"/>
              <a:t>, </a:t>
            </a:r>
            <a:r>
              <a:rPr lang="en-US" sz="1600" b="1" dirty="0">
                <a:solidFill>
                  <a:srgbClr val="008000"/>
                </a:solidFill>
              </a:rPr>
              <a:t>"watch"</a:t>
            </a:r>
            <a:r>
              <a:rPr lang="en-US" sz="1600" dirty="0"/>
              <a:t>, </a:t>
            </a:r>
            <a:r>
              <a:rPr lang="en-US" sz="1600" b="1" dirty="0">
                <a:solidFill>
                  <a:srgbClr val="008000"/>
                </a:solidFill>
              </a:rPr>
              <a:t>"list"</a:t>
            </a:r>
            <a:r>
              <a:rPr lang="en-US" sz="1600" dirty="0"/>
              <a:t>]</a:t>
            </a:r>
            <a:br>
              <a:rPr lang="en-US" sz="1600" dirty="0"/>
            </a:br>
            <a:endParaRPr lang="en-US" sz="1600" dirty="0"/>
          </a:p>
        </p:txBody>
      </p:sp>
      <p:sp>
        <p:nvSpPr>
          <p:cNvPr id="7" name="Rectangle 6">
            <a:extLst>
              <a:ext uri="{FF2B5EF4-FFF2-40B4-BE49-F238E27FC236}">
                <a16:creationId xmlns:a16="http://schemas.microsoft.com/office/drawing/2014/main" id="{7179A8A4-2C1C-F840-BFF9-F24B271A1918}"/>
              </a:ext>
            </a:extLst>
          </p:cNvPr>
          <p:cNvSpPr/>
          <p:nvPr/>
        </p:nvSpPr>
        <p:spPr>
          <a:xfrm>
            <a:off x="542671" y="4315181"/>
            <a:ext cx="4943061" cy="1569660"/>
          </a:xfrm>
          <a:prstGeom prst="rect">
            <a:avLst/>
          </a:prstGeom>
        </p:spPr>
        <p:txBody>
          <a:bodyPr wrap="square">
            <a:spAutoFit/>
          </a:bodyPr>
          <a:lstStyle/>
          <a:p>
            <a:r>
              <a:rPr lang="en-US" sz="1600" b="1" i="1" dirty="0">
                <a:solidFill>
                  <a:schemeClr val="accent2">
                    <a:lumMod val="75000"/>
                  </a:schemeClr>
                </a:solidFill>
              </a:rPr>
              <a:t># The above role won't be able to access pod logs # {pod = namespaced resource}, {logs = is not}</a:t>
            </a:r>
            <a:endParaRPr lang="en-US" sz="1600" b="1" dirty="0">
              <a:solidFill>
                <a:srgbClr val="000080"/>
              </a:solidFill>
            </a:endParaRPr>
          </a:p>
          <a:p>
            <a:r>
              <a:rPr lang="en-US" sz="1600" b="1" dirty="0">
                <a:solidFill>
                  <a:srgbClr val="000080"/>
                </a:solidFill>
              </a:rPr>
              <a:t>rules</a:t>
            </a:r>
            <a:r>
              <a:rPr lang="en-US" sz="1600" dirty="0"/>
              <a:t>:</a:t>
            </a:r>
            <a:br>
              <a:rPr lang="en-US" sz="1600" dirty="0"/>
            </a:br>
            <a:r>
              <a:rPr lang="en-US" sz="1600" dirty="0"/>
              <a:t>- </a:t>
            </a:r>
            <a:r>
              <a:rPr lang="en-US" sz="1600" b="1" dirty="0" err="1">
                <a:solidFill>
                  <a:srgbClr val="000080"/>
                </a:solidFill>
              </a:rPr>
              <a:t>apiGroups</a:t>
            </a:r>
            <a:r>
              <a:rPr lang="en-US" sz="1600" dirty="0"/>
              <a:t>: [</a:t>
            </a:r>
            <a:r>
              <a:rPr lang="en-US" sz="1600" b="1" dirty="0">
                <a:solidFill>
                  <a:srgbClr val="008000"/>
                </a:solidFill>
              </a:rPr>
              <a:t>""</a:t>
            </a:r>
            <a:r>
              <a:rPr lang="en-US" sz="1600" dirty="0"/>
              <a:t>]</a:t>
            </a:r>
            <a:br>
              <a:rPr lang="en-US" sz="1600" dirty="0"/>
            </a:br>
            <a:r>
              <a:rPr lang="en-US" sz="1600" dirty="0"/>
              <a:t>  </a:t>
            </a:r>
            <a:r>
              <a:rPr lang="en-US" sz="1600" b="1" dirty="0">
                <a:solidFill>
                  <a:srgbClr val="000080"/>
                </a:solidFill>
              </a:rPr>
              <a:t>resources</a:t>
            </a:r>
            <a:r>
              <a:rPr lang="en-US" sz="1600" dirty="0"/>
              <a:t>: [</a:t>
            </a:r>
            <a:r>
              <a:rPr lang="en-US" sz="1600" b="1" dirty="0">
                <a:solidFill>
                  <a:srgbClr val="008000"/>
                </a:solidFill>
              </a:rPr>
              <a:t>"pods"</a:t>
            </a:r>
            <a:r>
              <a:rPr lang="en-US" sz="1600" dirty="0"/>
              <a:t>, </a:t>
            </a:r>
            <a:r>
              <a:rPr lang="en-US" sz="1600" b="1" dirty="0">
                <a:solidFill>
                  <a:srgbClr val="008000"/>
                </a:solidFill>
              </a:rPr>
              <a:t>"pods/log"</a:t>
            </a:r>
            <a:r>
              <a:rPr lang="en-US" sz="1600" dirty="0"/>
              <a:t>]</a:t>
            </a:r>
            <a:br>
              <a:rPr lang="en-US" sz="1600" dirty="0"/>
            </a:br>
            <a:r>
              <a:rPr lang="en-US" sz="1600" dirty="0"/>
              <a:t>  </a:t>
            </a:r>
            <a:r>
              <a:rPr lang="en-US" sz="1600" b="1" dirty="0">
                <a:solidFill>
                  <a:srgbClr val="000080"/>
                </a:solidFill>
              </a:rPr>
              <a:t>verbs</a:t>
            </a:r>
            <a:r>
              <a:rPr lang="en-US" sz="1600" dirty="0"/>
              <a:t>: [</a:t>
            </a:r>
            <a:r>
              <a:rPr lang="en-US" sz="1600" b="1" dirty="0">
                <a:solidFill>
                  <a:srgbClr val="008000"/>
                </a:solidFill>
              </a:rPr>
              <a:t>"get"</a:t>
            </a:r>
            <a:r>
              <a:rPr lang="en-US" sz="1600" dirty="0"/>
              <a:t>, </a:t>
            </a:r>
            <a:r>
              <a:rPr lang="en-US" sz="1600" b="1" dirty="0">
                <a:solidFill>
                  <a:srgbClr val="008000"/>
                </a:solidFill>
              </a:rPr>
              <a:t>"list"</a:t>
            </a:r>
            <a:r>
              <a:rPr lang="en-US" sz="1600" dirty="0"/>
              <a:t>]</a:t>
            </a:r>
          </a:p>
        </p:txBody>
      </p:sp>
      <p:sp>
        <p:nvSpPr>
          <p:cNvPr id="8" name="Rectangle 7">
            <a:extLst>
              <a:ext uri="{FF2B5EF4-FFF2-40B4-BE49-F238E27FC236}">
                <a16:creationId xmlns:a16="http://schemas.microsoft.com/office/drawing/2014/main" id="{CCAA81FF-83E0-1A4D-BA80-14554B15B882}"/>
              </a:ext>
            </a:extLst>
          </p:cNvPr>
          <p:cNvSpPr/>
          <p:nvPr/>
        </p:nvSpPr>
        <p:spPr>
          <a:xfrm>
            <a:off x="5947902" y="1538930"/>
            <a:ext cx="4943061" cy="1569660"/>
          </a:xfrm>
          <a:prstGeom prst="rect">
            <a:avLst/>
          </a:prstGeom>
        </p:spPr>
        <p:txBody>
          <a:bodyPr wrap="square">
            <a:spAutoFit/>
          </a:bodyPr>
          <a:lstStyle/>
          <a:p>
            <a:r>
              <a:rPr lang="en-US" sz="1600" b="1" i="1" dirty="0">
                <a:solidFill>
                  <a:schemeClr val="accent2">
                    <a:lumMod val="75000"/>
                  </a:schemeClr>
                </a:solidFill>
              </a:rPr>
              <a:t># role using </a:t>
            </a:r>
            <a:r>
              <a:rPr lang="en-US" sz="1600" b="1" i="1" dirty="0" err="1">
                <a:solidFill>
                  <a:schemeClr val="accent2">
                    <a:lumMod val="75000"/>
                  </a:schemeClr>
                </a:solidFill>
              </a:rPr>
              <a:t>resourceNames</a:t>
            </a:r>
            <a:endParaRPr lang="en-US" sz="1600" b="1" dirty="0">
              <a:solidFill>
                <a:srgbClr val="000080"/>
              </a:solidFill>
            </a:endParaRPr>
          </a:p>
          <a:p>
            <a:r>
              <a:rPr lang="en-US" sz="1600" b="1" dirty="0">
                <a:solidFill>
                  <a:srgbClr val="000080"/>
                </a:solidFill>
              </a:rPr>
              <a:t>rules</a:t>
            </a:r>
            <a:r>
              <a:rPr lang="en-US" sz="1600" dirty="0"/>
              <a:t>:</a:t>
            </a:r>
            <a:br>
              <a:rPr lang="en-US" sz="1600" dirty="0"/>
            </a:br>
            <a:r>
              <a:rPr lang="en-US" sz="1600" dirty="0"/>
              <a:t>- </a:t>
            </a:r>
            <a:r>
              <a:rPr lang="en-US" sz="1600" b="1" dirty="0" err="1">
                <a:solidFill>
                  <a:srgbClr val="000080"/>
                </a:solidFill>
              </a:rPr>
              <a:t>apiGroups</a:t>
            </a:r>
            <a:r>
              <a:rPr lang="en-US" sz="1600" dirty="0"/>
              <a:t>: [</a:t>
            </a:r>
            <a:r>
              <a:rPr lang="en-US" sz="1600" b="1" dirty="0">
                <a:solidFill>
                  <a:srgbClr val="008000"/>
                </a:solidFill>
              </a:rPr>
              <a:t>""</a:t>
            </a:r>
            <a:r>
              <a:rPr lang="en-US" sz="1600" dirty="0"/>
              <a:t>]</a:t>
            </a:r>
            <a:br>
              <a:rPr lang="en-US" sz="1600" dirty="0"/>
            </a:br>
            <a:r>
              <a:rPr lang="en-US" sz="1600" dirty="0"/>
              <a:t>  </a:t>
            </a:r>
            <a:r>
              <a:rPr lang="en-US" sz="1600" b="1" dirty="0">
                <a:solidFill>
                  <a:srgbClr val="000080"/>
                </a:solidFill>
              </a:rPr>
              <a:t>resources</a:t>
            </a:r>
            <a:r>
              <a:rPr lang="en-US" sz="1600" dirty="0"/>
              <a:t>: [</a:t>
            </a:r>
            <a:r>
              <a:rPr lang="en-US" sz="1600" b="1" dirty="0">
                <a:solidFill>
                  <a:srgbClr val="008000"/>
                </a:solidFill>
              </a:rPr>
              <a:t>"</a:t>
            </a:r>
            <a:r>
              <a:rPr lang="en-US" sz="1600" b="1" dirty="0" err="1">
                <a:solidFill>
                  <a:srgbClr val="008000"/>
                </a:solidFill>
              </a:rPr>
              <a:t>configmaps</a:t>
            </a:r>
            <a:r>
              <a:rPr lang="en-US" sz="1600" b="1" dirty="0">
                <a:solidFill>
                  <a:srgbClr val="008000"/>
                </a:solidFill>
              </a:rPr>
              <a:t>"</a:t>
            </a:r>
            <a:r>
              <a:rPr lang="en-US" sz="1600" dirty="0"/>
              <a:t>]</a:t>
            </a:r>
          </a:p>
          <a:p>
            <a:r>
              <a:rPr lang="en-US" sz="1600" dirty="0"/>
              <a:t>  </a:t>
            </a:r>
            <a:r>
              <a:rPr lang="en-US" sz="1600" b="1" dirty="0" err="1">
                <a:solidFill>
                  <a:srgbClr val="000080"/>
                </a:solidFill>
              </a:rPr>
              <a:t>resourceNames</a:t>
            </a:r>
            <a:r>
              <a:rPr lang="en-US" sz="1600" dirty="0"/>
              <a:t>: [</a:t>
            </a:r>
            <a:r>
              <a:rPr lang="en-US" sz="1600" b="1" dirty="0">
                <a:solidFill>
                  <a:srgbClr val="008000"/>
                </a:solidFill>
              </a:rPr>
              <a:t>"my-</a:t>
            </a:r>
            <a:r>
              <a:rPr lang="en-US" sz="1600" b="1" dirty="0" err="1">
                <a:solidFill>
                  <a:srgbClr val="008000"/>
                </a:solidFill>
              </a:rPr>
              <a:t>configmap</a:t>
            </a:r>
            <a:r>
              <a:rPr lang="en-US" sz="1600" b="1" dirty="0">
                <a:solidFill>
                  <a:srgbClr val="008000"/>
                </a:solidFill>
              </a:rPr>
              <a:t>"</a:t>
            </a:r>
            <a:r>
              <a:rPr lang="en-US" sz="1600" dirty="0"/>
              <a:t>]</a:t>
            </a:r>
            <a:br>
              <a:rPr lang="en-US" sz="1600" dirty="0"/>
            </a:br>
            <a:r>
              <a:rPr lang="en-US" sz="1600" dirty="0"/>
              <a:t>  </a:t>
            </a:r>
            <a:r>
              <a:rPr lang="en-US" sz="1600" b="1" dirty="0">
                <a:solidFill>
                  <a:srgbClr val="000080"/>
                </a:solidFill>
              </a:rPr>
              <a:t>verbs</a:t>
            </a:r>
            <a:r>
              <a:rPr lang="en-US" sz="1600" dirty="0"/>
              <a:t>: [</a:t>
            </a:r>
            <a:r>
              <a:rPr lang="en-US" sz="1600" b="1" dirty="0">
                <a:solidFill>
                  <a:srgbClr val="008000"/>
                </a:solidFill>
              </a:rPr>
              <a:t>"update"</a:t>
            </a:r>
            <a:r>
              <a:rPr lang="en-US" sz="1600" dirty="0"/>
              <a:t>, </a:t>
            </a:r>
            <a:r>
              <a:rPr lang="en-US" sz="1600" b="1" dirty="0">
                <a:solidFill>
                  <a:srgbClr val="008000"/>
                </a:solidFill>
              </a:rPr>
              <a:t>"get"</a:t>
            </a:r>
            <a:r>
              <a:rPr lang="en-US" sz="1600" dirty="0"/>
              <a:t>]</a:t>
            </a:r>
          </a:p>
        </p:txBody>
      </p:sp>
      <p:sp>
        <p:nvSpPr>
          <p:cNvPr id="9" name="Rectangle 8">
            <a:extLst>
              <a:ext uri="{FF2B5EF4-FFF2-40B4-BE49-F238E27FC236}">
                <a16:creationId xmlns:a16="http://schemas.microsoft.com/office/drawing/2014/main" id="{E7DD27B8-CCEA-344D-8A6A-370D57EAB807}"/>
              </a:ext>
            </a:extLst>
          </p:cNvPr>
          <p:cNvSpPr/>
          <p:nvPr/>
        </p:nvSpPr>
        <p:spPr>
          <a:xfrm>
            <a:off x="5947901" y="4167698"/>
            <a:ext cx="4943061" cy="1077218"/>
          </a:xfrm>
          <a:prstGeom prst="rect">
            <a:avLst/>
          </a:prstGeom>
        </p:spPr>
        <p:txBody>
          <a:bodyPr wrap="square">
            <a:spAutoFit/>
          </a:bodyPr>
          <a:lstStyle/>
          <a:p>
            <a:r>
              <a:rPr lang="en-US" sz="1600" b="1" i="1" dirty="0">
                <a:solidFill>
                  <a:schemeClr val="accent2">
                    <a:lumMod val="75000"/>
                  </a:schemeClr>
                </a:solidFill>
              </a:rPr>
              <a:t># role for a non-resource endpoint</a:t>
            </a:r>
            <a:endParaRPr lang="en-US" sz="1600" b="1" dirty="0">
              <a:solidFill>
                <a:srgbClr val="000080"/>
              </a:solidFill>
            </a:endParaRPr>
          </a:p>
          <a:p>
            <a:r>
              <a:rPr lang="en-US" sz="1600" b="1" dirty="0">
                <a:solidFill>
                  <a:srgbClr val="000080"/>
                </a:solidFill>
              </a:rPr>
              <a:t>rules</a:t>
            </a:r>
            <a:r>
              <a:rPr lang="en-US" sz="1600" dirty="0"/>
              <a:t>:</a:t>
            </a:r>
            <a:br>
              <a:rPr lang="en-US" sz="1600" dirty="0"/>
            </a:br>
            <a:r>
              <a:rPr lang="en-US" sz="1600" dirty="0"/>
              <a:t>- </a:t>
            </a:r>
            <a:r>
              <a:rPr lang="en-US" sz="1600" b="1" dirty="0" err="1">
                <a:solidFill>
                  <a:srgbClr val="000080"/>
                </a:solidFill>
              </a:rPr>
              <a:t>nonResourceURLs</a:t>
            </a:r>
            <a:r>
              <a:rPr lang="en-US" sz="1600" dirty="0"/>
              <a:t>: [</a:t>
            </a:r>
            <a:r>
              <a:rPr lang="en-US" sz="1600" b="1" dirty="0">
                <a:solidFill>
                  <a:srgbClr val="008000"/>
                </a:solidFill>
              </a:rPr>
              <a:t>"/</a:t>
            </a:r>
            <a:r>
              <a:rPr lang="en-US" sz="1600" b="1" dirty="0" err="1">
                <a:solidFill>
                  <a:srgbClr val="008000"/>
                </a:solidFill>
              </a:rPr>
              <a:t>healthz</a:t>
            </a:r>
            <a:r>
              <a:rPr lang="en-US" sz="1600" b="1" dirty="0">
                <a:solidFill>
                  <a:srgbClr val="008000"/>
                </a:solidFill>
              </a:rPr>
              <a:t>"</a:t>
            </a:r>
            <a:r>
              <a:rPr lang="en-US" sz="1600" dirty="0"/>
              <a:t>, </a:t>
            </a:r>
            <a:r>
              <a:rPr lang="en-US" sz="1600" b="1" dirty="0">
                <a:solidFill>
                  <a:srgbClr val="008000"/>
                </a:solidFill>
              </a:rPr>
              <a:t>"/</a:t>
            </a:r>
            <a:r>
              <a:rPr lang="en-US" sz="1600" b="1" dirty="0" err="1">
                <a:solidFill>
                  <a:srgbClr val="008000"/>
                </a:solidFill>
              </a:rPr>
              <a:t>healthz</a:t>
            </a:r>
            <a:r>
              <a:rPr lang="en-US" sz="1600" b="1" dirty="0">
                <a:solidFill>
                  <a:srgbClr val="008000"/>
                </a:solidFill>
              </a:rPr>
              <a:t>/*"</a:t>
            </a:r>
            <a:r>
              <a:rPr lang="en-US" sz="1600" dirty="0"/>
              <a:t>]</a:t>
            </a:r>
            <a:br>
              <a:rPr lang="en-US" sz="1600" dirty="0"/>
            </a:br>
            <a:r>
              <a:rPr lang="en-US" sz="1600" dirty="0"/>
              <a:t>  </a:t>
            </a:r>
            <a:r>
              <a:rPr lang="en-US" sz="1600" b="1" dirty="0">
                <a:solidFill>
                  <a:srgbClr val="000080"/>
                </a:solidFill>
              </a:rPr>
              <a:t>verbs</a:t>
            </a:r>
            <a:r>
              <a:rPr lang="en-US" sz="1600" dirty="0"/>
              <a:t>: [</a:t>
            </a:r>
            <a:r>
              <a:rPr lang="en-US" sz="1600" b="1" dirty="0">
                <a:solidFill>
                  <a:srgbClr val="008000"/>
                </a:solidFill>
              </a:rPr>
              <a:t>"get"</a:t>
            </a:r>
            <a:r>
              <a:rPr lang="en-US" sz="1600" dirty="0"/>
              <a:t>, </a:t>
            </a:r>
            <a:r>
              <a:rPr lang="en-US" sz="1600" b="1" dirty="0">
                <a:solidFill>
                  <a:srgbClr val="008000"/>
                </a:solidFill>
              </a:rPr>
              <a:t>"post"</a:t>
            </a:r>
            <a:r>
              <a:rPr lang="en-US" sz="1600" dirty="0"/>
              <a:t>]</a:t>
            </a:r>
          </a:p>
        </p:txBody>
      </p:sp>
      <p:cxnSp>
        <p:nvCxnSpPr>
          <p:cNvPr id="10" name="Straight Connector 9">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12" name="TextBox 11">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13" name="Picture 12"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4" name="Picture 13">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5"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34</a:t>
            </a:fld>
            <a:endParaRPr lang="en-US" sz="1600" dirty="0"/>
          </a:p>
        </p:txBody>
      </p:sp>
      <p:sp>
        <p:nvSpPr>
          <p:cNvPr id="16" name="Title 1">
            <a:extLst>
              <a:ext uri="{FF2B5EF4-FFF2-40B4-BE49-F238E27FC236}">
                <a16:creationId xmlns:a16="http://schemas.microsoft.com/office/drawing/2014/main" id="{E157806C-2CAB-4349-A623-D9ED8096A1C9}"/>
              </a:ext>
            </a:extLst>
          </p:cNvPr>
          <p:cNvSpPr txBox="1">
            <a:spLocks/>
          </p:cNvSpPr>
          <p:nvPr/>
        </p:nvSpPr>
        <p:spPr>
          <a:xfrm>
            <a:off x="519112" y="-470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Role</a:t>
            </a:r>
          </a:p>
        </p:txBody>
      </p:sp>
    </p:spTree>
    <p:extLst>
      <p:ext uri="{BB962C8B-B14F-4D97-AF65-F5344CB8AC3E}">
        <p14:creationId xmlns:p14="http://schemas.microsoft.com/office/powerpoint/2010/main" val="3433403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DD414A-F7DD-0344-A90F-FE8D12DEB80C}"/>
              </a:ext>
            </a:extLst>
          </p:cNvPr>
          <p:cNvSpPr txBox="1"/>
          <p:nvPr/>
        </p:nvSpPr>
        <p:spPr>
          <a:xfrm>
            <a:off x="577035" y="1483495"/>
            <a:ext cx="8500917" cy="430887"/>
          </a:xfrm>
          <a:prstGeom prst="rect">
            <a:avLst/>
          </a:prstGeom>
          <a:noFill/>
        </p:spPr>
        <p:txBody>
          <a:bodyPr wrap="none" rtlCol="0">
            <a:spAutoFit/>
          </a:bodyPr>
          <a:lstStyle/>
          <a:p>
            <a:r>
              <a:rPr lang="en-US" sz="2200" b="1" dirty="0"/>
              <a:t>RoleBinding</a:t>
            </a:r>
            <a:r>
              <a:rPr lang="en-US" sz="2200" dirty="0"/>
              <a:t> – refer subjects (users, groups, or service accounts) to a role</a:t>
            </a:r>
          </a:p>
        </p:txBody>
      </p:sp>
      <p:sp>
        <p:nvSpPr>
          <p:cNvPr id="4" name="Rectangle 3">
            <a:extLst>
              <a:ext uri="{FF2B5EF4-FFF2-40B4-BE49-F238E27FC236}">
                <a16:creationId xmlns:a16="http://schemas.microsoft.com/office/drawing/2014/main" id="{8528FF68-5D1D-344C-B1AD-51AC35C92B99}"/>
              </a:ext>
            </a:extLst>
          </p:cNvPr>
          <p:cNvSpPr/>
          <p:nvPr/>
        </p:nvSpPr>
        <p:spPr>
          <a:xfrm>
            <a:off x="504621" y="2117725"/>
            <a:ext cx="4322873" cy="4031873"/>
          </a:xfrm>
          <a:prstGeom prst="rect">
            <a:avLst/>
          </a:prstGeom>
        </p:spPr>
        <p:txBody>
          <a:bodyPr wrap="square">
            <a:spAutoFit/>
          </a:bodyPr>
          <a:lstStyle/>
          <a:p>
            <a:r>
              <a:rPr lang="en-US" sz="1600" b="1" i="1" dirty="0">
                <a:solidFill>
                  <a:schemeClr val="accent2">
                    <a:lumMod val="75000"/>
                  </a:schemeClr>
                </a:solidFill>
              </a:rPr>
              <a:t># A role binding allows "Mary" to read</a:t>
            </a:r>
          </a:p>
          <a:p>
            <a:r>
              <a:rPr lang="en-US" sz="1600" b="1" i="1" dirty="0">
                <a:solidFill>
                  <a:schemeClr val="accent2">
                    <a:lumMod val="75000"/>
                  </a:schemeClr>
                </a:solidFill>
              </a:rPr>
              <a:t># pods in the "default" namespace</a:t>
            </a:r>
            <a:br>
              <a:rPr lang="en-US" sz="1600" i="1" dirty="0">
                <a:solidFill>
                  <a:srgbClr val="808080"/>
                </a:solidFill>
              </a:rPr>
            </a:br>
            <a:r>
              <a:rPr lang="en-US" sz="1600" b="1" dirty="0">
                <a:solidFill>
                  <a:srgbClr val="000080"/>
                </a:solidFill>
              </a:rPr>
              <a:t>kind</a:t>
            </a:r>
            <a:r>
              <a:rPr lang="en-US" sz="1600" dirty="0"/>
              <a:t>: RoleBinding</a:t>
            </a:r>
            <a:br>
              <a:rPr lang="en-US" sz="1600" dirty="0"/>
            </a:br>
            <a:r>
              <a:rPr lang="en-US" sz="1600" b="1" dirty="0" err="1">
                <a:solidFill>
                  <a:srgbClr val="000080"/>
                </a:solidFill>
              </a:rPr>
              <a:t>apiVersion</a:t>
            </a:r>
            <a:r>
              <a:rPr lang="en-US" sz="1600" dirty="0"/>
              <a:t>: rbac.authorization.k8s.io/v1</a:t>
            </a:r>
            <a:br>
              <a:rPr lang="en-US" sz="1600" dirty="0"/>
            </a:br>
            <a:r>
              <a:rPr lang="en-US" sz="1600" b="1" dirty="0">
                <a:solidFill>
                  <a:srgbClr val="000080"/>
                </a:solidFill>
              </a:rPr>
              <a:t>metadata</a:t>
            </a:r>
            <a:r>
              <a:rPr lang="en-US" sz="1600" dirty="0"/>
              <a:t>:</a:t>
            </a:r>
            <a:br>
              <a:rPr lang="en-US" sz="1600" dirty="0"/>
            </a:br>
            <a:r>
              <a:rPr lang="en-US" sz="1600" dirty="0"/>
              <a:t>  </a:t>
            </a:r>
            <a:r>
              <a:rPr lang="en-US" sz="1600" b="1" dirty="0">
                <a:solidFill>
                  <a:srgbClr val="000080"/>
                </a:solidFill>
              </a:rPr>
              <a:t>name</a:t>
            </a:r>
            <a:r>
              <a:rPr lang="en-US" sz="1600" dirty="0"/>
              <a:t>: read-pods</a:t>
            </a:r>
            <a:br>
              <a:rPr lang="en-US" sz="1600" dirty="0"/>
            </a:br>
            <a:r>
              <a:rPr lang="en-US" sz="1600" dirty="0"/>
              <a:t>  </a:t>
            </a:r>
            <a:r>
              <a:rPr lang="en-US" sz="1600" b="1" dirty="0">
                <a:solidFill>
                  <a:srgbClr val="000080"/>
                </a:solidFill>
              </a:rPr>
              <a:t>namespace</a:t>
            </a:r>
            <a:r>
              <a:rPr lang="en-US" sz="1600" dirty="0"/>
              <a:t>: default</a:t>
            </a:r>
            <a:br>
              <a:rPr lang="en-US" sz="1600" dirty="0"/>
            </a:br>
            <a:r>
              <a:rPr lang="en-US" sz="1600" b="1" dirty="0">
                <a:solidFill>
                  <a:srgbClr val="000080"/>
                </a:solidFill>
              </a:rPr>
              <a:t>subjects</a:t>
            </a:r>
            <a:r>
              <a:rPr lang="en-US" sz="1600" dirty="0"/>
              <a:t>:</a:t>
            </a:r>
            <a:br>
              <a:rPr lang="en-US" sz="1600" dirty="0"/>
            </a:br>
            <a:r>
              <a:rPr lang="en-US" sz="1600" dirty="0"/>
              <a:t>- </a:t>
            </a:r>
            <a:r>
              <a:rPr lang="en-US" sz="1600" b="1" dirty="0">
                <a:solidFill>
                  <a:srgbClr val="000080"/>
                </a:solidFill>
              </a:rPr>
              <a:t>kind</a:t>
            </a:r>
            <a:r>
              <a:rPr lang="en-US" sz="1600" dirty="0"/>
              <a:t>: User</a:t>
            </a:r>
            <a:br>
              <a:rPr lang="en-US" sz="1600" dirty="0"/>
            </a:br>
            <a:r>
              <a:rPr lang="en-US" sz="1600" dirty="0"/>
              <a:t>  </a:t>
            </a:r>
            <a:r>
              <a:rPr lang="en-US" sz="1600" b="1" dirty="0">
                <a:solidFill>
                  <a:srgbClr val="000080"/>
                </a:solidFill>
              </a:rPr>
              <a:t>name</a:t>
            </a:r>
            <a:r>
              <a:rPr lang="en-US" sz="1600" dirty="0"/>
              <a:t>: </a:t>
            </a:r>
            <a:r>
              <a:rPr lang="en-US" sz="1600" b="1" dirty="0">
                <a:solidFill>
                  <a:srgbClr val="008000"/>
                </a:solidFill>
              </a:rPr>
              <a:t>Mary</a:t>
            </a:r>
            <a:r>
              <a:rPr lang="en-US" sz="1600" dirty="0"/>
              <a:t>  </a:t>
            </a:r>
            <a:r>
              <a:rPr lang="en-US" sz="1600" i="1" dirty="0">
                <a:solidFill>
                  <a:srgbClr val="808080"/>
                </a:solidFill>
              </a:rPr>
              <a:t># case sensitive</a:t>
            </a:r>
            <a:br>
              <a:rPr lang="en-US" sz="1600" i="1" dirty="0">
                <a:solidFill>
                  <a:srgbClr val="808080"/>
                </a:solidFill>
              </a:rPr>
            </a:br>
            <a:r>
              <a:rPr lang="en-US" sz="1600" i="1" dirty="0">
                <a:solidFill>
                  <a:srgbClr val="808080"/>
                </a:solidFill>
              </a:rPr>
              <a:t>  </a:t>
            </a:r>
            <a:r>
              <a:rPr lang="en-US" sz="1600" b="1" dirty="0" err="1">
                <a:solidFill>
                  <a:srgbClr val="000080"/>
                </a:solidFill>
              </a:rPr>
              <a:t>apiGroup</a:t>
            </a:r>
            <a:r>
              <a:rPr lang="en-US" sz="1600" dirty="0"/>
              <a:t>: rbac.authorization.k8s.io</a:t>
            </a:r>
            <a:br>
              <a:rPr lang="en-US" sz="1600" dirty="0"/>
            </a:br>
            <a:r>
              <a:rPr lang="en-US" sz="1600" b="1" dirty="0" err="1">
                <a:solidFill>
                  <a:srgbClr val="000080"/>
                </a:solidFill>
              </a:rPr>
              <a:t>roleRef</a:t>
            </a:r>
            <a:r>
              <a:rPr lang="en-US" sz="1600" dirty="0"/>
              <a:t>:</a:t>
            </a:r>
            <a:br>
              <a:rPr lang="en-US" sz="1600" dirty="0"/>
            </a:br>
            <a:r>
              <a:rPr lang="en-US" sz="1600" dirty="0"/>
              <a:t>  </a:t>
            </a:r>
            <a:r>
              <a:rPr lang="en-US" sz="1600" b="1" dirty="0">
                <a:solidFill>
                  <a:srgbClr val="000080"/>
                </a:solidFill>
              </a:rPr>
              <a:t>kind</a:t>
            </a:r>
            <a:r>
              <a:rPr lang="en-US" sz="1600" dirty="0"/>
              <a:t>: Role</a:t>
            </a:r>
            <a:br>
              <a:rPr lang="en-US" sz="1600" dirty="0"/>
            </a:br>
            <a:r>
              <a:rPr lang="en-US" sz="1600" dirty="0"/>
              <a:t>  </a:t>
            </a:r>
            <a:r>
              <a:rPr lang="en-US" sz="1600" b="1" dirty="0">
                <a:solidFill>
                  <a:srgbClr val="000080"/>
                </a:solidFill>
              </a:rPr>
              <a:t>name</a:t>
            </a:r>
            <a:r>
              <a:rPr lang="en-US" sz="1600" dirty="0"/>
              <a:t>: pod-reader</a:t>
            </a:r>
            <a:br>
              <a:rPr lang="en-US" sz="1600" dirty="0"/>
            </a:br>
            <a:r>
              <a:rPr lang="en-US" sz="1600" dirty="0"/>
              <a:t>  </a:t>
            </a:r>
            <a:r>
              <a:rPr lang="en-US" sz="1600" b="1" dirty="0" err="1">
                <a:solidFill>
                  <a:srgbClr val="000080"/>
                </a:solidFill>
              </a:rPr>
              <a:t>apiGroup</a:t>
            </a:r>
            <a:r>
              <a:rPr lang="en-US" sz="1600" dirty="0"/>
              <a:t>: rbac.authorization.k8s.io</a:t>
            </a:r>
            <a:br>
              <a:rPr lang="en-US" sz="1600" dirty="0"/>
            </a:br>
            <a:r>
              <a:rPr lang="en-US" sz="1600" dirty="0"/>
              <a:t> </a:t>
            </a:r>
          </a:p>
        </p:txBody>
      </p:sp>
      <p:sp>
        <p:nvSpPr>
          <p:cNvPr id="6" name="Rectangle 5">
            <a:extLst>
              <a:ext uri="{FF2B5EF4-FFF2-40B4-BE49-F238E27FC236}">
                <a16:creationId xmlns:a16="http://schemas.microsoft.com/office/drawing/2014/main" id="{370FAD45-E102-6B44-826B-A00327257F5E}"/>
              </a:ext>
            </a:extLst>
          </p:cNvPr>
          <p:cNvSpPr/>
          <p:nvPr/>
        </p:nvSpPr>
        <p:spPr>
          <a:xfrm>
            <a:off x="5858436" y="2060112"/>
            <a:ext cx="3366247" cy="1077218"/>
          </a:xfrm>
          <a:prstGeom prst="rect">
            <a:avLst/>
          </a:prstGeom>
        </p:spPr>
        <p:txBody>
          <a:bodyPr wrap="square">
            <a:spAutoFit/>
          </a:bodyPr>
          <a:lstStyle/>
          <a:p>
            <a:r>
              <a:rPr lang="en-US" sz="1600" b="1" i="1" dirty="0">
                <a:solidFill>
                  <a:schemeClr val="accent2">
                    <a:lumMod val="75000"/>
                  </a:schemeClr>
                </a:solidFill>
              </a:rPr>
              <a:t># binding for a group</a:t>
            </a:r>
            <a:br>
              <a:rPr lang="en-US" sz="1600" b="1" i="1" dirty="0">
                <a:solidFill>
                  <a:schemeClr val="accent2">
                    <a:lumMod val="75000"/>
                  </a:schemeClr>
                </a:solidFill>
              </a:rPr>
            </a:br>
            <a:r>
              <a:rPr lang="en-US" sz="1600" b="1" dirty="0">
                <a:solidFill>
                  <a:srgbClr val="000080"/>
                </a:solidFill>
              </a:rPr>
              <a:t>subjects</a:t>
            </a:r>
            <a:r>
              <a:rPr lang="en-US" sz="1600" dirty="0"/>
              <a:t>:</a:t>
            </a:r>
            <a:br>
              <a:rPr lang="en-US" sz="1600" dirty="0"/>
            </a:br>
            <a:r>
              <a:rPr lang="en-US" sz="1600" dirty="0"/>
              <a:t>- </a:t>
            </a:r>
            <a:r>
              <a:rPr lang="en-US" sz="1600" b="1" dirty="0">
                <a:solidFill>
                  <a:srgbClr val="000080"/>
                </a:solidFill>
              </a:rPr>
              <a:t>kind</a:t>
            </a:r>
            <a:r>
              <a:rPr lang="en-US" sz="1600" dirty="0"/>
              <a:t>: Group</a:t>
            </a:r>
            <a:br>
              <a:rPr lang="en-US" sz="1600" dirty="0"/>
            </a:br>
            <a:r>
              <a:rPr lang="en-US" sz="1600" dirty="0"/>
              <a:t>  </a:t>
            </a:r>
            <a:r>
              <a:rPr lang="en-US" sz="1600" b="1" dirty="0">
                <a:solidFill>
                  <a:srgbClr val="000080"/>
                </a:solidFill>
              </a:rPr>
              <a:t>name</a:t>
            </a:r>
            <a:r>
              <a:rPr lang="en-US" sz="1600" dirty="0"/>
              <a:t>: </a:t>
            </a:r>
            <a:r>
              <a:rPr lang="en-US" sz="1600" b="1" dirty="0">
                <a:solidFill>
                  <a:srgbClr val="008000"/>
                </a:solidFill>
              </a:rPr>
              <a:t>"frontend-admins"</a:t>
            </a:r>
            <a:endParaRPr lang="en-US" sz="1600" dirty="0"/>
          </a:p>
        </p:txBody>
      </p:sp>
      <p:sp>
        <p:nvSpPr>
          <p:cNvPr id="10" name="Rectangle 9">
            <a:extLst>
              <a:ext uri="{FF2B5EF4-FFF2-40B4-BE49-F238E27FC236}">
                <a16:creationId xmlns:a16="http://schemas.microsoft.com/office/drawing/2014/main" id="{D8328BA4-1E4B-EC4C-B34D-A7364D9EB5E1}"/>
              </a:ext>
            </a:extLst>
          </p:cNvPr>
          <p:cNvSpPr/>
          <p:nvPr/>
        </p:nvSpPr>
        <p:spPr>
          <a:xfrm>
            <a:off x="5858436" y="3307744"/>
            <a:ext cx="5706036" cy="1323439"/>
          </a:xfrm>
          <a:prstGeom prst="rect">
            <a:avLst/>
          </a:prstGeom>
        </p:spPr>
        <p:txBody>
          <a:bodyPr wrap="square">
            <a:spAutoFit/>
          </a:bodyPr>
          <a:lstStyle/>
          <a:p>
            <a:r>
              <a:rPr lang="en-US" sz="1600" b="1" i="1" dirty="0">
                <a:solidFill>
                  <a:schemeClr val="accent2">
                    <a:lumMod val="75000"/>
                  </a:schemeClr>
                </a:solidFill>
              </a:rPr>
              <a:t># default service account in the kube-system namespace</a:t>
            </a:r>
            <a:br>
              <a:rPr lang="en-US" sz="1600" b="1" i="1" dirty="0">
                <a:solidFill>
                  <a:schemeClr val="accent2">
                    <a:lumMod val="75000"/>
                  </a:schemeClr>
                </a:solidFill>
              </a:rPr>
            </a:br>
            <a:r>
              <a:rPr lang="en-US" sz="1600" b="1" dirty="0">
                <a:solidFill>
                  <a:srgbClr val="000080"/>
                </a:solidFill>
              </a:rPr>
              <a:t>subjects</a:t>
            </a:r>
            <a:r>
              <a:rPr lang="en-US" sz="1600" dirty="0"/>
              <a:t>:</a:t>
            </a:r>
            <a:br>
              <a:rPr lang="en-US" sz="1600" dirty="0"/>
            </a:br>
            <a:r>
              <a:rPr lang="en-US" sz="1600" dirty="0"/>
              <a:t>- </a:t>
            </a:r>
            <a:r>
              <a:rPr lang="en-US" sz="1600" b="1" dirty="0">
                <a:solidFill>
                  <a:srgbClr val="000080"/>
                </a:solidFill>
              </a:rPr>
              <a:t>kind</a:t>
            </a:r>
            <a:r>
              <a:rPr lang="en-US" sz="1600" dirty="0"/>
              <a:t>: ServiceAccount</a:t>
            </a:r>
            <a:br>
              <a:rPr lang="en-US" sz="1600" dirty="0"/>
            </a:br>
            <a:r>
              <a:rPr lang="en-US" sz="1600" dirty="0"/>
              <a:t>  </a:t>
            </a:r>
            <a:r>
              <a:rPr lang="en-US" sz="1600" b="1" dirty="0">
                <a:solidFill>
                  <a:srgbClr val="000080"/>
                </a:solidFill>
              </a:rPr>
              <a:t>name</a:t>
            </a:r>
            <a:r>
              <a:rPr lang="en-US" sz="1600" dirty="0"/>
              <a:t>: default</a:t>
            </a:r>
            <a:br>
              <a:rPr lang="en-US" sz="1600" dirty="0"/>
            </a:br>
            <a:r>
              <a:rPr lang="en-US" sz="1600" dirty="0"/>
              <a:t>  </a:t>
            </a:r>
            <a:r>
              <a:rPr lang="en-US" sz="1600" b="1" dirty="0">
                <a:solidFill>
                  <a:srgbClr val="000080"/>
                </a:solidFill>
              </a:rPr>
              <a:t>namespace</a:t>
            </a:r>
            <a:r>
              <a:rPr lang="en-US" sz="1600" dirty="0"/>
              <a:t>: kube-system</a:t>
            </a:r>
          </a:p>
        </p:txBody>
      </p:sp>
      <p:sp>
        <p:nvSpPr>
          <p:cNvPr id="12" name="Rectangle 11">
            <a:extLst>
              <a:ext uri="{FF2B5EF4-FFF2-40B4-BE49-F238E27FC236}">
                <a16:creationId xmlns:a16="http://schemas.microsoft.com/office/drawing/2014/main" id="{1B32174A-3B1D-9A46-9A4F-6AFC4536A366}"/>
              </a:ext>
            </a:extLst>
          </p:cNvPr>
          <p:cNvSpPr/>
          <p:nvPr/>
        </p:nvSpPr>
        <p:spPr>
          <a:xfrm>
            <a:off x="5858436" y="4958987"/>
            <a:ext cx="6096000" cy="1077218"/>
          </a:xfrm>
          <a:prstGeom prst="rect">
            <a:avLst/>
          </a:prstGeom>
        </p:spPr>
        <p:txBody>
          <a:bodyPr>
            <a:spAutoFit/>
          </a:bodyPr>
          <a:lstStyle/>
          <a:p>
            <a:r>
              <a:rPr lang="en-US" sz="1600" b="1" i="1" dirty="0">
                <a:solidFill>
                  <a:schemeClr val="accent2">
                    <a:lumMod val="75000"/>
                  </a:schemeClr>
                </a:solidFill>
              </a:rPr>
              <a:t># binding for all service accounts in the "</a:t>
            </a:r>
            <a:r>
              <a:rPr lang="en-US" sz="1600" b="1" i="1" dirty="0" err="1">
                <a:solidFill>
                  <a:schemeClr val="accent2">
                    <a:lumMod val="75000"/>
                  </a:schemeClr>
                </a:solidFill>
              </a:rPr>
              <a:t>qa</a:t>
            </a:r>
            <a:r>
              <a:rPr lang="en-US" sz="1600" b="1" i="1" dirty="0">
                <a:solidFill>
                  <a:schemeClr val="accent2">
                    <a:lumMod val="75000"/>
                  </a:schemeClr>
                </a:solidFill>
              </a:rPr>
              <a:t>" namespace</a:t>
            </a:r>
            <a:br>
              <a:rPr lang="en-US" sz="1600" i="1" dirty="0">
                <a:solidFill>
                  <a:srgbClr val="808080"/>
                </a:solidFill>
              </a:rPr>
            </a:br>
            <a:r>
              <a:rPr lang="en-US" sz="1600" b="1" dirty="0">
                <a:solidFill>
                  <a:srgbClr val="000080"/>
                </a:solidFill>
              </a:rPr>
              <a:t>subjects</a:t>
            </a:r>
            <a:r>
              <a:rPr lang="en-US" sz="1600" dirty="0"/>
              <a:t>:</a:t>
            </a:r>
            <a:br>
              <a:rPr lang="en-US" sz="1600" dirty="0"/>
            </a:br>
            <a:r>
              <a:rPr lang="en-US" sz="1600" dirty="0"/>
              <a:t>- </a:t>
            </a:r>
            <a:r>
              <a:rPr lang="en-US" sz="1600" b="1" dirty="0">
                <a:solidFill>
                  <a:srgbClr val="000080"/>
                </a:solidFill>
              </a:rPr>
              <a:t>kind</a:t>
            </a:r>
            <a:r>
              <a:rPr lang="en-US" sz="1600" dirty="0"/>
              <a:t>: Group</a:t>
            </a:r>
            <a:br>
              <a:rPr lang="en-US" sz="1600" dirty="0"/>
            </a:br>
            <a:r>
              <a:rPr lang="en-US" sz="1600" dirty="0"/>
              <a:t>  </a:t>
            </a:r>
            <a:r>
              <a:rPr lang="en-US" sz="1600" b="1" dirty="0">
                <a:solidFill>
                  <a:srgbClr val="000080"/>
                </a:solidFill>
              </a:rPr>
              <a:t>name</a:t>
            </a:r>
            <a:r>
              <a:rPr lang="en-US" sz="1600" dirty="0"/>
              <a:t>: </a:t>
            </a:r>
            <a:r>
              <a:rPr lang="en-US" sz="1600" dirty="0" err="1"/>
              <a:t>system:serviceaccounts:qa</a:t>
            </a:r>
            <a:endParaRPr lang="en-US" sz="1600" dirty="0"/>
          </a:p>
        </p:txBody>
      </p:sp>
      <p:cxnSp>
        <p:nvCxnSpPr>
          <p:cNvPr id="8" name="Straight Connector 7">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11" name="TextBox 10">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13" name="Picture 12"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4" name="Picture 13">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5"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35</a:t>
            </a:fld>
            <a:endParaRPr lang="en-US" sz="1600" dirty="0"/>
          </a:p>
        </p:txBody>
      </p:sp>
      <p:sp>
        <p:nvSpPr>
          <p:cNvPr id="16" name="Title 1">
            <a:extLst>
              <a:ext uri="{FF2B5EF4-FFF2-40B4-BE49-F238E27FC236}">
                <a16:creationId xmlns:a16="http://schemas.microsoft.com/office/drawing/2014/main" id="{F8A976C6-C0CA-D24C-833B-CE078F46DDFF}"/>
              </a:ext>
            </a:extLst>
          </p:cNvPr>
          <p:cNvSpPr txBox="1">
            <a:spLocks/>
          </p:cNvSpPr>
          <p:nvPr/>
        </p:nvSpPr>
        <p:spPr>
          <a:xfrm>
            <a:off x="600636" y="1353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rgbClr val="002060"/>
                </a:solidFill>
              </a:rPr>
              <a:t>RoleBinding</a:t>
            </a:r>
            <a:endParaRPr lang="en-US" b="1" dirty="0">
              <a:solidFill>
                <a:srgbClr val="002060"/>
              </a:solidFill>
            </a:endParaRPr>
          </a:p>
        </p:txBody>
      </p:sp>
    </p:spTree>
    <p:extLst>
      <p:ext uri="{BB962C8B-B14F-4D97-AF65-F5344CB8AC3E}">
        <p14:creationId xmlns:p14="http://schemas.microsoft.com/office/powerpoint/2010/main" val="2061249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94CCA-682C-D14A-A6B7-95E2D038885C}"/>
              </a:ext>
            </a:extLst>
          </p:cNvPr>
          <p:cNvSpPr>
            <a:spLocks noGrp="1"/>
          </p:cNvSpPr>
          <p:nvPr>
            <p:ph idx="1"/>
          </p:nvPr>
        </p:nvSpPr>
        <p:spPr>
          <a:xfrm>
            <a:off x="703729" y="1314637"/>
            <a:ext cx="10515600" cy="4351338"/>
          </a:xfrm>
        </p:spPr>
        <p:txBody>
          <a:bodyPr>
            <a:normAutofit/>
          </a:bodyPr>
          <a:lstStyle/>
          <a:p>
            <a:pPr marL="0" indent="0" algn="just">
              <a:buNone/>
            </a:pPr>
            <a:r>
              <a:rPr lang="en-US" sz="2400" b="1" dirty="0"/>
              <a:t>Question</a:t>
            </a:r>
            <a:r>
              <a:rPr lang="en-US" sz="2400" dirty="0"/>
              <a:t> – why need namespace for a RoleBinding when it is already scoped and defined in a Role?</a:t>
            </a:r>
          </a:p>
          <a:p>
            <a:pPr marL="0" indent="0" algn="just">
              <a:buNone/>
            </a:pPr>
            <a:endParaRPr lang="en-US" sz="2400" dirty="0"/>
          </a:p>
          <a:p>
            <a:pPr marL="0" indent="0" algn="just">
              <a:buNone/>
            </a:pPr>
            <a:r>
              <a:rPr lang="en-US" sz="2400" b="1" dirty="0"/>
              <a:t>Answer</a:t>
            </a:r>
            <a:r>
              <a:rPr lang="en-US" sz="2400" dirty="0"/>
              <a:t> – A RoleBinding may also refer a ClusterRole to grant the permissions to namespaced resources defined in the ClusterRole within the RoleBinding’s namespace.</a:t>
            </a:r>
          </a:p>
          <a:p>
            <a:pPr marL="0" indent="0" algn="just">
              <a:buNone/>
            </a:pPr>
            <a:r>
              <a:rPr lang="en-US" sz="2400" dirty="0"/>
              <a:t>E.g. for a ClusterRole that reads secrets in all namespace, if you define a RoleBinding (with namespace=n1) referring to the ClusterRole, the user will read secrets in the namespace=n1 only not in all namespace (which was the scope of ClusterRole)</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6" name="TextBox 5">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7" name="Picture 6"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8" name="Picture 7">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9"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36</a:t>
            </a:fld>
            <a:endParaRPr lang="en-US" sz="1600" dirty="0"/>
          </a:p>
        </p:txBody>
      </p:sp>
    </p:spTree>
    <p:extLst>
      <p:ext uri="{BB962C8B-B14F-4D97-AF65-F5344CB8AC3E}">
        <p14:creationId xmlns:p14="http://schemas.microsoft.com/office/powerpoint/2010/main" val="2438433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94CCA-682C-D14A-A6B7-95E2D038885C}"/>
              </a:ext>
            </a:extLst>
          </p:cNvPr>
          <p:cNvSpPr>
            <a:spLocks noGrp="1"/>
          </p:cNvSpPr>
          <p:nvPr>
            <p:ph idx="1"/>
          </p:nvPr>
        </p:nvSpPr>
        <p:spPr>
          <a:xfrm>
            <a:off x="838200" y="1690688"/>
            <a:ext cx="10515600" cy="1361328"/>
          </a:xfrm>
        </p:spPr>
        <p:txBody>
          <a:bodyPr>
            <a:normAutofit/>
          </a:bodyPr>
          <a:lstStyle/>
          <a:p>
            <a:pPr marL="0" indent="0">
              <a:buNone/>
            </a:pPr>
            <a:r>
              <a:rPr lang="en-US" sz="2400" dirty="0"/>
              <a:t>ClusterRole = Roles defined for the entire cluster</a:t>
            </a:r>
          </a:p>
          <a:p>
            <a:pPr marL="0" indent="0">
              <a:buNone/>
            </a:pPr>
            <a:r>
              <a:rPr lang="en-US" sz="2400" dirty="0"/>
              <a:t>ClusterRole = Role + cluster resources (like nodes) + non-resource (like /</a:t>
            </a:r>
            <a:r>
              <a:rPr lang="en-US" sz="2400" dirty="0" err="1"/>
              <a:t>healtz</a:t>
            </a:r>
            <a:r>
              <a:rPr lang="en-US" sz="2400" dirty="0"/>
              <a:t>) + not limited to one namespace</a:t>
            </a:r>
          </a:p>
        </p:txBody>
      </p:sp>
      <p:sp>
        <p:nvSpPr>
          <p:cNvPr id="4" name="Rectangle 3">
            <a:extLst>
              <a:ext uri="{FF2B5EF4-FFF2-40B4-BE49-F238E27FC236}">
                <a16:creationId xmlns:a16="http://schemas.microsoft.com/office/drawing/2014/main" id="{DAA69F85-26A9-A24E-89A0-C505127B8247}"/>
              </a:ext>
            </a:extLst>
          </p:cNvPr>
          <p:cNvSpPr/>
          <p:nvPr/>
        </p:nvSpPr>
        <p:spPr>
          <a:xfrm>
            <a:off x="1470949" y="3041592"/>
            <a:ext cx="5100918" cy="2800767"/>
          </a:xfrm>
          <a:prstGeom prst="rect">
            <a:avLst/>
          </a:prstGeom>
        </p:spPr>
        <p:txBody>
          <a:bodyPr wrap="square">
            <a:spAutoFit/>
          </a:bodyPr>
          <a:lstStyle/>
          <a:p>
            <a:r>
              <a:rPr lang="en-US" sz="1600" b="1" dirty="0">
                <a:solidFill>
                  <a:schemeClr val="accent2">
                    <a:lumMod val="75000"/>
                  </a:schemeClr>
                </a:solidFill>
              </a:rPr>
              <a:t># ClusterRole to read secrets across all namespace</a:t>
            </a:r>
          </a:p>
          <a:p>
            <a:r>
              <a:rPr lang="en-US" sz="1600" b="1" dirty="0">
                <a:solidFill>
                  <a:srgbClr val="000080"/>
                </a:solidFill>
              </a:rPr>
              <a:t>kind</a:t>
            </a:r>
            <a:r>
              <a:rPr lang="en-US" sz="1600" dirty="0"/>
              <a:t>: ClusterRole</a:t>
            </a:r>
            <a:br>
              <a:rPr lang="en-US" sz="1600" dirty="0"/>
            </a:br>
            <a:r>
              <a:rPr lang="en-US" sz="1600" b="1" dirty="0" err="1">
                <a:solidFill>
                  <a:srgbClr val="000080"/>
                </a:solidFill>
              </a:rPr>
              <a:t>apiVersion</a:t>
            </a:r>
            <a:r>
              <a:rPr lang="en-US" sz="1600" dirty="0"/>
              <a:t>: rbac.authorization.k8s.io/v1</a:t>
            </a:r>
            <a:br>
              <a:rPr lang="en-US" sz="1600" dirty="0"/>
            </a:br>
            <a:r>
              <a:rPr lang="en-US" sz="1600" b="1" dirty="0">
                <a:solidFill>
                  <a:srgbClr val="000080"/>
                </a:solidFill>
              </a:rPr>
              <a:t>metadata</a:t>
            </a:r>
            <a:r>
              <a:rPr lang="en-US" sz="1600" dirty="0"/>
              <a:t>:</a:t>
            </a:r>
            <a:br>
              <a:rPr lang="en-US" sz="1600" dirty="0"/>
            </a:br>
            <a:r>
              <a:rPr lang="en-US" sz="1600" dirty="0"/>
              <a:t>  </a:t>
            </a:r>
            <a:r>
              <a:rPr lang="en-US" sz="1600" i="1" dirty="0">
                <a:solidFill>
                  <a:srgbClr val="808080"/>
                </a:solidFill>
              </a:rPr>
              <a:t># no "namespace”, </a:t>
            </a:r>
            <a:r>
              <a:rPr lang="en-US" sz="1600" i="1" dirty="0" err="1">
                <a:solidFill>
                  <a:srgbClr val="808080"/>
                </a:solidFill>
              </a:rPr>
              <a:t>ClusterRoles</a:t>
            </a:r>
            <a:r>
              <a:rPr lang="en-US" sz="1600" i="1" dirty="0">
                <a:solidFill>
                  <a:srgbClr val="808080"/>
                </a:solidFill>
              </a:rPr>
              <a:t> are not namespaced</a:t>
            </a:r>
            <a:br>
              <a:rPr lang="en-US" sz="1600" i="1" dirty="0">
                <a:solidFill>
                  <a:srgbClr val="808080"/>
                </a:solidFill>
              </a:rPr>
            </a:br>
            <a:r>
              <a:rPr lang="en-US" sz="1600" i="1" dirty="0">
                <a:solidFill>
                  <a:srgbClr val="808080"/>
                </a:solidFill>
              </a:rPr>
              <a:t>  </a:t>
            </a:r>
            <a:r>
              <a:rPr lang="en-US" sz="1600" b="1" dirty="0">
                <a:solidFill>
                  <a:srgbClr val="000080"/>
                </a:solidFill>
              </a:rPr>
              <a:t>name</a:t>
            </a:r>
            <a:r>
              <a:rPr lang="en-US" sz="1600" dirty="0"/>
              <a:t>: secret-reader</a:t>
            </a:r>
            <a:br>
              <a:rPr lang="en-US" sz="1600" dirty="0"/>
            </a:br>
            <a:r>
              <a:rPr lang="en-US" sz="1600" b="1" dirty="0">
                <a:solidFill>
                  <a:srgbClr val="000080"/>
                </a:solidFill>
              </a:rPr>
              <a:t>rules</a:t>
            </a:r>
            <a:r>
              <a:rPr lang="en-US" sz="1600" dirty="0"/>
              <a:t>:</a:t>
            </a:r>
            <a:br>
              <a:rPr lang="en-US" sz="1600" dirty="0"/>
            </a:br>
            <a:r>
              <a:rPr lang="en-US" sz="1600" dirty="0"/>
              <a:t>- </a:t>
            </a:r>
            <a:r>
              <a:rPr lang="en-US" sz="1600" b="1" dirty="0" err="1">
                <a:solidFill>
                  <a:srgbClr val="000080"/>
                </a:solidFill>
              </a:rPr>
              <a:t>apiGroups</a:t>
            </a:r>
            <a:r>
              <a:rPr lang="en-US" sz="1600" dirty="0"/>
              <a:t>: [</a:t>
            </a:r>
            <a:r>
              <a:rPr lang="en-US" sz="1600" b="1" dirty="0">
                <a:solidFill>
                  <a:srgbClr val="008000"/>
                </a:solidFill>
              </a:rPr>
              <a:t>""</a:t>
            </a:r>
            <a:r>
              <a:rPr lang="en-US" sz="1600" dirty="0"/>
              <a:t>]</a:t>
            </a:r>
            <a:br>
              <a:rPr lang="en-US" sz="1600" dirty="0"/>
            </a:br>
            <a:r>
              <a:rPr lang="en-US" sz="1600" dirty="0"/>
              <a:t>  </a:t>
            </a:r>
            <a:r>
              <a:rPr lang="en-US" sz="1600" b="1" dirty="0">
                <a:solidFill>
                  <a:srgbClr val="000080"/>
                </a:solidFill>
              </a:rPr>
              <a:t>resources</a:t>
            </a:r>
            <a:r>
              <a:rPr lang="en-US" sz="1600" dirty="0"/>
              <a:t>: [</a:t>
            </a:r>
            <a:r>
              <a:rPr lang="en-US" sz="1600" b="1" dirty="0">
                <a:solidFill>
                  <a:srgbClr val="008000"/>
                </a:solidFill>
              </a:rPr>
              <a:t>"secrets"</a:t>
            </a:r>
            <a:r>
              <a:rPr lang="en-US" sz="1600" dirty="0"/>
              <a:t>]</a:t>
            </a:r>
            <a:br>
              <a:rPr lang="en-US" sz="1600" dirty="0"/>
            </a:br>
            <a:r>
              <a:rPr lang="en-US" sz="1600" dirty="0"/>
              <a:t>  </a:t>
            </a:r>
            <a:r>
              <a:rPr lang="en-US" sz="1600" b="1" dirty="0">
                <a:solidFill>
                  <a:srgbClr val="000080"/>
                </a:solidFill>
              </a:rPr>
              <a:t>verbs</a:t>
            </a:r>
            <a:r>
              <a:rPr lang="en-US" sz="1600" dirty="0"/>
              <a:t>: [</a:t>
            </a:r>
            <a:r>
              <a:rPr lang="en-US" sz="1600" b="1" dirty="0">
                <a:solidFill>
                  <a:srgbClr val="008000"/>
                </a:solidFill>
              </a:rPr>
              <a:t>"get"</a:t>
            </a:r>
            <a:r>
              <a:rPr lang="en-US" sz="1600" dirty="0"/>
              <a:t>, </a:t>
            </a:r>
            <a:r>
              <a:rPr lang="en-US" sz="1600" b="1" dirty="0">
                <a:solidFill>
                  <a:srgbClr val="008000"/>
                </a:solidFill>
              </a:rPr>
              <a:t>"watch"</a:t>
            </a:r>
            <a:r>
              <a:rPr lang="en-US" sz="1600" dirty="0"/>
              <a:t>, </a:t>
            </a:r>
            <a:r>
              <a:rPr lang="en-US" sz="1600" b="1" dirty="0">
                <a:solidFill>
                  <a:srgbClr val="008000"/>
                </a:solidFill>
              </a:rPr>
              <a:t>"list"</a:t>
            </a:r>
            <a:r>
              <a:rPr lang="en-US" sz="1600" dirty="0"/>
              <a:t>]</a:t>
            </a:r>
            <a:br>
              <a:rPr lang="en-US" sz="1600" dirty="0"/>
            </a:br>
            <a:endParaRPr lang="en-US" sz="1600" dirty="0"/>
          </a:p>
        </p:txBody>
      </p:sp>
      <p:cxnSp>
        <p:nvCxnSpPr>
          <p:cNvPr id="5" name="Straight Connector 4">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37</a:t>
            </a:fld>
            <a:endParaRPr lang="en-US" sz="1600" dirty="0"/>
          </a:p>
        </p:txBody>
      </p:sp>
      <p:sp>
        <p:nvSpPr>
          <p:cNvPr id="11" name="Title 1">
            <a:extLst>
              <a:ext uri="{FF2B5EF4-FFF2-40B4-BE49-F238E27FC236}">
                <a16:creationId xmlns:a16="http://schemas.microsoft.com/office/drawing/2014/main" id="{D489CA92-E9BA-BC4A-A9A0-072320D5797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rgbClr val="002060"/>
                </a:solidFill>
              </a:rPr>
              <a:t>ClusterRole</a:t>
            </a:r>
            <a:endParaRPr lang="en-US" b="1" dirty="0">
              <a:solidFill>
                <a:srgbClr val="002060"/>
              </a:solidFill>
            </a:endParaRPr>
          </a:p>
        </p:txBody>
      </p:sp>
    </p:spTree>
    <p:extLst>
      <p:ext uri="{BB962C8B-B14F-4D97-AF65-F5344CB8AC3E}">
        <p14:creationId xmlns:p14="http://schemas.microsoft.com/office/powerpoint/2010/main" val="1818670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4A1502-ACE0-FB44-851A-AA4D7CFD15C4}"/>
              </a:ext>
            </a:extLst>
          </p:cNvPr>
          <p:cNvSpPr/>
          <p:nvPr/>
        </p:nvSpPr>
        <p:spPr>
          <a:xfrm>
            <a:off x="988671" y="2042966"/>
            <a:ext cx="7521389" cy="3539430"/>
          </a:xfrm>
          <a:prstGeom prst="rect">
            <a:avLst/>
          </a:prstGeom>
        </p:spPr>
        <p:txBody>
          <a:bodyPr wrap="square">
            <a:spAutoFit/>
          </a:bodyPr>
          <a:lstStyle/>
          <a:p>
            <a:r>
              <a:rPr lang="en-US" sz="1600" b="1" i="1" dirty="0">
                <a:solidFill>
                  <a:schemeClr val="accent2">
                    <a:lumMod val="75000"/>
                  </a:schemeClr>
                </a:solidFill>
              </a:rPr>
              <a:t># This cluster role binding allows anyone in the "manager" group to read secrets in any namespace.</a:t>
            </a:r>
            <a:br>
              <a:rPr lang="en-US" sz="1600" i="1" dirty="0">
                <a:solidFill>
                  <a:srgbClr val="808080"/>
                </a:solidFill>
              </a:rPr>
            </a:br>
            <a:r>
              <a:rPr lang="en-US" sz="1600" b="1" dirty="0">
                <a:solidFill>
                  <a:srgbClr val="000080"/>
                </a:solidFill>
              </a:rPr>
              <a:t>kind</a:t>
            </a:r>
            <a:r>
              <a:rPr lang="en-US" sz="1600" dirty="0"/>
              <a:t>: ClusterRoleBinding</a:t>
            </a:r>
            <a:br>
              <a:rPr lang="en-US" sz="1600" dirty="0"/>
            </a:br>
            <a:r>
              <a:rPr lang="en-US" sz="1600" b="1" dirty="0" err="1">
                <a:solidFill>
                  <a:srgbClr val="000080"/>
                </a:solidFill>
              </a:rPr>
              <a:t>apiVersion</a:t>
            </a:r>
            <a:r>
              <a:rPr lang="en-US" sz="1600" dirty="0"/>
              <a:t>: rbac.authorization.k8s.io/v1</a:t>
            </a:r>
            <a:br>
              <a:rPr lang="en-US" sz="1600" dirty="0"/>
            </a:br>
            <a:r>
              <a:rPr lang="en-US" sz="1600" b="1" dirty="0">
                <a:solidFill>
                  <a:srgbClr val="000080"/>
                </a:solidFill>
              </a:rPr>
              <a:t>metadata</a:t>
            </a:r>
            <a:r>
              <a:rPr lang="en-US" sz="1600" dirty="0"/>
              <a:t>:</a:t>
            </a:r>
            <a:br>
              <a:rPr lang="en-US" sz="1600" dirty="0"/>
            </a:br>
            <a:r>
              <a:rPr lang="en-US" sz="1600" dirty="0"/>
              <a:t>  </a:t>
            </a:r>
            <a:r>
              <a:rPr lang="en-US" sz="1600" b="1" dirty="0">
                <a:solidFill>
                  <a:srgbClr val="000080"/>
                </a:solidFill>
              </a:rPr>
              <a:t>name</a:t>
            </a:r>
            <a:r>
              <a:rPr lang="en-US" sz="1600" dirty="0"/>
              <a:t>: read-secrets-global</a:t>
            </a:r>
            <a:br>
              <a:rPr lang="en-US" sz="1600" dirty="0"/>
            </a:br>
            <a:r>
              <a:rPr lang="en-US" sz="1600" b="1" dirty="0">
                <a:solidFill>
                  <a:srgbClr val="000080"/>
                </a:solidFill>
              </a:rPr>
              <a:t>subjects</a:t>
            </a:r>
            <a:r>
              <a:rPr lang="en-US" sz="1600" dirty="0"/>
              <a:t>:</a:t>
            </a:r>
            <a:br>
              <a:rPr lang="en-US" sz="1600" dirty="0"/>
            </a:br>
            <a:r>
              <a:rPr lang="en-US" sz="1600" dirty="0"/>
              <a:t>- </a:t>
            </a:r>
            <a:r>
              <a:rPr lang="en-US" sz="1600" b="1" dirty="0">
                <a:solidFill>
                  <a:srgbClr val="000080"/>
                </a:solidFill>
              </a:rPr>
              <a:t>kind</a:t>
            </a:r>
            <a:r>
              <a:rPr lang="en-US" sz="1600" dirty="0"/>
              <a:t>: Group</a:t>
            </a:r>
            <a:br>
              <a:rPr lang="en-US" sz="1600" dirty="0"/>
            </a:br>
            <a:r>
              <a:rPr lang="en-US" sz="1600" dirty="0"/>
              <a:t>  </a:t>
            </a:r>
            <a:r>
              <a:rPr lang="en-US" sz="1600" b="1" dirty="0">
                <a:solidFill>
                  <a:srgbClr val="000080"/>
                </a:solidFill>
              </a:rPr>
              <a:t>name</a:t>
            </a:r>
            <a:r>
              <a:rPr lang="en-US" sz="1600" dirty="0"/>
              <a:t>: manager </a:t>
            </a:r>
            <a:r>
              <a:rPr lang="en-US" sz="1600" i="1" dirty="0">
                <a:solidFill>
                  <a:srgbClr val="808080"/>
                </a:solidFill>
              </a:rPr>
              <a:t># Name is case sensitive</a:t>
            </a:r>
            <a:br>
              <a:rPr lang="en-US" sz="1600" i="1" dirty="0">
                <a:solidFill>
                  <a:srgbClr val="808080"/>
                </a:solidFill>
              </a:rPr>
            </a:br>
            <a:r>
              <a:rPr lang="en-US" sz="1600" i="1" dirty="0">
                <a:solidFill>
                  <a:srgbClr val="808080"/>
                </a:solidFill>
              </a:rPr>
              <a:t>  </a:t>
            </a:r>
            <a:r>
              <a:rPr lang="en-US" sz="1600" b="1" dirty="0" err="1">
                <a:solidFill>
                  <a:srgbClr val="000080"/>
                </a:solidFill>
              </a:rPr>
              <a:t>apiGroup</a:t>
            </a:r>
            <a:r>
              <a:rPr lang="en-US" sz="1600" dirty="0"/>
              <a:t>: rbac.authorization.k8s.io</a:t>
            </a:r>
            <a:br>
              <a:rPr lang="en-US" sz="1600" dirty="0"/>
            </a:br>
            <a:r>
              <a:rPr lang="en-US" sz="1600" b="1" dirty="0" err="1">
                <a:solidFill>
                  <a:srgbClr val="000080"/>
                </a:solidFill>
              </a:rPr>
              <a:t>roleRef</a:t>
            </a:r>
            <a:r>
              <a:rPr lang="en-US" sz="1600" dirty="0"/>
              <a:t>:</a:t>
            </a:r>
            <a:br>
              <a:rPr lang="en-US" sz="1600" dirty="0"/>
            </a:br>
            <a:r>
              <a:rPr lang="en-US" sz="1600" dirty="0"/>
              <a:t>  </a:t>
            </a:r>
            <a:r>
              <a:rPr lang="en-US" sz="1600" b="1" dirty="0">
                <a:solidFill>
                  <a:srgbClr val="000080"/>
                </a:solidFill>
              </a:rPr>
              <a:t>kind</a:t>
            </a:r>
            <a:r>
              <a:rPr lang="en-US" sz="1600" dirty="0"/>
              <a:t>: ClusterRole</a:t>
            </a:r>
            <a:br>
              <a:rPr lang="en-US" sz="1600" dirty="0"/>
            </a:br>
            <a:r>
              <a:rPr lang="en-US" sz="1600" dirty="0"/>
              <a:t>  </a:t>
            </a:r>
            <a:r>
              <a:rPr lang="en-US" sz="1600" b="1" dirty="0">
                <a:solidFill>
                  <a:srgbClr val="000080"/>
                </a:solidFill>
              </a:rPr>
              <a:t>name</a:t>
            </a:r>
            <a:r>
              <a:rPr lang="en-US" sz="1600" dirty="0"/>
              <a:t>: secret-reader</a:t>
            </a:r>
            <a:br>
              <a:rPr lang="en-US" sz="1600" dirty="0"/>
            </a:br>
            <a:r>
              <a:rPr lang="en-US" sz="1600" dirty="0"/>
              <a:t>  </a:t>
            </a:r>
            <a:r>
              <a:rPr lang="en-US" sz="1600" b="1" dirty="0" err="1">
                <a:solidFill>
                  <a:srgbClr val="000080"/>
                </a:solidFill>
              </a:rPr>
              <a:t>apiGroup</a:t>
            </a:r>
            <a:r>
              <a:rPr lang="en-US" sz="1600" dirty="0"/>
              <a:t>: rbac.authorization.k8s.io</a:t>
            </a:r>
          </a:p>
        </p:txBody>
      </p:sp>
      <p:sp>
        <p:nvSpPr>
          <p:cNvPr id="6" name="TextBox 5">
            <a:extLst>
              <a:ext uri="{FF2B5EF4-FFF2-40B4-BE49-F238E27FC236}">
                <a16:creationId xmlns:a16="http://schemas.microsoft.com/office/drawing/2014/main" id="{D65B5C57-1A29-0B45-B792-9FD8D27F352B}"/>
              </a:ext>
            </a:extLst>
          </p:cNvPr>
          <p:cNvSpPr txBox="1"/>
          <p:nvPr/>
        </p:nvSpPr>
        <p:spPr>
          <a:xfrm>
            <a:off x="836760" y="1365752"/>
            <a:ext cx="10084748" cy="430887"/>
          </a:xfrm>
          <a:prstGeom prst="rect">
            <a:avLst/>
          </a:prstGeom>
          <a:noFill/>
        </p:spPr>
        <p:txBody>
          <a:bodyPr wrap="none" rtlCol="0">
            <a:spAutoFit/>
          </a:bodyPr>
          <a:lstStyle/>
          <a:p>
            <a:r>
              <a:rPr lang="en-US" sz="2200" b="1" dirty="0"/>
              <a:t>ClusterRoleBinding</a:t>
            </a:r>
            <a:r>
              <a:rPr lang="en-US" sz="2200" dirty="0"/>
              <a:t> – refer subjects (users, groups, or service accounts) to a ClusterRole</a:t>
            </a:r>
          </a:p>
        </p:txBody>
      </p:sp>
      <p:cxnSp>
        <p:nvCxnSpPr>
          <p:cNvPr id="7" name="Straight Connector 6">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9" name="TextBox 8">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10" name="Picture 9"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1" name="Picture 10">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2"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38</a:t>
            </a:fld>
            <a:endParaRPr lang="en-US" sz="1600" dirty="0"/>
          </a:p>
        </p:txBody>
      </p:sp>
      <p:sp>
        <p:nvSpPr>
          <p:cNvPr id="13" name="Title 1">
            <a:extLst>
              <a:ext uri="{FF2B5EF4-FFF2-40B4-BE49-F238E27FC236}">
                <a16:creationId xmlns:a16="http://schemas.microsoft.com/office/drawing/2014/main" id="{5D1C3BFE-239A-8D4A-8590-99F6C26C0B75}"/>
              </a:ext>
            </a:extLst>
          </p:cNvPr>
          <p:cNvSpPr txBox="1">
            <a:spLocks/>
          </p:cNvSpPr>
          <p:nvPr/>
        </p:nvSpPr>
        <p:spPr>
          <a:xfrm>
            <a:off x="751115" y="835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rgbClr val="002060"/>
                </a:solidFill>
              </a:rPr>
              <a:t>ClusterRole</a:t>
            </a:r>
            <a:r>
              <a:rPr lang="en-US" b="1" dirty="0">
                <a:solidFill>
                  <a:srgbClr val="002060"/>
                </a:solidFill>
              </a:rPr>
              <a:t> Binding</a:t>
            </a:r>
          </a:p>
        </p:txBody>
      </p:sp>
    </p:spTree>
    <p:extLst>
      <p:ext uri="{BB962C8B-B14F-4D97-AF65-F5344CB8AC3E}">
        <p14:creationId xmlns:p14="http://schemas.microsoft.com/office/powerpoint/2010/main" val="4100686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5B5C57-1A29-0B45-B792-9FD8D27F352B}"/>
              </a:ext>
            </a:extLst>
          </p:cNvPr>
          <p:cNvSpPr txBox="1"/>
          <p:nvPr/>
        </p:nvSpPr>
        <p:spPr>
          <a:xfrm>
            <a:off x="327212" y="1797882"/>
            <a:ext cx="10559429" cy="2240485"/>
          </a:xfrm>
          <a:prstGeom prst="rect">
            <a:avLst/>
          </a:prstGeom>
          <a:noFill/>
        </p:spPr>
        <p:txBody>
          <a:bodyPr wrap="none" rtlCol="0">
            <a:spAutoFit/>
          </a:bodyPr>
          <a:lstStyle/>
          <a:p>
            <a:r>
              <a:rPr lang="en-US" sz="2200" dirty="0"/>
              <a:t>Defines an access control paradigm whereby access rights are granted to users through the</a:t>
            </a:r>
          </a:p>
          <a:p>
            <a:r>
              <a:rPr lang="en-US" sz="2200" dirty="0"/>
              <a:t>use of policies which combine attributes together</a:t>
            </a:r>
          </a:p>
          <a:p>
            <a:pPr>
              <a:lnSpc>
                <a:spcPct val="150000"/>
              </a:lnSpc>
            </a:pPr>
            <a:r>
              <a:rPr lang="en-US" sz="2200" b="1" dirty="0"/>
              <a:t>API group: </a:t>
            </a:r>
            <a:r>
              <a:rPr lang="en-US" sz="2200" dirty="0"/>
              <a:t>abac.authorization.k8s.io</a:t>
            </a:r>
          </a:p>
          <a:p>
            <a:pPr>
              <a:lnSpc>
                <a:spcPct val="150000"/>
              </a:lnSpc>
            </a:pPr>
            <a:r>
              <a:rPr lang="en-US" sz="2200" b="1" dirty="0"/>
              <a:t>Enable api-server with: </a:t>
            </a:r>
            <a:r>
              <a:rPr lang="en-US" sz="2200" dirty="0"/>
              <a:t>--authorization-mode=ABAC</a:t>
            </a:r>
          </a:p>
          <a:p>
            <a:pPr>
              <a:lnSpc>
                <a:spcPct val="150000"/>
              </a:lnSpc>
            </a:pPr>
            <a:r>
              <a:rPr lang="en-US" sz="2200" b="1" dirty="0"/>
              <a:t>Provide api-server with access file: </a:t>
            </a:r>
            <a:r>
              <a:rPr lang="en-US" sz="2200" dirty="0"/>
              <a:t>--authorization-policy-file=SOME_FILENAME</a:t>
            </a:r>
          </a:p>
        </p:txBody>
      </p:sp>
      <p:sp>
        <p:nvSpPr>
          <p:cNvPr id="3" name="Rectangle 2">
            <a:extLst>
              <a:ext uri="{FF2B5EF4-FFF2-40B4-BE49-F238E27FC236}">
                <a16:creationId xmlns:a16="http://schemas.microsoft.com/office/drawing/2014/main" id="{73A6C9F8-84A8-D840-A905-523E0B060244}"/>
              </a:ext>
            </a:extLst>
          </p:cNvPr>
          <p:cNvSpPr/>
          <p:nvPr/>
        </p:nvSpPr>
        <p:spPr>
          <a:xfrm>
            <a:off x="5120229" y="5130787"/>
            <a:ext cx="5936369" cy="430887"/>
          </a:xfrm>
          <a:prstGeom prst="rect">
            <a:avLst/>
          </a:prstGeom>
        </p:spPr>
        <p:txBody>
          <a:bodyPr wrap="none">
            <a:spAutoFit/>
          </a:bodyPr>
          <a:lstStyle/>
          <a:p>
            <a:r>
              <a:rPr lang="en-US" sz="2200" i="1" dirty="0"/>
              <a:t>Each line in the policy file is the policy JSON object</a:t>
            </a:r>
          </a:p>
        </p:txBody>
      </p:sp>
      <p:cxnSp>
        <p:nvCxnSpPr>
          <p:cNvPr id="7" name="Curved Connector 6">
            <a:extLst>
              <a:ext uri="{FF2B5EF4-FFF2-40B4-BE49-F238E27FC236}">
                <a16:creationId xmlns:a16="http://schemas.microsoft.com/office/drawing/2014/main" id="{B5CBC9FA-61BF-3649-A879-889AE5F9C9E7}"/>
              </a:ext>
            </a:extLst>
          </p:cNvPr>
          <p:cNvCxnSpPr/>
          <p:nvPr/>
        </p:nvCxnSpPr>
        <p:spPr>
          <a:xfrm rot="16200000" flipV="1">
            <a:off x="7723410" y="4403370"/>
            <a:ext cx="1092420" cy="362413"/>
          </a:xfrm>
          <a:prstGeom prst="curvedConnector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10" name="TextBox 9">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11" name="Picture 10"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2" name="Picture 11">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3"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39</a:t>
            </a:fld>
            <a:endParaRPr lang="en-US" sz="1600" dirty="0"/>
          </a:p>
        </p:txBody>
      </p:sp>
      <p:sp>
        <p:nvSpPr>
          <p:cNvPr id="14" name="Title 1">
            <a:extLst>
              <a:ext uri="{FF2B5EF4-FFF2-40B4-BE49-F238E27FC236}">
                <a16:creationId xmlns:a16="http://schemas.microsoft.com/office/drawing/2014/main" id="{3FADB3C4-87FD-3244-A67D-C8D168530DB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ABAC (Attribute based Access Control)</a:t>
            </a:r>
          </a:p>
        </p:txBody>
      </p:sp>
    </p:spTree>
    <p:extLst>
      <p:ext uri="{BB962C8B-B14F-4D97-AF65-F5344CB8AC3E}">
        <p14:creationId xmlns:p14="http://schemas.microsoft.com/office/powerpoint/2010/main" val="2814764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4</a:t>
            </a:fld>
            <a:endParaRPr lang="en-US" sz="1600" dirty="0"/>
          </a:p>
        </p:txBody>
      </p:sp>
      <p:sp>
        <p:nvSpPr>
          <p:cNvPr id="36" name="Rectangle 35">
            <a:extLst>
              <a:ext uri="{FF2B5EF4-FFF2-40B4-BE49-F238E27FC236}">
                <a16:creationId xmlns:a16="http://schemas.microsoft.com/office/drawing/2014/main" id="{955FE5C1-4438-1648-8578-1F95B06F5747}"/>
              </a:ext>
            </a:extLst>
          </p:cNvPr>
          <p:cNvSpPr/>
          <p:nvPr/>
        </p:nvSpPr>
        <p:spPr>
          <a:xfrm>
            <a:off x="3657600" y="1676400"/>
            <a:ext cx="1200150" cy="4191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Kubernetes Master</a:t>
            </a:r>
          </a:p>
        </p:txBody>
      </p:sp>
      <p:sp>
        <p:nvSpPr>
          <p:cNvPr id="37" name="Rectangle 36">
            <a:extLst>
              <a:ext uri="{FF2B5EF4-FFF2-40B4-BE49-F238E27FC236}">
                <a16:creationId xmlns:a16="http://schemas.microsoft.com/office/drawing/2014/main" id="{00B21645-20FE-6241-B2B3-5E661198446A}"/>
              </a:ext>
            </a:extLst>
          </p:cNvPr>
          <p:cNvSpPr/>
          <p:nvPr/>
        </p:nvSpPr>
        <p:spPr>
          <a:xfrm>
            <a:off x="5286375" y="2018896"/>
            <a:ext cx="742950" cy="665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 1</a:t>
            </a:r>
          </a:p>
        </p:txBody>
      </p:sp>
      <p:sp>
        <p:nvSpPr>
          <p:cNvPr id="38" name="Rectangle 37">
            <a:extLst>
              <a:ext uri="{FF2B5EF4-FFF2-40B4-BE49-F238E27FC236}">
                <a16:creationId xmlns:a16="http://schemas.microsoft.com/office/drawing/2014/main" id="{6AD0FE2D-53BC-6B4F-8883-FD7811985C28}"/>
              </a:ext>
            </a:extLst>
          </p:cNvPr>
          <p:cNvSpPr/>
          <p:nvPr/>
        </p:nvSpPr>
        <p:spPr>
          <a:xfrm>
            <a:off x="5314950" y="2967032"/>
            <a:ext cx="742950" cy="665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 2</a:t>
            </a:r>
          </a:p>
        </p:txBody>
      </p:sp>
      <p:sp>
        <p:nvSpPr>
          <p:cNvPr id="39" name="Rectangle 38">
            <a:extLst>
              <a:ext uri="{FF2B5EF4-FFF2-40B4-BE49-F238E27FC236}">
                <a16:creationId xmlns:a16="http://schemas.microsoft.com/office/drawing/2014/main" id="{8D007842-006D-144E-96BE-9FEDFDE9F9C1}"/>
              </a:ext>
            </a:extLst>
          </p:cNvPr>
          <p:cNvSpPr/>
          <p:nvPr/>
        </p:nvSpPr>
        <p:spPr>
          <a:xfrm>
            <a:off x="5286375" y="3845716"/>
            <a:ext cx="742950" cy="665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 3</a:t>
            </a:r>
          </a:p>
        </p:txBody>
      </p:sp>
      <p:sp>
        <p:nvSpPr>
          <p:cNvPr id="40" name="Rectangle 39">
            <a:extLst>
              <a:ext uri="{FF2B5EF4-FFF2-40B4-BE49-F238E27FC236}">
                <a16:creationId xmlns:a16="http://schemas.microsoft.com/office/drawing/2014/main" id="{26BBFD57-3D3B-BB43-801D-4BCE0DE62890}"/>
              </a:ext>
            </a:extLst>
          </p:cNvPr>
          <p:cNvSpPr/>
          <p:nvPr/>
        </p:nvSpPr>
        <p:spPr>
          <a:xfrm>
            <a:off x="5314950" y="4724400"/>
            <a:ext cx="742950" cy="665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Node n</a:t>
            </a:r>
          </a:p>
        </p:txBody>
      </p:sp>
      <p:sp>
        <p:nvSpPr>
          <p:cNvPr id="41" name="Rectangle 40">
            <a:extLst>
              <a:ext uri="{FF2B5EF4-FFF2-40B4-BE49-F238E27FC236}">
                <a16:creationId xmlns:a16="http://schemas.microsoft.com/office/drawing/2014/main" id="{00EF2DE1-D112-E449-BE71-FB9CDFB09B5A}"/>
              </a:ext>
            </a:extLst>
          </p:cNvPr>
          <p:cNvSpPr/>
          <p:nvPr/>
        </p:nvSpPr>
        <p:spPr>
          <a:xfrm>
            <a:off x="6629400" y="2378072"/>
            <a:ext cx="971550" cy="3011496"/>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2" name="TextBox 41">
            <a:extLst>
              <a:ext uri="{FF2B5EF4-FFF2-40B4-BE49-F238E27FC236}">
                <a16:creationId xmlns:a16="http://schemas.microsoft.com/office/drawing/2014/main" id="{AB0AA38D-FEBB-E646-A908-204A37FF5557}"/>
              </a:ext>
            </a:extLst>
          </p:cNvPr>
          <p:cNvSpPr txBox="1"/>
          <p:nvPr/>
        </p:nvSpPr>
        <p:spPr>
          <a:xfrm>
            <a:off x="6728531" y="5498068"/>
            <a:ext cx="851452" cy="338554"/>
          </a:xfrm>
          <a:prstGeom prst="rect">
            <a:avLst/>
          </a:prstGeom>
          <a:noFill/>
        </p:spPr>
        <p:txBody>
          <a:bodyPr wrap="none" rtlCol="0">
            <a:spAutoFit/>
          </a:bodyPr>
          <a:lstStyle/>
          <a:p>
            <a:r>
              <a:rPr lang="en-US" sz="1600" dirty="0"/>
              <a:t>Registry</a:t>
            </a:r>
          </a:p>
        </p:txBody>
      </p:sp>
      <p:sp>
        <p:nvSpPr>
          <p:cNvPr id="43" name="Oval 42">
            <a:extLst>
              <a:ext uri="{FF2B5EF4-FFF2-40B4-BE49-F238E27FC236}">
                <a16:creationId xmlns:a16="http://schemas.microsoft.com/office/drawing/2014/main" id="{5677DB5C-A9CD-5240-B588-045F43F21A0E}"/>
              </a:ext>
            </a:extLst>
          </p:cNvPr>
          <p:cNvSpPr/>
          <p:nvPr/>
        </p:nvSpPr>
        <p:spPr>
          <a:xfrm>
            <a:off x="1540715" y="2060850"/>
            <a:ext cx="859585" cy="906182"/>
          </a:xfrm>
          <a:prstGeom prst="ellipse">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API</a:t>
            </a:r>
          </a:p>
        </p:txBody>
      </p:sp>
      <p:sp>
        <p:nvSpPr>
          <p:cNvPr id="44" name="Oval 43">
            <a:extLst>
              <a:ext uri="{FF2B5EF4-FFF2-40B4-BE49-F238E27FC236}">
                <a16:creationId xmlns:a16="http://schemas.microsoft.com/office/drawing/2014/main" id="{C659E0E5-27B0-554A-877B-EA6DF77523D5}"/>
              </a:ext>
            </a:extLst>
          </p:cNvPr>
          <p:cNvSpPr/>
          <p:nvPr/>
        </p:nvSpPr>
        <p:spPr>
          <a:xfrm>
            <a:off x="1540715" y="3274216"/>
            <a:ext cx="859585" cy="906182"/>
          </a:xfrm>
          <a:prstGeom prst="ellipse">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UI</a:t>
            </a:r>
          </a:p>
        </p:txBody>
      </p:sp>
      <p:sp>
        <p:nvSpPr>
          <p:cNvPr id="45" name="Oval 44">
            <a:extLst>
              <a:ext uri="{FF2B5EF4-FFF2-40B4-BE49-F238E27FC236}">
                <a16:creationId xmlns:a16="http://schemas.microsoft.com/office/drawing/2014/main" id="{EA8A7686-7C03-1B43-82D9-08F08A83BD66}"/>
              </a:ext>
            </a:extLst>
          </p:cNvPr>
          <p:cNvSpPr/>
          <p:nvPr/>
        </p:nvSpPr>
        <p:spPr>
          <a:xfrm>
            <a:off x="1540715" y="4483386"/>
            <a:ext cx="859585" cy="906182"/>
          </a:xfrm>
          <a:prstGeom prst="ellipse">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CLI</a:t>
            </a:r>
          </a:p>
        </p:txBody>
      </p:sp>
      <p:cxnSp>
        <p:nvCxnSpPr>
          <p:cNvPr id="46" name="Straight Arrow Connector 45">
            <a:extLst>
              <a:ext uri="{FF2B5EF4-FFF2-40B4-BE49-F238E27FC236}">
                <a16:creationId xmlns:a16="http://schemas.microsoft.com/office/drawing/2014/main" id="{3CACA794-AB86-584E-AD77-ABA1680CCBF2}"/>
              </a:ext>
            </a:extLst>
          </p:cNvPr>
          <p:cNvCxnSpPr>
            <a:cxnSpLocks/>
            <a:stCxn id="43" idx="6"/>
            <a:endCxn id="36" idx="1"/>
          </p:cNvCxnSpPr>
          <p:nvPr/>
        </p:nvCxnSpPr>
        <p:spPr>
          <a:xfrm>
            <a:off x="2400300" y="2513941"/>
            <a:ext cx="1257300" cy="125795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E3B08D5-D0B3-3842-8567-1C0A7F057A95}"/>
              </a:ext>
            </a:extLst>
          </p:cNvPr>
          <p:cNvCxnSpPr>
            <a:cxnSpLocks/>
            <a:stCxn id="44" idx="6"/>
          </p:cNvCxnSpPr>
          <p:nvPr/>
        </p:nvCxnSpPr>
        <p:spPr>
          <a:xfrm>
            <a:off x="2400300" y="3727307"/>
            <a:ext cx="1143000" cy="672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3930AD3-5F9E-DD47-AA19-16DE6D420693}"/>
              </a:ext>
            </a:extLst>
          </p:cNvPr>
          <p:cNvCxnSpPr>
            <a:cxnSpLocks/>
            <a:stCxn id="45" idx="6"/>
          </p:cNvCxnSpPr>
          <p:nvPr/>
        </p:nvCxnSpPr>
        <p:spPr>
          <a:xfrm flipV="1">
            <a:off x="2400300" y="3825177"/>
            <a:ext cx="1200150" cy="11113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Flowchart: Internal Storage 26">
            <a:extLst>
              <a:ext uri="{FF2B5EF4-FFF2-40B4-BE49-F238E27FC236}">
                <a16:creationId xmlns:a16="http://schemas.microsoft.com/office/drawing/2014/main" id="{7745FC96-B824-3448-B48C-1A5BFE806BD6}"/>
              </a:ext>
            </a:extLst>
          </p:cNvPr>
          <p:cNvSpPr/>
          <p:nvPr/>
        </p:nvSpPr>
        <p:spPr>
          <a:xfrm>
            <a:off x="2628900" y="2351480"/>
            <a:ext cx="228600" cy="332584"/>
          </a:xfrm>
          <a:prstGeom prst="flowChartInternalStorag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0" name="Flowchart: Internal Storage 27">
            <a:extLst>
              <a:ext uri="{FF2B5EF4-FFF2-40B4-BE49-F238E27FC236}">
                <a16:creationId xmlns:a16="http://schemas.microsoft.com/office/drawing/2014/main" id="{8554DBCF-8DD6-5F42-9AE5-8B5B661A925B}"/>
              </a:ext>
            </a:extLst>
          </p:cNvPr>
          <p:cNvSpPr/>
          <p:nvPr/>
        </p:nvSpPr>
        <p:spPr>
          <a:xfrm>
            <a:off x="2628900" y="3253831"/>
            <a:ext cx="228600" cy="332584"/>
          </a:xfrm>
          <a:prstGeom prst="flowChartInternalStorag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1" name="Flowchart: Internal Storage 28">
            <a:extLst>
              <a:ext uri="{FF2B5EF4-FFF2-40B4-BE49-F238E27FC236}">
                <a16:creationId xmlns:a16="http://schemas.microsoft.com/office/drawing/2014/main" id="{EA5938EB-12BD-B548-B75C-111F5731ED5F}"/>
              </a:ext>
            </a:extLst>
          </p:cNvPr>
          <p:cNvSpPr/>
          <p:nvPr/>
        </p:nvSpPr>
        <p:spPr>
          <a:xfrm>
            <a:off x="2628900" y="4133993"/>
            <a:ext cx="228600" cy="332584"/>
          </a:xfrm>
          <a:prstGeom prst="flowChartInternalStorag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2" name="Flowchart: Internal Storage 29">
            <a:extLst>
              <a:ext uri="{FF2B5EF4-FFF2-40B4-BE49-F238E27FC236}">
                <a16:creationId xmlns:a16="http://schemas.microsoft.com/office/drawing/2014/main" id="{59A16823-E140-AB48-80B7-6C511023A223}"/>
              </a:ext>
            </a:extLst>
          </p:cNvPr>
          <p:cNvSpPr/>
          <p:nvPr/>
        </p:nvSpPr>
        <p:spPr>
          <a:xfrm>
            <a:off x="6972300" y="2811064"/>
            <a:ext cx="228600" cy="332584"/>
          </a:xfrm>
          <a:prstGeom prst="flowChartInternalStorag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3" name="Flowchart: Internal Storage 30">
            <a:extLst>
              <a:ext uri="{FF2B5EF4-FFF2-40B4-BE49-F238E27FC236}">
                <a16:creationId xmlns:a16="http://schemas.microsoft.com/office/drawing/2014/main" id="{F038B8A6-451F-9642-B6D3-FF1D74708C44}"/>
              </a:ext>
            </a:extLst>
          </p:cNvPr>
          <p:cNvSpPr/>
          <p:nvPr/>
        </p:nvSpPr>
        <p:spPr>
          <a:xfrm>
            <a:off x="6972300" y="3713415"/>
            <a:ext cx="228600" cy="332584"/>
          </a:xfrm>
          <a:prstGeom prst="flowChartInternalStorag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4" name="Flowchart: Internal Storage 31">
            <a:extLst>
              <a:ext uri="{FF2B5EF4-FFF2-40B4-BE49-F238E27FC236}">
                <a16:creationId xmlns:a16="http://schemas.microsoft.com/office/drawing/2014/main" id="{0AFB9FC4-324F-F64C-81FC-B752C8B1792E}"/>
              </a:ext>
            </a:extLst>
          </p:cNvPr>
          <p:cNvSpPr/>
          <p:nvPr/>
        </p:nvSpPr>
        <p:spPr>
          <a:xfrm>
            <a:off x="6972300" y="4593577"/>
            <a:ext cx="228600" cy="332584"/>
          </a:xfrm>
          <a:prstGeom prst="flowChartInternalStorag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5" name="Straight Arrow Connector 54">
            <a:extLst>
              <a:ext uri="{FF2B5EF4-FFF2-40B4-BE49-F238E27FC236}">
                <a16:creationId xmlns:a16="http://schemas.microsoft.com/office/drawing/2014/main" id="{D77CF852-50AB-7343-B70E-3771D66C458D}"/>
              </a:ext>
            </a:extLst>
          </p:cNvPr>
          <p:cNvCxnSpPr>
            <a:endCxn id="37" idx="1"/>
          </p:cNvCxnSpPr>
          <p:nvPr/>
        </p:nvCxnSpPr>
        <p:spPr>
          <a:xfrm>
            <a:off x="4857750" y="2351480"/>
            <a:ext cx="42862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4732C03-47B9-414E-9F96-502392AB9AB7}"/>
              </a:ext>
            </a:extLst>
          </p:cNvPr>
          <p:cNvCxnSpPr/>
          <p:nvPr/>
        </p:nvCxnSpPr>
        <p:spPr>
          <a:xfrm>
            <a:off x="4872038" y="3314296"/>
            <a:ext cx="42862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A7EABC9-BABA-8C4F-AD06-AACC171F470F}"/>
              </a:ext>
            </a:extLst>
          </p:cNvPr>
          <p:cNvCxnSpPr/>
          <p:nvPr/>
        </p:nvCxnSpPr>
        <p:spPr>
          <a:xfrm>
            <a:off x="4857750" y="4218380"/>
            <a:ext cx="42862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9482FCF-B574-7C42-9155-B8D090454E11}"/>
              </a:ext>
            </a:extLst>
          </p:cNvPr>
          <p:cNvCxnSpPr/>
          <p:nvPr/>
        </p:nvCxnSpPr>
        <p:spPr>
          <a:xfrm>
            <a:off x="4872038" y="5056984"/>
            <a:ext cx="42862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B793F1C-F5F8-D942-A4E5-E4472E79471B}"/>
              </a:ext>
            </a:extLst>
          </p:cNvPr>
          <p:cNvCxnSpPr/>
          <p:nvPr/>
        </p:nvCxnSpPr>
        <p:spPr>
          <a:xfrm>
            <a:off x="6029325" y="2250478"/>
            <a:ext cx="600075" cy="15323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A20A2E8-5512-824A-932D-9624552C80AC}"/>
              </a:ext>
            </a:extLst>
          </p:cNvPr>
          <p:cNvCxnSpPr>
            <a:stCxn id="38" idx="3"/>
            <a:endCxn id="41" idx="1"/>
          </p:cNvCxnSpPr>
          <p:nvPr/>
        </p:nvCxnSpPr>
        <p:spPr>
          <a:xfrm>
            <a:off x="6057900" y="3299616"/>
            <a:ext cx="571500" cy="5842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413F460-8CB2-F141-9ABF-9FF954BF8E13}"/>
              </a:ext>
            </a:extLst>
          </p:cNvPr>
          <p:cNvCxnSpPr/>
          <p:nvPr/>
        </p:nvCxnSpPr>
        <p:spPr>
          <a:xfrm flipV="1">
            <a:off x="6029325" y="3959129"/>
            <a:ext cx="600075" cy="2944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98C52C7-A318-484C-934E-D115C6342D76}"/>
              </a:ext>
            </a:extLst>
          </p:cNvPr>
          <p:cNvCxnSpPr/>
          <p:nvPr/>
        </p:nvCxnSpPr>
        <p:spPr>
          <a:xfrm flipV="1">
            <a:off x="6057900" y="4031060"/>
            <a:ext cx="571500" cy="11731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6930E33-75C8-EC48-BE0F-6935A7B37A23}"/>
              </a:ext>
            </a:extLst>
          </p:cNvPr>
          <p:cNvSpPr txBox="1"/>
          <p:nvPr/>
        </p:nvSpPr>
        <p:spPr>
          <a:xfrm>
            <a:off x="2638303" y="1726720"/>
            <a:ext cx="1015534" cy="584775"/>
          </a:xfrm>
          <a:prstGeom prst="rect">
            <a:avLst/>
          </a:prstGeom>
          <a:noFill/>
        </p:spPr>
        <p:txBody>
          <a:bodyPr wrap="none" rtlCol="0">
            <a:spAutoFit/>
          </a:bodyPr>
          <a:lstStyle/>
          <a:p>
            <a:r>
              <a:rPr lang="en-US" sz="1600" dirty="0" err="1"/>
              <a:t>Yaml</a:t>
            </a:r>
            <a:r>
              <a:rPr lang="en-US" sz="1600" dirty="0"/>
              <a:t>/Json</a:t>
            </a:r>
          </a:p>
          <a:p>
            <a:r>
              <a:rPr lang="en-US" sz="1600" dirty="0" err="1"/>
              <a:t>config</a:t>
            </a:r>
            <a:r>
              <a:rPr lang="en-US" sz="1600" dirty="0"/>
              <a:t> file</a:t>
            </a:r>
          </a:p>
        </p:txBody>
      </p:sp>
      <p:sp>
        <p:nvSpPr>
          <p:cNvPr id="64" name="Title 1">
            <a:extLst>
              <a:ext uri="{FF2B5EF4-FFF2-40B4-BE49-F238E27FC236}">
                <a16:creationId xmlns:a16="http://schemas.microsoft.com/office/drawing/2014/main" id="{C1CFBCAA-F3E0-E648-AA2C-DCA3643D06BC}"/>
              </a:ext>
            </a:extLst>
          </p:cNvPr>
          <p:cNvSpPr txBox="1">
            <a:spLocks/>
          </p:cNvSpPr>
          <p:nvPr/>
        </p:nvSpPr>
        <p:spPr>
          <a:xfrm>
            <a:off x="519112" y="77701"/>
            <a:ext cx="98591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Kubernetes Architecture (Bird’s eye view)</a:t>
            </a:r>
          </a:p>
        </p:txBody>
      </p:sp>
    </p:spTree>
    <p:extLst>
      <p:ext uri="{BB962C8B-B14F-4D97-AF65-F5344CB8AC3E}">
        <p14:creationId xmlns:p14="http://schemas.microsoft.com/office/powerpoint/2010/main" val="411980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223AE9-6504-E74D-BD46-B68B63B79029}"/>
              </a:ext>
            </a:extLst>
          </p:cNvPr>
          <p:cNvSpPr/>
          <p:nvPr/>
        </p:nvSpPr>
        <p:spPr>
          <a:xfrm>
            <a:off x="377157" y="1999786"/>
            <a:ext cx="6066503" cy="2800767"/>
          </a:xfrm>
          <a:prstGeom prst="rect">
            <a:avLst/>
          </a:prstGeom>
        </p:spPr>
        <p:txBody>
          <a:bodyPr wrap="square">
            <a:spAutoFit/>
          </a:bodyPr>
          <a:lstStyle/>
          <a:p>
            <a:r>
              <a:rPr lang="en-US" sz="1600" b="1" dirty="0">
                <a:solidFill>
                  <a:schemeClr val="accent2">
                    <a:lumMod val="75000"/>
                  </a:schemeClr>
                </a:solidFill>
              </a:rPr>
              <a:t># John has read-only access to pods in 'developer' namespace</a:t>
            </a:r>
          </a:p>
          <a:p>
            <a:r>
              <a:rPr lang="en-US" sz="1600" dirty="0"/>
              <a:t>{</a:t>
            </a:r>
            <a:br>
              <a:rPr lang="en-US" sz="1600" dirty="0"/>
            </a:br>
            <a:r>
              <a:rPr lang="en-US" sz="1600" dirty="0"/>
              <a:t>  </a:t>
            </a:r>
            <a:r>
              <a:rPr lang="en-US" sz="1600" b="1" dirty="0">
                <a:solidFill>
                  <a:srgbClr val="000080"/>
                </a:solidFill>
              </a:rPr>
              <a:t>"</a:t>
            </a:r>
            <a:r>
              <a:rPr lang="en-US" sz="1600" b="1" dirty="0" err="1">
                <a:solidFill>
                  <a:srgbClr val="000080"/>
                </a:solidFill>
              </a:rPr>
              <a:t>apiVersion</a:t>
            </a:r>
            <a:r>
              <a:rPr lang="en-US" sz="1600" b="1" dirty="0">
                <a:solidFill>
                  <a:srgbClr val="000080"/>
                </a:solidFill>
              </a:rPr>
              <a:t>"</a:t>
            </a:r>
            <a:r>
              <a:rPr lang="en-US" sz="1600" dirty="0"/>
              <a:t>: </a:t>
            </a:r>
            <a:r>
              <a:rPr lang="en-US" sz="1600" b="1" dirty="0">
                <a:solidFill>
                  <a:srgbClr val="008000"/>
                </a:solidFill>
              </a:rPr>
              <a:t>"</a:t>
            </a:r>
            <a:r>
              <a:rPr lang="en-US" sz="1600" b="1" dirty="0" err="1">
                <a:solidFill>
                  <a:srgbClr val="008000"/>
                </a:solidFill>
              </a:rPr>
              <a:t>abac.authorization.kubernetes.io</a:t>
            </a:r>
            <a:r>
              <a:rPr lang="en-US" sz="1600" b="1" dirty="0">
                <a:solidFill>
                  <a:srgbClr val="008000"/>
                </a:solidFill>
              </a:rPr>
              <a:t>/v1beta1"</a:t>
            </a:r>
            <a:r>
              <a:rPr lang="en-US" sz="1600" dirty="0"/>
              <a:t>,</a:t>
            </a:r>
            <a:br>
              <a:rPr lang="en-US" sz="1600" dirty="0"/>
            </a:br>
            <a:r>
              <a:rPr lang="en-US" sz="1600" dirty="0"/>
              <a:t>  </a:t>
            </a:r>
            <a:r>
              <a:rPr lang="en-US" sz="1600" b="1" dirty="0">
                <a:solidFill>
                  <a:srgbClr val="000080"/>
                </a:solidFill>
              </a:rPr>
              <a:t>"kind"</a:t>
            </a:r>
            <a:r>
              <a:rPr lang="en-US" sz="1600" dirty="0"/>
              <a:t>: </a:t>
            </a:r>
            <a:r>
              <a:rPr lang="en-US" sz="1600" b="1" dirty="0">
                <a:solidFill>
                  <a:srgbClr val="008000"/>
                </a:solidFill>
              </a:rPr>
              <a:t>"Policy"</a:t>
            </a:r>
            <a:r>
              <a:rPr lang="en-US" sz="1600" dirty="0"/>
              <a:t>,</a:t>
            </a:r>
            <a:br>
              <a:rPr lang="en-US" sz="1600" dirty="0"/>
            </a:br>
            <a:r>
              <a:rPr lang="en-US" sz="1600" dirty="0"/>
              <a:t>  </a:t>
            </a:r>
            <a:r>
              <a:rPr lang="en-US" sz="1600" b="1" dirty="0">
                <a:solidFill>
                  <a:srgbClr val="000080"/>
                </a:solidFill>
              </a:rPr>
              <a:t>"spec"</a:t>
            </a:r>
            <a:r>
              <a:rPr lang="en-US" sz="1600" dirty="0"/>
              <a:t>: {</a:t>
            </a:r>
            <a:br>
              <a:rPr lang="en-US" sz="1600" dirty="0"/>
            </a:br>
            <a:r>
              <a:rPr lang="en-US" sz="1600" dirty="0"/>
              <a:t>    </a:t>
            </a:r>
            <a:r>
              <a:rPr lang="en-US" sz="1600" b="1" dirty="0">
                <a:solidFill>
                  <a:srgbClr val="000080"/>
                </a:solidFill>
              </a:rPr>
              <a:t>"user"</a:t>
            </a:r>
            <a:r>
              <a:rPr lang="en-US" sz="1600" dirty="0"/>
              <a:t>: </a:t>
            </a:r>
            <a:r>
              <a:rPr lang="en-US" sz="1600" b="1" dirty="0">
                <a:solidFill>
                  <a:srgbClr val="008000"/>
                </a:solidFill>
              </a:rPr>
              <a:t>"john200"</a:t>
            </a:r>
            <a:r>
              <a:rPr lang="en-US" sz="1600" dirty="0"/>
              <a:t>,</a:t>
            </a:r>
            <a:br>
              <a:rPr lang="en-US" sz="1600" dirty="0"/>
            </a:br>
            <a:r>
              <a:rPr lang="en-US" sz="1600" dirty="0"/>
              <a:t>    </a:t>
            </a:r>
            <a:r>
              <a:rPr lang="en-US" sz="1600" b="1" dirty="0">
                <a:solidFill>
                  <a:srgbClr val="000080"/>
                </a:solidFill>
              </a:rPr>
              <a:t>"namespace"</a:t>
            </a:r>
            <a:r>
              <a:rPr lang="en-US" sz="1600" dirty="0"/>
              <a:t>: </a:t>
            </a:r>
            <a:r>
              <a:rPr lang="en-US" sz="1600" b="1" dirty="0">
                <a:solidFill>
                  <a:srgbClr val="008000"/>
                </a:solidFill>
              </a:rPr>
              <a:t>"developer"</a:t>
            </a:r>
            <a:r>
              <a:rPr lang="en-US" sz="1600" dirty="0"/>
              <a:t>,</a:t>
            </a:r>
            <a:br>
              <a:rPr lang="en-US" sz="1600" dirty="0"/>
            </a:br>
            <a:r>
              <a:rPr lang="en-US" sz="1600" dirty="0"/>
              <a:t>    </a:t>
            </a:r>
            <a:r>
              <a:rPr lang="en-US" sz="1600" b="1" dirty="0">
                <a:solidFill>
                  <a:srgbClr val="000080"/>
                </a:solidFill>
              </a:rPr>
              <a:t>"resource"</a:t>
            </a:r>
            <a:r>
              <a:rPr lang="en-US" sz="1600" dirty="0"/>
              <a:t>: </a:t>
            </a:r>
            <a:r>
              <a:rPr lang="en-US" sz="1600" b="1" dirty="0">
                <a:solidFill>
                  <a:srgbClr val="008000"/>
                </a:solidFill>
              </a:rPr>
              <a:t>"pods"</a:t>
            </a:r>
            <a:r>
              <a:rPr lang="en-US" sz="1600" dirty="0"/>
              <a:t>,</a:t>
            </a:r>
            <a:br>
              <a:rPr lang="en-US" sz="1600" dirty="0"/>
            </a:br>
            <a:r>
              <a:rPr lang="en-US" sz="1600" dirty="0"/>
              <a:t>    </a:t>
            </a:r>
            <a:r>
              <a:rPr lang="en-US" sz="1600" b="1" dirty="0">
                <a:solidFill>
                  <a:srgbClr val="000080"/>
                </a:solidFill>
              </a:rPr>
              <a:t>"</a:t>
            </a:r>
            <a:r>
              <a:rPr lang="en-US" sz="1600" b="1" dirty="0" err="1">
                <a:solidFill>
                  <a:srgbClr val="000080"/>
                </a:solidFill>
              </a:rPr>
              <a:t>readonly</a:t>
            </a:r>
            <a:r>
              <a:rPr lang="en-US" sz="1600" b="1" dirty="0">
                <a:solidFill>
                  <a:srgbClr val="000080"/>
                </a:solidFill>
              </a:rPr>
              <a:t>"</a:t>
            </a:r>
            <a:r>
              <a:rPr lang="en-US" sz="1600" dirty="0"/>
              <a:t>: true</a:t>
            </a:r>
            <a:br>
              <a:rPr lang="en-US" sz="1600" dirty="0"/>
            </a:br>
            <a:r>
              <a:rPr lang="en-US" sz="1600" dirty="0"/>
              <a:t>  }</a:t>
            </a:r>
            <a:br>
              <a:rPr lang="en-US" sz="1600" dirty="0"/>
            </a:br>
            <a:r>
              <a:rPr lang="en-US" sz="1600" dirty="0"/>
              <a:t>}</a:t>
            </a:r>
          </a:p>
        </p:txBody>
      </p:sp>
      <p:sp>
        <p:nvSpPr>
          <p:cNvPr id="4" name="Rectangle 3">
            <a:extLst>
              <a:ext uri="{FF2B5EF4-FFF2-40B4-BE49-F238E27FC236}">
                <a16:creationId xmlns:a16="http://schemas.microsoft.com/office/drawing/2014/main" id="{BF947E49-AFA7-914D-8834-74FD4B165FF5}"/>
              </a:ext>
            </a:extLst>
          </p:cNvPr>
          <p:cNvSpPr/>
          <p:nvPr/>
        </p:nvSpPr>
        <p:spPr>
          <a:xfrm>
            <a:off x="5993642" y="2885475"/>
            <a:ext cx="6096000" cy="3046988"/>
          </a:xfrm>
          <a:prstGeom prst="rect">
            <a:avLst/>
          </a:prstGeom>
        </p:spPr>
        <p:txBody>
          <a:bodyPr>
            <a:spAutoFit/>
          </a:bodyPr>
          <a:lstStyle/>
          <a:p>
            <a:r>
              <a:rPr lang="en-US" sz="1600" b="1" dirty="0">
                <a:solidFill>
                  <a:schemeClr val="accent2">
                    <a:lumMod val="75000"/>
                  </a:schemeClr>
                </a:solidFill>
              </a:rPr>
              <a:t># default service account (in the kube-system namespace) full privilege to the API</a:t>
            </a:r>
          </a:p>
          <a:p>
            <a:r>
              <a:rPr lang="en-US" sz="1600" dirty="0"/>
              <a:t>{</a:t>
            </a:r>
            <a:br>
              <a:rPr lang="en-US" sz="1600" dirty="0"/>
            </a:br>
            <a:r>
              <a:rPr lang="en-US" sz="1600" dirty="0"/>
              <a:t>  </a:t>
            </a:r>
            <a:r>
              <a:rPr lang="en-US" sz="1600" b="1" dirty="0">
                <a:solidFill>
                  <a:srgbClr val="000080"/>
                </a:solidFill>
              </a:rPr>
              <a:t>"</a:t>
            </a:r>
            <a:r>
              <a:rPr lang="en-US" sz="1600" b="1" dirty="0" err="1">
                <a:solidFill>
                  <a:srgbClr val="000080"/>
                </a:solidFill>
              </a:rPr>
              <a:t>apiVersion</a:t>
            </a:r>
            <a:r>
              <a:rPr lang="en-US" sz="1600" b="1" dirty="0">
                <a:solidFill>
                  <a:srgbClr val="000080"/>
                </a:solidFill>
              </a:rPr>
              <a:t>"</a:t>
            </a:r>
            <a:r>
              <a:rPr lang="en-US" sz="1600" dirty="0"/>
              <a:t>: </a:t>
            </a:r>
            <a:r>
              <a:rPr lang="en-US" sz="1600" b="1" dirty="0">
                <a:solidFill>
                  <a:srgbClr val="008000"/>
                </a:solidFill>
              </a:rPr>
              <a:t>"</a:t>
            </a:r>
            <a:r>
              <a:rPr lang="en-US" sz="1600" b="1" dirty="0" err="1">
                <a:solidFill>
                  <a:srgbClr val="008000"/>
                </a:solidFill>
              </a:rPr>
              <a:t>abac.authorization.kubernetes.io</a:t>
            </a:r>
            <a:r>
              <a:rPr lang="en-US" sz="1600" b="1" dirty="0">
                <a:solidFill>
                  <a:srgbClr val="008000"/>
                </a:solidFill>
              </a:rPr>
              <a:t>/v1beta1"</a:t>
            </a:r>
            <a:r>
              <a:rPr lang="en-US" sz="1600" dirty="0"/>
              <a:t>,</a:t>
            </a:r>
            <a:br>
              <a:rPr lang="en-US" sz="1600" dirty="0"/>
            </a:br>
            <a:r>
              <a:rPr lang="en-US" sz="1600" dirty="0"/>
              <a:t>  </a:t>
            </a:r>
            <a:r>
              <a:rPr lang="en-US" sz="1600" b="1" dirty="0">
                <a:solidFill>
                  <a:srgbClr val="000080"/>
                </a:solidFill>
              </a:rPr>
              <a:t>"kind"</a:t>
            </a:r>
            <a:r>
              <a:rPr lang="en-US" sz="1600" dirty="0"/>
              <a:t>: </a:t>
            </a:r>
            <a:r>
              <a:rPr lang="en-US" sz="1600" b="1" dirty="0">
                <a:solidFill>
                  <a:srgbClr val="008000"/>
                </a:solidFill>
              </a:rPr>
              <a:t>"Policy"</a:t>
            </a:r>
            <a:r>
              <a:rPr lang="en-US" sz="1600" dirty="0"/>
              <a:t>,</a:t>
            </a:r>
            <a:br>
              <a:rPr lang="en-US" sz="1600" dirty="0"/>
            </a:br>
            <a:r>
              <a:rPr lang="en-US" sz="1600" dirty="0"/>
              <a:t>  </a:t>
            </a:r>
            <a:r>
              <a:rPr lang="en-US" sz="1600" b="1" dirty="0">
                <a:solidFill>
                  <a:srgbClr val="000080"/>
                </a:solidFill>
              </a:rPr>
              <a:t>"spec"</a:t>
            </a:r>
            <a:r>
              <a:rPr lang="en-US" sz="1600" dirty="0"/>
              <a:t>: {</a:t>
            </a:r>
            <a:br>
              <a:rPr lang="en-US" sz="1600" dirty="0"/>
            </a:br>
            <a:r>
              <a:rPr lang="en-US" sz="1600" dirty="0"/>
              <a:t>    </a:t>
            </a:r>
            <a:r>
              <a:rPr lang="en-US" sz="1600" b="1" dirty="0">
                <a:solidFill>
                  <a:srgbClr val="000080"/>
                </a:solidFill>
              </a:rPr>
              <a:t>"user"</a:t>
            </a:r>
            <a:r>
              <a:rPr lang="en-US" sz="1600" dirty="0"/>
              <a:t>: </a:t>
            </a:r>
            <a:r>
              <a:rPr lang="en-US" sz="1600" b="1" dirty="0">
                <a:solidFill>
                  <a:srgbClr val="008000"/>
                </a:solidFill>
              </a:rPr>
              <a:t>"</a:t>
            </a:r>
            <a:r>
              <a:rPr lang="en-US" sz="1600" b="1" dirty="0" err="1">
                <a:solidFill>
                  <a:srgbClr val="008000"/>
                </a:solidFill>
              </a:rPr>
              <a:t>system:serviceaccount:kube-system:default</a:t>
            </a:r>
            <a:r>
              <a:rPr lang="en-US" sz="1600" b="1" dirty="0">
                <a:solidFill>
                  <a:srgbClr val="008000"/>
                </a:solidFill>
              </a:rPr>
              <a:t>"</a:t>
            </a:r>
            <a:r>
              <a:rPr lang="en-US" sz="1600" dirty="0"/>
              <a:t>,</a:t>
            </a:r>
            <a:br>
              <a:rPr lang="en-US" sz="1600" dirty="0"/>
            </a:br>
            <a:r>
              <a:rPr lang="en-US" sz="1600" dirty="0"/>
              <a:t>    </a:t>
            </a:r>
            <a:r>
              <a:rPr lang="en-US" sz="1600" b="1" dirty="0">
                <a:solidFill>
                  <a:srgbClr val="000080"/>
                </a:solidFill>
              </a:rPr>
              <a:t>"namespace"</a:t>
            </a:r>
            <a:r>
              <a:rPr lang="en-US" sz="1600" dirty="0"/>
              <a:t>: </a:t>
            </a:r>
            <a:r>
              <a:rPr lang="en-US" sz="1600" b="1" dirty="0">
                <a:solidFill>
                  <a:srgbClr val="008000"/>
                </a:solidFill>
              </a:rPr>
              <a:t>"*"</a:t>
            </a:r>
            <a:r>
              <a:rPr lang="en-US" sz="1600" dirty="0"/>
              <a:t>,</a:t>
            </a:r>
            <a:br>
              <a:rPr lang="en-US" sz="1600" dirty="0"/>
            </a:br>
            <a:r>
              <a:rPr lang="en-US" sz="1600" dirty="0"/>
              <a:t>    </a:t>
            </a:r>
            <a:r>
              <a:rPr lang="en-US" sz="1600" b="1" dirty="0">
                <a:solidFill>
                  <a:srgbClr val="000080"/>
                </a:solidFill>
              </a:rPr>
              <a:t>"resource"</a:t>
            </a:r>
            <a:r>
              <a:rPr lang="en-US" sz="1600" dirty="0"/>
              <a:t>: </a:t>
            </a:r>
            <a:r>
              <a:rPr lang="en-US" sz="1600" b="1" dirty="0">
                <a:solidFill>
                  <a:srgbClr val="008000"/>
                </a:solidFill>
              </a:rPr>
              <a:t>"*"</a:t>
            </a:r>
            <a:r>
              <a:rPr lang="en-US" sz="1600" dirty="0"/>
              <a:t>,</a:t>
            </a:r>
            <a:br>
              <a:rPr lang="en-US" sz="1600" dirty="0"/>
            </a:br>
            <a:r>
              <a:rPr lang="en-US" sz="1600" dirty="0"/>
              <a:t>    </a:t>
            </a:r>
            <a:r>
              <a:rPr lang="en-US" sz="1600" b="1" dirty="0">
                <a:solidFill>
                  <a:srgbClr val="000080"/>
                </a:solidFill>
              </a:rPr>
              <a:t>"</a:t>
            </a:r>
            <a:r>
              <a:rPr lang="en-US" sz="1600" b="1" dirty="0" err="1">
                <a:solidFill>
                  <a:srgbClr val="000080"/>
                </a:solidFill>
              </a:rPr>
              <a:t>apiGroup</a:t>
            </a:r>
            <a:r>
              <a:rPr lang="en-US" sz="1600" b="1" dirty="0">
                <a:solidFill>
                  <a:srgbClr val="000080"/>
                </a:solidFill>
              </a:rPr>
              <a:t>"</a:t>
            </a:r>
            <a:r>
              <a:rPr lang="en-US" sz="1600" dirty="0"/>
              <a:t>: </a:t>
            </a:r>
            <a:r>
              <a:rPr lang="en-US" sz="1600" b="1" dirty="0">
                <a:solidFill>
                  <a:srgbClr val="008000"/>
                </a:solidFill>
              </a:rPr>
              <a:t>"*"</a:t>
            </a:r>
            <a:br>
              <a:rPr lang="en-US" sz="1600" b="1" dirty="0">
                <a:solidFill>
                  <a:srgbClr val="008000"/>
                </a:solidFill>
              </a:rPr>
            </a:br>
            <a:r>
              <a:rPr lang="en-US" sz="1600" b="1" dirty="0">
                <a:solidFill>
                  <a:srgbClr val="008000"/>
                </a:solidFill>
              </a:rPr>
              <a:t>  </a:t>
            </a:r>
            <a:r>
              <a:rPr lang="en-US" sz="1600" dirty="0"/>
              <a:t>}</a:t>
            </a:r>
            <a:br>
              <a:rPr lang="en-US" sz="1600" dirty="0"/>
            </a:br>
            <a:r>
              <a:rPr lang="en-US" sz="1600" dirty="0"/>
              <a:t>}</a:t>
            </a:r>
          </a:p>
        </p:txBody>
      </p:sp>
      <p:sp>
        <p:nvSpPr>
          <p:cNvPr id="5" name="Rectangle 4">
            <a:extLst>
              <a:ext uri="{FF2B5EF4-FFF2-40B4-BE49-F238E27FC236}">
                <a16:creationId xmlns:a16="http://schemas.microsoft.com/office/drawing/2014/main" id="{106EF411-0B10-E040-868C-98F7EC7AD1B9}"/>
              </a:ext>
            </a:extLst>
          </p:cNvPr>
          <p:cNvSpPr/>
          <p:nvPr/>
        </p:nvSpPr>
        <p:spPr>
          <a:xfrm>
            <a:off x="6111626" y="2160921"/>
            <a:ext cx="6096000" cy="584775"/>
          </a:xfrm>
          <a:prstGeom prst="rect">
            <a:avLst/>
          </a:prstGeom>
        </p:spPr>
        <p:txBody>
          <a:bodyPr>
            <a:spAutoFit/>
          </a:bodyPr>
          <a:lstStyle/>
          <a:p>
            <a:r>
              <a:rPr lang="en-US" sz="1600" b="1" dirty="0"/>
              <a:t>ServiceAccount: </a:t>
            </a:r>
            <a:r>
              <a:rPr lang="en-US" sz="1600" dirty="0"/>
              <a:t>is identified by "</a:t>
            </a:r>
            <a:r>
              <a:rPr lang="en-US" sz="1600" dirty="0" err="1"/>
              <a:t>system:serviceaccount</a:t>
            </a:r>
            <a:r>
              <a:rPr lang="en-US" sz="1600" dirty="0"/>
              <a:t>:&lt;namespace&gt;:&lt;</a:t>
            </a:r>
            <a:r>
              <a:rPr lang="en-US" sz="1600" dirty="0" err="1"/>
              <a:t>serviceaccountname</a:t>
            </a:r>
            <a:r>
              <a:rPr lang="en-US" sz="1600" dirty="0"/>
              <a:t>&gt;"</a:t>
            </a:r>
          </a:p>
        </p:txBody>
      </p:sp>
      <p:cxnSp>
        <p:nvCxnSpPr>
          <p:cNvPr id="6" name="Straight Connector 5">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8" name="TextBox 7">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9" name="Picture 8"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0" name="Picture 9">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1"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40</a:t>
            </a:fld>
            <a:endParaRPr lang="en-US" sz="1600" dirty="0"/>
          </a:p>
        </p:txBody>
      </p:sp>
      <p:sp>
        <p:nvSpPr>
          <p:cNvPr id="12" name="Title 1">
            <a:extLst>
              <a:ext uri="{FF2B5EF4-FFF2-40B4-BE49-F238E27FC236}">
                <a16:creationId xmlns:a16="http://schemas.microsoft.com/office/drawing/2014/main" id="{BBF21A6F-906A-D949-8235-05A2A21AE57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ABAC Policies</a:t>
            </a:r>
          </a:p>
        </p:txBody>
      </p:sp>
    </p:spTree>
    <p:extLst>
      <p:ext uri="{BB962C8B-B14F-4D97-AF65-F5344CB8AC3E}">
        <p14:creationId xmlns:p14="http://schemas.microsoft.com/office/powerpoint/2010/main" val="2543462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94CCA-682C-D14A-A6B7-95E2D038885C}"/>
              </a:ext>
            </a:extLst>
          </p:cNvPr>
          <p:cNvSpPr>
            <a:spLocks noGrp="1"/>
          </p:cNvSpPr>
          <p:nvPr>
            <p:ph idx="1"/>
          </p:nvPr>
        </p:nvSpPr>
        <p:spPr>
          <a:xfrm>
            <a:off x="661219" y="1796128"/>
            <a:ext cx="10515600" cy="4351338"/>
          </a:xfrm>
        </p:spPr>
        <p:txBody>
          <a:bodyPr>
            <a:noAutofit/>
          </a:bodyPr>
          <a:lstStyle/>
          <a:p>
            <a:pPr marL="0" indent="0">
              <a:buNone/>
            </a:pPr>
            <a:r>
              <a:rPr lang="en-US" sz="2000" dirty="0"/>
              <a:t>Checks if the user requesting for a write operation has the necessary permission to bring the change in the K8s resource. Thus, happens prior to persistence of the object.</a:t>
            </a:r>
          </a:p>
          <a:p>
            <a:pPr marL="0" indent="0">
              <a:buNone/>
            </a:pPr>
            <a:endParaRPr lang="en-US" sz="2000" b="1" dirty="0"/>
          </a:p>
          <a:p>
            <a:pPr marL="0" indent="0">
              <a:buNone/>
            </a:pPr>
            <a:r>
              <a:rPr lang="en-US" sz="2000" b="1" dirty="0"/>
              <a:t>Enable:</a:t>
            </a:r>
            <a:r>
              <a:rPr lang="en-US" sz="2000" dirty="0"/>
              <a:t> kube-</a:t>
            </a:r>
            <a:r>
              <a:rPr lang="en-US" sz="2000" dirty="0" err="1"/>
              <a:t>apiserver</a:t>
            </a:r>
            <a:r>
              <a:rPr lang="en-US" sz="2000" dirty="0"/>
              <a:t> --enable-admission-plugins=</a:t>
            </a:r>
            <a:r>
              <a:rPr lang="en-US" sz="2000" dirty="0" err="1"/>
              <a:t>NamespaceLifecycle,LimitRanger</a:t>
            </a:r>
            <a:r>
              <a:rPr lang="en-US" sz="2000" dirty="0"/>
              <a:t> </a:t>
            </a:r>
          </a:p>
          <a:p>
            <a:pPr marL="0" indent="0">
              <a:buNone/>
            </a:pPr>
            <a:endParaRPr lang="en-US" sz="2000" b="1" dirty="0"/>
          </a:p>
          <a:p>
            <a:pPr marL="0" indent="0">
              <a:buNone/>
            </a:pPr>
            <a:r>
              <a:rPr lang="en-US" sz="2000" b="1" dirty="0"/>
              <a:t>Plugins enabled by default:</a:t>
            </a:r>
            <a:r>
              <a:rPr lang="en-US" sz="2000" dirty="0"/>
              <a:t> </a:t>
            </a:r>
            <a:r>
              <a:rPr lang="en-US" sz="2000" dirty="0" err="1"/>
              <a:t>NamespaceLifecycle</a:t>
            </a:r>
            <a:r>
              <a:rPr lang="en-US" sz="2000" dirty="0"/>
              <a:t>, </a:t>
            </a:r>
            <a:r>
              <a:rPr lang="en-US" sz="2000" dirty="0" err="1"/>
              <a:t>LimitRanger</a:t>
            </a:r>
            <a:r>
              <a:rPr lang="en-US" sz="2000" dirty="0"/>
              <a:t>, ServiceAccount, </a:t>
            </a:r>
            <a:r>
              <a:rPr lang="en-US" sz="2000" dirty="0" err="1"/>
              <a:t>PersistentVolumeClaimResize</a:t>
            </a:r>
            <a:r>
              <a:rPr lang="en-US" sz="2000" dirty="0"/>
              <a:t>, </a:t>
            </a:r>
            <a:r>
              <a:rPr lang="en-US" sz="2000" dirty="0" err="1"/>
              <a:t>DefaultStorageClass</a:t>
            </a:r>
            <a:r>
              <a:rPr lang="en-US" sz="2000" dirty="0"/>
              <a:t>, </a:t>
            </a:r>
            <a:r>
              <a:rPr lang="en-US" sz="2000" dirty="0" err="1"/>
              <a:t>DefaultTolerationSeconds</a:t>
            </a:r>
            <a:r>
              <a:rPr lang="en-US" sz="2000" dirty="0"/>
              <a:t>, </a:t>
            </a:r>
            <a:r>
              <a:rPr lang="en-US" sz="2000" dirty="0" err="1"/>
              <a:t>MutatingAdmissionWebhook</a:t>
            </a:r>
            <a:r>
              <a:rPr lang="en-US" sz="2000" dirty="0"/>
              <a:t>, </a:t>
            </a:r>
            <a:r>
              <a:rPr lang="en-US" sz="2000" dirty="0" err="1"/>
              <a:t>ValidatingAdmissionWebhook</a:t>
            </a:r>
            <a:r>
              <a:rPr lang="en-US" sz="2000" dirty="0"/>
              <a:t>, </a:t>
            </a:r>
            <a:r>
              <a:rPr lang="en-US" sz="2000" dirty="0" err="1"/>
              <a:t>ResourceQuota</a:t>
            </a:r>
            <a:r>
              <a:rPr lang="en-US" sz="2000" dirty="0"/>
              <a:t>, Priority</a:t>
            </a:r>
          </a:p>
          <a:p>
            <a:pPr marL="0" indent="0">
              <a:buNone/>
            </a:pPr>
            <a:endParaRPr lang="en-US" sz="2000" dirty="0"/>
          </a:p>
          <a:p>
            <a:pPr marL="0" indent="0">
              <a:buNone/>
            </a:pPr>
            <a:r>
              <a:rPr lang="en-US" sz="2000" dirty="0"/>
              <a:t>* Many advanced features in Kubernetes require an admission controller to be enabled in order to properly support the feature.</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6" name="TextBox 5">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7" name="Picture 6"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8" name="Picture 7">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9"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41</a:t>
            </a:fld>
            <a:endParaRPr lang="en-US" sz="1600" dirty="0"/>
          </a:p>
        </p:txBody>
      </p:sp>
      <p:sp>
        <p:nvSpPr>
          <p:cNvPr id="10" name="Title 1">
            <a:extLst>
              <a:ext uri="{FF2B5EF4-FFF2-40B4-BE49-F238E27FC236}">
                <a16:creationId xmlns:a16="http://schemas.microsoft.com/office/drawing/2014/main" id="{37C28F43-CB52-B84A-9BE6-662744E4442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Step 3: Admission Control</a:t>
            </a:r>
          </a:p>
        </p:txBody>
      </p:sp>
    </p:spTree>
    <p:extLst>
      <p:ext uri="{BB962C8B-B14F-4D97-AF65-F5344CB8AC3E}">
        <p14:creationId xmlns:p14="http://schemas.microsoft.com/office/powerpoint/2010/main" val="2222665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94CCA-682C-D14A-A6B7-95E2D038885C}"/>
              </a:ext>
            </a:extLst>
          </p:cNvPr>
          <p:cNvSpPr>
            <a:spLocks noGrp="1"/>
          </p:cNvSpPr>
          <p:nvPr>
            <p:ph idx="1"/>
          </p:nvPr>
        </p:nvSpPr>
        <p:spPr>
          <a:xfrm>
            <a:off x="519112" y="1217394"/>
            <a:ext cx="10515600" cy="4351338"/>
          </a:xfrm>
        </p:spPr>
        <p:txBody>
          <a:bodyPr>
            <a:noAutofit/>
          </a:bodyPr>
          <a:lstStyle/>
          <a:p>
            <a:pPr marL="0" indent="0">
              <a:buNone/>
            </a:pPr>
            <a:r>
              <a:rPr lang="en-US" sz="2200" dirty="0"/>
              <a:t>-- Provides an </a:t>
            </a:r>
            <a:r>
              <a:rPr lang="en-US" sz="2200" b="1" dirty="0">
                <a:solidFill>
                  <a:schemeClr val="accent2">
                    <a:lumMod val="75000"/>
                  </a:schemeClr>
                </a:solidFill>
              </a:rPr>
              <a:t>identity for processes that runs in a Pod</a:t>
            </a:r>
          </a:p>
          <a:p>
            <a:pPr marL="0" indent="0">
              <a:buNone/>
            </a:pPr>
            <a:r>
              <a:rPr lang="en-US" sz="2200" dirty="0"/>
              <a:t>Human users are authenticated by the api-server as a </a:t>
            </a:r>
            <a:r>
              <a:rPr lang="en-US" sz="2200" dirty="0">
                <a:solidFill>
                  <a:schemeClr val="accent1"/>
                </a:solidFill>
              </a:rPr>
              <a:t>particular User account.</a:t>
            </a:r>
          </a:p>
          <a:p>
            <a:pPr marL="0" indent="0">
              <a:buNone/>
            </a:pPr>
            <a:r>
              <a:rPr lang="en-US" sz="2200" dirty="0"/>
              <a:t>Processes in containers inside pods are authenticated by the api-server as a </a:t>
            </a:r>
            <a:r>
              <a:rPr lang="en-US" sz="2200" dirty="0">
                <a:solidFill>
                  <a:schemeClr val="accent1"/>
                </a:solidFill>
              </a:rPr>
              <a:t>particular Service account. </a:t>
            </a:r>
          </a:p>
          <a:p>
            <a:pPr marL="0" indent="0">
              <a:buNone/>
            </a:pPr>
            <a:endParaRPr lang="en-US" sz="2200" dirty="0"/>
          </a:p>
          <a:p>
            <a:pPr marL="0" indent="0">
              <a:buNone/>
            </a:pPr>
            <a:r>
              <a:rPr lang="en-US" sz="2200" dirty="0"/>
              <a:t>When a pod is created;</a:t>
            </a:r>
          </a:p>
          <a:p>
            <a:pPr marL="0" indent="0">
              <a:buNone/>
            </a:pPr>
            <a:r>
              <a:rPr lang="en-US" sz="2200" b="1" dirty="0" err="1"/>
              <a:t>spec.serviceAccountName</a:t>
            </a:r>
            <a:r>
              <a:rPr lang="en-US" sz="2200" b="1" dirty="0"/>
              <a:t> </a:t>
            </a:r>
            <a:r>
              <a:rPr lang="en-US" sz="2200" dirty="0"/>
              <a:t>mentions the ServiceAccount, "default" is auto assigned.</a:t>
            </a:r>
          </a:p>
          <a:p>
            <a:pPr marL="0" indent="0">
              <a:buNone/>
            </a:pPr>
            <a:endParaRPr lang="en-US" sz="2200" dirty="0"/>
          </a:p>
          <a:p>
            <a:pPr marL="0" indent="0">
              <a:buNone/>
            </a:pPr>
            <a:r>
              <a:rPr lang="en-US" sz="2200" dirty="0"/>
              <a:t>The API permissions of the service account is defined in the </a:t>
            </a:r>
            <a:r>
              <a:rPr lang="en-US" sz="2200" b="1" dirty="0"/>
              <a:t>authorization policy</a:t>
            </a:r>
            <a:r>
              <a:rPr lang="en-US" sz="2200" dirty="0"/>
              <a:t> (RBAC or ABAC) as discussed earlier.</a:t>
            </a:r>
          </a:p>
          <a:p>
            <a:pPr marL="0" indent="0">
              <a:buNone/>
            </a:pPr>
            <a:endParaRPr lang="en-US" sz="2200" dirty="0"/>
          </a:p>
        </p:txBody>
      </p:sp>
      <p:sp>
        <p:nvSpPr>
          <p:cNvPr id="4" name="TextBox 3">
            <a:extLst>
              <a:ext uri="{FF2B5EF4-FFF2-40B4-BE49-F238E27FC236}">
                <a16:creationId xmlns:a16="http://schemas.microsoft.com/office/drawing/2014/main" id="{C85E192B-98C0-2B4B-9129-0E8A8ED5B052}"/>
              </a:ext>
            </a:extLst>
          </p:cNvPr>
          <p:cNvSpPr txBox="1"/>
          <p:nvPr/>
        </p:nvSpPr>
        <p:spPr>
          <a:xfrm>
            <a:off x="4040779" y="5537438"/>
            <a:ext cx="8209491" cy="430887"/>
          </a:xfrm>
          <a:prstGeom prst="rect">
            <a:avLst/>
          </a:prstGeom>
          <a:noFill/>
        </p:spPr>
        <p:txBody>
          <a:bodyPr wrap="none" rtlCol="0">
            <a:spAutoFit/>
          </a:bodyPr>
          <a:lstStyle/>
          <a:p>
            <a:r>
              <a:rPr lang="en-US" sz="2200" b="1" dirty="0">
                <a:solidFill>
                  <a:schemeClr val="accent6">
                    <a:lumMod val="75000"/>
                  </a:schemeClr>
                </a:solidFill>
              </a:rPr>
              <a:t>Good practice: Grant a role to an application-specific service account</a:t>
            </a:r>
          </a:p>
        </p:txBody>
      </p:sp>
      <p:cxnSp>
        <p:nvCxnSpPr>
          <p:cNvPr id="5" name="Straight Connector 4">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7" name="TextBox 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8" name="Picture 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9" name="Picture 8">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1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42</a:t>
            </a:fld>
            <a:endParaRPr lang="en-US" sz="1600" dirty="0"/>
          </a:p>
        </p:txBody>
      </p:sp>
      <p:sp>
        <p:nvSpPr>
          <p:cNvPr id="11" name="Title 1">
            <a:extLst>
              <a:ext uri="{FF2B5EF4-FFF2-40B4-BE49-F238E27FC236}">
                <a16:creationId xmlns:a16="http://schemas.microsoft.com/office/drawing/2014/main" id="{087EBFB2-066D-B848-A232-329A985B739C}"/>
              </a:ext>
            </a:extLst>
          </p:cNvPr>
          <p:cNvSpPr txBox="1">
            <a:spLocks/>
          </p:cNvSpPr>
          <p:nvPr/>
        </p:nvSpPr>
        <p:spPr>
          <a:xfrm>
            <a:off x="423441" y="892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Service Accounts</a:t>
            </a:r>
          </a:p>
        </p:txBody>
      </p:sp>
    </p:spTree>
    <p:extLst>
      <p:ext uri="{BB962C8B-B14F-4D97-AF65-F5344CB8AC3E}">
        <p14:creationId xmlns:p14="http://schemas.microsoft.com/office/powerpoint/2010/main" val="259027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C4B22E8-6BCB-0A44-A8A3-EF3E189E9C9B}"/>
              </a:ext>
            </a:extLst>
          </p:cNvPr>
          <p:cNvSpPr/>
          <p:nvPr/>
        </p:nvSpPr>
        <p:spPr>
          <a:xfrm>
            <a:off x="703007" y="1799669"/>
            <a:ext cx="4016477" cy="1569660"/>
          </a:xfrm>
          <a:prstGeom prst="rect">
            <a:avLst/>
          </a:prstGeom>
        </p:spPr>
        <p:txBody>
          <a:bodyPr wrap="square">
            <a:spAutoFit/>
          </a:bodyPr>
          <a:lstStyle/>
          <a:p>
            <a:r>
              <a:rPr lang="en-US" sz="1600" b="1" i="1" dirty="0">
                <a:solidFill>
                  <a:schemeClr val="accent2">
                    <a:lumMod val="75000"/>
                  </a:schemeClr>
                </a:solidFill>
              </a:rPr>
              <a:t># create a service account named acc1</a:t>
            </a:r>
            <a:br>
              <a:rPr lang="en-US" sz="1600" b="1" i="1" dirty="0">
                <a:solidFill>
                  <a:schemeClr val="accent2">
                    <a:lumMod val="75000"/>
                  </a:schemeClr>
                </a:solidFill>
              </a:rPr>
            </a:br>
            <a:r>
              <a:rPr lang="en-US" sz="1600" b="1" dirty="0" err="1">
                <a:solidFill>
                  <a:srgbClr val="000080"/>
                </a:solidFill>
              </a:rPr>
              <a:t>apiVersion</a:t>
            </a:r>
            <a:r>
              <a:rPr lang="en-US" sz="1600" dirty="0"/>
              <a:t>: v1</a:t>
            </a:r>
            <a:br>
              <a:rPr lang="en-US" sz="1600" dirty="0"/>
            </a:br>
            <a:r>
              <a:rPr lang="en-US" sz="1600" b="1" dirty="0">
                <a:solidFill>
                  <a:srgbClr val="000080"/>
                </a:solidFill>
              </a:rPr>
              <a:t>kind</a:t>
            </a:r>
            <a:r>
              <a:rPr lang="en-US" sz="1600" dirty="0"/>
              <a:t>: ServiceAccount</a:t>
            </a:r>
            <a:br>
              <a:rPr lang="en-US" sz="1600" dirty="0"/>
            </a:br>
            <a:r>
              <a:rPr lang="en-US" sz="1600" b="1" dirty="0">
                <a:solidFill>
                  <a:srgbClr val="000080"/>
                </a:solidFill>
              </a:rPr>
              <a:t>metadata</a:t>
            </a:r>
            <a:r>
              <a:rPr lang="en-US" sz="1600" dirty="0"/>
              <a:t>:</a:t>
            </a:r>
            <a:br>
              <a:rPr lang="en-US" sz="1600" dirty="0"/>
            </a:br>
            <a:r>
              <a:rPr lang="en-US" sz="1600" dirty="0"/>
              <a:t>  </a:t>
            </a:r>
            <a:r>
              <a:rPr lang="en-US" sz="1600" b="1" dirty="0">
                <a:solidFill>
                  <a:srgbClr val="000080"/>
                </a:solidFill>
              </a:rPr>
              <a:t>name</a:t>
            </a:r>
            <a:r>
              <a:rPr lang="en-US" sz="1600" dirty="0"/>
              <a:t>: acc1</a:t>
            </a:r>
            <a:br>
              <a:rPr lang="en-US" sz="1600" dirty="0"/>
            </a:br>
            <a:endParaRPr lang="en-US" sz="1600" dirty="0"/>
          </a:p>
        </p:txBody>
      </p:sp>
      <p:sp>
        <p:nvSpPr>
          <p:cNvPr id="7" name="Rectangle 6">
            <a:extLst>
              <a:ext uri="{FF2B5EF4-FFF2-40B4-BE49-F238E27FC236}">
                <a16:creationId xmlns:a16="http://schemas.microsoft.com/office/drawing/2014/main" id="{0DFE841E-2A34-8344-831B-3CF1699AC4E5}"/>
              </a:ext>
            </a:extLst>
          </p:cNvPr>
          <p:cNvSpPr/>
          <p:nvPr/>
        </p:nvSpPr>
        <p:spPr>
          <a:xfrm>
            <a:off x="703007" y="4197402"/>
            <a:ext cx="4503174" cy="1815882"/>
          </a:xfrm>
          <a:prstGeom prst="rect">
            <a:avLst/>
          </a:prstGeom>
        </p:spPr>
        <p:txBody>
          <a:bodyPr wrap="square">
            <a:spAutoFit/>
          </a:bodyPr>
          <a:lstStyle/>
          <a:p>
            <a:r>
              <a:rPr lang="en-US" sz="1600" b="1" i="1" dirty="0">
                <a:solidFill>
                  <a:schemeClr val="accent2">
                    <a:lumMod val="75000"/>
                  </a:schemeClr>
                </a:solidFill>
              </a:rPr>
              <a:t># create a pod using acc1 service account</a:t>
            </a:r>
            <a:br>
              <a:rPr lang="en-US" sz="1600" b="1" i="1" dirty="0">
                <a:solidFill>
                  <a:schemeClr val="accent2">
                    <a:lumMod val="75000"/>
                  </a:schemeClr>
                </a:solidFill>
              </a:rPr>
            </a:br>
            <a:r>
              <a:rPr lang="en-US" sz="1600" b="1" dirty="0" err="1">
                <a:solidFill>
                  <a:srgbClr val="000080"/>
                </a:solidFill>
              </a:rPr>
              <a:t>apiVersion</a:t>
            </a:r>
            <a:r>
              <a:rPr lang="en-US" sz="1600" dirty="0"/>
              <a:t>: v1</a:t>
            </a:r>
            <a:br>
              <a:rPr lang="en-US" sz="1600" dirty="0"/>
            </a:br>
            <a:r>
              <a:rPr lang="en-US" sz="1600" b="1" dirty="0">
                <a:solidFill>
                  <a:srgbClr val="000080"/>
                </a:solidFill>
              </a:rPr>
              <a:t>kind</a:t>
            </a:r>
            <a:r>
              <a:rPr lang="en-US" sz="1600" dirty="0"/>
              <a:t>: Pod</a:t>
            </a:r>
            <a:br>
              <a:rPr lang="en-US" sz="1600" dirty="0"/>
            </a:br>
            <a:r>
              <a:rPr lang="en-US" sz="1600" b="1" dirty="0">
                <a:solidFill>
                  <a:srgbClr val="000080"/>
                </a:solidFill>
              </a:rPr>
              <a:t>metadata</a:t>
            </a:r>
            <a:r>
              <a:rPr lang="en-US" sz="1600" dirty="0"/>
              <a:t>:</a:t>
            </a:r>
            <a:br>
              <a:rPr lang="en-US" sz="1600" dirty="0"/>
            </a:br>
            <a:r>
              <a:rPr lang="en-US" sz="1600" dirty="0"/>
              <a:t>  </a:t>
            </a:r>
            <a:r>
              <a:rPr lang="en-US" sz="1600" b="1" dirty="0">
                <a:solidFill>
                  <a:srgbClr val="000080"/>
                </a:solidFill>
              </a:rPr>
              <a:t>name</a:t>
            </a:r>
            <a:r>
              <a:rPr lang="en-US" sz="1600" dirty="0"/>
              <a:t>: my-pod</a:t>
            </a:r>
            <a:br>
              <a:rPr lang="en-US" sz="1600" dirty="0"/>
            </a:br>
            <a:r>
              <a:rPr lang="en-US" sz="1600" b="1" dirty="0">
                <a:solidFill>
                  <a:srgbClr val="000080"/>
                </a:solidFill>
              </a:rPr>
              <a:t>spec</a:t>
            </a:r>
            <a:r>
              <a:rPr lang="en-US" sz="1600" dirty="0"/>
              <a:t>:</a:t>
            </a:r>
            <a:br>
              <a:rPr lang="en-US" sz="1600" dirty="0"/>
            </a:br>
            <a:r>
              <a:rPr lang="en-US" sz="1600" dirty="0"/>
              <a:t>  </a:t>
            </a:r>
            <a:r>
              <a:rPr lang="en-US" sz="1600" b="1" dirty="0" err="1">
                <a:solidFill>
                  <a:srgbClr val="000080"/>
                </a:solidFill>
              </a:rPr>
              <a:t>serviceAccountName</a:t>
            </a:r>
            <a:r>
              <a:rPr lang="en-US" sz="1600" dirty="0"/>
              <a:t>: acc1</a:t>
            </a:r>
          </a:p>
        </p:txBody>
      </p:sp>
      <p:sp>
        <p:nvSpPr>
          <p:cNvPr id="8" name="Rectangle 7">
            <a:extLst>
              <a:ext uri="{FF2B5EF4-FFF2-40B4-BE49-F238E27FC236}">
                <a16:creationId xmlns:a16="http://schemas.microsoft.com/office/drawing/2014/main" id="{36FD0778-A4A9-9149-A808-534C444BACE4}"/>
              </a:ext>
            </a:extLst>
          </p:cNvPr>
          <p:cNvSpPr/>
          <p:nvPr/>
        </p:nvSpPr>
        <p:spPr>
          <a:xfrm>
            <a:off x="7280787" y="2030501"/>
            <a:ext cx="2851355" cy="584775"/>
          </a:xfrm>
          <a:prstGeom prst="rect">
            <a:avLst/>
          </a:prstGeom>
        </p:spPr>
        <p:txBody>
          <a:bodyPr wrap="square">
            <a:spAutoFit/>
          </a:bodyPr>
          <a:lstStyle/>
          <a:p>
            <a:r>
              <a:rPr lang="en-US" sz="1600" b="1" dirty="0">
                <a:solidFill>
                  <a:srgbClr val="000080"/>
                </a:solidFill>
              </a:rPr>
              <a:t>secrets</a:t>
            </a:r>
            <a:r>
              <a:rPr lang="en-US" sz="1600" dirty="0"/>
              <a:t>:</a:t>
            </a:r>
            <a:br>
              <a:rPr lang="en-US" sz="1600" dirty="0"/>
            </a:br>
            <a:r>
              <a:rPr lang="en-US" sz="1600" dirty="0"/>
              <a:t>- </a:t>
            </a:r>
            <a:r>
              <a:rPr lang="en-US" sz="1600" b="1" dirty="0">
                <a:solidFill>
                  <a:srgbClr val="000080"/>
                </a:solidFill>
              </a:rPr>
              <a:t>name</a:t>
            </a:r>
            <a:r>
              <a:rPr lang="en-US" sz="1600" dirty="0"/>
              <a:t>: acc1-token-bvbk5</a:t>
            </a:r>
          </a:p>
        </p:txBody>
      </p:sp>
      <p:sp>
        <p:nvSpPr>
          <p:cNvPr id="9" name="Notched Right Arrow 8">
            <a:extLst>
              <a:ext uri="{FF2B5EF4-FFF2-40B4-BE49-F238E27FC236}">
                <a16:creationId xmlns:a16="http://schemas.microsoft.com/office/drawing/2014/main" id="{8573C8A9-EEED-A845-824A-8EAC84EC0294}"/>
              </a:ext>
            </a:extLst>
          </p:cNvPr>
          <p:cNvSpPr/>
          <p:nvPr/>
        </p:nvSpPr>
        <p:spPr>
          <a:xfrm>
            <a:off x="5019368" y="2316795"/>
            <a:ext cx="1961535" cy="44245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TextBox 10">
            <a:extLst>
              <a:ext uri="{FF2B5EF4-FFF2-40B4-BE49-F238E27FC236}">
                <a16:creationId xmlns:a16="http://schemas.microsoft.com/office/drawing/2014/main" id="{AF555EFE-8F4D-BD42-92A5-0082111F8A31}"/>
              </a:ext>
            </a:extLst>
          </p:cNvPr>
          <p:cNvSpPr txBox="1"/>
          <p:nvPr/>
        </p:nvSpPr>
        <p:spPr>
          <a:xfrm>
            <a:off x="5071997" y="2003429"/>
            <a:ext cx="1670907" cy="338554"/>
          </a:xfrm>
          <a:prstGeom prst="rect">
            <a:avLst/>
          </a:prstGeom>
          <a:noFill/>
        </p:spPr>
        <p:txBody>
          <a:bodyPr wrap="none" rtlCol="0">
            <a:spAutoFit/>
          </a:bodyPr>
          <a:lstStyle/>
          <a:p>
            <a:r>
              <a:rPr lang="en-US" sz="1600" dirty="0"/>
              <a:t>auto-create token</a:t>
            </a:r>
          </a:p>
        </p:txBody>
      </p:sp>
      <p:sp>
        <p:nvSpPr>
          <p:cNvPr id="12" name="Rectangle 11">
            <a:extLst>
              <a:ext uri="{FF2B5EF4-FFF2-40B4-BE49-F238E27FC236}">
                <a16:creationId xmlns:a16="http://schemas.microsoft.com/office/drawing/2014/main" id="{BDF36672-4F85-C044-B117-6690F56D69DF}"/>
              </a:ext>
            </a:extLst>
          </p:cNvPr>
          <p:cNvSpPr/>
          <p:nvPr/>
        </p:nvSpPr>
        <p:spPr>
          <a:xfrm>
            <a:off x="6228736" y="3742098"/>
            <a:ext cx="4640826" cy="2554545"/>
          </a:xfrm>
          <a:prstGeom prst="rect">
            <a:avLst/>
          </a:prstGeom>
        </p:spPr>
        <p:txBody>
          <a:bodyPr wrap="square">
            <a:spAutoFit/>
          </a:bodyPr>
          <a:lstStyle/>
          <a:p>
            <a:r>
              <a:rPr lang="en-US" sz="1600" b="1" i="1" dirty="0">
                <a:solidFill>
                  <a:schemeClr val="accent2">
                    <a:lumMod val="75000"/>
                  </a:schemeClr>
                </a:solidFill>
              </a:rPr>
              <a:t># manually created token and use for a service account</a:t>
            </a:r>
            <a:endParaRPr lang="en-US" sz="1600" b="1" dirty="0">
              <a:solidFill>
                <a:srgbClr val="000080"/>
              </a:solidFill>
            </a:endParaRPr>
          </a:p>
          <a:p>
            <a:r>
              <a:rPr lang="en-US" sz="1600" b="1" dirty="0" err="1">
                <a:solidFill>
                  <a:srgbClr val="000080"/>
                </a:solidFill>
              </a:rPr>
              <a:t>apiVersion</a:t>
            </a:r>
            <a:r>
              <a:rPr lang="en-US" sz="1600" dirty="0"/>
              <a:t>: v1</a:t>
            </a:r>
            <a:br>
              <a:rPr lang="en-US" sz="1600" dirty="0"/>
            </a:br>
            <a:r>
              <a:rPr lang="en-US" sz="1600" b="1" dirty="0">
                <a:solidFill>
                  <a:srgbClr val="000080"/>
                </a:solidFill>
              </a:rPr>
              <a:t>kind</a:t>
            </a:r>
            <a:r>
              <a:rPr lang="en-US" sz="1600" dirty="0"/>
              <a:t>: Secret</a:t>
            </a:r>
            <a:br>
              <a:rPr lang="en-US" sz="1600" dirty="0"/>
            </a:br>
            <a:r>
              <a:rPr lang="en-US" sz="1600" b="1" dirty="0">
                <a:solidFill>
                  <a:srgbClr val="000080"/>
                </a:solidFill>
              </a:rPr>
              <a:t>metadata</a:t>
            </a:r>
            <a:r>
              <a:rPr lang="en-US" sz="1600" dirty="0"/>
              <a:t>:</a:t>
            </a:r>
            <a:br>
              <a:rPr lang="en-US" sz="1600" dirty="0"/>
            </a:br>
            <a:r>
              <a:rPr lang="en-US" sz="1600" dirty="0"/>
              <a:t>  </a:t>
            </a:r>
            <a:r>
              <a:rPr lang="en-US" sz="1600" b="1" dirty="0">
                <a:solidFill>
                  <a:srgbClr val="000080"/>
                </a:solidFill>
              </a:rPr>
              <a:t>name</a:t>
            </a:r>
            <a:r>
              <a:rPr lang="en-US" sz="1600" dirty="0"/>
              <a:t>: acc1-secret</a:t>
            </a:r>
            <a:br>
              <a:rPr lang="en-US" sz="1600" dirty="0"/>
            </a:br>
            <a:r>
              <a:rPr lang="en-US" sz="1600" dirty="0"/>
              <a:t>  </a:t>
            </a:r>
            <a:r>
              <a:rPr lang="en-US" sz="1600" b="1" dirty="0">
                <a:solidFill>
                  <a:srgbClr val="000080"/>
                </a:solidFill>
              </a:rPr>
              <a:t>annotations</a:t>
            </a:r>
            <a:r>
              <a:rPr lang="en-US" sz="1600" dirty="0"/>
              <a:t>:</a:t>
            </a:r>
            <a:br>
              <a:rPr lang="en-US" sz="1600" dirty="0"/>
            </a:br>
            <a:r>
              <a:rPr lang="en-US" sz="1600" dirty="0"/>
              <a:t>    </a:t>
            </a:r>
            <a:r>
              <a:rPr lang="en-US" sz="1600" b="1" dirty="0" err="1">
                <a:solidFill>
                  <a:srgbClr val="000080"/>
                </a:solidFill>
              </a:rPr>
              <a:t>kubernetes.io</a:t>
            </a:r>
            <a:r>
              <a:rPr lang="en-US" sz="1600" b="1" dirty="0">
                <a:solidFill>
                  <a:srgbClr val="000080"/>
                </a:solidFill>
              </a:rPr>
              <a:t>/service-</a:t>
            </a:r>
            <a:r>
              <a:rPr lang="en-US" sz="1600" b="1" dirty="0" err="1">
                <a:solidFill>
                  <a:srgbClr val="000080"/>
                </a:solidFill>
              </a:rPr>
              <a:t>account.name</a:t>
            </a:r>
            <a:r>
              <a:rPr lang="en-US" sz="1600" dirty="0"/>
              <a:t>: acc1</a:t>
            </a:r>
            <a:br>
              <a:rPr lang="en-US" sz="1600" dirty="0"/>
            </a:br>
            <a:r>
              <a:rPr lang="en-US" sz="1600" b="1" dirty="0">
                <a:solidFill>
                  <a:srgbClr val="000080"/>
                </a:solidFill>
              </a:rPr>
              <a:t>type</a:t>
            </a:r>
            <a:r>
              <a:rPr lang="en-US" sz="1600" dirty="0"/>
              <a:t>: </a:t>
            </a:r>
            <a:r>
              <a:rPr lang="en-US" sz="1600" dirty="0" err="1"/>
              <a:t>kubernetes.io</a:t>
            </a:r>
            <a:r>
              <a:rPr lang="en-US" sz="1600" dirty="0"/>
              <a:t>/service-account-token</a:t>
            </a:r>
            <a:br>
              <a:rPr lang="en-US" sz="1600" dirty="0"/>
            </a:br>
            <a:endParaRPr lang="en-US" sz="1600" dirty="0"/>
          </a:p>
        </p:txBody>
      </p:sp>
      <p:sp>
        <p:nvSpPr>
          <p:cNvPr id="13" name="Notched Right Arrow 12">
            <a:extLst>
              <a:ext uri="{FF2B5EF4-FFF2-40B4-BE49-F238E27FC236}">
                <a16:creationId xmlns:a16="http://schemas.microsoft.com/office/drawing/2014/main" id="{C94E68FB-95D8-9A45-8BD3-3061A9A20C77}"/>
              </a:ext>
            </a:extLst>
          </p:cNvPr>
          <p:cNvSpPr/>
          <p:nvPr/>
        </p:nvSpPr>
        <p:spPr>
          <a:xfrm rot="5400000">
            <a:off x="7768714" y="2988239"/>
            <a:ext cx="759540" cy="44245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Notched Right Arrow 13">
            <a:extLst>
              <a:ext uri="{FF2B5EF4-FFF2-40B4-BE49-F238E27FC236}">
                <a16:creationId xmlns:a16="http://schemas.microsoft.com/office/drawing/2014/main" id="{3A5592D1-73FC-BC4F-8CE3-2AA6E111B4EF}"/>
              </a:ext>
            </a:extLst>
          </p:cNvPr>
          <p:cNvSpPr/>
          <p:nvPr/>
        </p:nvSpPr>
        <p:spPr>
          <a:xfrm rot="5400000">
            <a:off x="2552701" y="3312527"/>
            <a:ext cx="759540" cy="44245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5" name="Straight Connector 14">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17" name="TextBox 16">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18" name="Picture 17"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19" name="Picture 18">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20"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43</a:t>
            </a:fld>
            <a:endParaRPr lang="en-US" sz="1600" dirty="0"/>
          </a:p>
        </p:txBody>
      </p:sp>
      <p:sp>
        <p:nvSpPr>
          <p:cNvPr id="21" name="Title 1">
            <a:extLst>
              <a:ext uri="{FF2B5EF4-FFF2-40B4-BE49-F238E27FC236}">
                <a16:creationId xmlns:a16="http://schemas.microsoft.com/office/drawing/2014/main" id="{BE01BB89-7477-3A4C-93C9-C6E50BCFCF90}"/>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Service Accounts – Resource </a:t>
            </a:r>
          </a:p>
        </p:txBody>
      </p:sp>
    </p:spTree>
    <p:extLst>
      <p:ext uri="{BB962C8B-B14F-4D97-AF65-F5344CB8AC3E}">
        <p14:creationId xmlns:p14="http://schemas.microsoft.com/office/powerpoint/2010/main" val="309099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94CCA-682C-D14A-A6B7-95E2D038885C}"/>
              </a:ext>
            </a:extLst>
          </p:cNvPr>
          <p:cNvSpPr>
            <a:spLocks noGrp="1"/>
          </p:cNvSpPr>
          <p:nvPr>
            <p:ph idx="1"/>
          </p:nvPr>
        </p:nvSpPr>
        <p:spPr>
          <a:xfrm>
            <a:off x="574134" y="1158772"/>
            <a:ext cx="10692581" cy="5013428"/>
          </a:xfrm>
        </p:spPr>
        <p:txBody>
          <a:bodyPr>
            <a:noAutofit/>
          </a:bodyPr>
          <a:lstStyle/>
          <a:p>
            <a:pPr marL="0" indent="0">
              <a:buNone/>
            </a:pPr>
            <a:r>
              <a:rPr lang="en-US" sz="2200" b="1" dirty="0"/>
              <a:t>Case: </a:t>
            </a:r>
            <a:r>
              <a:rPr lang="en-US" sz="2200" dirty="0">
                <a:solidFill>
                  <a:schemeClr val="accent2">
                    <a:lumMod val="75000"/>
                  </a:schemeClr>
                </a:solidFill>
              </a:rPr>
              <a:t>Limited access to multiple docker registries</a:t>
            </a:r>
            <a:endParaRPr lang="en-US" sz="2200" dirty="0">
              <a:solidFill>
                <a:schemeClr val="accent2">
                  <a:lumMod val="75000"/>
                </a:schemeClr>
              </a:solidFill>
              <a:sym typeface="Wingdings" pitchFamily="2" charset="2"/>
            </a:endParaRPr>
          </a:p>
          <a:p>
            <a:pPr marL="0" indent="0">
              <a:buNone/>
            </a:pPr>
            <a:endParaRPr lang="en-US" sz="2200" dirty="0">
              <a:sym typeface="Wingdings" pitchFamily="2" charset="2"/>
            </a:endParaRPr>
          </a:p>
          <a:p>
            <a:r>
              <a:rPr lang="en-US" sz="2200" dirty="0">
                <a:sym typeface="Wingdings" pitchFamily="2" charset="2"/>
              </a:rPr>
              <a:t>C</a:t>
            </a:r>
            <a:r>
              <a:rPr lang="en-US" sz="2200" dirty="0"/>
              <a:t>reate a ImagePullSecret</a:t>
            </a:r>
          </a:p>
          <a:p>
            <a:pPr marL="0" indent="0">
              <a:buNone/>
            </a:pPr>
            <a:r>
              <a:rPr lang="en-US" sz="2200" dirty="0"/>
              <a:t>$ kubectl create secret docker-registry </a:t>
            </a:r>
            <a:r>
              <a:rPr lang="en-US" sz="2200" dirty="0" err="1"/>
              <a:t>myregistrykey</a:t>
            </a:r>
            <a:r>
              <a:rPr lang="en-US" sz="2200" dirty="0"/>
              <a:t> --docker-server=DOCKER_REGISTRY_SERVER --docker-username=DOCKER_USER --docker-password=DOCKER_PASSWORD --docker-email=DOCKER_EMAIL</a:t>
            </a:r>
          </a:p>
          <a:p>
            <a:pPr marL="0" indent="0">
              <a:buNone/>
            </a:pPr>
            <a:endParaRPr lang="en-US" sz="2200" dirty="0"/>
          </a:p>
          <a:p>
            <a:r>
              <a:rPr lang="en-US" sz="2200" dirty="0"/>
              <a:t>Change the service account to use the above ImagePullSecret</a:t>
            </a:r>
          </a:p>
          <a:p>
            <a:pPr marL="0" indent="0">
              <a:buNone/>
            </a:pPr>
            <a:r>
              <a:rPr lang="en-US" sz="2200" dirty="0"/>
              <a:t>$ kubectl patch serviceaccount default -p '{"</a:t>
            </a:r>
            <a:r>
              <a:rPr lang="en-US" sz="2200" dirty="0" err="1"/>
              <a:t>imagePullSecrets</a:t>
            </a:r>
            <a:r>
              <a:rPr lang="en-US" sz="2200" dirty="0"/>
              <a:t>": [{"name": "</a:t>
            </a:r>
            <a:r>
              <a:rPr lang="en-US" sz="2200" dirty="0" err="1"/>
              <a:t>myregistrykey</a:t>
            </a:r>
            <a:r>
              <a:rPr lang="en-US" sz="2200" dirty="0"/>
              <a:t>"}]}’</a:t>
            </a:r>
          </a:p>
          <a:p>
            <a:pPr marL="0" indent="0">
              <a:buNone/>
            </a:pPr>
            <a:endParaRPr lang="en-US" sz="2200" dirty="0"/>
          </a:p>
          <a:p>
            <a:pPr marL="0" indent="0">
              <a:buNone/>
            </a:pPr>
            <a:r>
              <a:rPr lang="en-US" sz="2200" i="1" dirty="0"/>
              <a:t>* Now the pod using the serviceaccount “default” will use the secret to pull images from the specific docker registry</a:t>
            </a:r>
          </a:p>
          <a:p>
            <a:pPr marL="0" indent="0">
              <a:buNone/>
            </a:pPr>
            <a:endParaRPr lang="en-US" sz="2200" dirty="0"/>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6" name="TextBox 5">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7" name="Picture 6"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8" name="Picture 7">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9"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44</a:t>
            </a:fld>
            <a:endParaRPr lang="en-US" sz="1600" dirty="0"/>
          </a:p>
        </p:txBody>
      </p:sp>
      <p:sp>
        <p:nvSpPr>
          <p:cNvPr id="10" name="Title 1">
            <a:extLst>
              <a:ext uri="{FF2B5EF4-FFF2-40B4-BE49-F238E27FC236}">
                <a16:creationId xmlns:a16="http://schemas.microsoft.com/office/drawing/2014/main" id="{7F2AC259-BCB8-3C42-BD11-C62614292422}"/>
              </a:ext>
            </a:extLst>
          </p:cNvPr>
          <p:cNvSpPr txBox="1">
            <a:spLocks/>
          </p:cNvSpPr>
          <p:nvPr/>
        </p:nvSpPr>
        <p:spPr>
          <a:xfrm>
            <a:off x="75111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Service Accounts – </a:t>
            </a:r>
            <a:r>
              <a:rPr lang="en-US" b="1" dirty="0" err="1">
                <a:solidFill>
                  <a:srgbClr val="002060"/>
                </a:solidFill>
              </a:rPr>
              <a:t>ImagePullSecret</a:t>
            </a:r>
            <a:r>
              <a:rPr lang="en-US" b="1" dirty="0">
                <a:solidFill>
                  <a:srgbClr val="002060"/>
                </a:solidFill>
              </a:rPr>
              <a:t> </a:t>
            </a:r>
          </a:p>
        </p:txBody>
      </p:sp>
    </p:spTree>
    <p:extLst>
      <p:ext uri="{BB962C8B-B14F-4D97-AF65-F5344CB8AC3E}">
        <p14:creationId xmlns:p14="http://schemas.microsoft.com/office/powerpoint/2010/main" val="2349891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94CCA-682C-D14A-A6B7-95E2D038885C}"/>
              </a:ext>
            </a:extLst>
          </p:cNvPr>
          <p:cNvSpPr>
            <a:spLocks noGrp="1"/>
          </p:cNvSpPr>
          <p:nvPr>
            <p:ph idx="1"/>
          </p:nvPr>
        </p:nvSpPr>
        <p:spPr>
          <a:xfrm>
            <a:off x="661218" y="1796127"/>
            <a:ext cx="10990008" cy="4250711"/>
          </a:xfrm>
        </p:spPr>
        <p:txBody>
          <a:bodyPr>
            <a:noAutofit/>
          </a:bodyPr>
          <a:lstStyle/>
          <a:p>
            <a:pPr marL="0" indent="0">
              <a:buNone/>
            </a:pPr>
            <a:r>
              <a:rPr lang="en-US" sz="2200" b="1" dirty="0"/>
              <a:t>Case: </a:t>
            </a:r>
            <a:r>
              <a:rPr lang="en-US" sz="2200" dirty="0">
                <a:solidFill>
                  <a:schemeClr val="accent2">
                    <a:lumMod val="75000"/>
                  </a:schemeClr>
                </a:solidFill>
              </a:rPr>
              <a:t>What happens with ServiceAccount when a Pod is created</a:t>
            </a:r>
            <a:endParaRPr lang="en-US" sz="2200" dirty="0">
              <a:solidFill>
                <a:schemeClr val="accent2">
                  <a:lumMod val="75000"/>
                </a:schemeClr>
              </a:solidFill>
              <a:sym typeface="Wingdings" pitchFamily="2" charset="2"/>
            </a:endParaRPr>
          </a:p>
          <a:p>
            <a:pPr marL="0" indent="0">
              <a:buNone/>
            </a:pPr>
            <a:endParaRPr lang="en-US" sz="2200" dirty="0">
              <a:solidFill>
                <a:schemeClr val="accent2">
                  <a:lumMod val="75000"/>
                </a:schemeClr>
              </a:solidFill>
              <a:sym typeface="Wingdings" pitchFamily="2" charset="2"/>
            </a:endParaRPr>
          </a:p>
          <a:p>
            <a:r>
              <a:rPr lang="en-US" sz="2200" dirty="0">
                <a:sym typeface="Wingdings" pitchFamily="2" charset="2"/>
              </a:rPr>
              <a:t>If the pod does not have a ServiceAccount set, it sets the ServiceAccount to default.</a:t>
            </a:r>
          </a:p>
          <a:p>
            <a:r>
              <a:rPr lang="en-US" sz="2200" dirty="0">
                <a:sym typeface="Wingdings" pitchFamily="2" charset="2"/>
              </a:rPr>
              <a:t>It ensures that the ServiceAccount referenced by the pod exists, and otherwise rejects it.</a:t>
            </a:r>
          </a:p>
          <a:p>
            <a:r>
              <a:rPr lang="en-US" sz="2200" dirty="0">
                <a:sym typeface="Wingdings" pitchFamily="2" charset="2"/>
              </a:rPr>
              <a:t>If the pod does not contain any ImagePullSecrets, then ImagePullSecrets of the ServiceAccount are added to the pod.</a:t>
            </a:r>
          </a:p>
          <a:p>
            <a:r>
              <a:rPr lang="en-US" sz="2200" dirty="0">
                <a:sym typeface="Wingdings" pitchFamily="2" charset="2"/>
              </a:rPr>
              <a:t>It adds a volume to the pod which contains a token for API access.</a:t>
            </a:r>
          </a:p>
          <a:p>
            <a:r>
              <a:rPr lang="en-US" sz="2200" dirty="0">
                <a:sym typeface="Wingdings" pitchFamily="2" charset="2"/>
              </a:rPr>
              <a:t>It adds a volumeSource to each container of the pod mounted at /var/run/secrets/kubernetes.io/serviceaccount</a:t>
            </a: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6" name="TextBox 5">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7" name="Picture 6"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8" name="Picture 7">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9"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45</a:t>
            </a:fld>
            <a:endParaRPr lang="en-US" sz="1600" dirty="0"/>
          </a:p>
        </p:txBody>
      </p:sp>
      <p:sp>
        <p:nvSpPr>
          <p:cNvPr id="10" name="Title 1">
            <a:extLst>
              <a:ext uri="{FF2B5EF4-FFF2-40B4-BE49-F238E27FC236}">
                <a16:creationId xmlns:a16="http://schemas.microsoft.com/office/drawing/2014/main" id="{4430A5E3-3A56-1546-BA3D-4DF2E348B10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Service Accounts – Pod creation</a:t>
            </a:r>
          </a:p>
        </p:txBody>
      </p:sp>
    </p:spTree>
    <p:extLst>
      <p:ext uri="{BB962C8B-B14F-4D97-AF65-F5344CB8AC3E}">
        <p14:creationId xmlns:p14="http://schemas.microsoft.com/office/powerpoint/2010/main" val="3161759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94CCA-682C-D14A-A6B7-95E2D038885C}"/>
              </a:ext>
            </a:extLst>
          </p:cNvPr>
          <p:cNvSpPr>
            <a:spLocks noGrp="1"/>
          </p:cNvSpPr>
          <p:nvPr>
            <p:ph idx="1"/>
          </p:nvPr>
        </p:nvSpPr>
        <p:spPr>
          <a:xfrm>
            <a:off x="661218" y="1796127"/>
            <a:ext cx="10990008" cy="4250711"/>
          </a:xfrm>
        </p:spPr>
        <p:txBody>
          <a:bodyPr>
            <a:noAutofit/>
          </a:bodyPr>
          <a:lstStyle/>
          <a:p>
            <a:pPr marL="0" indent="0">
              <a:buNone/>
            </a:pPr>
            <a:r>
              <a:rPr lang="en-US" sz="2200" b="1" dirty="0"/>
              <a:t>Case: </a:t>
            </a:r>
            <a:r>
              <a:rPr lang="en-US" sz="2200" dirty="0">
                <a:solidFill>
                  <a:schemeClr val="accent2">
                    <a:lumMod val="75000"/>
                  </a:schemeClr>
                </a:solidFill>
              </a:rPr>
              <a:t>Accessing api-server from a pod (use ServiceAccount token)</a:t>
            </a:r>
            <a:endParaRPr lang="en-US" sz="2200" dirty="0">
              <a:solidFill>
                <a:schemeClr val="accent2">
                  <a:lumMod val="75000"/>
                </a:schemeClr>
              </a:solidFill>
              <a:sym typeface="Wingdings" pitchFamily="2" charset="2"/>
            </a:endParaRPr>
          </a:p>
          <a:p>
            <a:pPr marL="0" indent="0">
              <a:buNone/>
            </a:pPr>
            <a:endParaRPr lang="en-US" sz="2200" dirty="0">
              <a:solidFill>
                <a:schemeClr val="accent2">
                  <a:lumMod val="75000"/>
                </a:schemeClr>
              </a:solidFill>
              <a:sym typeface="Wingdings" pitchFamily="2" charset="2"/>
            </a:endParaRPr>
          </a:p>
          <a:p>
            <a:r>
              <a:rPr lang="en-US" sz="2200" dirty="0">
                <a:sym typeface="Wingdings" pitchFamily="2" charset="2"/>
              </a:rPr>
              <a:t>Place the serviceaccount token in the containers of the pod in the path - /var/run/secrets/kubernetes.io/serviceaccount/token</a:t>
            </a:r>
          </a:p>
          <a:p>
            <a:r>
              <a:rPr lang="en-US" sz="2200" dirty="0">
                <a:sym typeface="Wingdings" pitchFamily="2" charset="2"/>
              </a:rPr>
              <a:t>Run "kubectl proxy"</a:t>
            </a:r>
          </a:p>
          <a:p>
            <a:pPr marL="0" indent="0">
              <a:buNone/>
            </a:pPr>
            <a:endParaRPr lang="en-US" sz="2200" dirty="0">
              <a:sym typeface="Wingdings" pitchFamily="2" charset="2"/>
            </a:endParaRPr>
          </a:p>
          <a:p>
            <a:pPr marL="0" indent="0">
              <a:buNone/>
            </a:pPr>
            <a:r>
              <a:rPr lang="en-US" sz="2200" b="1" dirty="0">
                <a:sym typeface="Wingdings" pitchFamily="2" charset="2"/>
              </a:rPr>
              <a:t>kubectl proxy</a:t>
            </a:r>
            <a:endParaRPr lang="en-US" sz="2200" dirty="0">
              <a:sym typeface="Wingdings" pitchFamily="2" charset="2"/>
            </a:endParaRPr>
          </a:p>
          <a:p>
            <a:pPr marL="0" indent="0">
              <a:buNone/>
            </a:pPr>
            <a:r>
              <a:rPr lang="en-US" sz="2200" dirty="0">
                <a:sym typeface="Wingdings" pitchFamily="2" charset="2"/>
              </a:rPr>
              <a:t>	- Creates a proxy server or application-level gateway between localhost and the Kubernetes API Server.</a:t>
            </a:r>
          </a:p>
          <a:p>
            <a:pPr marL="0" indent="0">
              <a:buNone/>
            </a:pPr>
            <a:endParaRPr lang="en-US" sz="2200" dirty="0">
              <a:solidFill>
                <a:schemeClr val="accent2">
                  <a:lumMod val="75000"/>
                </a:schemeClr>
              </a:solidFill>
              <a:sym typeface="Wingdings" pitchFamily="2" charset="2"/>
            </a:endParaRPr>
          </a:p>
        </p:txBody>
      </p:sp>
      <p:cxnSp>
        <p:nvCxnSpPr>
          <p:cNvPr id="4" name="Straight Connector 3">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6" name="TextBox 5">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7" name="Picture 6"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8" name="Picture 7">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9"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46</a:t>
            </a:fld>
            <a:endParaRPr lang="en-US" sz="1600" dirty="0"/>
          </a:p>
        </p:txBody>
      </p:sp>
      <p:sp>
        <p:nvSpPr>
          <p:cNvPr id="10" name="Title 1">
            <a:extLst>
              <a:ext uri="{FF2B5EF4-FFF2-40B4-BE49-F238E27FC236}">
                <a16:creationId xmlns:a16="http://schemas.microsoft.com/office/drawing/2014/main" id="{8D0D6EC3-1AB6-8A46-9D66-2835429D6D9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Service Accounts – </a:t>
            </a:r>
            <a:r>
              <a:rPr lang="en-US" b="1" dirty="0" err="1">
                <a:solidFill>
                  <a:srgbClr val="002060"/>
                </a:solidFill>
              </a:rPr>
              <a:t>apiserver</a:t>
            </a:r>
            <a:r>
              <a:rPr lang="en-US" b="1" dirty="0">
                <a:solidFill>
                  <a:srgbClr val="002060"/>
                </a:solidFill>
              </a:rPr>
              <a:t> access from pod</a:t>
            </a:r>
          </a:p>
        </p:txBody>
      </p:sp>
    </p:spTree>
    <p:extLst>
      <p:ext uri="{BB962C8B-B14F-4D97-AF65-F5344CB8AC3E}">
        <p14:creationId xmlns:p14="http://schemas.microsoft.com/office/powerpoint/2010/main" val="342677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4F96AB-BE0F-A247-BAFE-99D5293673DD}"/>
              </a:ext>
            </a:extLst>
          </p:cNvPr>
          <p:cNvPicPr>
            <a:picLocks noChangeAspect="1"/>
          </p:cNvPicPr>
          <p:nvPr/>
        </p:nvPicPr>
        <p:blipFill>
          <a:blip r:embed="rId2"/>
          <a:stretch>
            <a:fillRect/>
          </a:stretch>
        </p:blipFill>
        <p:spPr>
          <a:xfrm>
            <a:off x="2596589" y="626997"/>
            <a:ext cx="6278777" cy="5776986"/>
          </a:xfrm>
          <a:prstGeom prst="rect">
            <a:avLst/>
          </a:prstGeom>
        </p:spPr>
      </p:pic>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5</a:t>
            </a:fld>
            <a:endParaRPr lang="en-US" sz="1600" dirty="0"/>
          </a:p>
        </p:txBody>
      </p:sp>
      <p:sp>
        <p:nvSpPr>
          <p:cNvPr id="10" name="Title 1">
            <a:extLst>
              <a:ext uri="{FF2B5EF4-FFF2-40B4-BE49-F238E27FC236}">
                <a16:creationId xmlns:a16="http://schemas.microsoft.com/office/drawing/2014/main" id="{252CA000-FD81-B94D-B5CA-B29D7652A1C3}"/>
              </a:ext>
            </a:extLst>
          </p:cNvPr>
          <p:cNvSpPr txBox="1">
            <a:spLocks/>
          </p:cNvSpPr>
          <p:nvPr/>
        </p:nvSpPr>
        <p:spPr>
          <a:xfrm>
            <a:off x="395709" y="0"/>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K8s Architecture – detailed </a:t>
            </a:r>
          </a:p>
        </p:txBody>
      </p:sp>
    </p:spTree>
    <p:extLst>
      <p:ext uri="{BB962C8B-B14F-4D97-AF65-F5344CB8AC3E}">
        <p14:creationId xmlns:p14="http://schemas.microsoft.com/office/powerpoint/2010/main" val="427652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2"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3" y="6490034"/>
            <a:ext cx="5857876" cy="254069"/>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1"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7"/>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7" y="6356353"/>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6</a:t>
            </a:fld>
            <a:endParaRPr lang="en-US" sz="1600" dirty="0"/>
          </a:p>
        </p:txBody>
      </p:sp>
      <p:sp>
        <p:nvSpPr>
          <p:cNvPr id="10" name="Title 1">
            <a:extLst>
              <a:ext uri="{FF2B5EF4-FFF2-40B4-BE49-F238E27FC236}">
                <a16:creationId xmlns:a16="http://schemas.microsoft.com/office/drawing/2014/main" id="{3BE89834-BD39-E245-B3F9-8249364136DD}"/>
              </a:ext>
            </a:extLst>
          </p:cNvPr>
          <p:cNvSpPr txBox="1">
            <a:spLocks/>
          </p:cNvSpPr>
          <p:nvPr/>
        </p:nvSpPr>
        <p:spPr>
          <a:xfrm>
            <a:off x="435225" y="1594414"/>
            <a:ext cx="11756775" cy="8381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Install Kubernetes on AWS using </a:t>
            </a:r>
            <a:r>
              <a:rPr lang="en-US" b="1" dirty="0" err="1">
                <a:solidFill>
                  <a:srgbClr val="002060"/>
                </a:solidFill>
              </a:rPr>
              <a:t>KubeAdm</a:t>
            </a:r>
            <a:endParaRPr lang="en-US" b="1" dirty="0">
              <a:solidFill>
                <a:srgbClr val="002060"/>
              </a:solidFill>
            </a:endParaRPr>
          </a:p>
        </p:txBody>
      </p:sp>
    </p:spTree>
    <p:extLst>
      <p:ext uri="{BB962C8B-B14F-4D97-AF65-F5344CB8AC3E}">
        <p14:creationId xmlns:p14="http://schemas.microsoft.com/office/powerpoint/2010/main" val="408417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6BED-934B-FD4F-B7D0-145854E82349}"/>
              </a:ext>
            </a:extLst>
          </p:cNvPr>
          <p:cNvSpPr>
            <a:spLocks noGrp="1"/>
          </p:cNvSpPr>
          <p:nvPr>
            <p:ph type="title"/>
          </p:nvPr>
        </p:nvSpPr>
        <p:spPr/>
        <p:txBody>
          <a:bodyPr>
            <a:normAutofit/>
          </a:bodyPr>
          <a:lstStyle/>
          <a:p>
            <a:r>
              <a:rPr lang="en-US" b="1" dirty="0">
                <a:solidFill>
                  <a:srgbClr val="FF0000"/>
                </a:solidFill>
              </a:rPr>
              <a:t>Lab: AWS Single node cluster installation using </a:t>
            </a:r>
            <a:r>
              <a:rPr lang="en-US" b="1" dirty="0" err="1">
                <a:solidFill>
                  <a:srgbClr val="FF0000"/>
                </a:solidFill>
              </a:rPr>
              <a:t>KubeAdm</a:t>
            </a:r>
            <a:endParaRPr lang="en-US" b="1" dirty="0">
              <a:solidFill>
                <a:srgbClr val="FF0000"/>
              </a:solidFill>
            </a:endParaRPr>
          </a:p>
        </p:txBody>
      </p:sp>
      <p:sp>
        <p:nvSpPr>
          <p:cNvPr id="6" name="TextBox 5">
            <a:extLst>
              <a:ext uri="{FF2B5EF4-FFF2-40B4-BE49-F238E27FC236}">
                <a16:creationId xmlns:a16="http://schemas.microsoft.com/office/drawing/2014/main" id="{C0B157BB-C8CE-2B4C-9B81-571D80067140}"/>
              </a:ext>
            </a:extLst>
          </p:cNvPr>
          <p:cNvSpPr txBox="1"/>
          <p:nvPr/>
        </p:nvSpPr>
        <p:spPr>
          <a:xfrm>
            <a:off x="335770" y="2683121"/>
            <a:ext cx="11505147" cy="646331"/>
          </a:xfrm>
          <a:prstGeom prst="rect">
            <a:avLst/>
          </a:prstGeom>
          <a:noFill/>
        </p:spPr>
        <p:txBody>
          <a:bodyPr wrap="none" rtlCol="0">
            <a:spAutoFit/>
          </a:bodyPr>
          <a:lstStyle/>
          <a:p>
            <a:endParaRPr lang="en-US" dirty="0"/>
          </a:p>
          <a:p>
            <a:r>
              <a:rPr lang="en-US" dirty="0">
                <a:hlinkClick r:id="rId2"/>
              </a:rPr>
              <a:t>https://github.com/shekhar2010us/kubernetes_teach_git/blob/master/kubernetes_single_node_cluster_installation.md</a:t>
            </a:r>
            <a:endParaRPr lang="en-US" dirty="0"/>
          </a:p>
          <a:p>
            <a:endParaRPr lang="en-US" dirty="0"/>
          </a:p>
        </p:txBody>
      </p:sp>
      <p:cxnSp>
        <p:nvCxnSpPr>
          <p:cNvPr id="5" name="Straight Connector 4">
            <a:extLst>
              <a:ext uri="{FF2B5EF4-FFF2-40B4-BE49-F238E27FC236}">
                <a16:creationId xmlns:a16="http://schemas.microsoft.com/office/drawing/2014/main" id="{D2EB4841-4E96-487D-ABC4-B5548C00F462}"/>
              </a:ext>
            </a:extLst>
          </p:cNvPr>
          <p:cNvCxnSpPr>
            <a:cxnSpLocks/>
          </p:cNvCxnSpPr>
          <p:nvPr/>
        </p:nvCxnSpPr>
        <p:spPr>
          <a:xfrm>
            <a:off x="2"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9" name="TextBox 8">
            <a:extLst>
              <a:ext uri="{FF2B5EF4-FFF2-40B4-BE49-F238E27FC236}">
                <a16:creationId xmlns:a16="http://schemas.microsoft.com/office/drawing/2014/main" id="{DB8D0BBB-5988-46AA-9EAD-707B6004C7B9}"/>
              </a:ext>
            </a:extLst>
          </p:cNvPr>
          <p:cNvSpPr txBox="1"/>
          <p:nvPr/>
        </p:nvSpPr>
        <p:spPr>
          <a:xfrm>
            <a:off x="3514723" y="6490034"/>
            <a:ext cx="5857876" cy="254069"/>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10" name="Picture 9"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651" y="6273801"/>
            <a:ext cx="542924" cy="542924"/>
          </a:xfrm>
          <a:prstGeom prst="rect">
            <a:avLst/>
          </a:prstGeom>
        </p:spPr>
      </p:pic>
      <p:pic>
        <p:nvPicPr>
          <p:cNvPr id="11" name="Picture 10">
            <a:extLst>
              <a:ext uri="{FF2B5EF4-FFF2-40B4-BE49-F238E27FC236}">
                <a16:creationId xmlns:a16="http://schemas.microsoft.com/office/drawing/2014/main" id="{7B32E106-9E99-4EB7-9524-D39048EF644E}"/>
              </a:ext>
            </a:extLst>
          </p:cNvPr>
          <p:cNvPicPr>
            <a:picLocks noChangeAspect="1"/>
          </p:cNvPicPr>
          <p:nvPr/>
        </p:nvPicPr>
        <p:blipFill rotWithShape="1">
          <a:blip r:embed="rId4">
            <a:extLst>
              <a:ext uri="{28A0092B-C50C-407E-A947-70E740481C1C}">
                <a14:useLocalDpi xmlns:a14="http://schemas.microsoft.com/office/drawing/2010/main" val="0"/>
              </a:ext>
            </a:extLst>
          </a:blip>
          <a:srcRect t="26736" b="30906"/>
          <a:stretch/>
        </p:blipFill>
        <p:spPr>
          <a:xfrm>
            <a:off x="9965555" y="6252637"/>
            <a:ext cx="1301160" cy="551155"/>
          </a:xfrm>
          <a:prstGeom prst="rect">
            <a:avLst/>
          </a:prstGeom>
        </p:spPr>
      </p:pic>
      <p:sp>
        <p:nvSpPr>
          <p:cNvPr id="12" name="Slide Number Placeholder 102">
            <a:extLst>
              <a:ext uri="{FF2B5EF4-FFF2-40B4-BE49-F238E27FC236}">
                <a16:creationId xmlns:a16="http://schemas.microsoft.com/office/drawing/2014/main" id="{A00F2676-DEAE-461D-80E3-9CE7EC56B906}"/>
              </a:ext>
            </a:extLst>
          </p:cNvPr>
          <p:cNvSpPr txBox="1">
            <a:spLocks/>
          </p:cNvSpPr>
          <p:nvPr/>
        </p:nvSpPr>
        <p:spPr>
          <a:xfrm>
            <a:off x="9159627" y="6356353"/>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7</a:t>
            </a:fld>
            <a:endParaRPr lang="en-US" sz="1600" dirty="0"/>
          </a:p>
        </p:txBody>
      </p:sp>
      <p:sp>
        <p:nvSpPr>
          <p:cNvPr id="3" name="TextBox 2">
            <a:extLst>
              <a:ext uri="{FF2B5EF4-FFF2-40B4-BE49-F238E27FC236}">
                <a16:creationId xmlns:a16="http://schemas.microsoft.com/office/drawing/2014/main" id="{5E1B62E2-4115-364C-91AA-846B2941B0BC}"/>
              </a:ext>
            </a:extLst>
          </p:cNvPr>
          <p:cNvSpPr txBox="1"/>
          <p:nvPr/>
        </p:nvSpPr>
        <p:spPr>
          <a:xfrm>
            <a:off x="519113" y="4815068"/>
            <a:ext cx="10854125" cy="646331"/>
          </a:xfrm>
          <a:prstGeom prst="rect">
            <a:avLst/>
          </a:prstGeom>
          <a:noFill/>
        </p:spPr>
        <p:txBody>
          <a:bodyPr wrap="none" rtlCol="0">
            <a:spAutoFit/>
          </a:bodyPr>
          <a:lstStyle/>
          <a:p>
            <a:r>
              <a:rPr lang="en-US" i="1" dirty="0"/>
              <a:t>** Do this lab the first thing – so that we all have machines with Docker which will be used to run exercises in lab 1</a:t>
            </a:r>
          </a:p>
          <a:p>
            <a:r>
              <a:rPr lang="en-US" i="1" dirty="0"/>
              <a:t>** Instructions for installing multi-node k8s cluster is provided in the above link</a:t>
            </a:r>
          </a:p>
        </p:txBody>
      </p:sp>
      <p:sp>
        <p:nvSpPr>
          <p:cNvPr id="4" name="TextBox 3">
            <a:extLst>
              <a:ext uri="{FF2B5EF4-FFF2-40B4-BE49-F238E27FC236}">
                <a16:creationId xmlns:a16="http://schemas.microsoft.com/office/drawing/2014/main" id="{0DC98E44-8128-7244-BD86-79287456123F}"/>
              </a:ext>
            </a:extLst>
          </p:cNvPr>
          <p:cNvSpPr txBox="1"/>
          <p:nvPr/>
        </p:nvSpPr>
        <p:spPr>
          <a:xfrm>
            <a:off x="335770" y="2602685"/>
            <a:ext cx="4379276" cy="369332"/>
          </a:xfrm>
          <a:prstGeom prst="rect">
            <a:avLst/>
          </a:prstGeom>
          <a:noFill/>
        </p:spPr>
        <p:txBody>
          <a:bodyPr wrap="none" rtlCol="0">
            <a:spAutoFit/>
          </a:bodyPr>
          <a:lstStyle/>
          <a:p>
            <a:r>
              <a:rPr lang="en-US" i="1" dirty="0"/>
              <a:t>** Master node need to have at least 2 CPUs</a:t>
            </a:r>
          </a:p>
        </p:txBody>
      </p:sp>
    </p:spTree>
    <p:extLst>
      <p:ext uri="{BB962C8B-B14F-4D97-AF65-F5344CB8AC3E}">
        <p14:creationId xmlns:p14="http://schemas.microsoft.com/office/powerpoint/2010/main" val="2856205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8</a:t>
            </a:fld>
            <a:endParaRPr lang="en-US" sz="1600" dirty="0"/>
          </a:p>
        </p:txBody>
      </p:sp>
      <p:sp>
        <p:nvSpPr>
          <p:cNvPr id="10" name="Title 1">
            <a:extLst>
              <a:ext uri="{FF2B5EF4-FFF2-40B4-BE49-F238E27FC236}">
                <a16:creationId xmlns:a16="http://schemas.microsoft.com/office/drawing/2014/main" id="{3BE89834-BD39-E245-B3F9-8249364136DD}"/>
              </a:ext>
            </a:extLst>
          </p:cNvPr>
          <p:cNvSpPr txBox="1">
            <a:spLocks/>
          </p:cNvSpPr>
          <p:nvPr/>
        </p:nvSpPr>
        <p:spPr>
          <a:xfrm>
            <a:off x="247650" y="2402803"/>
            <a:ext cx="117567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Kubectl</a:t>
            </a:r>
          </a:p>
        </p:txBody>
      </p:sp>
    </p:spTree>
    <p:extLst>
      <p:ext uri="{BB962C8B-B14F-4D97-AF65-F5344CB8AC3E}">
        <p14:creationId xmlns:p14="http://schemas.microsoft.com/office/powerpoint/2010/main" val="48256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2EB4841-4E96-487D-ABC4-B5548C00F462}"/>
              </a:ext>
            </a:extLst>
          </p:cNvPr>
          <p:cNvCxnSpPr>
            <a:cxnSpLocks/>
          </p:cNvCxnSpPr>
          <p:nvPr/>
        </p:nvCxnSpPr>
        <p:spPr>
          <a:xfrm>
            <a:off x="1" y="6172200"/>
            <a:ext cx="1219200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A1DC61-98B9-4D2E-95B3-4BE126C9E1EA}"/>
              </a:ext>
            </a:extLst>
          </p:cNvPr>
          <p:cNvSpPr txBox="1"/>
          <p:nvPr/>
        </p:nvSpPr>
        <p:spPr>
          <a:xfrm>
            <a:off x="122853" y="6317931"/>
            <a:ext cx="4010899" cy="420564"/>
          </a:xfrm>
          <a:prstGeom prst="rect">
            <a:avLst/>
          </a:prstGeom>
          <a:noFill/>
        </p:spPr>
        <p:txBody>
          <a:bodyPr wrap="square" rtlCol="0">
            <a:spAutoFit/>
          </a:bodyPr>
          <a:lstStyle/>
          <a:p>
            <a:pPr algn="ctr"/>
            <a:r>
              <a:rPr lang="en-US" sz="2133" dirty="0">
                <a:solidFill>
                  <a:schemeClr val="bg2">
                    <a:lumMod val="25000"/>
                  </a:schemeClr>
                </a:solidFill>
              </a:rPr>
              <a:t>Agile Brains Consulting</a:t>
            </a:r>
          </a:p>
        </p:txBody>
      </p:sp>
      <p:sp>
        <p:nvSpPr>
          <p:cNvPr id="5" name="TextBox 4">
            <a:extLst>
              <a:ext uri="{FF2B5EF4-FFF2-40B4-BE49-F238E27FC236}">
                <a16:creationId xmlns:a16="http://schemas.microsoft.com/office/drawing/2014/main" id="{DB8D0BBB-5988-46AA-9EAD-707B6004C7B9}"/>
              </a:ext>
            </a:extLst>
          </p:cNvPr>
          <p:cNvSpPr txBox="1"/>
          <p:nvPr/>
        </p:nvSpPr>
        <p:spPr>
          <a:xfrm>
            <a:off x="3514722" y="6490034"/>
            <a:ext cx="5857876" cy="254044"/>
          </a:xfrm>
          <a:prstGeom prst="rect">
            <a:avLst/>
          </a:prstGeom>
          <a:noFill/>
        </p:spPr>
        <p:txBody>
          <a:bodyPr wrap="square" rtlCol="0">
            <a:spAutoFit/>
          </a:bodyPr>
          <a:lstStyle/>
          <a:p>
            <a:pPr algn="ctr"/>
            <a:r>
              <a:rPr lang="en-US" sz="1051" dirty="0">
                <a:solidFill>
                  <a:schemeClr val="bg2">
                    <a:lumMod val="50000"/>
                  </a:schemeClr>
                </a:solidFill>
              </a:rPr>
              <a:t>©Agile Brains Consulting Inc. All rights reserved. Not to be reproduced without prior written consent.</a:t>
            </a:r>
          </a:p>
        </p:txBody>
      </p:sp>
      <p:pic>
        <p:nvPicPr>
          <p:cNvPr id="6" name="Picture 5" descr="A close up of a sign&#10;&#10;Description generated with high confidence">
            <a:extLst>
              <a:ext uri="{FF2B5EF4-FFF2-40B4-BE49-F238E27FC236}">
                <a16:creationId xmlns:a16="http://schemas.microsoft.com/office/drawing/2014/main" id="{62ED1D3C-94ED-4E66-AC1F-BA34BDBDD4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6273801"/>
            <a:ext cx="542924" cy="542924"/>
          </a:xfrm>
          <a:prstGeom prst="rect">
            <a:avLst/>
          </a:prstGeom>
        </p:spPr>
      </p:pic>
      <p:pic>
        <p:nvPicPr>
          <p:cNvPr id="7" name="Picture 6">
            <a:extLst>
              <a:ext uri="{FF2B5EF4-FFF2-40B4-BE49-F238E27FC236}">
                <a16:creationId xmlns:a16="http://schemas.microsoft.com/office/drawing/2014/main" id="{7B32E106-9E99-4EB7-9524-D39048EF644E}"/>
              </a:ext>
            </a:extLst>
          </p:cNvPr>
          <p:cNvPicPr>
            <a:picLocks noChangeAspect="1"/>
          </p:cNvPicPr>
          <p:nvPr/>
        </p:nvPicPr>
        <p:blipFill rotWithShape="1">
          <a:blip r:embed="rId3">
            <a:extLst>
              <a:ext uri="{28A0092B-C50C-407E-A947-70E740481C1C}">
                <a14:useLocalDpi xmlns:a14="http://schemas.microsoft.com/office/drawing/2010/main" val="0"/>
              </a:ext>
            </a:extLst>
          </a:blip>
          <a:srcRect t="26736" b="30906"/>
          <a:stretch/>
        </p:blipFill>
        <p:spPr>
          <a:xfrm>
            <a:off x="9965555" y="6252635"/>
            <a:ext cx="1301160" cy="551155"/>
          </a:xfrm>
          <a:prstGeom prst="rect">
            <a:avLst/>
          </a:prstGeom>
        </p:spPr>
      </p:pic>
      <p:sp>
        <p:nvSpPr>
          <p:cNvPr id="8" name="Slide Number Placeholder 102">
            <a:extLst>
              <a:ext uri="{FF2B5EF4-FFF2-40B4-BE49-F238E27FC236}">
                <a16:creationId xmlns:a16="http://schemas.microsoft.com/office/drawing/2014/main" id="{A00F2676-DEAE-461D-80E3-9CE7EC56B906}"/>
              </a:ext>
            </a:extLst>
          </p:cNvPr>
          <p:cNvSpPr txBox="1">
            <a:spLocks/>
          </p:cNvSpPr>
          <p:nvPr/>
        </p:nvSpPr>
        <p:spPr>
          <a:xfrm>
            <a:off x="9159626" y="6356351"/>
            <a:ext cx="2844800" cy="365125"/>
          </a:xfrm>
          <a:prstGeom prst="rect">
            <a:avLst/>
          </a:prstGeom>
        </p:spPr>
        <p:txBody>
          <a:bodyPr vert="horz" lIns="121920" tIns="60960" rIns="121920" bIns="6096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4198DC-2EF7-4B34-A789-AD3A4CDEBD28}" type="slidenum">
              <a:rPr lang="en-US" sz="1600"/>
              <a:pPr/>
              <a:t>9</a:t>
            </a:fld>
            <a:endParaRPr lang="en-US" sz="1600" dirty="0"/>
          </a:p>
        </p:txBody>
      </p:sp>
      <p:sp>
        <p:nvSpPr>
          <p:cNvPr id="12" name="Title 1">
            <a:extLst>
              <a:ext uri="{FF2B5EF4-FFF2-40B4-BE49-F238E27FC236}">
                <a16:creationId xmlns:a16="http://schemas.microsoft.com/office/drawing/2014/main" id="{8D422E26-A62D-E543-AB2F-8156C7C8904F}"/>
              </a:ext>
            </a:extLst>
          </p:cNvPr>
          <p:cNvSpPr txBox="1">
            <a:spLocks/>
          </p:cNvSpPr>
          <p:nvPr/>
        </p:nvSpPr>
        <p:spPr>
          <a:xfrm>
            <a:off x="7429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rgbClr val="002060"/>
                </a:solidFill>
              </a:rPr>
              <a:t>Kubectl</a:t>
            </a:r>
            <a:endParaRPr lang="en-US" b="1" dirty="0">
              <a:solidFill>
                <a:srgbClr val="002060"/>
              </a:solidFill>
            </a:endParaRPr>
          </a:p>
        </p:txBody>
      </p:sp>
      <p:sp>
        <p:nvSpPr>
          <p:cNvPr id="2" name="Rectangle 1">
            <a:extLst>
              <a:ext uri="{FF2B5EF4-FFF2-40B4-BE49-F238E27FC236}">
                <a16:creationId xmlns:a16="http://schemas.microsoft.com/office/drawing/2014/main" id="{48048B66-F99A-2640-99F5-A638FD6CD772}"/>
              </a:ext>
            </a:extLst>
          </p:cNvPr>
          <p:cNvSpPr/>
          <p:nvPr/>
        </p:nvSpPr>
        <p:spPr>
          <a:xfrm>
            <a:off x="790574" y="1944688"/>
            <a:ext cx="9922734" cy="2031325"/>
          </a:xfrm>
          <a:prstGeom prst="rect">
            <a:avLst/>
          </a:prstGeom>
        </p:spPr>
        <p:txBody>
          <a:bodyPr wrap="square">
            <a:spAutoFit/>
          </a:bodyPr>
          <a:lstStyle/>
          <a:p>
            <a:pPr marL="285750" indent="-285750">
              <a:buFont typeface="Arial" panose="020B0604020202020204" pitchFamily="34" charset="0"/>
              <a:buChar char="•"/>
            </a:pPr>
            <a:r>
              <a:rPr lang="en-IN" b="1" dirty="0" err="1"/>
              <a:t>kubectl</a:t>
            </a:r>
            <a:r>
              <a:rPr lang="en-IN" dirty="0"/>
              <a:t> is Kubernetes command-line tool for running commands against Kubernetes clusters.</a:t>
            </a:r>
          </a:p>
          <a:p>
            <a:pPr marL="285750" indent="-285750">
              <a:buFont typeface="Arial" panose="020B0604020202020204" pitchFamily="34" charset="0"/>
              <a:buChar char="•"/>
            </a:pPr>
            <a:r>
              <a:rPr lang="en-IN" dirty="0"/>
              <a:t>It can be used to deploy and manage applications on Kubernetes. </a:t>
            </a:r>
          </a:p>
          <a:p>
            <a:pPr marL="285750" indent="-285750">
              <a:buFont typeface="Arial" panose="020B0604020202020204" pitchFamily="34" charset="0"/>
              <a:buChar char="•"/>
            </a:pPr>
            <a:r>
              <a:rPr lang="en-IN" dirty="0"/>
              <a:t>Using </a:t>
            </a:r>
            <a:r>
              <a:rPr lang="en-IN" dirty="0" err="1"/>
              <a:t>kubectl</a:t>
            </a:r>
            <a:r>
              <a:rPr lang="en-IN" dirty="0"/>
              <a:t>, you can inspect cluster resources; create, delete, and update components; look at your new cluster; and bring up example apps etc.</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37342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12024</TotalTime>
  <Words>3563</Words>
  <Application>Microsoft Macintosh PowerPoint</Application>
  <PresentationFormat>Widescreen</PresentationFormat>
  <Paragraphs>416</Paragraphs>
  <Slides>46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Courier</vt:lpstr>
      <vt:lpstr>Noto Sans Symbols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Lab: AWS Single node cluster installation using KubeAdm</vt:lpstr>
      <vt:lpstr>PowerPoint Presentation</vt:lpstr>
      <vt:lpstr>PowerPoint Presentation</vt:lpstr>
      <vt:lpstr>PowerPoint Presentation</vt:lpstr>
      <vt:lpstr>Master and Worker Nodes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Running Cloud Controllers</vt:lpstr>
      <vt:lpstr>Example Cloud Controllers</vt:lpstr>
      <vt:lpstr>PowerPoint Presentation</vt:lpstr>
      <vt:lpstr>Lab: Dashboard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Shekhar Agrawal</dc:creator>
  <cp:lastModifiedBy>Shekhar Agrawal</cp:lastModifiedBy>
  <cp:revision>957</cp:revision>
  <dcterms:created xsi:type="dcterms:W3CDTF">2019-03-07T15:45:35Z</dcterms:created>
  <dcterms:modified xsi:type="dcterms:W3CDTF">2019-03-21T05:48:29Z</dcterms:modified>
</cp:coreProperties>
</file>