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8a454d4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38a454d4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WiIl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8a454d45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8a454d45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Baseline Graph showing common knowledge, bigger the house, higher the cost.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8a454d4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8a454d4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Walkability in relation to the price of the address shows that the lower the score the more likely cheap houses would be purchased.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8a454d4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8a454d4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Walkability in relation to the price of the address shows that the lower the score the more likely cheap houses would be purchased.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8a454d45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38a454d45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Walkability in relation to the price of the address shows that the lower the score the more likely cheap houses would be purchased.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38a454d4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38a454d4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Attempt to scatter plot School Rank against a home’s dollar/sq ft value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8a454d4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8a454d4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Box Plot of the previous graph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8a454d4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8a454d4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6k homes had a system installed over the last five years …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... yet, only one of those homes was sold this year …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... thus </a:t>
            </a:r>
            <a:r>
              <a:rPr i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analysis was performed.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8a454d4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8a454d4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05a87b0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05a87b0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/ Rob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8a454d4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8a454d4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38a454d4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38a454d4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5cf5df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5cf5df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8a454d4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8a454d4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Christine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8a454d4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38a454d4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Christine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-give credit where it’s due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8a454d4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8a454d4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Christine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5a87b0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5a87b0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variables used to </a:t>
            </a:r>
            <a:r>
              <a:rPr lang="en"/>
              <a:t>compare</a:t>
            </a:r>
            <a:r>
              <a:rPr lang="en"/>
              <a:t> home prices. Absolute Size vs Price using the factors as conditions. Standardize all home’s value by assigning them a dollar/sq ft number.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8a454d4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8a454d4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8a454d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8a454d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38a454d4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38a454d4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BnEyHfJX25_iGTDTqne2basQeXPoMZwd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8.223.18.233:8080/re6Rest/api/query/allhouses" TargetMode="External"/><Relationship Id="rId4" Type="http://schemas.openxmlformats.org/officeDocument/2006/relationships/hyperlink" Target="https://www.pprbd.org/Information/Reports" TargetMode="External"/><Relationship Id="rId5" Type="http://schemas.openxmlformats.org/officeDocument/2006/relationships/hyperlink" Target="https://www.walkscore.com/professional/api.php" TargetMode="External"/><Relationship Id="rId6" Type="http://schemas.openxmlformats.org/officeDocument/2006/relationships/hyperlink" Target="https://developer.schooldigger.com/docs" TargetMode="External"/><Relationship Id="rId7" Type="http://schemas.openxmlformats.org/officeDocument/2006/relationships/hyperlink" Target="https://developers.google.com/maps/documentation/geocoding/overview" TargetMode="External"/><Relationship Id="rId8" Type="http://schemas.openxmlformats.org/officeDocument/2006/relationships/hyperlink" Target="https://starwarsintrocreator.kassellabs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oney.com/home-value-solar-panels/" TargetMode="External"/><Relationship Id="rId4" Type="http://schemas.openxmlformats.org/officeDocument/2006/relationships/hyperlink" Target="https://newscenter.lbl.gov/2015/11/12/premium-for-solar-hom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3128700" y="0"/>
            <a:ext cx="2814900" cy="1693500"/>
          </a:xfrm>
          <a:prstGeom prst="rect">
            <a:avLst/>
          </a:prstGeom>
          <a:noFill/>
          <a:effectLst>
            <a:outerShdw blurRad="100013" rotWithShape="0" algn="bl" dist="19050">
              <a:srgbClr val="000000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PyStars</a:t>
            </a:r>
            <a:endParaRPr sz="5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2171700" y="3514525"/>
            <a:ext cx="4800600" cy="11337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5">
                <a:solidFill>
                  <a:srgbClr val="000000"/>
                </a:solidFill>
              </a:rPr>
              <a:t>El Paso County, CO</a:t>
            </a:r>
            <a:endParaRPr b="1" i="1" sz="240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Exploration of select factors and their relationship with the price of real estate in 2021 </a:t>
            </a:r>
            <a:endParaRPr b="1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Analyses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0" y="1018650"/>
            <a:ext cx="23016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400"/>
              <a:t>Positive correlation between house size and sale price.</a:t>
            </a:r>
            <a:endParaRPr sz="1400"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175775"/>
            <a:ext cx="23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Graph: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450" y="23981"/>
            <a:ext cx="6794101" cy="509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0" y="931475"/>
            <a:ext cx="23499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Very slight negative correlation between walk score and sale price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00" y="175775"/>
            <a:ext cx="6793992" cy="47919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175775"/>
            <a:ext cx="23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Score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0" y="1001125"/>
            <a:ext cx="23499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Almost negligible correlational relationship between walk score and Dollars per Square Feet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0" y="175775"/>
            <a:ext cx="23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Score vs Dollars/Sq Feet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00" y="106175"/>
            <a:ext cx="6794101" cy="4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600200" y="533400"/>
            <a:ext cx="59436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School</a:t>
            </a:r>
            <a:r>
              <a:rPr lang="en"/>
              <a:t> vs </a:t>
            </a:r>
            <a:r>
              <a:rPr lang="en">
                <a:solidFill>
                  <a:srgbClr val="0000FF"/>
                </a:solidFill>
              </a:rPr>
              <a:t>No School</a:t>
            </a:r>
            <a:r>
              <a:rPr lang="en"/>
              <a:t>)</a:t>
            </a:r>
            <a:endParaRPr/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85800" y="1447717"/>
            <a:ext cx="8381686" cy="2438483"/>
            <a:chOff x="0" y="2866693"/>
            <a:chExt cx="9119450" cy="2286007"/>
          </a:xfrm>
        </p:grpSpPr>
        <p:pic>
          <p:nvPicPr>
            <p:cNvPr id="140" name="Google Shape;14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866693"/>
              <a:ext cx="3051810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8000" y="2866699"/>
              <a:ext cx="3048000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71450" y="2866700"/>
              <a:ext cx="3048000" cy="228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6"/>
          <p:cNvSpPr txBox="1"/>
          <p:nvPr/>
        </p:nvSpPr>
        <p:spPr>
          <a:xfrm>
            <a:off x="685800" y="39624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Total Square Feet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 flipH="1" rot="-5400000">
            <a:off x="-1216950" y="2359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Total Sale Price ($)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00400" y="2286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Subplots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0" y="931475"/>
            <a:ext cx="23499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Each ‘Rank’ has multiple homes with a diverse Dollars/SqFt value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175775"/>
            <a:ext cx="23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Rank vs. Dollars/Sq Feet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00" y="0"/>
            <a:ext cx="6762766" cy="50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0" y="931475"/>
            <a:ext cx="9057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75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73">
                <a:solidFill>
                  <a:schemeClr val="dk1"/>
                </a:solidFill>
              </a:rPr>
              <a:t>Box Plots show the relative similarity between each ‘Rank’</a:t>
            </a:r>
            <a:endParaRPr sz="497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0" y="175775"/>
            <a:ext cx="23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Rank vs. Dollars/Sq Feet Cont.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9375"/>
            <a:ext cx="3051300" cy="38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350" y="1329375"/>
            <a:ext cx="3051300" cy="38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700" y="1329375"/>
            <a:ext cx="3051300" cy="38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048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Solar PV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90600"/>
            <a:ext cx="874395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2133600"/>
            <a:ext cx="6867525" cy="67627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220000" dist="390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Possible Improvements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4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Possible Improvements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81920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Parameters for Finding Schools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Distance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 By Rank/Rating instead of Distance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Ranks instead of Ratings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Dependent Variable (Time on Market rather than Price)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a different </a:t>
            </a:r>
            <a:r>
              <a:rPr lang="en"/>
              <a:t>time frame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pre-COVID-19 housing sales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 focus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County -&gt; Subareas, Neighborhoods,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Staged vs non staged homes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Interview agents and / or review photos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1800" y="1962150"/>
            <a:ext cx="82404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5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Statement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Forced to accept the Null Hypothesis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Housing Prices is a multi-faceted topic that requires lots of data along with very detailed and granular methodology.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Hard to extract correlations let alone causations from such a broad topic.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Further research required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Lots of controls needed for viable data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4294967295" type="ctrTitle"/>
          </p:nvPr>
        </p:nvSpPr>
        <p:spPr>
          <a:xfrm>
            <a:off x="3128700" y="0"/>
            <a:ext cx="2814900" cy="1693500"/>
          </a:xfrm>
          <a:prstGeom prst="rect">
            <a:avLst/>
          </a:prstGeom>
          <a:noFill/>
          <a:effectLst>
            <a:outerShdw blurRad="100013" rotWithShape="0" algn="bl" dist="19050">
              <a:srgbClr val="000000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PyStars</a:t>
            </a:r>
            <a:endParaRPr sz="5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Out!</a:t>
            </a:r>
            <a:endParaRPr sz="5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5613"/>
            <a:ext cx="2686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 title="DMYsjqRhYS58q8NGktT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125"/>
            <a:ext cx="9144000" cy="506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Hypotheses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</a:rPr>
              <a:t>What really does affect the cost of housing in any area?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</a:rPr>
              <a:t>Schools:</a:t>
            </a:r>
            <a:endParaRPr>
              <a:solidFill>
                <a:srgbClr val="CACACA"/>
              </a:solidFill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ct val="100000"/>
              <a:buChar char="●"/>
            </a:pPr>
            <a:r>
              <a:rPr lang="en" sz="1500">
                <a:solidFill>
                  <a:srgbClr val="CACACA"/>
                </a:solidFill>
              </a:rPr>
              <a:t>Null: The existence of a nearby school has no effect on the sale price of a house. The quality of a nearby school has no effect on the sale price of a house. </a:t>
            </a:r>
            <a:endParaRPr sz="1500">
              <a:solidFill>
                <a:srgbClr val="CACACA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rgbClr val="CACACA"/>
              </a:buClr>
              <a:buSzPct val="100000"/>
              <a:buChar char="●"/>
            </a:pPr>
            <a:r>
              <a:rPr lang="en" sz="1500">
                <a:solidFill>
                  <a:srgbClr val="CACACA"/>
                </a:solidFill>
              </a:rPr>
              <a:t>Alt: Having a school nearby should increase sale prices. The higher the quality of a nearby school, the higher the sale price should be. </a:t>
            </a:r>
            <a:endParaRPr sz="1500">
              <a:solidFill>
                <a:srgbClr val="CACACA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</a:rPr>
              <a:t>Walk Score:</a:t>
            </a:r>
            <a:endParaRPr sz="1500">
              <a:solidFill>
                <a:srgbClr val="CACACA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ct val="100000"/>
              <a:buChar char="●"/>
            </a:pPr>
            <a:r>
              <a:rPr lang="en" sz="1500">
                <a:solidFill>
                  <a:srgbClr val="CACACA"/>
                </a:solidFill>
              </a:rPr>
              <a:t>Null: An increase in a house’s walk score should have no effect on its sales price.</a:t>
            </a:r>
            <a:endParaRPr sz="1500">
              <a:solidFill>
                <a:srgbClr val="CACACA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ACACA"/>
              </a:buClr>
              <a:buSzPct val="100000"/>
              <a:buChar char="●"/>
            </a:pPr>
            <a:r>
              <a:rPr lang="en" sz="1500">
                <a:solidFill>
                  <a:srgbClr val="CACACA"/>
                </a:solidFill>
              </a:rPr>
              <a:t>Alt: An increase in a house’s walk score should positively affect its sale price and increase it.</a:t>
            </a:r>
            <a:endParaRPr sz="1500"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Resources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Housing Sales: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http://18.223.18.233:8080/re6Rest/api/query/allhouses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Solar Permits: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https://www.pprbd.org/Information/Reports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Walk Score: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https://www.walkscore.com/professional/api.php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 Diggers: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https://developer.schooldigger.com/docs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Geocoding: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https://developers.google.com/maps/documentation/geocoding/overview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Cool Intros: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https://starwarsintrocreator.kassellabs.io/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 Keys: None of your business!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3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Exploration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275" y="710925"/>
            <a:ext cx="9032700" cy="4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Price ($) vs. Dollar Per Square Feet ($ / ft</a:t>
            </a:r>
            <a:r>
              <a:rPr baseline="30000" lang="en" sz="1900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“Total Price vs. Unit Price”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Standardizes all houses to one value of measurement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out common size and price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more accurately measure correlation between the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Geocoding API for latitude and longitudes of houses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Walk Score API for walk score of each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Schooldigger</a:t>
            </a:r>
            <a:r>
              <a:rPr lang="en"/>
              <a:t> API for school rank of nearest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Pikes Peak Regional Building Permit data and custom housing API to compare houses sold to houses with solar panels installed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Factor #1: Walk Score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57000" y="113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the walk score API, we were able to determine the walkability of each address via the housing sales data. Based on a variety of factors and how each one ranks per home, we were then able to analyze how the walk score affects overall sale price and time on market. </a:t>
            </a:r>
            <a:endParaRPr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150"/>
              <a:buChar char="●"/>
            </a:pPr>
            <a:r>
              <a:rPr lang="en"/>
              <a:t>Walk Score measures the walkability of any address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50"/>
              <a:buChar char="●"/>
            </a:pPr>
            <a:r>
              <a:rPr lang="en"/>
              <a:t>Transit Score measures access to public transit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50"/>
              <a:buChar char="●"/>
            </a:pPr>
            <a:r>
              <a:rPr lang="en"/>
              <a:t>Bike Score measures whether a location is good for biking. 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50"/>
              <a:buChar char="●"/>
            </a:pPr>
            <a:r>
              <a:rPr lang="en"/>
              <a:t>The combination of these factors and their individual rankings help determine the ideal buyer for the home as well as help buyers decide what is the best fit for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Factor #2: Schooldigger Rating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Schooldigger API helps </a:t>
            </a:r>
            <a:r>
              <a:rPr lang="en"/>
              <a:t>individuals</a:t>
            </a:r>
            <a:r>
              <a:rPr lang="en"/>
              <a:t> </a:t>
            </a:r>
            <a:r>
              <a:rPr lang="en"/>
              <a:t>evaluate</a:t>
            </a:r>
            <a:r>
              <a:rPr lang="en"/>
              <a:t> school performance and quality.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</a:t>
            </a:r>
            <a:r>
              <a:rPr lang="en"/>
              <a:t>wanted</a:t>
            </a:r>
            <a:r>
              <a:rPr lang="en"/>
              <a:t> to know if the fact that the house is closeby to a high/middle/elementary school would affect the overall sale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Secondly, we wanted to know if the Schooldigger rating affects the true value of the home and it’s listing price on market.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Factor #3: Solar Panels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relationship did a solar pv system have on a home’s sale price?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"</a:t>
            </a:r>
            <a:r>
              <a:rPr i="1" lang="en" sz="1500">
                <a:solidFill>
                  <a:schemeClr val="dk1"/>
                </a:solidFill>
              </a:rPr>
              <a:t>On average, solar panels raise a home’s value by 4.1% across the U.S., according to a new Zillow analysis of homes across the country— that’s a boost of $9,274 on a $226,300 home, according to the study.</a:t>
            </a:r>
            <a:r>
              <a:rPr lang="en" sz="1500">
                <a:solidFill>
                  <a:schemeClr val="dk1"/>
                </a:solidFill>
              </a:rPr>
              <a:t>”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i="1" lang="en" sz="1500" u="sng">
                <a:solidFill>
                  <a:schemeClr val="hlink"/>
                </a:solidFill>
                <a:hlinkClick r:id="rId3"/>
              </a:rPr>
              <a:t>https://money.com/home-value-solar-panels/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“Team of Appraisers Across Six States Find Home Buyers Will Pay Premium for Solar Homes: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				Results Confirm Earlier Berkeley Lab Large-Scale Study”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i="1" lang="en" sz="1500" u="sng">
                <a:solidFill>
                  <a:schemeClr val="hlink"/>
                </a:solidFill>
                <a:hlinkClick r:id="rId4"/>
              </a:rPr>
              <a:t>https://newscenter.lbl.gov/2015/11/12/premium-for-solar-homes/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