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openxmlformats-officedocument.package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89" r:id="rId3"/>
    <p:sldId id="305" r:id="rId4"/>
    <p:sldId id="272" r:id="rId5"/>
    <p:sldId id="290" r:id="rId6"/>
    <p:sldId id="260" r:id="rId7"/>
    <p:sldId id="285" r:id="rId8"/>
    <p:sldId id="291" r:id="rId9"/>
    <p:sldId id="292" r:id="rId10"/>
    <p:sldId id="293" r:id="rId11"/>
    <p:sldId id="296" r:id="rId12"/>
    <p:sldId id="301" r:id="rId13"/>
    <p:sldId id="300" r:id="rId14"/>
    <p:sldId id="284" r:id="rId15"/>
    <p:sldId id="302" r:id="rId16"/>
    <p:sldId id="297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5C12E"/>
    <a:srgbClr val="FFFFFF"/>
    <a:srgbClr val="4F81BD"/>
    <a:srgbClr val="1F497D"/>
    <a:srgbClr val="E46C0A"/>
    <a:srgbClr val="6591C5"/>
    <a:srgbClr val="A7D534"/>
    <a:srgbClr val="95C22E"/>
    <a:srgbClr val="B3E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0706" autoAdjust="0"/>
  </p:normalViewPr>
  <p:slideViewPr>
    <p:cSldViewPr showGuides="1">
      <p:cViewPr varScale="1">
        <p:scale>
          <a:sx n="74" d="100"/>
          <a:sy n="74" d="100"/>
        </p:scale>
        <p:origin x="2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k\Documents\aAS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B:\Desktop\prof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Pricing 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Sheet1!$F$604:$F$605</c:f>
              <c:strCache>
                <c:ptCount val="2"/>
                <c:pt idx="1">
                  <c:v>double Pricing(24,2)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Sheet1!$E$606:$E$630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Sheet1!$F$606:$F$630</c:f>
              <c:numCache>
                <c:formatCode>General</c:formatCode>
                <c:ptCount val="25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220</c:v>
                </c:pt>
                <c:pt idx="7">
                  <c:v>220</c:v>
                </c:pt>
                <c:pt idx="8">
                  <c:v>220</c:v>
                </c:pt>
                <c:pt idx="9">
                  <c:v>220</c:v>
                </c:pt>
                <c:pt idx="10">
                  <c:v>220</c:v>
                </c:pt>
                <c:pt idx="11">
                  <c:v>220</c:v>
                </c:pt>
                <c:pt idx="12">
                  <c:v>220</c:v>
                </c:pt>
                <c:pt idx="13">
                  <c:v>220</c:v>
                </c:pt>
                <c:pt idx="14">
                  <c:v>190</c:v>
                </c:pt>
                <c:pt idx="15">
                  <c:v>190</c:v>
                </c:pt>
                <c:pt idx="16">
                  <c:v>190</c:v>
                </c:pt>
                <c:pt idx="17">
                  <c:v>190</c:v>
                </c:pt>
                <c:pt idx="18">
                  <c:v>150</c:v>
                </c:pt>
                <c:pt idx="19">
                  <c:v>150</c:v>
                </c:pt>
                <c:pt idx="20">
                  <c:v>150</c:v>
                </c:pt>
                <c:pt idx="21">
                  <c:v>150</c:v>
                </c:pt>
                <c:pt idx="22">
                  <c:v>150</c:v>
                </c:pt>
                <c:pt idx="23">
                  <c:v>150</c:v>
                </c:pt>
                <c:pt idx="24">
                  <c:v>150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6E-42FF-B8C7-7D99B8D26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87746560"/>
        <c:axId val="87747120"/>
      </c:barChart>
      <c:lineChart>
        <c:grouping val="stacked"/>
        <c:varyColors val="0"/>
        <c:ser>
          <c:idx val="1"/>
          <c:order val="1"/>
          <c:tx>
            <c:v>reference price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Sheet1!$E$606:$E$630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Sheet1!$G$606:$G$630</c:f>
              <c:numCache>
                <c:formatCode>General</c:formatCode>
                <c:ptCount val="25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6E-42FF-B8C7-7D99B8D26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746560"/>
        <c:axId val="87747120"/>
      </c:lineChart>
      <c:catAx>
        <c:axId val="877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hours (one day)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47120"/>
        <c:crosses val="autoZero"/>
        <c:auto val="1"/>
        <c:lblAlgn val="ctr"/>
        <c:lblOffset val="100"/>
        <c:noMultiLvlLbl val="0"/>
      </c:catAx>
      <c:valAx>
        <c:axId val="8774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Price(Euro/</a:t>
                </a:r>
                <a:r>
                  <a:rPr lang="en-US" dirty="0" err="1" smtClean="0"/>
                  <a:t>MWh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4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905119618668352"/>
          <c:y val="8.3978921239496296E-2"/>
          <c:w val="0.4076447340634145"/>
          <c:h val="5.8139941809599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bill</a:t>
            </a:r>
          </a:p>
        </c:rich>
      </c:tx>
      <c:layout>
        <c:manualLayout>
          <c:xMode val="edge"/>
          <c:yMode val="edge"/>
          <c:x val="0.32984120345740964"/>
          <c:y val="2.483700956928909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976702956075958E-2"/>
          <c:y val="3.090025139262656E-2"/>
          <c:w val="0.90286351706036749"/>
          <c:h val="0.77257962852829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with Demand response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Sheet1!$C$2:$L$2</c:f>
              <c:strCache>
                <c:ptCount val="10"/>
                <c:pt idx="0">
                  <c:v>Day1</c:v>
                </c:pt>
                <c:pt idx="1">
                  <c:v>Day2</c:v>
                </c:pt>
                <c:pt idx="2">
                  <c:v>Day3</c:v>
                </c:pt>
                <c:pt idx="3">
                  <c:v>Day4</c:v>
                </c:pt>
                <c:pt idx="4">
                  <c:v>Day5</c:v>
                </c:pt>
                <c:pt idx="5">
                  <c:v>Day6</c:v>
                </c:pt>
                <c:pt idx="6">
                  <c:v>Day7</c:v>
                </c:pt>
                <c:pt idx="7">
                  <c:v>Day8</c:v>
                </c:pt>
                <c:pt idx="8">
                  <c:v>Day9</c:v>
                </c:pt>
                <c:pt idx="9">
                  <c:v>Day10</c:v>
                </c:pt>
              </c:strCache>
            </c:strRef>
          </c:cat>
          <c:val>
            <c:numRef>
              <c:f>Sheet1!$C$3:$L$3</c:f>
              <c:numCache>
                <c:formatCode>_([$€-2]\ * #,##0.00_);_([$€-2]\ * \(#,##0.00\);_([$€-2]\ * "-"??_);_(@_)</c:formatCode>
                <c:ptCount val="10"/>
                <c:pt idx="0">
                  <c:v>66.099999999999994</c:v>
                </c:pt>
                <c:pt idx="1">
                  <c:v>16.785750306405699</c:v>
                </c:pt>
                <c:pt idx="2">
                  <c:v>16.768927159170801</c:v>
                </c:pt>
                <c:pt idx="3">
                  <c:v>16.801887432555201</c:v>
                </c:pt>
                <c:pt idx="4">
                  <c:v>16.828823747091501</c:v>
                </c:pt>
                <c:pt idx="5">
                  <c:v>16.8462045171174</c:v>
                </c:pt>
                <c:pt idx="6">
                  <c:v>16.845668732914699</c:v>
                </c:pt>
                <c:pt idx="7">
                  <c:v>16.856754797855501</c:v>
                </c:pt>
                <c:pt idx="8">
                  <c:v>16.875084873958698</c:v>
                </c:pt>
                <c:pt idx="9">
                  <c:v>16.872628342541901</c:v>
                </c:pt>
              </c:numCache>
            </c:numRef>
          </c:val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without Demand response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Sheet1!$C$2:$L$2</c:f>
              <c:strCache>
                <c:ptCount val="10"/>
                <c:pt idx="0">
                  <c:v>Day1</c:v>
                </c:pt>
                <c:pt idx="1">
                  <c:v>Day2</c:v>
                </c:pt>
                <c:pt idx="2">
                  <c:v>Day3</c:v>
                </c:pt>
                <c:pt idx="3">
                  <c:v>Day4</c:v>
                </c:pt>
                <c:pt idx="4">
                  <c:v>Day5</c:v>
                </c:pt>
                <c:pt idx="5">
                  <c:v>Day6</c:v>
                </c:pt>
                <c:pt idx="6">
                  <c:v>Day7</c:v>
                </c:pt>
                <c:pt idx="7">
                  <c:v>Day8</c:v>
                </c:pt>
                <c:pt idx="8">
                  <c:v>Day9</c:v>
                </c:pt>
                <c:pt idx="9">
                  <c:v>Day10</c:v>
                </c:pt>
              </c:strCache>
            </c:strRef>
          </c:cat>
          <c:val>
            <c:numRef>
              <c:f>Sheet1!$C$4:$L$4</c:f>
              <c:numCache>
                <c:formatCode>_([$€-2]\ * #,##0.00_);_([$€-2]\ * \(#,##0.00\);_([$€-2]\ * "-"??_);_(@_)</c:formatCode>
                <c:ptCount val="10"/>
                <c:pt idx="0">
                  <c:v>71</c:v>
                </c:pt>
                <c:pt idx="1">
                  <c:v>16.8516299114834</c:v>
                </c:pt>
                <c:pt idx="2">
                  <c:v>16.8088221636661</c:v>
                </c:pt>
                <c:pt idx="3">
                  <c:v>16.895878258077602</c:v>
                </c:pt>
                <c:pt idx="4">
                  <c:v>16.961040807078302</c:v>
                </c:pt>
                <c:pt idx="5">
                  <c:v>16.895878258077602</c:v>
                </c:pt>
                <c:pt idx="6">
                  <c:v>16.9992670929689</c:v>
                </c:pt>
                <c:pt idx="7">
                  <c:v>17.071498172929498</c:v>
                </c:pt>
                <c:pt idx="8">
                  <c:v>17.113118412104502</c:v>
                </c:pt>
                <c:pt idx="9">
                  <c:v>17.088282764212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87750480"/>
        <c:axId val="87751040"/>
      </c:barChart>
      <c:lineChart>
        <c:grouping val="standard"/>
        <c:varyColors val="0"/>
        <c:ser>
          <c:idx val="2"/>
          <c:order val="2"/>
          <c:tx>
            <c:strRef>
              <c:f>Sheet1!$B$5</c:f>
              <c:strCache>
                <c:ptCount val="1"/>
                <c:pt idx="0">
                  <c:v>saving  percentage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867217417494944E-2"/>
                  <c:y val="-0.137283660437967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3043758874403037E-2"/>
                  <c:y val="-0.141263759940455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0857966524676256E-2"/>
                  <c:y val="-0.121363262428017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67217417494944E-2"/>
                  <c:y val="-0.10942296392055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857966524676298E-2"/>
                  <c:y val="-0.1293234614329925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4.3043758874402913E-2"/>
                  <c:y val="-0.10942296392055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3043758874402913E-2"/>
                  <c:y val="-7.36020683981666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4.0857966524676222E-2"/>
                  <c:y val="-6.9621968895679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4.3043758874403155E-2"/>
                  <c:y val="-7.7582167900654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Sheet1!$C$2:$L$2</c:f>
              <c:strCache>
                <c:ptCount val="10"/>
                <c:pt idx="0">
                  <c:v>Day1</c:v>
                </c:pt>
                <c:pt idx="1">
                  <c:v>Day2</c:v>
                </c:pt>
                <c:pt idx="2">
                  <c:v>Day3</c:v>
                </c:pt>
                <c:pt idx="3">
                  <c:v>Day4</c:v>
                </c:pt>
                <c:pt idx="4">
                  <c:v>Day5</c:v>
                </c:pt>
                <c:pt idx="5">
                  <c:v>Day6</c:v>
                </c:pt>
                <c:pt idx="6">
                  <c:v>Day7</c:v>
                </c:pt>
                <c:pt idx="7">
                  <c:v>Day8</c:v>
                </c:pt>
                <c:pt idx="8">
                  <c:v>Day9</c:v>
                </c:pt>
                <c:pt idx="9">
                  <c:v>Day10</c:v>
                </c:pt>
              </c:strCache>
            </c:strRef>
          </c:cat>
          <c:val>
            <c:numRef>
              <c:f>Sheet1!$C$5:$L$5</c:f>
              <c:numCache>
                <c:formatCode>0.00%</c:formatCode>
                <c:ptCount val="10"/>
                <c:pt idx="0">
                  <c:v>6.9014084507042328E-2</c:v>
                </c:pt>
                <c:pt idx="1">
                  <c:v>3.9093906894316216E-3</c:v>
                </c:pt>
                <c:pt idx="2">
                  <c:v>2.3734562783070323E-3</c:v>
                </c:pt>
                <c:pt idx="3">
                  <c:v>5.5629440557471588E-3</c:v>
                </c:pt>
                <c:pt idx="4">
                  <c:v>7.795338829184496E-3</c:v>
                </c:pt>
                <c:pt idx="5">
                  <c:v>2.9399916477531353E-3</c:v>
                </c:pt>
                <c:pt idx="6">
                  <c:v>9.0355871940932374E-3</c:v>
                </c:pt>
                <c:pt idx="7">
                  <c:v>1.2579058551200768E-2</c:v>
                </c:pt>
                <c:pt idx="8">
                  <c:v>1.3909419219435577E-2</c:v>
                </c:pt>
                <c:pt idx="9">
                  <c:v>1.2620017157121475E-2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752160"/>
        <c:axId val="87751600"/>
      </c:lineChart>
      <c:catAx>
        <c:axId val="87750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51040"/>
        <c:crosses val="autoZero"/>
        <c:auto val="1"/>
        <c:lblAlgn val="ctr"/>
        <c:lblOffset val="100"/>
        <c:noMultiLvlLbl val="0"/>
      </c:catAx>
      <c:valAx>
        <c:axId val="8775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cent</a:t>
                </a:r>
              </a:p>
            </c:rich>
          </c:tx>
          <c:layout>
            <c:manualLayout>
              <c:xMode val="edge"/>
              <c:yMode val="edge"/>
              <c:x val="6.5817409766454352E-2"/>
              <c:y val="0.265182120891604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€-2]\ * #,##0.00_);_([$€-2]\ * \(#,##0.00\);_([$€-2]\ 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50480"/>
        <c:crosses val="autoZero"/>
        <c:crossBetween val="between"/>
      </c:valAx>
      <c:valAx>
        <c:axId val="87751600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52160"/>
        <c:crosses val="max"/>
        <c:crossBetween val="between"/>
      </c:valAx>
      <c:catAx>
        <c:axId val="87752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77516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042443411554646"/>
          <c:y val="9.6969161234630147E-2"/>
          <c:w val="0.34227993631943543"/>
          <c:h val="0.173699679945070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D29A4-0DAE-4021-949D-2CC2EF76893E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0E002-66E5-4431-B14B-8193C9E6D2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77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0E002-66E5-4431-B14B-8193C9E6D2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87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c\Desktop\Bild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3"/>
          <a:stretch/>
        </p:blipFill>
        <p:spPr bwMode="auto">
          <a:xfrm>
            <a:off x="1300720" y="836712"/>
            <a:ext cx="4638675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251520" y="2348880"/>
            <a:ext cx="8640960" cy="1080120"/>
          </a:xfrm>
        </p:spPr>
        <p:txBody>
          <a:bodyPr anchor="ctr"/>
          <a:lstStyle>
            <a:lvl1pPr algn="ctr">
              <a:defRPr sz="3200" b="1" baseline="0"/>
            </a:lvl1pPr>
          </a:lstStyle>
          <a:p>
            <a:r>
              <a:rPr lang="de-DE" dirty="0"/>
              <a:t>Titel der Präsentation durch Klicken bearbeiten</a:t>
            </a:r>
            <a:br>
              <a:rPr lang="de-DE" dirty="0"/>
            </a:br>
            <a:r>
              <a:rPr lang="de-DE" dirty="0"/>
              <a:t>Ggf. 2-zeilig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5987A33-3EB6-41B7-A758-B3D917E8B447}" type="datetime1">
              <a:rPr lang="de-DE" smtClean="0"/>
              <a:t>25.09.2016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7524328" y="0"/>
            <a:ext cx="1619672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1520" y="3789040"/>
            <a:ext cx="8640960" cy="1152128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de-DE" dirty="0"/>
              <a:t>Untertitel / Anlass / Veranstaltung</a:t>
            </a:r>
          </a:p>
          <a:p>
            <a:pPr lvl="0"/>
            <a:r>
              <a:rPr lang="de-DE" dirty="0"/>
              <a:t>Ggf. 2-zeilig</a:t>
            </a:r>
          </a:p>
          <a:p>
            <a:pPr lvl="0"/>
            <a:r>
              <a:rPr lang="de-DE" dirty="0"/>
              <a:t>Ggf. 3-zeilig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99792" y="5445225"/>
            <a:ext cx="3744416" cy="108011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</a:t>
            </a:r>
          </a:p>
          <a:p>
            <a:r>
              <a:rPr lang="de-DE" dirty="0"/>
              <a:t>Weitere Informationen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1520" y="5445225"/>
            <a:ext cx="2376264" cy="1080119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Optionale Informationen 1</a:t>
            </a:r>
          </a:p>
          <a:p>
            <a:pPr lvl="0"/>
            <a:r>
              <a:rPr lang="de-DE" dirty="0"/>
              <a:t>Ggf. 2-zeilig</a:t>
            </a:r>
          </a:p>
          <a:p>
            <a:pPr lvl="0"/>
            <a:r>
              <a:rPr lang="de-DE" dirty="0"/>
              <a:t>Ggf. 3-zeilig</a:t>
            </a:r>
          </a:p>
          <a:p>
            <a:pPr lvl="0"/>
            <a:r>
              <a:rPr lang="de-DE" dirty="0"/>
              <a:t>Ggf. 4-zeilig</a:t>
            </a:r>
          </a:p>
        </p:txBody>
      </p:sp>
      <p:sp>
        <p:nvSpPr>
          <p:cNvPr id="13" name="Textplatzhalter 10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516216" y="5445225"/>
            <a:ext cx="2376264" cy="1080119"/>
          </a:xfrm>
        </p:spPr>
        <p:txBody>
          <a:bodyPr>
            <a:noAutofit/>
          </a:bodyPr>
          <a:lstStyle>
            <a:lvl1pPr marL="0" indent="0" algn="r">
              <a:buNone/>
              <a:defRPr sz="14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Optionale Informationen 2</a:t>
            </a:r>
          </a:p>
          <a:p>
            <a:pPr lvl="0"/>
            <a:r>
              <a:rPr lang="de-DE" dirty="0"/>
              <a:t>Ggf. 2-zeilig</a:t>
            </a:r>
          </a:p>
          <a:p>
            <a:pPr lvl="0"/>
            <a:r>
              <a:rPr lang="de-DE" dirty="0"/>
              <a:t>Ggf. 3-zeilig</a:t>
            </a:r>
          </a:p>
          <a:p>
            <a:pPr lvl="0"/>
            <a:r>
              <a:rPr lang="de-DE" dirty="0"/>
              <a:t>Ggf. 4-zeilig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270314" y="1644702"/>
            <a:ext cx="3741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i="1" kern="0" spc="120" dirty="0">
                <a:solidFill>
                  <a:srgbClr val="95C12E"/>
                </a:solidFill>
              </a:rPr>
              <a:t>Lehrstuhl Elektrische</a:t>
            </a:r>
            <a:r>
              <a:rPr lang="de-DE" sz="1000" b="1" i="1" kern="0" spc="120" baseline="0" dirty="0">
                <a:solidFill>
                  <a:srgbClr val="95C12E"/>
                </a:solidFill>
              </a:rPr>
              <a:t> Netze und Erneuerbare Energie</a:t>
            </a:r>
            <a:endParaRPr lang="de-DE" sz="1000" b="1" i="1" kern="0" spc="120" dirty="0">
              <a:solidFill>
                <a:srgbClr val="95C12E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03" y="868819"/>
            <a:ext cx="2378592" cy="8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BA66-46F9-4BF2-B15D-0E06FE20E9D8}" type="datetime1">
              <a:rPr lang="de-DE" smtClean="0"/>
              <a:t>25.09.2016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4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548679"/>
            <a:ext cx="3213993" cy="1141585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548680"/>
            <a:ext cx="531743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690265"/>
            <a:ext cx="32139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67-BE17-4502-ADD0-201C7B7E85F7}" type="datetime1">
              <a:rPr lang="de-DE" smtClean="0"/>
              <a:t>25.09.2016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38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1931-7683-4285-9CD9-C8CF0DCB6BB9}" type="datetime1">
              <a:rPr lang="de-DE" smtClean="0"/>
              <a:t>25.09.2016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288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098-DB4B-4F2E-9DD1-4BAFCA193E09}" type="datetime1">
              <a:rPr lang="de-DE" smtClean="0"/>
              <a:t>25.09.2016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5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7344816" cy="864096"/>
          </a:xfrm>
        </p:spPr>
        <p:txBody>
          <a:bodyPr/>
          <a:lstStyle>
            <a:lvl1pPr marL="0" indent="0">
              <a:tabLst>
                <a:tab pos="444500" algn="l"/>
              </a:tabLst>
              <a:defRPr/>
            </a:lvl1pPr>
          </a:lstStyle>
          <a:p>
            <a:r>
              <a:rPr lang="de-DE" dirty="0"/>
              <a:t>X.	Folientitel durch Klicken bearbeiten</a:t>
            </a:r>
            <a:br>
              <a:rPr lang="de-DE" dirty="0"/>
            </a:br>
            <a:r>
              <a:rPr lang="de-DE" dirty="0"/>
              <a:t>	(Ggf. 2-zeilig)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EBD85-B9A7-4351-A772-E57E984E25F4}" type="datetime1">
              <a:rPr lang="de-DE" smtClean="0"/>
              <a:t>25.09.2016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7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7344816" cy="432048"/>
          </a:xfrm>
        </p:spPr>
        <p:txBody>
          <a:bodyPr anchor="t"/>
          <a:lstStyle>
            <a:lvl1pPr marL="0" indent="0">
              <a:tabLst>
                <a:tab pos="444500" algn="l"/>
              </a:tabLst>
              <a:defRPr sz="2400"/>
            </a:lvl1pPr>
          </a:lstStyle>
          <a:p>
            <a:r>
              <a:rPr lang="de-DE" dirty="0"/>
              <a:t>X.	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 marL="444500" indent="-174625">
              <a:spcBef>
                <a:spcPts val="600"/>
              </a:spcBef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30FD-C052-4B68-A52B-87C6A149E360}" type="datetime1">
              <a:rPr lang="de-DE" smtClean="0"/>
              <a:t>25.09.2016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20688"/>
            <a:ext cx="8640960" cy="360040"/>
          </a:xfrm>
        </p:spPr>
        <p:txBody>
          <a:bodyPr anchor="t"/>
          <a:lstStyle>
            <a:lvl1pPr marL="0" indent="0">
              <a:buNone/>
              <a:tabLst>
                <a:tab pos="444500" algn="l"/>
              </a:tabLst>
              <a:defRPr b="1"/>
            </a:lvl1pPr>
          </a:lstStyle>
          <a:p>
            <a:pPr lvl="0"/>
            <a:r>
              <a:rPr lang="de-DE" dirty="0"/>
              <a:t>X.X	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6540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	Titel durch Klicken bearbeiten</a:t>
            </a:r>
            <a:br>
              <a:rPr lang="de-DE" dirty="0"/>
            </a:br>
            <a:r>
              <a:rPr lang="de-DE" dirty="0"/>
              <a:t>	(Ggf. 2-zeilig)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5112568"/>
          </a:xfrm>
        </p:spPr>
        <p:txBody>
          <a:bodyPr/>
          <a:lstStyle>
            <a:lvl1pPr marL="180975" indent="-180975">
              <a:spcBef>
                <a:spcPts val="600"/>
              </a:spcBef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4625">
              <a:spcBef>
                <a:spcPts val="600"/>
              </a:spcBef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indent="-174625">
              <a:spcBef>
                <a:spcPts val="600"/>
              </a:spcBef>
              <a:defRPr sz="1400"/>
            </a:lvl3pPr>
            <a:lvl4pPr marL="985838" indent="-182563"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975" lvl="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Textmasterformat bearbeiten</a:t>
            </a:r>
          </a:p>
          <a:p>
            <a:pPr marL="180975" lvl="1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Zweite Ebene</a:t>
            </a:r>
          </a:p>
          <a:p>
            <a:pPr marL="180975" lvl="2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Dritte Ebene</a:t>
            </a:r>
          </a:p>
          <a:p>
            <a:pPr marL="180975" lvl="3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Vierte Ebene</a:t>
            </a:r>
          </a:p>
          <a:p>
            <a:pPr marL="180975" lvl="4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5112568"/>
          </a:xfrm>
        </p:spPr>
        <p:txBody>
          <a:bodyPr/>
          <a:lstStyle>
            <a:lvl1pPr marL="180975" indent="-180975">
              <a:spcBef>
                <a:spcPts val="600"/>
              </a:spcBef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4625">
              <a:spcBef>
                <a:spcPts val="600"/>
              </a:spcBef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indent="-174625">
              <a:spcBef>
                <a:spcPts val="600"/>
              </a:spcBef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2563">
              <a:spcBef>
                <a:spcPts val="600"/>
              </a:spcBef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5713" indent="-182563">
              <a:spcBef>
                <a:spcPts val="600"/>
              </a:spcBef>
              <a:defRPr lang="de-DE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975" lvl="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Textmasterformat bearbeiten</a:t>
            </a:r>
          </a:p>
          <a:p>
            <a:pPr marL="180975" lvl="1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Zweite Ebene</a:t>
            </a:r>
          </a:p>
          <a:p>
            <a:pPr marL="180975" lvl="2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Dritte Ebene</a:t>
            </a:r>
          </a:p>
          <a:p>
            <a:pPr marL="180975" lvl="3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Vierte Ebene</a:t>
            </a:r>
          </a:p>
          <a:p>
            <a:pPr marL="180975" lvl="4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E9C0-4279-40FE-9898-BC06291AB2A9}" type="datetime1">
              <a:rPr lang="de-DE" smtClean="0"/>
              <a:t>25.09.2016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23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7344816" cy="43204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X.	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5112568"/>
          </a:xfrm>
        </p:spPr>
        <p:txBody>
          <a:bodyPr/>
          <a:lstStyle>
            <a:lvl1pPr marL="180975" indent="-180975">
              <a:spcBef>
                <a:spcPts val="600"/>
              </a:spcBef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4625">
              <a:spcBef>
                <a:spcPts val="600"/>
              </a:spcBef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indent="-174625">
              <a:spcBef>
                <a:spcPts val="600"/>
              </a:spcBef>
              <a:defRPr sz="1400"/>
            </a:lvl3pPr>
            <a:lvl4pPr marL="985838" indent="-182563"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975" lvl="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Textmasterformat bearbeiten</a:t>
            </a:r>
          </a:p>
          <a:p>
            <a:pPr marL="180975" lvl="1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Zweite Ebene</a:t>
            </a:r>
          </a:p>
          <a:p>
            <a:pPr marL="180975" lvl="2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Dritte Ebene</a:t>
            </a:r>
          </a:p>
          <a:p>
            <a:pPr marL="180975" lvl="3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Vierte Ebene</a:t>
            </a:r>
          </a:p>
          <a:p>
            <a:pPr marL="180975" lvl="4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5112568"/>
          </a:xfrm>
        </p:spPr>
        <p:txBody>
          <a:bodyPr/>
          <a:lstStyle>
            <a:lvl1pPr marL="180975" indent="-180975">
              <a:spcBef>
                <a:spcPts val="600"/>
              </a:spcBef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4625">
              <a:spcBef>
                <a:spcPts val="600"/>
              </a:spcBef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963" indent="-174625">
              <a:spcBef>
                <a:spcPts val="600"/>
              </a:spcBef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2563">
              <a:spcBef>
                <a:spcPts val="600"/>
              </a:spcBef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5713" indent="-182563">
              <a:spcBef>
                <a:spcPts val="600"/>
              </a:spcBef>
              <a:defRPr lang="de-DE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975" lvl="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Textmasterformat bearbeiten</a:t>
            </a:r>
          </a:p>
          <a:p>
            <a:pPr marL="180975" lvl="1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Zweite Ebene</a:t>
            </a:r>
          </a:p>
          <a:p>
            <a:pPr marL="180975" lvl="2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Dritte Ebene</a:t>
            </a:r>
          </a:p>
          <a:p>
            <a:pPr marL="180975" lvl="3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Vierte Ebene</a:t>
            </a:r>
          </a:p>
          <a:p>
            <a:pPr marL="180975" lvl="4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7D8-5654-4155-8B0F-90232827DF35}" type="datetime1">
              <a:rPr lang="de-DE" smtClean="0"/>
              <a:t>25.09.2016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20688"/>
            <a:ext cx="8640960" cy="360040"/>
          </a:xfrm>
        </p:spPr>
        <p:txBody>
          <a:bodyPr anchor="t"/>
          <a:lstStyle>
            <a:lvl1pPr marL="0" indent="0">
              <a:buNone/>
              <a:tabLst>
                <a:tab pos="444500" algn="l"/>
              </a:tabLst>
              <a:defRPr b="1"/>
            </a:lvl1pPr>
          </a:lstStyle>
          <a:p>
            <a:pPr lvl="0"/>
            <a:r>
              <a:rPr lang="de-DE" dirty="0"/>
              <a:t>X.X	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6969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7344816" cy="86409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X.	Titel durch Klicken bearbeiten</a:t>
            </a:r>
            <a:br>
              <a:rPr lang="de-DE" dirty="0"/>
            </a:br>
            <a:r>
              <a:rPr lang="de-DE" dirty="0"/>
              <a:t>	(Ggf. 2-zeilig)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504056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844824"/>
            <a:ext cx="4245868" cy="4536504"/>
          </a:xfrm>
        </p:spPr>
        <p:txBody>
          <a:bodyPr>
            <a:normAutofit/>
          </a:bodyPr>
          <a:lstStyle>
            <a:lvl1pPr>
              <a:defRPr sz="1800"/>
            </a:lvl1pPr>
            <a:lvl2pPr marL="444500" indent="-174625">
              <a:defRPr sz="1600"/>
            </a:lvl2pPr>
            <a:lvl3pPr marL="715963" indent="-174625">
              <a:defRPr sz="1400"/>
            </a:lvl3pPr>
            <a:lvl4pPr marL="985838" indent="-182563"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504056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5365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8EE-628C-4239-B962-8816DE3B0DC1}" type="datetime1">
              <a:rPr lang="de-DE" smtClean="0"/>
              <a:t>25.09.2016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1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344816" cy="43204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504056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844824"/>
            <a:ext cx="4245868" cy="4536504"/>
          </a:xfrm>
        </p:spPr>
        <p:txBody>
          <a:bodyPr>
            <a:normAutofit/>
          </a:bodyPr>
          <a:lstStyle>
            <a:lvl1pPr>
              <a:defRPr sz="1800"/>
            </a:lvl1pPr>
            <a:lvl2pPr marL="444500" indent="-174625">
              <a:defRPr sz="1600"/>
            </a:lvl2pPr>
            <a:lvl3pPr marL="715963" indent="-174625">
              <a:defRPr sz="1400"/>
            </a:lvl3pPr>
            <a:lvl4pPr marL="985838" indent="-182563"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504056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5365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D91-9000-4B16-A3AD-A142E5A2848D}" type="datetime1">
              <a:rPr lang="de-DE" smtClean="0"/>
              <a:t>25.09.2016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20688"/>
            <a:ext cx="8640960" cy="360040"/>
          </a:xfrm>
        </p:spPr>
        <p:txBody>
          <a:bodyPr anchor="t"/>
          <a:lstStyle>
            <a:lvl1pPr marL="0" indent="0">
              <a:buNone/>
              <a:tabLst>
                <a:tab pos="444500" algn="l"/>
              </a:tabLst>
              <a:defRPr b="1"/>
            </a:lvl1pPr>
          </a:lstStyle>
          <a:p>
            <a:pPr lvl="0"/>
            <a:r>
              <a:rPr lang="de-DE" dirty="0"/>
              <a:t>X.X	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69662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7344816" cy="864096"/>
          </a:xfrm>
        </p:spPr>
        <p:txBody>
          <a:bodyPr/>
          <a:lstStyle/>
          <a:p>
            <a:r>
              <a:rPr lang="de-DE" dirty="0"/>
              <a:t>X.	Titel durch Klicken bearbeiten</a:t>
            </a:r>
            <a:br>
              <a:rPr lang="de-DE" dirty="0"/>
            </a:br>
            <a:r>
              <a:rPr lang="de-DE" dirty="0"/>
              <a:t>	(Ggf. 2-zeilig)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635D-B989-4101-880E-CCABD3DAFFFF}" type="datetime1">
              <a:rPr lang="de-DE" smtClean="0"/>
              <a:t>25.09.2016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8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7344816" cy="432048"/>
          </a:xfrm>
        </p:spPr>
        <p:txBody>
          <a:bodyPr/>
          <a:lstStyle/>
          <a:p>
            <a:r>
              <a:rPr lang="de-DE" dirty="0"/>
              <a:t>X.	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8319-62CF-46AA-97F2-0357493E0426}" type="datetime1">
              <a:rPr lang="de-DE" smtClean="0"/>
              <a:t>25.09.2016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20688"/>
            <a:ext cx="8640960" cy="360040"/>
          </a:xfrm>
        </p:spPr>
        <p:txBody>
          <a:bodyPr anchor="t"/>
          <a:lstStyle>
            <a:lvl1pPr marL="0" indent="0">
              <a:buNone/>
              <a:tabLst>
                <a:tab pos="444500" algn="l"/>
              </a:tabLst>
              <a:defRPr b="1"/>
            </a:lvl1pPr>
          </a:lstStyle>
          <a:p>
            <a:pPr lvl="0"/>
            <a:r>
              <a:rPr lang="de-DE" dirty="0"/>
              <a:t>X.X	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80312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1138808" y="6455087"/>
            <a:ext cx="8005192" cy="404664"/>
          </a:xfrm>
          <a:prstGeom prst="rect">
            <a:avLst/>
          </a:prstGeom>
          <a:gradFill>
            <a:gsLst>
              <a:gs pos="3000">
                <a:srgbClr val="95C22E"/>
              </a:gs>
              <a:gs pos="1000">
                <a:srgbClr val="A7D534"/>
              </a:gs>
              <a:gs pos="100000">
                <a:srgbClr val="95C1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344816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Folientitel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8" y="6498653"/>
            <a:ext cx="864096" cy="322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fld id="{07C118C0-1B44-46C9-A0B2-A0004062B6FB}" type="datetime1">
              <a:rPr lang="de-DE" smtClean="0"/>
              <a:t>25.09.2016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39752" y="6498653"/>
            <a:ext cx="5832648" cy="322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498653"/>
            <a:ext cx="634752" cy="32267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E9175892-29B5-41B1-80F1-5206AF84DF85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Picture 27" descr="EIT_SIGN_web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30"/>
          <a:stretch/>
        </p:blipFill>
        <p:spPr bwMode="auto">
          <a:xfrm>
            <a:off x="7700148" y="132534"/>
            <a:ext cx="1245834" cy="41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5087"/>
            <a:ext cx="1138808" cy="404664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258180" y="728704"/>
            <a:ext cx="8627640" cy="36000"/>
          </a:xfrm>
          <a:prstGeom prst="rect">
            <a:avLst/>
          </a:prstGeom>
          <a:solidFill>
            <a:srgbClr val="95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0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53" r:id="rId6"/>
    <p:sldLayoutId id="2147483663" r:id="rId7"/>
    <p:sldLayoutId id="2147483654" r:id="rId8"/>
    <p:sldLayoutId id="2147483662" r:id="rId9"/>
    <p:sldLayoutId id="2147483655" r:id="rId10"/>
    <p:sldLayoutId id="2147483656" r:id="rId11"/>
    <p:sldLayoutId id="2147483651" r:id="rId12"/>
    <p:sldLayoutId id="2147483657" r:id="rId13"/>
  </p:sldLayoutIdLst>
  <p:hf hdr="0" ftr="0"/>
  <p:txStyles>
    <p:titleStyle>
      <a:lvl1pPr marL="0" indent="0" algn="l" defTabSz="914400" rtl="0" eaLnBrk="1" latinLnBrk="0" hangingPunct="1">
        <a:spcBef>
          <a:spcPct val="0"/>
        </a:spcBef>
        <a:buNone/>
        <a:tabLst>
          <a:tab pos="444500" algn="l"/>
        </a:tabLst>
        <a:defRPr lang="de-DE" sz="2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4625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74625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571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1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222222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Visio_Drawing333333333.vsdx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 for heating and cooling purpose in smart house.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A33-3EB6-41B7-A758-B3D917E8B447}" type="datetime1">
              <a:rPr lang="de-DE" smtClean="0"/>
              <a:t>25.09.2016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1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Herr Abhik Ghosh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generation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250751"/>
            <a:ext cx="4245868" cy="50405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0718" y="1103686"/>
            <a:ext cx="4036764" cy="41870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algn="just"/>
            <a:r>
              <a:rPr lang="en-US" sz="7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demand response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D91-9000-4B16-A3AD-A142E5A2848D}" type="datetime1">
              <a:rPr lang="de-DE" smtClean="0"/>
              <a:t>25.09.2016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10</a:t>
            </a:fld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38200" y="829000"/>
            <a:ext cx="8640960" cy="36004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hours analysis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32039" y="1628800"/>
            <a:ext cx="3961135" cy="4536504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0825" y="1628800"/>
            <a:ext cx="424656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Heatpump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82599"/>
            <a:ext cx="4245868" cy="50405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829" y="1182599"/>
            <a:ext cx="4247455" cy="50405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demand response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D91-9000-4B16-A3AD-A142E5A2848D}" type="datetime1">
              <a:rPr lang="de-DE" smtClean="0"/>
              <a:t>25.09.2016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11</a:t>
            </a:fld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803071"/>
            <a:ext cx="8640960" cy="360040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hours analysis</a:t>
            </a:r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2520156"/>
            <a:ext cx="4248150" cy="3186112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0825" y="2520751"/>
            <a:ext cx="4246563" cy="31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Energy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2098" y="1268760"/>
            <a:ext cx="4247455" cy="50405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demand response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8EE-628C-4239-B962-8816DE3B0DC1}" type="datetime1">
              <a:rPr lang="de-DE" smtClean="0"/>
              <a:t>25.09.2016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12</a:t>
            </a:fld>
            <a:endParaRPr lang="de-DE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520" y="2095552"/>
            <a:ext cx="3889127" cy="421376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060848"/>
            <a:ext cx="424815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days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demand response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A8EE-628C-4239-B962-8816DE3B0DC1}" type="datetime1">
              <a:rPr lang="de-DE" smtClean="0"/>
              <a:t>25.09.2016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13</a:t>
            </a:fld>
            <a:endParaRPr lang="de-DE"/>
          </a:p>
        </p:txBody>
      </p:sp>
      <p:pic>
        <p:nvPicPr>
          <p:cNvPr id="10" name="Content Placeholder 9" descr="B:\Desktop\pump1_volume.emf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772816"/>
            <a:ext cx="4248150" cy="446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0825" y="2060848"/>
            <a:ext cx="360109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 Electric bill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292080" y="1628800"/>
                <a:ext cx="3600400" cy="4464496"/>
              </a:xfrm>
            </p:spPr>
            <p:txBody>
              <a:bodyPr>
                <a:noAutofit/>
              </a:bodyPr>
              <a:lstStyle/>
              <a:p>
                <a:pPr hangingPunct="0"/>
                <a:r>
                  <a:rPr lang="en-US" dirty="0" smtClean="0">
                    <a:latin typeface="+mj-lt"/>
                    <a:cs typeface="Times New Roman" panose="02020603050405020304" pitchFamily="18" charset="0"/>
                  </a:rPr>
                  <a:t>Total money paid in electricity bill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𝑃𝑟𝑖𝑐𝑒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𝑓𝑟𝑜𝑚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𝑔𝑟𝑖𝑑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𝑒𝑛𝑒𝑟𝑔𝑦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𝑐𝑜𝑛𝑠𝑢𝑚𝑒𝑑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hangingPunct="0"/>
                <a:endParaRPr lang="en-US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+mj-lt"/>
                  </a:rPr>
                  <a:t>percentage </a:t>
                </a:r>
                <a:r>
                  <a:rPr lang="en-US" dirty="0">
                    <a:latin typeface="+mj-lt"/>
                  </a:rPr>
                  <a:t>of amount saved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𝐸𝑙𝑒𝑐𝑡𝑟𝑖𝑐𝑖𝑡𝑦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𝑏𝑖𝑙𝑙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𝑤𝑖𝑡h𝑜𝑢𝑡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𝐸𝑙𝑒𝑐𝑡𝑟𝑖𝑐𝑖𝑡𝑦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𝑏𝑖𝑙𝑙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𝑤𝑖𝑡h𝑜𝑢𝑡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92080" y="1628800"/>
                <a:ext cx="3600400" cy="4464496"/>
              </a:xfrm>
              <a:blipFill rotWithShape="0">
                <a:blip r:embed="rId2"/>
                <a:stretch>
                  <a:fillRect l="-1015" t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B7D8-5654-4155-8B0F-90232827DF35}" type="datetime1">
              <a:rPr lang="de-DE" smtClean="0"/>
              <a:t>25.09.2016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14</a:t>
            </a:fld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1520" y="850058"/>
            <a:ext cx="8640960" cy="36004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days analysis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7102613"/>
              </p:ext>
            </p:extLst>
          </p:nvPr>
        </p:nvGraphicFramePr>
        <p:xfrm>
          <a:off x="250825" y="1700808"/>
          <a:ext cx="5041255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42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BD85-B9A7-4351-A772-E57E984E25F4}" type="datetime1">
              <a:rPr lang="de-DE" smtClean="0"/>
              <a:t>25.09.2016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1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91" y="2852936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 Attention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1931-7683-4285-9CD9-C8CF0DCB6BB9}" type="datetime1">
              <a:rPr lang="de-DE" smtClean="0"/>
              <a:t>25.09.2016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1985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heating and cooling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of demand response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 Electric bill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BD85-B9A7-4351-A772-E57E984E25F4}" type="datetime1">
              <a:rPr lang="de-DE" smtClean="0"/>
              <a:t>25.09.2016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0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344816" cy="548386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1.Motivation 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30FD-C052-4B68-A52B-87C6A149E360}" type="datetime1">
              <a:rPr lang="de-DE" smtClean="0"/>
              <a:t>25.09.2016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3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399" y="870070"/>
            <a:ext cx="8640960" cy="36004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Private Household heating and cooling system 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389915"/>
              </p:ext>
            </p:extLst>
          </p:nvPr>
        </p:nvGraphicFramePr>
        <p:xfrm>
          <a:off x="660039" y="2315687"/>
          <a:ext cx="4790735" cy="235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3" imgW="7491245" imgH="1785437" progId="Visio.Drawing.15">
                  <p:embed/>
                </p:oleObj>
              </mc:Choice>
              <mc:Fallback>
                <p:oleObj name="Visio" r:id="rId3" imgW="7491245" imgH="178543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39" y="2315687"/>
                        <a:ext cx="4790735" cy="2351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145481" y="2104580"/>
            <a:ext cx="24522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Components</a:t>
            </a:r>
          </a:p>
          <a:p>
            <a:pP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House model </a:t>
            </a:r>
          </a:p>
          <a:p>
            <a:pP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Heat pump</a:t>
            </a:r>
          </a:p>
          <a:p>
            <a:pP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Controller</a:t>
            </a:r>
          </a:p>
          <a:p>
            <a:pP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Heat exchanger</a:t>
            </a:r>
          </a:p>
          <a:p>
            <a:pP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Circulation pump</a:t>
            </a:r>
          </a:p>
          <a:p>
            <a:pP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Weather disturbances</a:t>
            </a:r>
          </a:p>
        </p:txBody>
      </p:sp>
    </p:spTree>
    <p:extLst>
      <p:ext uri="{BB962C8B-B14F-4D97-AF65-F5344CB8AC3E}">
        <p14:creationId xmlns:p14="http://schemas.microsoft.com/office/powerpoint/2010/main" val="4521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2.Housing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SimulationX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825" y="1340768"/>
            <a:ext cx="8642350" cy="44644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BD85-B9A7-4351-A772-E57E984E25F4}" type="datetime1">
              <a:rPr lang="de-DE" smtClean="0"/>
              <a:t>25.09.2016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1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system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Heatpump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D91-9000-4B16-A3AD-A142E5A2848D}" type="datetime1">
              <a:rPr lang="de-DE" smtClean="0"/>
              <a:t>25.09.2016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5</a:t>
            </a:fld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859370"/>
            <a:ext cx="8640960" cy="36004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system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8169815"/>
              </p:ext>
            </p:extLst>
          </p:nvPr>
        </p:nvGraphicFramePr>
        <p:xfrm>
          <a:off x="144462" y="2348880"/>
          <a:ext cx="4246563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Visio" r:id="rId3" imgW="6823289" imgH="6829154" progId="Visio.Drawing.15">
                  <p:embed/>
                </p:oleObj>
              </mc:Choice>
              <mc:Fallback>
                <p:oleObj name="Visio" r:id="rId3" imgW="6823289" imgH="682915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" y="2348880"/>
                        <a:ext cx="4246563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1743831"/>
              </p:ext>
            </p:extLst>
          </p:nvPr>
        </p:nvGraphicFramePr>
        <p:xfrm>
          <a:off x="4645025" y="2013185"/>
          <a:ext cx="4248150" cy="350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Visio" r:id="rId5" imgW="5468844" imgH="5406838" progId="Visio.Drawing.15">
                  <p:embed/>
                </p:oleObj>
              </mc:Choice>
              <mc:Fallback>
                <p:oleObj name="Visio" r:id="rId5" imgW="5468844" imgH="540683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2013185"/>
                        <a:ext cx="4248150" cy="3504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4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Price Function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BD85-B9A7-4351-A772-E57E984E25F4}" type="datetime1">
              <a:rPr lang="de-DE" smtClean="0"/>
              <a:t>25.09.2016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3749"/>
              </p:ext>
            </p:extLst>
          </p:nvPr>
        </p:nvGraphicFramePr>
        <p:xfrm>
          <a:off x="2195736" y="1412776"/>
          <a:ext cx="5328592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2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Pricing function.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268413"/>
            <a:ext cx="6408712" cy="51133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BD85-B9A7-4351-A772-E57E984E25F4}" type="datetime1">
              <a:rPr lang="de-DE" smtClean="0"/>
              <a:t>25.09.2016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Comparisons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demand response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D91-9000-4B16-A3AD-A142E5A2848D}" type="datetime1">
              <a:rPr lang="de-DE" smtClean="0"/>
              <a:t>25.09.2016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8</a:t>
            </a:fld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836712"/>
            <a:ext cx="8640960" cy="36004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Zonal temperature inside the house (24 hours)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491880" y="-3735552"/>
            <a:ext cx="3528392" cy="3456384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9118" y="2060848"/>
            <a:ext cx="4030538" cy="386174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398800" y="2060849"/>
            <a:ext cx="4083467" cy="38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Zonal temperature inside the house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303159"/>
            <a:ext cx="4245868" cy="50405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2" y="1302771"/>
            <a:ext cx="4247455" cy="50405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demand response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D91-9000-4B16-A3AD-A142E5A2848D}" type="datetime1">
              <a:rPr lang="de-DE" smtClean="0"/>
              <a:t>25.09.2016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5892-29B5-41B1-80F1-5206AF84DF85}" type="slidenum">
              <a:rPr lang="de-DE" smtClean="0"/>
              <a:t>9</a:t>
            </a:fld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847602"/>
            <a:ext cx="8640960" cy="36004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days analysis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1806827"/>
            <a:ext cx="4248150" cy="409225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0825" y="1806828"/>
            <a:ext cx="4246563" cy="40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E_LENA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LENE_LENA_Vorlage</Template>
  <TotalTime>1480</TotalTime>
  <Words>234</Words>
  <Application>Microsoft Office PowerPoint</Application>
  <PresentationFormat>On-screen Show (4:3)</PresentationFormat>
  <Paragraphs>103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LENE_LENA_Vorlage</vt:lpstr>
      <vt:lpstr>Visio</vt:lpstr>
      <vt:lpstr>Demand Response for heating and cooling purpose in smart house.</vt:lpstr>
      <vt:lpstr>Contents</vt:lpstr>
      <vt:lpstr>1.Motivation .</vt:lpstr>
      <vt:lpstr>2.Housing system in SimulationX .</vt:lpstr>
      <vt:lpstr>3. Components</vt:lpstr>
      <vt:lpstr>4. Price Function</vt:lpstr>
      <vt:lpstr>Algorithm of Pricing function. </vt:lpstr>
      <vt:lpstr>5. Comparisons</vt:lpstr>
      <vt:lpstr>Zonal temperature inside the house</vt:lpstr>
      <vt:lpstr>Grid generation</vt:lpstr>
      <vt:lpstr>Heatpump response</vt:lpstr>
      <vt:lpstr>Power and Energy</vt:lpstr>
      <vt:lpstr>10 days analysis </vt:lpstr>
      <vt:lpstr>6. Saving in Electric bill </vt:lpstr>
      <vt:lpstr>Conclusion</vt:lpstr>
      <vt:lpstr>Thanks for your 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Mac</dc:creator>
  <cp:lastModifiedBy>Abhik ghosh</cp:lastModifiedBy>
  <cp:revision>289</cp:revision>
  <dcterms:created xsi:type="dcterms:W3CDTF">2015-04-30T13:08:58Z</dcterms:created>
  <dcterms:modified xsi:type="dcterms:W3CDTF">2016-09-25T18:55:01Z</dcterms:modified>
</cp:coreProperties>
</file>