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3"/>
    <p:sldId id="303" r:id="rId4"/>
    <p:sldId id="304" r:id="rId5"/>
    <p:sldId id="305" r:id="rId6"/>
    <p:sldId id="257" r:id="rId7"/>
    <p:sldId id="258" r:id="rId8"/>
    <p:sldId id="260" r:id="rId9"/>
    <p:sldId id="306" r:id="rId10"/>
    <p:sldId id="307" r:id="rId11"/>
    <p:sldId id="308" r:id="rId12"/>
    <p:sldId id="261" r:id="rId13"/>
    <p:sldId id="309" r:id="rId14"/>
    <p:sldId id="343" r:id="rId15"/>
    <p:sldId id="344" r:id="rId16"/>
    <p:sldId id="346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24" r:id="rId25"/>
    <p:sldId id="323" r:id="rId26"/>
    <p:sldId id="318" r:id="rId27"/>
    <p:sldId id="319" r:id="rId28"/>
    <p:sldId id="322" r:id="rId29"/>
    <p:sldId id="325" r:id="rId30"/>
    <p:sldId id="317" r:id="rId31"/>
    <p:sldId id="326" r:id="rId32"/>
    <p:sldId id="287" r:id="rId33"/>
    <p:sldId id="288" r:id="rId34"/>
    <p:sldId id="289" r:id="rId35"/>
    <p:sldId id="290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9" r:id="rId48"/>
    <p:sldId id="340" r:id="rId49"/>
    <p:sldId id="338" r:id="rId50"/>
    <p:sldId id="348" r:id="rId51"/>
    <p:sldId id="352" r:id="rId52"/>
    <p:sldId id="341" r:id="rId53"/>
    <p:sldId id="347" r:id="rId54"/>
    <p:sldId id="351" r:id="rId55"/>
    <p:sldId id="342" r:id="rId56"/>
    <p:sldId id="349" r:id="rId57"/>
    <p:sldId id="350" r:id="rId58"/>
    <p:sldId id="270" r:id="rId59"/>
    <p:sldId id="271" r:id="rId60"/>
    <p:sldId id="278" r:id="rId61"/>
    <p:sldId id="275" r:id="rId62"/>
    <p:sldId id="298" r:id="rId63"/>
    <p:sldId id="277" r:id="rId64"/>
    <p:sldId id="279" r:id="rId65"/>
    <p:sldId id="285" r:id="rId66"/>
    <p:sldId id="282" r:id="rId67"/>
    <p:sldId id="299" r:id="rId68"/>
    <p:sldId id="300" r:id="rId69"/>
    <p:sldId id="301" r:id="rId70"/>
    <p:sldId id="302" r:id="rId71"/>
    <p:sldId id="292" r:id="rId72"/>
    <p:sldId id="293" r:id="rId73"/>
    <p:sldId id="294" r:id="rId74"/>
    <p:sldId id="295" r:id="rId75"/>
    <p:sldId id="355" r:id="rId76"/>
    <p:sldId id="356" r:id="rId77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03B70F-DE03-413D-A2B8-01AD68AA438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>
              <a:buNone/>
            </a:pPr>
            <a:fld id="{9A0DB2DC-4C9A-4742-B13C-FB6460FD3503}" type="slidenum">
              <a:rPr 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0898" name="備忘稿版面配置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  <p:sp>
        <p:nvSpPr>
          <p:cNvPr id="80899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2946" name="備忘稿版面配置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  <p:sp>
        <p:nvSpPr>
          <p:cNvPr id="82947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9090" name="備忘稿版面配置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  <p:sp>
        <p:nvSpPr>
          <p:cNvPr id="89091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6258" name="備忘稿版面配置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  <p:sp>
        <p:nvSpPr>
          <p:cNvPr id="96259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83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en-US" dirty="0"/>
              <a:t>Find transpose:</a:t>
            </a:r>
            <a:endParaRPr lang="en-US" dirty="0"/>
          </a:p>
        </p:txBody>
      </p:sp>
      <p:sp>
        <p:nvSpPr>
          <p:cNvPr id="983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1378" name="備忘稿版面配置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  <p:sp>
        <p:nvSpPr>
          <p:cNvPr id="101379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3426" name="備忘稿版面配置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  <p:sp>
        <p:nvSpPr>
          <p:cNvPr id="103427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5474" name="備忘稿版面配置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>
              <a:ea typeface="PMingLiU" pitchFamily="18" charset="-120"/>
            </a:endParaRPr>
          </a:p>
        </p:txBody>
      </p:sp>
      <p:sp>
        <p:nvSpPr>
          <p:cNvPr id="105475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TW" altLang="en-US" sz="1200" dirty="0">
                <a:ea typeface="PMingLiU" pitchFamily="18" charset="-120"/>
              </a:rPr>
            </a:fld>
            <a:endParaRPr lang="zh-TW" altLang="en-US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3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052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25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6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5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64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7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6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7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83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9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01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2109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86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18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36" name="Rectangle 6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7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4100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029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4102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03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04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05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06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07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08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09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0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1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2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41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4114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6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7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8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9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0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1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2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3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4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5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6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7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8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9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0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1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60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4133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4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5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6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7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8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9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0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1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2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3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4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5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6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8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9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78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4151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2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3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4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5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6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57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86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4159" name="Oval 63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60" name="Oval 64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61" name="Oval 65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62" name="Oval 66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16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en-US" strike="noStrike" noProof="1" smtClean="0"/>
              <a:t>Click to edit Master title style</a:t>
            </a:r>
            <a:endParaRPr lang="en-US" strike="noStrike" noProof="1" smtClean="0"/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smtClean="0"/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1440" tIns="45720" rIns="91440" bIns="45720" numCol="1" anchor="b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Data Structures</a:t>
            </a:r>
            <a:endParaRPr kumimoji="0" lang="en-US" sz="5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D={natno, Boolean}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F={ISZERO,SUCC,ADD,EQUAL}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A={Function Definitions.}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Abstract data type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ADT it is a triple of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D-set of domain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F-set of function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A-Axioms in which only what is to be done is mentioned but how to be done is not mentioned.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 ADT , all the implementation details are hidden.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So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ADT=Type+ Function name+ Behavior of each function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big program is broken down in smaller modules.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Each module is developed independently.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When the program is hierarchical organized it utilizes services of functions which utilizes services of other functions without knowing their implementation details.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This is called as abstraction.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x,y,z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X=13;(details of storage is hide)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Z=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x+y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 (details of + is hide)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Advantages of ADT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D8047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Avoids redundancy of code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D8047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Simulate waiting line of a bank.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D8047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Approach1: program that simulates bank queue. It cannot be reused for simulation of any other queue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D8047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Approach2: design queue ADT to solve any queue problem. Place it in library for all programmers to use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don't need to know how a car (or a fridge) works in order to use one!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all you need to know is what 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operations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it supports and how to use those operations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abstract data types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(ADTs) are a collection of data (values) and all the operations on that data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Ex: Account ADT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5" name="Picture 2" descr="Related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95400"/>
            <a:ext cx="7696200" cy="4503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Types of Data Structures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Primitive Data Structures &amp; Non Primitive Data Structures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Data Structures &amp; Non Linear Data Structures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&amp; Dynamic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Persistent &amp; Ephemeral data structures.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  <a:ln/>
        </p:spPr>
        <p:txBody>
          <a:bodyPr vert="horz" wrap="square" lIns="91440" tIns="45720" rIns="91440" bIns="45720" anchor="ctr" anchorCtr="1"/>
          <a:p>
            <a:pPr eaLnBrk="1" hangingPunct="1"/>
            <a:r>
              <a:rPr lang="en-US" sz="2800" dirty="0">
                <a:effectLst/>
              </a:rPr>
              <a:t>Primitive Data Structures &amp; Non Primitive Data Structures:</a:t>
            </a:r>
            <a:endParaRPr lang="en-US" sz="2800" dirty="0">
              <a:effectLst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Primitive data structures are int, float, char, pointers etc.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These data types are available in most of the programming languages as built in type.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Non-primitive data structures are derived from primitive data structures.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Here a set of homogeneous &amp; heterogeneous data element’s are stored together.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Array, structure, union, linked-list, stack, queue, tree, graph etc.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Operations performed on non-primitive data structures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Creation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Deletion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Update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Selection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Search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 Data Structures &amp; Non Linear Data Structures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Linear: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Linked list, stack, queue.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Elements are arranged in linear fashion (in sequence.)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Only one-one relation can be handled using linear data structure.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143000" y="15240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 of Data: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Data is a collection of numbers, alphabets &amp; symbols combined to represent information.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There are two types: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Atomic data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Composite data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 Linear Data Structures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All one-many, many-one , many-many relations are handled using non linear data structures.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Here every data element can have number of predecessors as well as successors.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Tree, graphs.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Static &amp; Dynamic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Static: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case of static data structure, m/m for objects is allocated at the time compilation.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Amount of m/m required is determined by the compiler during compilation.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Int a[50];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Disadvantages: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Wastage of m/m.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may cause overflow.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 re-usability of allocated m/m.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Difficult to guess exact size of data at time of writing of program.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Dynamic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Here m/m space required by variables is calculated &amp; allocated during execution.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Dynamic m/m is managed in ‘c’ and ‘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’ through set of library functions.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calloc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functions are used in ‘c’ and new and delete is used for dynamic m/m allocation in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Linked data structures are preferably implemented using dynamic data structures.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give flexibility of adding, deleting or re arranging data objects at run time.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Additional space can allocated at run time.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Unwanted space can be released at run time.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gives reusability of m/m space.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Syntax: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 *p;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p= (int *) malloc( size of block in bytes);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Return Value: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On success, malloc returns a pointer to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the newly allocated block of memory.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On error (if not enough space exists for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the new block), malloc returns null.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If the argument size == 0, malloc returns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null.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69912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&lt;alloc.h&gt;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&lt;process.h&gt;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 main()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char *str;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allocate memory for string */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if ((str = (char *) malloc(10)) == NULL)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{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printf("Not enough memory to allocate buffer\n");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exit(1);  /* terminate program if out of memory */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}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copy "Hello" into string */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strcpy(str, "Hello");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display string */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printf("String is %s\n", str);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free memory */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free(str);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return 0;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Dynamic memory allocation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#include&lt; alloc.h &gt;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Main()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int n, avg ,i, *p, sum=0;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 (“Enter the no. of  the students whose marks u want to enter.”);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scanf (“%d” ,&amp;n);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p= (int *) malloc (n*2);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if (p==NULL)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printf (“\n Memory allocation unsuccessful”);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exit();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for (i=0;i&lt;n;i++)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scanf (“%d”,(p+i));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for (i=0;i&lt;n; i++)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sum= sum +* (p+i);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avg=sum/n;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 ( “Average marks =%d”, avg);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calloc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required 2 arguments.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int *p;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p=(int*)calloc(10,2);.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argument is no. of blocks required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Second argument is size of each block.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Difference between malloc() &amp; calloc()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Malloc ( )- memory allocated by malloc contains 			garbage value.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Calloc( )- memory allocated by calloc contains 			     all zeros.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&lt;stdio.h&gt;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&lt;alloc.h&gt;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&lt;string.h&gt;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 main()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char *str = NULL;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allocate memory for string */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str = (char *) calloc(10, sizeof(char));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copy "Hello" into string */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strcpy(str, "Hello");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display string */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printf("String is %s\n", str);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/* free memory */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free(str);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return 0;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Persistent &amp; Ephemeral data structures.</a:t>
            </a:r>
            <a:b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data structure is said to be persistent if it can be accessed but can not be modified.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Any operation on such data structure creates two versions of data structures. previous version is saved &amp; all changes are made in new version.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Operations that changes the data will create 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Copy of old instance of data structure with original values.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Copy of new instance of data structures with updated values.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Call by value functions.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Atomic data: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Atomic data are non decomposable entity.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Integer value 123 or character A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can not be further divided.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we divide value 123 it’s meaning lost.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we will create data cells &amp; modify their content’s it mean we can create ephemeral data structures.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These data structures change with operations.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Advantage of it is ability to maintain state as a shared resource among many routines.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is more time efficient than call by value.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Disadvantage: complexity.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Algorithm: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Characteristics: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1.Algorithm should have finiteness.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2.Finite Inputs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3.Must produce finite number of outputs.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4.No Ambiguity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5.Effective:Write calculations which are mechanically possible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to create program: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Any program can be created with the help of two things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Data structures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 Development cycle for creating program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1.Feasibility Study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2.Requirement analysis &amp; problem specification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3.Design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4.Coading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5.Debugging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6.Testing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7.Maintenance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to Analyze Programs: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analysis of program doesn’t mean simply working of the program.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But to check whether for all possible situations program works or not.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analysis also involves working of program efficiently.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Program requires less amount of storage space.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Program gets executed in very less amount of time.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Analysis of algorithm Focuses on time &amp; space complexity.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Space requirement means the space required to store i/p data either static or dynamic. Here space required on top of the system stack to handle recursion/function call should also be considered.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Computing time, an algorithm might require for it’s execution normally depend on the size of input.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Frequency count: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 main()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i,n,sum,x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  sum=0;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(“enter no. of data to be added”);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d”,&amp;n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   for(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=1;i&lt;=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n;i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{ 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     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d”,&amp;x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        sum=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sum+x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   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(“sum= %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d”,sum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Calculation of computation time: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Statement no.  Frequency    computation time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1                       1                       t1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2                       1                       t2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3                       1                       t3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4                     n+1                  (n+1)t4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5                       n                       nt5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6                       n                       nt6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7                       1                        t7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Total computation time=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t1 + t2 + t3 + n(t4 +t5+ t6) + t4 + t7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T=n(t4 + t5+ t6) +(t1+t2+t3+t4+t7)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large n T can be approximated  to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T=n(t4+t5+t6) =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kn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faster computers time required for execution of  (t1+t2+t3+t4+t7) is less.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Determine frequency count for following program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j=1;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 While (j&lt;= n)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{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      x=x+1;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       j++;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Composite data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is composition of several atomic data. so it is further divided.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Date of birth is composite data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But day, month &amp; year are atomic data.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Statement no.            Frequency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1                               1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2                              n+1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3                                n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4                                n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Determine frequency count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for(i=1;i&lt;=n;i++)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         for(j=1;j&lt;=i;j++)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           x=x+1;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Statement no. 1 = n+1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Statement no. 2 = 2+3+…..+n+(n+1)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= (1+2+3+…..n)+n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=n(n+1) + n =1/2(n</a:t>
            </a:r>
            <a:r>
              <a:rPr kumimoji="0" lang="en-US" sz="32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+ 3n)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59" name="Line 4"/>
          <p:cNvSpPr/>
          <p:nvPr/>
        </p:nvSpPr>
        <p:spPr>
          <a:xfrm>
            <a:off x="4114800" y="56388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0" name="Text Box 5"/>
          <p:cNvSpPr txBox="1"/>
          <p:nvPr/>
        </p:nvSpPr>
        <p:spPr>
          <a:xfrm>
            <a:off x="4343400" y="5783263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Statement no 3: =1+2+3+…n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=n(n+1)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=1/2 (n</a:t>
            </a:r>
            <a:r>
              <a:rPr kumimoji="0" lang="en-US" sz="32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n)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3" name="Line 4"/>
          <p:cNvSpPr/>
          <p:nvPr/>
        </p:nvSpPr>
        <p:spPr>
          <a:xfrm>
            <a:off x="4114800" y="28194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84" name="Text Box 5"/>
          <p:cNvSpPr txBox="1"/>
          <p:nvPr/>
        </p:nvSpPr>
        <p:spPr>
          <a:xfrm>
            <a:off x="4343400" y="2971800"/>
            <a:ext cx="457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Measuring the running time of a program: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Running time can be measured from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Input to the program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Size of the program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Machine language instruction set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Machine we are executing on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Time required to execute each m/c instruction.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time complexity of the algorithm of the program.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Measurement of growth rate: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Asymptotic Consideration: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suppose f1(n) &amp; f2(n) are time complexities of two different algorithms for a given problem of size n.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behavior of two functions for smaller &amp; larger values of n differ, we ignore the conflicting behavior of smaller values.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f1(n)=100n</a:t>
            </a:r>
            <a:r>
              <a:rPr kumimoji="0" lang="en-US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f2(n)=5n</a:t>
            </a:r>
            <a:r>
              <a:rPr kumimoji="0" lang="en-US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32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69912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                f1(n)                f2(n)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1                 100                    5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5                2500                  625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10              10000                5000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20              40000               40000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f1(n)&gt;=f2(n) for n&lt;=20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f1(n)&lt;=f2(n) for all n&gt;=20 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will prefer solution having time complexity as f1(n).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constant factor in complexity measure: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f(n)=100n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28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 – a constant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 – size of the problem.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Time required for solving a problem, depends not only on the size of the problem but also on h/w &amp; s/w used to execute the solution.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new computer executes a program two times faster than another computer.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Then irrespective of the size new computer solves a problem two times faster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 functions differ from each other by constant factor when treated as time complexities, should not be treated as different. It should be treated as complexity wise same.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F1(n)=5n</a:t>
            </a:r>
            <a:r>
              <a:rPr kumimoji="0" lang="en-US" sz="32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32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F2(n)=100n</a:t>
            </a:r>
            <a:r>
              <a:rPr kumimoji="0" lang="en-US" sz="32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32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F3(n)=1000n</a:t>
            </a:r>
            <a:r>
              <a:rPr kumimoji="0" lang="en-US" sz="32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32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F4(n)=n</a:t>
            </a:r>
            <a:r>
              <a:rPr kumimoji="0" lang="en-US" sz="32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 </a:t>
            </a:r>
            <a:endParaRPr kumimoji="0" lang="en-US" sz="32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Time complexity of all is same.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Time complexity: Best case(</a:t>
            </a:r>
            <a:r>
              <a:rPr kumimoji="0" lang="el-G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Ω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Best case: Algorithm will give it’s best behavior if the element to be searched is the first element in array.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Only one comparison  will be needed to search an element.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Big - Omega notation is used to define the 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lower bound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of an algorithm in terms of Time Complexity.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That means Big - Omega notation always indicates the minimum time required by an algorithm for all input values. 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That means Big - Omega notation describes the best case of an algorithm time complexity.</a:t>
            </a:r>
            <a:b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Best case= </a:t>
            </a:r>
            <a:r>
              <a:rPr kumimoji="0" lang="el-G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Ω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Big - Omega Notation can be defined as follows...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Consider function f(n) the time complexity of an algorithm and g(n) is the most significant term. If f(n) &gt;= C x g(n) for all n &gt;= n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 C &gt; 0 and n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&gt;= 1. Then we can represent f(n) as Ω(g(n)).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f(n) = </a:t>
            </a:r>
            <a:r>
              <a:rPr kumimoji="0" lang="el-G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Ω(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g(n))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Type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data type is a term which refers to the kind of data variable may hold in PL.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		Data types are int ,float, char, double etc.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4274" name="Picture 2" descr="C:\Users\SRR\Desktop\AlgoAnalysis-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752600"/>
            <a:ext cx="838200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Worst case: Big - Oh notation 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worst case: Algorithm will give it’s worst behavior if the element to be searched is the last element in array or search ends in a failure.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 comparison  will be needed to search an element.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Big - Oh notation is used to define the 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upper bound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of an algorithm in terms of Time Complexity.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That means Big - Oh notation always indicates the maximum time required by an algorithm for all input values.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That means Big - Oh notation describes the worst case of an algorithm time complexity.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worst case= O(n)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Big - Oh Notation can be defined as follows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...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Consider function f(n) the time complexity of an algorithm and g(n) is the most significant term. If f(n) &lt;= C g(n) for all n &gt;= n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 C &gt; 0 and n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&gt;= 1. Then we can represent f(n) as O(g(n)).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f(n) = O(g(n))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7346" name="Picture 2" descr="C:\Users\SRR\Desktop\AlgoAnalysis-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185988"/>
            <a:ext cx="7543800" cy="4062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Average case (Big - Theta notation)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number of comparisons required to search an element present in between 1 and n.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Big - Theta notation is used to define the 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average bound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of an algorithm in terms of Time Complexity.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That means Big - Theta notation always indicates the average time required by an algorithm for all input values.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That means Big - Theta notation describes the average case of an algorithm time complexity.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Average case= </a:t>
            </a:r>
            <a:r>
              <a:rPr kumimoji="0" lang="el-G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Θ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(n)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Big - Theta Notation can be defined as follows...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Consider function f(n) the time complexity of an algorithm and g(n) is the most significant term. If C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g(n) &lt;= f(n) &lt;= C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g(n) for all n &gt;= n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 C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C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&gt; 0 and n</a:t>
            </a:r>
            <a:r>
              <a:rPr kumimoji="0" lang="en-US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&gt;= 1. Then we can represent f(n) as Θ(g(n)).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f(n) = </a:t>
            </a:r>
            <a:r>
              <a:rPr kumimoji="0" lang="el-G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Θ(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g(n))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0418" name="Picture 2" descr="C:\Users\SRR\Desktop\AlgoAnalysis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185988"/>
            <a:ext cx="7620000" cy="3910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Ordered List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Ordered list is a set of elements where set may be empty or it can be written as a collection of elements such as (a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……..a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a list sometimes called as linear list.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set of days in week.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List of one digit numbers.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Operations: Display, search, insert, delete.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Polynomials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One classic example of an ordered list is a polynomials.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Def.-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 polynomial is the sum of terms where each terms consists of variable, coefficient and exponent.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Various operations –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Addition of two polynomials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Multiplication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Evaluation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Polynomial representation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0" name="Text Box 3"/>
          <p:cNvSpPr txBox="1"/>
          <p:nvPr/>
        </p:nvSpPr>
        <p:spPr>
          <a:xfrm>
            <a:off x="5181600" y="1981200"/>
            <a:ext cx="3581400" cy="4494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// an array of struct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#define MAXSIZE  10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typedef struct  poly {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                                real  coeff;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                                int    expo;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                              }term;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term   poly1[MAXSIZE];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term   poly2[MAXSIZE];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term   poly3[MAXSIZE]; 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491" name="Text Box 4"/>
          <p:cNvSpPr txBox="1"/>
          <p:nvPr/>
        </p:nvSpPr>
        <p:spPr>
          <a:xfrm>
            <a:off x="533400" y="1752600"/>
            <a:ext cx="3810000" cy="160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one dimensional array where: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 index represents the exponent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     and the stored value is the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     corresponding coefficient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492" name="Rectangle 5"/>
          <p:cNvSpPr/>
          <p:nvPr/>
        </p:nvSpPr>
        <p:spPr>
          <a:xfrm>
            <a:off x="596900" y="5105400"/>
            <a:ext cx="30607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493" name="Text Box 6"/>
          <p:cNvSpPr txBox="1"/>
          <p:nvPr/>
        </p:nvSpPr>
        <p:spPr>
          <a:xfrm>
            <a:off x="609600" y="4724400"/>
            <a:ext cx="3200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0  1   2   3   4   5   6   7   8   9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494" name="Line 7"/>
          <p:cNvSpPr/>
          <p:nvPr/>
        </p:nvSpPr>
        <p:spPr>
          <a:xfrm>
            <a:off x="9144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95" name="Line 8"/>
          <p:cNvSpPr/>
          <p:nvPr/>
        </p:nvSpPr>
        <p:spPr>
          <a:xfrm>
            <a:off x="12192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96" name="Line 9"/>
          <p:cNvSpPr/>
          <p:nvPr/>
        </p:nvSpPr>
        <p:spPr>
          <a:xfrm>
            <a:off x="15240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97" name="Line 10"/>
          <p:cNvSpPr/>
          <p:nvPr/>
        </p:nvSpPr>
        <p:spPr>
          <a:xfrm>
            <a:off x="18288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98" name="Line 11"/>
          <p:cNvSpPr/>
          <p:nvPr/>
        </p:nvSpPr>
        <p:spPr>
          <a:xfrm>
            <a:off x="21336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99" name="Line 12"/>
          <p:cNvSpPr/>
          <p:nvPr/>
        </p:nvSpPr>
        <p:spPr>
          <a:xfrm>
            <a:off x="24384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0" name="Line 13"/>
          <p:cNvSpPr/>
          <p:nvPr/>
        </p:nvSpPr>
        <p:spPr>
          <a:xfrm>
            <a:off x="27432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1" name="Line 14"/>
          <p:cNvSpPr/>
          <p:nvPr/>
        </p:nvSpPr>
        <p:spPr>
          <a:xfrm>
            <a:off x="30480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2" name="Line 15"/>
          <p:cNvSpPr/>
          <p:nvPr/>
        </p:nvSpPr>
        <p:spPr>
          <a:xfrm>
            <a:off x="3352800" y="5105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3" name="Text Box 16"/>
          <p:cNvSpPr txBox="1"/>
          <p:nvPr/>
        </p:nvSpPr>
        <p:spPr>
          <a:xfrm>
            <a:off x="1143000" y="4038600"/>
            <a:ext cx="2362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2x</a:t>
            </a:r>
            <a:r>
              <a:rPr lang="en-US" baseline="30000" dirty="0">
                <a:latin typeface="Arial" panose="020B0604020202020204" pitchFamily="34" charset="0"/>
              </a:rPr>
              <a:t>8 </a:t>
            </a:r>
            <a:r>
              <a:rPr lang="en-US" dirty="0">
                <a:latin typeface="Arial" panose="020B0604020202020204" pitchFamily="34" charset="0"/>
              </a:rPr>
              <a:t>+ 4x</a:t>
            </a:r>
            <a:r>
              <a:rPr lang="en-US" baseline="30000" dirty="0">
                <a:latin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</a:rPr>
              <a:t> + 1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504" name="Text Box 17"/>
          <p:cNvSpPr txBox="1"/>
          <p:nvPr/>
        </p:nvSpPr>
        <p:spPr>
          <a:xfrm>
            <a:off x="3049588" y="5148263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sz="1400" dirty="0">
                <a:latin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3505" name="Rectangle 18"/>
          <p:cNvSpPr/>
          <p:nvPr/>
        </p:nvSpPr>
        <p:spPr>
          <a:xfrm>
            <a:off x="1219200" y="5156200"/>
            <a:ext cx="28257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400" dirty="0">
                <a:latin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3506" name="Rectangle 19"/>
          <p:cNvSpPr/>
          <p:nvPr/>
        </p:nvSpPr>
        <p:spPr>
          <a:xfrm>
            <a:off x="609600" y="5156200"/>
            <a:ext cx="28257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400" dirty="0">
                <a:latin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3507" name="Text Box 20"/>
          <p:cNvSpPr txBox="1"/>
          <p:nvPr/>
        </p:nvSpPr>
        <p:spPr>
          <a:xfrm>
            <a:off x="4191000" y="3505200"/>
            <a:ext cx="533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OR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Types 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Built in data type: int ,char, float etc.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User defined: typedef, enum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Derived data type. Array,structures,union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Drawbacks Of Using Array: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exponent is too large then unnecessary the size of array will be more. Ex.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7x</a:t>
            </a:r>
            <a:r>
              <a:rPr kumimoji="0" lang="en-US" sz="40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999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-10.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Scanning such array will be time consuming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Wastage of space.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 not decide what the array size should be.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3x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4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+5x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3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+7x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2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+10x-19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This type of representation of polynomials is suitable if, the upper limit on exponent value is reasonably high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Actual number or terms are closer to this limiting value.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Polynomial representation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By using structure.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 main advantages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1. There is no limit on maximum value of the exponent.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2. It requires less number of terms though there is vast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       difference in max &amp; min value of exponent.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typedef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struct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poly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{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coeff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expo;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}p;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p p1[10];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70" name="Rectangle 2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Ex.   7x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999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-10       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 Coeff    expo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0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1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9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74" name="Group 30"/>
          <p:cNvGraphicFramePr>
            <a:graphicFrameLocks noGrp="1"/>
          </p:cNvGraphicFramePr>
          <p:nvPr>
            <p:ph sz="half" idx="1"/>
          </p:nvPr>
        </p:nvGraphicFramePr>
        <p:xfrm>
          <a:off x="1981200" y="2743200"/>
          <a:ext cx="2692400" cy="2746375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999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-10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Polynomial addition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Take polynomial A &amp; B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3x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3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+2x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2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+x+1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5x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3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+7x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Polynomial evaluation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Consider the polynomial for evaluation as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-10x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7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+4x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5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+3x</a:t>
            </a:r>
            <a:r>
              <a:rPr kumimoji="0" lang="en-US" sz="28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2</a:t>
            </a:r>
            <a:endParaRPr kumimoji="0" lang="en-US" sz="28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sz="28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Algorithm: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Step1: Read the polynomial array A.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Step2: Read the value of x.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Step3: Initialize the variable sum to zero.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Step 4: Then calculate coeff * pow (x, exp) of each term      	       and add the result to sum.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Step 5: Display sum.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Step 6 : stop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30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 of Sequential Organization:</a:t>
            </a: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660400" marR="0" lvl="0" indent="-660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mean data is stored in sequential form, in consecutive m/m locations.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Ex. Array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There are two basic operations performed on this data.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romanL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Storing data at desired location.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AutoNum type="romanL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Retrieving data from desired location.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Storage representation for arrays: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One dimensional array Ex. int a[10];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683" name="Rectangle 4"/>
          <p:cNvSpPr/>
          <p:nvPr/>
        </p:nvSpPr>
        <p:spPr>
          <a:xfrm>
            <a:off x="3810000" y="2667000"/>
            <a:ext cx="1066800" cy="3429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684" name="Text Box 5"/>
          <p:cNvSpPr txBox="1"/>
          <p:nvPr/>
        </p:nvSpPr>
        <p:spPr>
          <a:xfrm>
            <a:off x="3962400" y="2819400"/>
            <a:ext cx="685800" cy="160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10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20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30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 40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685" name="Line 6"/>
          <p:cNvSpPr/>
          <p:nvPr/>
        </p:nvSpPr>
        <p:spPr>
          <a:xfrm>
            <a:off x="3810000" y="31242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6" name="Line 7"/>
          <p:cNvSpPr/>
          <p:nvPr/>
        </p:nvSpPr>
        <p:spPr>
          <a:xfrm>
            <a:off x="3810000" y="36576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Line 8"/>
          <p:cNvSpPr/>
          <p:nvPr/>
        </p:nvSpPr>
        <p:spPr>
          <a:xfrm>
            <a:off x="3810000" y="41148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8" name="Line 9"/>
          <p:cNvSpPr/>
          <p:nvPr/>
        </p:nvSpPr>
        <p:spPr>
          <a:xfrm>
            <a:off x="3810000" y="45720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9" name="Text Box 10"/>
          <p:cNvSpPr txBox="1"/>
          <p:nvPr/>
        </p:nvSpPr>
        <p:spPr>
          <a:xfrm>
            <a:off x="3124200" y="2819400"/>
            <a:ext cx="457200" cy="3255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690" name="Text Box 11"/>
          <p:cNvSpPr txBox="1"/>
          <p:nvPr/>
        </p:nvSpPr>
        <p:spPr>
          <a:xfrm>
            <a:off x="1828800" y="3429000"/>
            <a:ext cx="1066800" cy="1190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Index used to find element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691" name="Line 12"/>
          <p:cNvSpPr/>
          <p:nvPr/>
        </p:nvSpPr>
        <p:spPr>
          <a:xfrm flipH="1">
            <a:off x="2514600" y="304800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692" name="Text Box 13"/>
          <p:cNvSpPr txBox="1"/>
          <p:nvPr/>
        </p:nvSpPr>
        <p:spPr>
          <a:xfrm>
            <a:off x="4114800" y="2286000"/>
            <a:ext cx="457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693" name="Text Box 14"/>
          <p:cNvSpPr txBox="1"/>
          <p:nvPr/>
        </p:nvSpPr>
        <p:spPr>
          <a:xfrm>
            <a:off x="5562600" y="2971800"/>
            <a:ext cx="1447800" cy="9159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Value stored in array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694" name="Line 15"/>
          <p:cNvSpPr/>
          <p:nvPr/>
        </p:nvSpPr>
        <p:spPr>
          <a:xfrm>
            <a:off x="4800600" y="2895600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Two dimensional array Ex. int a[10][3];</a:t>
            </a:r>
            <a:b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381" name="Group 37"/>
          <p:cNvGraphicFramePr>
            <a:graphicFrameLocks noGrp="1"/>
          </p:cNvGraphicFramePr>
          <p:nvPr>
            <p:ph idx="1"/>
          </p:nvPr>
        </p:nvGraphicFramePr>
        <p:xfrm>
          <a:off x="3733800" y="2057400"/>
          <a:ext cx="2971800" cy="3940175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28" name="Text Box 28"/>
          <p:cNvSpPr txBox="1"/>
          <p:nvPr/>
        </p:nvSpPr>
        <p:spPr>
          <a:xfrm>
            <a:off x="3200400" y="2133600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29" name="Text Box 29"/>
          <p:cNvSpPr txBox="1"/>
          <p:nvPr/>
        </p:nvSpPr>
        <p:spPr>
          <a:xfrm>
            <a:off x="3200400" y="2209800"/>
            <a:ext cx="381000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0" name="Text Box 30"/>
          <p:cNvSpPr txBox="1"/>
          <p:nvPr/>
        </p:nvSpPr>
        <p:spPr>
          <a:xfrm>
            <a:off x="3124200" y="2819400"/>
            <a:ext cx="533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1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1" name="Text Box 31"/>
          <p:cNvSpPr txBox="1"/>
          <p:nvPr/>
        </p:nvSpPr>
        <p:spPr>
          <a:xfrm>
            <a:off x="3200400" y="3505200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2" name="Text Box 32"/>
          <p:cNvSpPr txBox="1"/>
          <p:nvPr/>
        </p:nvSpPr>
        <p:spPr>
          <a:xfrm>
            <a:off x="4038600" y="1524000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3" name="Text Box 33"/>
          <p:cNvSpPr txBox="1"/>
          <p:nvPr/>
        </p:nvSpPr>
        <p:spPr>
          <a:xfrm>
            <a:off x="5029200" y="1524000"/>
            <a:ext cx="533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 1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4" name="Text Box 34"/>
          <p:cNvSpPr txBox="1"/>
          <p:nvPr/>
        </p:nvSpPr>
        <p:spPr>
          <a:xfrm>
            <a:off x="6096000" y="1524000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5" name="Text Box 40"/>
          <p:cNvSpPr txBox="1"/>
          <p:nvPr/>
        </p:nvSpPr>
        <p:spPr>
          <a:xfrm>
            <a:off x="3200400" y="4038600"/>
            <a:ext cx="304800" cy="2017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6" name="Text Box 41"/>
          <p:cNvSpPr txBox="1"/>
          <p:nvPr/>
        </p:nvSpPr>
        <p:spPr>
          <a:xfrm>
            <a:off x="2133600" y="2743200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row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7" name="Line 42"/>
          <p:cNvSpPr/>
          <p:nvPr/>
        </p:nvSpPr>
        <p:spPr>
          <a:xfrm>
            <a:off x="2743200" y="28956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2738" name="Text Box 43"/>
          <p:cNvSpPr txBox="1"/>
          <p:nvPr/>
        </p:nvSpPr>
        <p:spPr>
          <a:xfrm>
            <a:off x="4953000" y="1066800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Columns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2739" name="Line 44"/>
          <p:cNvSpPr/>
          <p:nvPr/>
        </p:nvSpPr>
        <p:spPr>
          <a:xfrm flipH="1">
            <a:off x="5486400" y="1371600"/>
            <a:ext cx="76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elements in two dimensional array may be arranged either in row wise or column wise.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elements are stored in row wise manner then it is called “Row Major Representation”.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elements are stored in column wise manner then it is called “Column Major Representation”.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structure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The data structure can be defined as the collection of elements and all possible operations which are required for those set of elements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Row major Representation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elements are stored in row wise manner then it is called “Row Major Representation”.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Ex. If we want to store elements 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10	20	30	40	50	60 then 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 a 2D array 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    0	         1	2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0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1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9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>
            <p:ph sz="half" idx="1"/>
          </p:nvPr>
        </p:nvGraphicFramePr>
        <p:xfrm>
          <a:off x="2000250" y="3819525"/>
          <a:ext cx="4038600" cy="2073275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Column Major Representation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elements are stored in column wise manner then it is called “Column Major Representation”.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Ex. If we want to store elements 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10	20	30	40	50	60 then elements will be filled up by column wise manner (consider array a[3][2])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 a 2D array 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   0	         1	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0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1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2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ph sz="half" idx="1"/>
          </p:nvPr>
        </p:nvGraphicFramePr>
        <p:xfrm>
          <a:off x="2133600" y="4338638"/>
          <a:ext cx="2692400" cy="15541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Each element is occupied at successive location if the element is of integer type then 2 bytes of memory will be allocated.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it is float then 4 bytes of memory will be allocated.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 a[3][2]={    {10,20}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       {30,40}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       {50,60}  }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Then in a row major matrix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a[0][0]      a[0][1]    a[1][0]  a[1][1]   a[2][0]   a [2][1]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100	           102          104       106       108          110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 in the column major matrix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a[0][0]   a[1][0]    a[2][0]  a[0][1]   a[1][1]   a [2][1]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100	           102          104       106       108          110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827" name="Rectangle 4"/>
          <p:cNvSpPr/>
          <p:nvPr/>
        </p:nvSpPr>
        <p:spPr>
          <a:xfrm>
            <a:off x="700088" y="2695575"/>
            <a:ext cx="7696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dirty="0">
                <a:latin typeface="Arial" panose="020B0604020202020204" pitchFamily="34" charset="0"/>
              </a:rPr>
              <a:t>     10            20            30         40          50          60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7828" name="Line 5"/>
          <p:cNvSpPr/>
          <p:nvPr/>
        </p:nvSpPr>
        <p:spPr>
          <a:xfrm>
            <a:off x="1676400" y="27432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29" name="Line 6"/>
          <p:cNvSpPr/>
          <p:nvPr/>
        </p:nvSpPr>
        <p:spPr>
          <a:xfrm>
            <a:off x="2667000" y="27432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0" name="Line 7"/>
          <p:cNvSpPr/>
          <p:nvPr/>
        </p:nvSpPr>
        <p:spPr>
          <a:xfrm>
            <a:off x="3748088" y="26527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1" name="Line 8"/>
          <p:cNvSpPr/>
          <p:nvPr/>
        </p:nvSpPr>
        <p:spPr>
          <a:xfrm>
            <a:off x="4586288" y="26527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2" name="Line 9"/>
          <p:cNvSpPr/>
          <p:nvPr/>
        </p:nvSpPr>
        <p:spPr>
          <a:xfrm>
            <a:off x="5500688" y="26527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3" name="Line 10"/>
          <p:cNvSpPr/>
          <p:nvPr/>
        </p:nvSpPr>
        <p:spPr>
          <a:xfrm>
            <a:off x="6415088" y="26527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4" name="Rectangle 11"/>
          <p:cNvSpPr/>
          <p:nvPr/>
        </p:nvSpPr>
        <p:spPr>
          <a:xfrm>
            <a:off x="533400" y="4676775"/>
            <a:ext cx="7696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dirty="0">
                <a:latin typeface="Arial" panose="020B0604020202020204" pitchFamily="34" charset="0"/>
              </a:rPr>
              <a:t>     10             30            50         20          40          60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7835" name="Line 12"/>
          <p:cNvSpPr/>
          <p:nvPr/>
        </p:nvSpPr>
        <p:spPr>
          <a:xfrm>
            <a:off x="1676400" y="470535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6" name="Line 13"/>
          <p:cNvSpPr/>
          <p:nvPr/>
        </p:nvSpPr>
        <p:spPr>
          <a:xfrm>
            <a:off x="2667000" y="470535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7" name="Line 14"/>
          <p:cNvSpPr/>
          <p:nvPr/>
        </p:nvSpPr>
        <p:spPr>
          <a:xfrm>
            <a:off x="3505200" y="470535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8" name="Line 15"/>
          <p:cNvSpPr/>
          <p:nvPr/>
        </p:nvSpPr>
        <p:spPr>
          <a:xfrm>
            <a:off x="4433888" y="471011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9" name="Line 16"/>
          <p:cNvSpPr/>
          <p:nvPr/>
        </p:nvSpPr>
        <p:spPr>
          <a:xfrm>
            <a:off x="5257800" y="470535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40" name="Line 17"/>
          <p:cNvSpPr/>
          <p:nvPr/>
        </p:nvSpPr>
        <p:spPr>
          <a:xfrm>
            <a:off x="6248400" y="470535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Address calculation for any element will be as follows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 row major matrix, the element a[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][j] will be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base address +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* total number of columns + j)* size of data type.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 column major matrix, the element a[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][j] will be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base address +( j * total number of rows +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)* size of data type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286750" cy="823913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Sparse Matrices</a:t>
            </a:r>
            <a:endParaRPr kumimoji="0" lang="en-US" altLang="zh-TW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 txBox="1"/>
          <p:nvPr/>
        </p:nvSpPr>
        <p:spPr>
          <a:xfrm>
            <a:off x="684213" y="1268413"/>
            <a:ext cx="7772400" cy="4951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omic Sans MS" panose="030F0702030302020204" pitchFamily="66" charset="0"/>
                <a:ea typeface="PMingLiU" pitchFamily="18" charset="-120"/>
              </a:rPr>
              <a:t>An example </a:t>
            </a:r>
            <a:r>
              <a:rPr lang="en-US" altLang="zh-TW" sz="2600" dirty="0">
                <a:solidFill>
                  <a:srgbClr val="C00000"/>
                </a:solidFill>
                <a:latin typeface="Comic Sans MS" panose="030F0702030302020204" pitchFamily="66" charset="0"/>
                <a:ea typeface="PMingLiU" pitchFamily="18" charset="-120"/>
              </a:rPr>
              <a:t>sparse matrix</a:t>
            </a:r>
            <a:r>
              <a:rPr lang="en-US" altLang="zh-TW" sz="2600" dirty="0">
                <a:latin typeface="Comic Sans MS" panose="030F0702030302020204" pitchFamily="66" charset="0"/>
                <a:ea typeface="PMingLiU" pitchFamily="18" charset="-120"/>
              </a:rPr>
              <a:t>:</a:t>
            </a:r>
            <a:endParaRPr lang="en-US" altLang="zh-TW" sz="26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</a:pP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</a:pP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</a:pP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C00000"/>
              </a:solidFill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Comic Sans MS" panose="030F0702030302020204" pitchFamily="66" charset="0"/>
                <a:ea typeface="PMingLiU" pitchFamily="18" charset="-120"/>
              </a:rPr>
              <a:t>A lot of </a:t>
            </a:r>
            <a:r>
              <a:rPr lang="en-US" altLang="zh-TW" sz="2400" dirty="0">
                <a:solidFill>
                  <a:srgbClr val="C00000"/>
                </a:solidFill>
                <a:latin typeface="Comic Sans MS" panose="030F0702030302020204" pitchFamily="66" charset="0"/>
                <a:ea typeface="PMingLiU" pitchFamily="18" charset="-120"/>
              </a:rPr>
              <a:t>“zero” entries</a:t>
            </a:r>
            <a:r>
              <a:rPr lang="en-US" altLang="zh-TW" sz="2400" dirty="0">
                <a:latin typeface="Comic Sans MS" panose="030F0702030302020204" pitchFamily="66" charset="0"/>
                <a:ea typeface="PMingLiU" pitchFamily="18" charset="-120"/>
              </a:rPr>
              <a:t>. </a:t>
            </a: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</a:pPr>
            <a:r>
              <a:rPr lang="en-US" altLang="zh-TW" sz="2400" dirty="0">
                <a:latin typeface="Comic Sans MS" panose="030F0702030302020204" pitchFamily="66" charset="0"/>
                <a:ea typeface="PMingLiU" pitchFamily="18" charset="-120"/>
              </a:rPr>
              <a:t>   Thus </a:t>
            </a:r>
            <a:r>
              <a:rPr lang="en-US" altLang="zh-TW" sz="2400" dirty="0">
                <a:solidFill>
                  <a:srgbClr val="7030A0"/>
                </a:solidFill>
                <a:latin typeface="Comic Sans MS" panose="030F0702030302020204" pitchFamily="66" charset="0"/>
                <a:ea typeface="PMingLiU" pitchFamily="18" charset="-120"/>
              </a:rPr>
              <a:t>large memory space</a:t>
            </a:r>
            <a:r>
              <a:rPr lang="en-US" altLang="zh-TW" sz="2400" dirty="0">
                <a:latin typeface="Comic Sans MS" panose="030F0702030302020204" pitchFamily="66" charset="0"/>
                <a:ea typeface="PMingLiU" pitchFamily="18" charset="-120"/>
              </a:rPr>
              <a:t> is </a:t>
            </a:r>
            <a:r>
              <a:rPr lang="en-US" altLang="zh-TW" sz="2400" dirty="0">
                <a:solidFill>
                  <a:srgbClr val="0000FF"/>
                </a:solidFill>
                <a:latin typeface="Comic Sans MS" panose="030F0702030302020204" pitchFamily="66" charset="0"/>
                <a:ea typeface="PMingLiU" pitchFamily="18" charset="-120"/>
              </a:rPr>
              <a:t>wasted</a:t>
            </a:r>
            <a:r>
              <a:rPr lang="en-US" altLang="zh-TW" sz="2400" dirty="0">
                <a:latin typeface="Comic Sans MS" panose="030F0702030302020204" pitchFamily="66" charset="0"/>
                <a:ea typeface="PMingLiU" pitchFamily="18" charset="-120"/>
              </a:rPr>
              <a:t>.</a:t>
            </a:r>
            <a:endParaRPr lang="en-US" altLang="zh-TW" sz="2400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</a:pPr>
            <a:endParaRPr lang="en-US" altLang="zh-TW" dirty="0">
              <a:latin typeface="Comic Sans MS" panose="030F0702030302020204" pitchFamily="66" charset="0"/>
              <a:ea typeface="PMingLiU" pitchFamily="18" charset="-12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Comic Sans MS" panose="030F0702030302020204" pitchFamily="66" charset="0"/>
                <a:ea typeface="PMingLiU" pitchFamily="18" charset="-120"/>
              </a:rPr>
              <a:t>Could we use other representation to </a:t>
            </a:r>
            <a:r>
              <a:rPr lang="en-US" altLang="zh-TW" sz="2400" dirty="0">
                <a:solidFill>
                  <a:srgbClr val="C00000"/>
                </a:solidFill>
                <a:latin typeface="Comic Sans MS" panose="030F0702030302020204" pitchFamily="66" charset="0"/>
                <a:ea typeface="PMingLiU" pitchFamily="18" charset="-120"/>
              </a:rPr>
              <a:t>save memory space</a:t>
            </a:r>
            <a:r>
              <a:rPr lang="en-US" altLang="zh-TW" sz="2400" dirty="0">
                <a:solidFill>
                  <a:srgbClr val="000000"/>
                </a:solidFill>
                <a:latin typeface="Comic Sans MS" panose="030F0702030302020204" pitchFamily="66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Comic Sans MS" panose="030F0702030302020204" pitchFamily="66" charset="0"/>
                <a:ea typeface="PMingLiU" pitchFamily="18" charset="-120"/>
              </a:rPr>
              <a:t>??</a:t>
            </a:r>
            <a:endParaRPr lang="en-US" altLang="zh-TW" sz="2400" dirty="0">
              <a:solidFill>
                <a:srgbClr val="C00000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grpSp>
        <p:nvGrpSpPr>
          <p:cNvPr id="79875" name="群組 17"/>
          <p:cNvGrpSpPr/>
          <p:nvPr/>
        </p:nvGrpSpPr>
        <p:grpSpPr>
          <a:xfrm>
            <a:off x="2428875" y="1785938"/>
            <a:ext cx="4214813" cy="2279650"/>
            <a:chOff x="3286116" y="1714488"/>
            <a:chExt cx="4214842" cy="2280285"/>
          </a:xfrm>
        </p:grpSpPr>
        <p:sp>
          <p:nvSpPr>
            <p:cNvPr id="79876" name="左右括弧 7"/>
            <p:cNvSpPr/>
            <p:nvPr/>
          </p:nvSpPr>
          <p:spPr>
            <a:xfrm>
              <a:off x="3929058" y="1714488"/>
              <a:ext cx="3571900" cy="2280285"/>
            </a:xfrm>
            <a:prstGeom prst="bracketPair">
              <a:avLst>
                <a:gd name="adj" fmla="val 5778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tIns="137160" bIns="137160" anchor="t">
              <a:spAutoFit/>
            </a:bodyPr>
            <a:p>
              <a:pPr eaLnBrk="0" hangingPunct="0"/>
              <a:r>
                <a:rPr lang="en-US" altLang="zh-TW" dirty="0">
                  <a:latin typeface="Arial" panose="020B0604020202020204" pitchFamily="34" charset="0"/>
                  <a:ea typeface="PMingLiU" pitchFamily="18" charset="-120"/>
                </a:rPr>
                <a:t>  15     0      0    22    0   -15</a:t>
              </a:r>
              <a:endParaRPr lang="en-US" altLang="zh-TW" dirty="0">
                <a:latin typeface="Arial" panose="020B0604020202020204" pitchFamily="34" charset="0"/>
                <a:ea typeface="PMingLiU" pitchFamily="18" charset="-120"/>
              </a:endParaRPr>
            </a:p>
            <a:p>
              <a:pPr eaLnBrk="0" hangingPunct="0"/>
              <a:r>
                <a:rPr lang="en-US" altLang="zh-TW" dirty="0">
                  <a:latin typeface="Arial" panose="020B0604020202020204" pitchFamily="34" charset="0"/>
                  <a:ea typeface="PMingLiU" pitchFamily="18" charset="-120"/>
                </a:rPr>
                <a:t>    0    11     3     0     0      0</a:t>
              </a:r>
              <a:endParaRPr lang="en-US" altLang="zh-TW" dirty="0">
                <a:latin typeface="Arial" panose="020B0604020202020204" pitchFamily="34" charset="0"/>
                <a:ea typeface="PMingLiU" pitchFamily="18" charset="-120"/>
              </a:endParaRPr>
            </a:p>
            <a:p>
              <a:pPr eaLnBrk="0" hangingPunct="0"/>
              <a:r>
                <a:rPr lang="en-US" altLang="zh-TW" dirty="0">
                  <a:latin typeface="Arial" panose="020B0604020202020204" pitchFamily="34" charset="0"/>
                  <a:ea typeface="PMingLiU" pitchFamily="18" charset="-120"/>
                </a:rPr>
                <a:t>    0      0     0    -6     0      0</a:t>
              </a:r>
              <a:endParaRPr lang="en-US" altLang="zh-TW" dirty="0">
                <a:latin typeface="Arial" panose="020B0604020202020204" pitchFamily="34" charset="0"/>
                <a:ea typeface="PMingLiU" pitchFamily="18" charset="-120"/>
              </a:endParaRPr>
            </a:p>
            <a:p>
              <a:pPr eaLnBrk="0" hangingPunct="0"/>
              <a:r>
                <a:rPr lang="en-US" altLang="zh-TW" dirty="0">
                  <a:latin typeface="Arial" panose="020B0604020202020204" pitchFamily="34" charset="0"/>
                  <a:ea typeface="PMingLiU" pitchFamily="18" charset="-120"/>
                </a:rPr>
                <a:t>    0      0     0     0     0      0</a:t>
              </a:r>
              <a:endParaRPr lang="en-US" altLang="zh-TW" dirty="0">
                <a:latin typeface="Arial" panose="020B0604020202020204" pitchFamily="34" charset="0"/>
                <a:ea typeface="PMingLiU" pitchFamily="18" charset="-120"/>
              </a:endParaRPr>
            </a:p>
            <a:p>
              <a:pPr eaLnBrk="0" hangingPunct="0"/>
              <a:r>
                <a:rPr lang="en-US" altLang="zh-TW" dirty="0">
                  <a:latin typeface="Arial" panose="020B0604020202020204" pitchFamily="34" charset="0"/>
                  <a:ea typeface="PMingLiU" pitchFamily="18" charset="-120"/>
                </a:rPr>
                <a:t>  91      0     0     0     0      0</a:t>
              </a:r>
              <a:endParaRPr lang="en-US" altLang="zh-TW" dirty="0">
                <a:latin typeface="Arial" panose="020B0604020202020204" pitchFamily="34" charset="0"/>
                <a:ea typeface="PMingLiU" pitchFamily="18" charset="-120"/>
              </a:endParaRPr>
            </a:p>
            <a:p>
              <a:pPr eaLnBrk="0" hangingPunct="0"/>
              <a:r>
                <a:rPr lang="en-US" altLang="zh-TW" dirty="0">
                  <a:latin typeface="Arial" panose="020B0604020202020204" pitchFamily="34" charset="0"/>
                  <a:ea typeface="PMingLiU" pitchFamily="18" charset="-120"/>
                </a:rPr>
                <a:t>    0      0    28    0     0      0</a:t>
              </a:r>
              <a:endParaRPr lang="zh-TW" altLang="en-US" dirty="0">
                <a:latin typeface="Arial" panose="020B0604020202020204" pitchFamily="34" charset="0"/>
                <a:ea typeface="PMingLiU" pitchFamily="18" charset="-120"/>
              </a:endParaRPr>
            </a:p>
          </p:txBody>
        </p:sp>
        <p:sp>
          <p:nvSpPr>
            <p:cNvPr id="79877" name="文字方塊 12"/>
            <p:cNvSpPr txBox="1"/>
            <p:nvPr/>
          </p:nvSpPr>
          <p:spPr>
            <a:xfrm>
              <a:off x="3286116" y="2571977"/>
              <a:ext cx="714380" cy="4160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TW" dirty="0">
                  <a:latin typeface="Comic Sans MS" panose="030F0702030302020204" pitchFamily="66" charset="0"/>
                  <a:ea typeface="PMingLiU" pitchFamily="18" charset="-120"/>
                </a:rPr>
                <a:t>A =</a:t>
              </a:r>
              <a:endParaRPr lang="zh-TW" altLang="en-US" dirty="0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</p:grpSp>
      <p:sp>
        <p:nvSpPr>
          <p:cNvPr id="79878" name="投影片編號版面配置區 4"/>
          <p:cNvSpPr txBox="1"/>
          <p:nvPr/>
        </p:nvSpPr>
        <p:spPr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r" eaLnBrk="0" hangingPunct="0"/>
            <a:fld id="{9A0DB2DC-4C9A-4742-B13C-FB6460FD3503}" type="slidenum">
              <a:rPr lang="zh-TW" altLang="en-US" sz="1600" dirty="0">
                <a:latin typeface="Times New Roman" panose="02020603050405020304" pitchFamily="18" charset="0"/>
                <a:ea typeface="PMingLiU" pitchFamily="18" charset="-120"/>
              </a:rPr>
            </a:fld>
            <a:endParaRPr lang="zh-TW" altLang="en-US" sz="16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8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215313" cy="823913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Representation for Sparse Matrices</a:t>
            </a:r>
            <a:endParaRPr kumimoji="0" lang="en-US" altLang="zh-TW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888288" cy="4951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Use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triple &lt;row, </a:t>
            </a:r>
            <a:r>
              <a:rPr kumimoji="0" lang="en-US" altLang="zh-TW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col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value&gt;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to characterize an element in the matrix.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Use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array of triples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a[]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to represent a matrix.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row by row</a:t>
            </a: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within a row,</a:t>
            </a: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	column by column</a:t>
            </a: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Arial" panose="020B0604020202020204" pitchFamily="34" charset="0"/>
              <a:cs typeface="+mn-ea"/>
            </a:endParaRPr>
          </a:p>
        </p:txBody>
      </p:sp>
      <p:grpSp>
        <p:nvGrpSpPr>
          <p:cNvPr id="2" name="群組 12"/>
          <p:cNvGrpSpPr/>
          <p:nvPr/>
        </p:nvGrpSpPr>
        <p:grpSpPr>
          <a:xfrm>
            <a:off x="4953000" y="3276600"/>
            <a:ext cx="2714625" cy="3344863"/>
            <a:chOff x="3952871" y="3276826"/>
            <a:chExt cx="2714644" cy="3347073"/>
          </a:xfrm>
        </p:grpSpPr>
        <p:sp>
          <p:nvSpPr>
            <p:cNvPr id="6" name="左右括弧 5"/>
            <p:cNvSpPr/>
            <p:nvPr/>
          </p:nvSpPr>
          <p:spPr bwMode="auto">
            <a:xfrm>
              <a:off x="3952871" y="3581827"/>
              <a:ext cx="2714644" cy="3042072"/>
            </a:xfrm>
            <a:prstGeom prst="bracketPair">
              <a:avLst>
                <a:gd name="adj" fmla="val 5777"/>
              </a:avLst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137160" bIns="13716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a[0]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6     6       8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a[1]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0     0     15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a[2]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0     3      22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a[3]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0     5    -15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a[4]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1     1     11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a[5]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1     2       3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a[6]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2     3      -6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a[7]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4     0     91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a[8]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5     2     28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81925" name="群組 10"/>
            <p:cNvGrpSpPr/>
            <p:nvPr/>
          </p:nvGrpSpPr>
          <p:grpSpPr>
            <a:xfrm>
              <a:off x="4714876" y="3276826"/>
              <a:ext cx="1776425" cy="370096"/>
              <a:chOff x="4000496" y="3348264"/>
              <a:chExt cx="1776425" cy="370096"/>
            </a:xfrm>
          </p:grpSpPr>
          <p:sp>
            <p:nvSpPr>
              <p:cNvPr id="81926" name="文字方塊 7"/>
              <p:cNvSpPr txBox="1"/>
              <p:nvPr/>
            </p:nvSpPr>
            <p:spPr>
              <a:xfrm>
                <a:off x="4000496" y="3348264"/>
                <a:ext cx="571504" cy="3700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/>
                <a:r>
                  <a:rPr lang="en-US" altLang="zh-TW" dirty="0">
                    <a:latin typeface="Comic Sans MS" panose="030F0702030302020204" pitchFamily="66" charset="0"/>
                    <a:ea typeface="PMingLiU" pitchFamily="18" charset="-120"/>
                  </a:rPr>
                  <a:t>row</a:t>
                </a:r>
                <a:endParaRPr lang="zh-TW" altLang="en-US" dirty="0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81927" name="文字方塊 8"/>
              <p:cNvSpPr txBox="1"/>
              <p:nvPr/>
            </p:nvSpPr>
            <p:spPr>
              <a:xfrm>
                <a:off x="4533900" y="3348264"/>
                <a:ext cx="500065" cy="3700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/>
                <a:r>
                  <a:rPr lang="en-US" altLang="zh-TW" dirty="0">
                    <a:latin typeface="Comic Sans MS" panose="030F0702030302020204" pitchFamily="66" charset="0"/>
                    <a:ea typeface="PMingLiU" pitchFamily="18" charset="-120"/>
                  </a:rPr>
                  <a:t>col</a:t>
                </a:r>
                <a:endParaRPr lang="zh-TW" altLang="en-US" dirty="0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81928" name="文字方塊 9"/>
              <p:cNvSpPr txBox="1"/>
              <p:nvPr/>
            </p:nvSpPr>
            <p:spPr>
              <a:xfrm>
                <a:off x="4991103" y="3348264"/>
                <a:ext cx="785818" cy="3700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/>
                <a:r>
                  <a:rPr lang="en-US" altLang="zh-TW" dirty="0">
                    <a:latin typeface="Comic Sans MS" panose="030F0702030302020204" pitchFamily="66" charset="0"/>
                    <a:ea typeface="PMingLiU" pitchFamily="18" charset="-120"/>
                  </a:rPr>
                  <a:t>value</a:t>
                </a:r>
                <a:endParaRPr lang="zh-TW" altLang="en-US" dirty="0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7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12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13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14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Sparse Matrices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Definition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Sparse matrix is that matrix which has a very few non zero elements.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Representation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Suppose a matrix is 6X7 &amp; number of non-zero elements are say 8 then representation will be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047" name="Group 135"/>
          <p:cNvGraphicFramePr>
            <a:graphicFrameLocks noGrp="1"/>
          </p:cNvGraphicFramePr>
          <p:nvPr>
            <p:ph type="tbl" idx="1"/>
          </p:nvPr>
        </p:nvGraphicFramePr>
        <p:xfrm>
          <a:off x="2286000" y="609600"/>
          <a:ext cx="6096000" cy="5608638"/>
        </p:xfrm>
        <a:graphic>
          <a:graphicData uri="http://schemas.openxmlformats.org/drawingml/2006/table">
            <a:tbl>
              <a:tblPr/>
              <a:tblGrid>
                <a:gridCol w="1466850"/>
                <a:gridCol w="1504950"/>
                <a:gridCol w="1752600"/>
                <a:gridCol w="1371600"/>
              </a:tblGrid>
              <a:tr h="9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Index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Row No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Column No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value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-10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-23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-28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99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6017" name="Picture 2" descr="Fig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66800"/>
            <a:ext cx="7315200" cy="5200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953000" y="1981200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816100" imgH="1371600" progId="Equation.3">
                  <p:embed/>
                </p:oleObj>
              </mc:Choice>
              <mc:Fallback>
                <p:oleObj name="" r:id="rId2" imgW="1816100" imgH="1371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0" y="1981200"/>
                        <a:ext cx="3200400" cy="241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Text Box 4"/>
          <p:cNvSpPr txBox="1"/>
          <p:nvPr/>
        </p:nvSpPr>
        <p:spPr>
          <a:xfrm>
            <a:off x="4953000" y="1752600"/>
            <a:ext cx="3152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</a:rPr>
              <a:t>col1   col2    col3    col4   col5   col6</a:t>
            </a:r>
            <a:endParaRPr lang="en-US" altLang="zh-TW" sz="16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6020" name="Text Box 5"/>
          <p:cNvSpPr txBox="1"/>
          <p:nvPr/>
        </p:nvSpPr>
        <p:spPr>
          <a:xfrm>
            <a:off x="4419600" y="1981200"/>
            <a:ext cx="609600" cy="2432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TW" sz="1400" dirty="0">
                <a:latin typeface="Times New Roman" panose="02020603050405020304" pitchFamily="18" charset="0"/>
                <a:ea typeface="PMingLiU" pitchFamily="18" charset="-120"/>
              </a:rPr>
              <a:t>row0</a:t>
            </a:r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PMingLiU" pitchFamily="18" charset="-120"/>
              </a:rPr>
              <a:t>row1</a:t>
            </a:r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PMingLiU" pitchFamily="18" charset="-120"/>
              </a:rPr>
              <a:t>row2</a:t>
            </a:r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PMingLiU" pitchFamily="18" charset="-120"/>
              </a:rPr>
              <a:t>row3</a:t>
            </a:r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PMingLiU" pitchFamily="18" charset="-120"/>
              </a:rPr>
              <a:t>row4</a:t>
            </a:r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1400" dirty="0">
              <a:latin typeface="Times New Roman" panose="02020603050405020304" pitchFamily="18" charset="0"/>
              <a:ea typeface="PMingLiU" pitchFamily="18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PMingLiU" pitchFamily="18" charset="-120"/>
              </a:rPr>
              <a:t>row5</a:t>
            </a:r>
            <a:endParaRPr lang="en-US" altLang="zh-TW" sz="1600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6021" name="Text Box 6"/>
          <p:cNvSpPr txBox="1"/>
          <p:nvPr/>
        </p:nvSpPr>
        <p:spPr>
          <a:xfrm>
            <a:off x="6477000" y="5029200"/>
            <a:ext cx="725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PMingLiU" pitchFamily="18" charset="-120"/>
              </a:rPr>
              <a:t>8/36</a:t>
            </a:r>
            <a:endParaRPr lang="en-US" altLang="zh-TW" sz="2400" dirty="0">
              <a:solidFill>
                <a:srgbClr val="FF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6022" name="Text Box 7"/>
          <p:cNvSpPr txBox="1"/>
          <p:nvPr/>
        </p:nvSpPr>
        <p:spPr>
          <a:xfrm>
            <a:off x="6400800" y="44958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PMingLiU" pitchFamily="18" charset="-120"/>
              </a:rPr>
              <a:t>6*6</a:t>
            </a:r>
            <a:endParaRPr lang="en-US" altLang="zh-TW" sz="2400" dirty="0">
              <a:solidFill>
                <a:schemeClr val="bg2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6023" name="Text Box 8"/>
          <p:cNvSpPr txBox="1"/>
          <p:nvPr/>
        </p:nvSpPr>
        <p:spPr>
          <a:xfrm>
            <a:off x="2971800" y="43434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chemeClr val="bg2"/>
                </a:solidFill>
                <a:latin typeface="Times New Roman" panose="02020603050405020304" pitchFamily="18" charset="0"/>
                <a:ea typeface="PMingLiU" pitchFamily="18" charset="-120"/>
              </a:rPr>
              <a:t>5*3</a:t>
            </a:r>
            <a:endParaRPr lang="en-US" altLang="zh-TW" sz="2400" dirty="0">
              <a:solidFill>
                <a:schemeClr val="bg2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6024" name="Text Box 9"/>
          <p:cNvSpPr txBox="1"/>
          <p:nvPr/>
        </p:nvSpPr>
        <p:spPr>
          <a:xfrm>
            <a:off x="2971800" y="49530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PMingLiU" pitchFamily="18" charset="-120"/>
              </a:rPr>
              <a:t>15/15</a:t>
            </a:r>
            <a:endParaRPr lang="en-US" altLang="zh-TW" sz="2400" dirty="0">
              <a:solidFill>
                <a:srgbClr val="FF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6025" name="Line 10"/>
          <p:cNvSpPr/>
          <p:nvPr/>
        </p:nvSpPr>
        <p:spPr>
          <a:xfrm flipV="1">
            <a:off x="6477000" y="5029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26" name="Text Box 11"/>
          <p:cNvSpPr txBox="1"/>
          <p:nvPr/>
        </p:nvSpPr>
        <p:spPr>
          <a:xfrm>
            <a:off x="5575300" y="5527675"/>
            <a:ext cx="1816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 dirty="0">
                <a:solidFill>
                  <a:srgbClr val="006699"/>
                </a:solidFill>
                <a:latin typeface="Times New Roman" panose="02020603050405020304" pitchFamily="18" charset="0"/>
                <a:ea typeface="PMingLiU" pitchFamily="18" charset="-120"/>
              </a:rPr>
              <a:t>sparse matrix</a:t>
            </a:r>
            <a:endParaRPr lang="en-US" altLang="zh-TW" sz="2400" dirty="0">
              <a:solidFill>
                <a:srgbClr val="006699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6027" name="Text Box 12"/>
          <p:cNvSpPr txBox="1"/>
          <p:nvPr/>
        </p:nvSpPr>
        <p:spPr>
          <a:xfrm>
            <a:off x="5500688" y="5832475"/>
            <a:ext cx="20621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PMingLiU" pitchFamily="18" charset="-120"/>
              </a:rPr>
              <a:t> data structure?</a:t>
            </a:r>
            <a:endParaRPr lang="en-US" altLang="zh-TW" sz="2400" dirty="0">
              <a:solidFill>
                <a:srgbClr val="FF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12192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Sparse Matrices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Data structure is defined as a triplet of (D,F,A)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D-set of domain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F-set of function (Operations 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A-Axioms it mean defining the functions in F.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Ex. of data structure “Natural Number (NATNO)”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OPERATIONS: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ISZERO(natno)-&gt;boolean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SUCC(natno)-&gt;natno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ADD(natno,natno)-&gt;natno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EQUAL(natno,natno)-&gt;boolean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Sparse Matrix Representation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normal Matrix –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Space will be 6*6*2=72 bytes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sparse matrix –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(TOTAL NO. OF NON-ZERO VALUE +1)*3*2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		(8+1)*3*2=9*6 =54 bytes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Sparse matrix representation saves (72-54=18 bytes) of 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memory.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215313" cy="823913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Representation for Sparse Matrices</a:t>
            </a:r>
            <a:endParaRPr kumimoji="0" lang="en-US" altLang="zh-TW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357313"/>
            <a:ext cx="7772400" cy="4786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            </a:t>
            </a: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8067" name="Text Box 3"/>
          <p:cNvSpPr txBox="1"/>
          <p:nvPr/>
        </p:nvSpPr>
        <p:spPr>
          <a:xfrm>
            <a:off x="857250" y="2000250"/>
            <a:ext cx="7500938" cy="214312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22400" rIns="54000" bIns="122400" anchor="ctr"/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anose="02070309020205020404" pitchFamily="49" charset="0"/>
                <a:ea typeface="PMingLiU" pitchFamily="18" charset="-120"/>
              </a:rPr>
              <a:t>typedef struct {</a:t>
            </a:r>
            <a:endParaRPr lang="en-US" altLang="zh-TW" sz="20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anose="02070309020205020404" pitchFamily="49" charset="0"/>
                <a:ea typeface="PMingLiU" pitchFamily="18" charset="-120"/>
              </a:rPr>
              <a:t>  int col, row, value;</a:t>
            </a:r>
            <a:endParaRPr lang="en-US" altLang="zh-TW" sz="22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anose="02070309020205020404" pitchFamily="49" charset="0"/>
                <a:ea typeface="PMingLiU" pitchFamily="18" charset="-120"/>
              </a:rPr>
              <a:t>} term;</a:t>
            </a:r>
            <a:endParaRPr lang="en-US" altLang="zh-TW" sz="22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altLang="zh-TW" sz="22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anose="02070309020205020404" pitchFamily="49" charset="0"/>
                <a:ea typeface="PMingLiU" pitchFamily="18" charset="-120"/>
              </a:rPr>
              <a:t>term a[MAX_TERMS];</a:t>
            </a:r>
            <a:endParaRPr lang="en-US" altLang="zh-TW" sz="2200" b="1" dirty="0">
              <a:latin typeface="Courier New" panose="02070309020205020404" pitchFamily="49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Read Sparse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70000" lnSpcReduction="2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&lt;&lt;"\n Enter the size of matrix (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rows,columns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)”;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&gt;&gt;m&gt;&gt;n;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a[0][0]=m;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a[0][1]=n;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&lt;&lt;"\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nEnter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no. of non-zero elements:”;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&gt;&gt;t;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a[0][2]=t;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for(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&lt;=t;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&lt;&lt;"\n Enter the next triple(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row,column,value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:”;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&gt;&gt;a[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][0]&gt;&gt;a[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][1]&gt;&gt;a[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][2];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Display Sparse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pt-B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n=a[0][2];   //no of 3-triples</a:t>
            </a:r>
            <a:endParaRPr kumimoji="0" lang="pt-B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pt-B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cout&lt;&lt;"\nrows”&lt;&lt;a[0][0]&lt;&lt;“columns”&lt;&lt;[0][1]&lt;&lt;“Values&lt;&lt;a[0][2]”;</a:t>
            </a:r>
            <a:endParaRPr kumimoji="0" lang="pt-B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pt-B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cout&lt;&lt;"\n”;</a:t>
            </a:r>
            <a:endParaRPr kumimoji="0" lang="pt-B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pt-B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for(i=1;i&lt;=n;i++)</a:t>
            </a:r>
            <a:endParaRPr kumimoji="0" lang="pt-B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pt-B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  cout&lt;&lt;a[i][0]&lt;&lt;a[i][1]&lt;&lt;a[i][2]);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Addition of sparse matrix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Conventions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 of 2 matrices are same.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If there is an element at &lt;i ,j&gt; in one matrix &amp; also an element at the position in another matrix then add two elements &amp; store the sum in resultant matrix.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Otherwise copy both the elements in resulting matrix.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6588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Algorithm: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Start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2.Read two sparse matrices SP1 and SP2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3.The index of SP1 and SP2 will be i=1,j=1 resp. Non zero elements are t1 and t2 for SP1 and SP2.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4.The k=1 index will be for sparse matrix SP3 which will store the addition of two matrices.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SP3[0][0]=SP1[0][0]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SP3[0][1]=SP1[0][1]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Group 43"/>
          <p:cNvGraphicFramePr>
            <a:graphicFrameLocks noGrp="1"/>
          </p:cNvGraphicFramePr>
          <p:nvPr>
            <p:ph idx="1"/>
          </p:nvPr>
        </p:nvGraphicFramePr>
        <p:xfrm>
          <a:off x="533400" y="0"/>
          <a:ext cx="3581400" cy="2193925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3"/>
          <p:cNvGraphicFramePr>
            <a:graphicFrameLocks noGrp="1"/>
          </p:cNvGraphicFramePr>
          <p:nvPr>
            <p:ph sz="half" idx="1"/>
          </p:nvPr>
        </p:nvGraphicFramePr>
        <p:xfrm>
          <a:off x="5638800" y="0"/>
          <a:ext cx="3505200" cy="2193925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3"/>
          <p:cNvGraphicFramePr>
            <a:graphicFrameLocks noGrp="1"/>
          </p:cNvGraphicFramePr>
          <p:nvPr>
            <p:ph sz="half" idx="1"/>
          </p:nvPr>
        </p:nvGraphicFramePr>
        <p:xfrm>
          <a:off x="2971800" y="2895600"/>
          <a:ext cx="3581400" cy="2560638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303" name="TextBox 4"/>
          <p:cNvSpPr txBox="1"/>
          <p:nvPr/>
        </p:nvSpPr>
        <p:spPr>
          <a:xfrm>
            <a:off x="1676400" y="2438400"/>
            <a:ext cx="7620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dirty="0">
                <a:latin typeface="Arial" panose="020B0604020202020204" pitchFamily="34" charset="0"/>
              </a:rPr>
              <a:t>SP1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304" name="TextBox 6"/>
          <p:cNvSpPr txBox="1"/>
          <p:nvPr/>
        </p:nvSpPr>
        <p:spPr>
          <a:xfrm>
            <a:off x="6553200" y="2438400"/>
            <a:ext cx="62071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dirty="0">
                <a:latin typeface="Arial" panose="020B0604020202020204" pitchFamily="34" charset="0"/>
              </a:rPr>
              <a:t>SP2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4305" name="TextBox 8"/>
          <p:cNvSpPr txBox="1"/>
          <p:nvPr/>
        </p:nvSpPr>
        <p:spPr>
          <a:xfrm>
            <a:off x="4114800" y="5486400"/>
            <a:ext cx="7620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dirty="0">
                <a:latin typeface="Arial" panose="020B0604020202020204" pitchFamily="34" charset="0"/>
              </a:rPr>
              <a:t>SP3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3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Operations: Transpose</a:t>
            </a:r>
            <a:endParaRPr kumimoji="0" lang="en-US" altLang="zh-TW" sz="4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>
          <a:xfrm>
            <a:off x="642938" y="838200"/>
            <a:ext cx="7772400" cy="5305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 transpose(a)        // a: m x n matrix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Eg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95235" name="Text Box 3"/>
          <p:cNvSpPr txBox="1"/>
          <p:nvPr/>
        </p:nvSpPr>
        <p:spPr>
          <a:xfrm>
            <a:off x="857250" y="2286000"/>
            <a:ext cx="7296150" cy="9906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22400" rIns="54000" bIns="122400" anchor="ctr"/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//Algorithm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PMingLiU" pitchFamily="18" charset="-12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1: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 for each row i {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     take element (i, j, value) and 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     store it as (j, i, value).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 }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</p:txBody>
      </p:sp>
      <p:sp>
        <p:nvSpPr>
          <p:cNvPr id="95236" name="文字方塊 9"/>
          <p:cNvSpPr txBox="1"/>
          <p:nvPr/>
        </p:nvSpPr>
        <p:spPr>
          <a:xfrm>
            <a:off x="2714625" y="3325813"/>
            <a:ext cx="642938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row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95237" name="文字方塊 10"/>
          <p:cNvSpPr txBox="1"/>
          <p:nvPr/>
        </p:nvSpPr>
        <p:spPr>
          <a:xfrm>
            <a:off x="3286125" y="3325813"/>
            <a:ext cx="571500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col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95238" name="文字方塊 11"/>
          <p:cNvSpPr txBox="1"/>
          <p:nvPr/>
        </p:nvSpPr>
        <p:spPr>
          <a:xfrm>
            <a:off x="3786188" y="3325813"/>
            <a:ext cx="785812" cy="368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value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95239" name="文字方塊 13"/>
          <p:cNvSpPr txBox="1"/>
          <p:nvPr/>
        </p:nvSpPr>
        <p:spPr>
          <a:xfrm>
            <a:off x="1857375" y="3325813"/>
            <a:ext cx="857250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endParaRPr lang="zh-TW" altLang="en-US" dirty="0">
              <a:solidFill>
                <a:srgbClr val="7030A0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8" name="左右括弧 7"/>
          <p:cNvSpPr/>
          <p:nvPr/>
        </p:nvSpPr>
        <p:spPr bwMode="auto">
          <a:xfrm>
            <a:off x="1857375" y="3611563"/>
            <a:ext cx="2714625" cy="2982913"/>
          </a:xfrm>
          <a:prstGeom prst="bracketPair">
            <a:avLst>
              <a:gd name="adj" fmla="val 3411"/>
            </a:avLst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a[0]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6     6       8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a[1]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0     0     15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a[2]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0     3      22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a[3]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  5    -15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a[4]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1     1     11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a[5]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1     2       3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a[6]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2     3      -6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a[7]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4     0     91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a[8]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5     2     28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41" name="文字方塊 17"/>
          <p:cNvSpPr txBox="1"/>
          <p:nvPr/>
        </p:nvSpPr>
        <p:spPr>
          <a:xfrm>
            <a:off x="6215063" y="3325813"/>
            <a:ext cx="642937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row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95242" name="文字方塊 18"/>
          <p:cNvSpPr txBox="1"/>
          <p:nvPr/>
        </p:nvSpPr>
        <p:spPr>
          <a:xfrm>
            <a:off x="6786563" y="3325813"/>
            <a:ext cx="571500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col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95243" name="文字方塊 19"/>
          <p:cNvSpPr txBox="1"/>
          <p:nvPr/>
        </p:nvSpPr>
        <p:spPr>
          <a:xfrm>
            <a:off x="7286625" y="3325813"/>
            <a:ext cx="785813" cy="368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value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95244" name="文字方塊 20"/>
          <p:cNvSpPr txBox="1"/>
          <p:nvPr/>
        </p:nvSpPr>
        <p:spPr>
          <a:xfrm>
            <a:off x="5357813" y="3325813"/>
            <a:ext cx="857250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endParaRPr lang="zh-TW" altLang="en-US" dirty="0">
              <a:solidFill>
                <a:srgbClr val="7030A0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22" name="左右括弧 21"/>
          <p:cNvSpPr/>
          <p:nvPr/>
        </p:nvSpPr>
        <p:spPr bwMode="auto">
          <a:xfrm>
            <a:off x="5357813" y="3611563"/>
            <a:ext cx="2714625" cy="2982913"/>
          </a:xfrm>
          <a:prstGeom prst="bracketPair">
            <a:avLst>
              <a:gd name="adj" fmla="val 3411"/>
            </a:avLst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c[0]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6     6       8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c[1 ]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0     0     15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c[2]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3     0      22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c[3]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5     0    -15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c[4]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1     1     11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c[5]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2     1       3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c[6]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3     2      -6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c[7]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0     4     91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c[8]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2     5     28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46" name="向右箭號 23"/>
          <p:cNvSpPr/>
          <p:nvPr/>
        </p:nvSpPr>
        <p:spPr>
          <a:xfrm>
            <a:off x="4643438" y="4857750"/>
            <a:ext cx="642937" cy="500063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008A3E"/>
          </a:solidFill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37160" bIns="137160" anchor="t">
            <a:spAutoFit/>
          </a:bodyPr>
          <a:p>
            <a:pPr eaLnBrk="0" hangingPunct="0"/>
            <a:endParaRPr lang="zh-TW" altLang="en-US" dirty="0">
              <a:latin typeface="Arial" panose="020B0604020202020204" pitchFamily="34" charset="0"/>
              <a:ea typeface="PMingLiU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1857375" y="4117975"/>
            <a:ext cx="27146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線接點 26"/>
          <p:cNvCxnSpPr/>
          <p:nvPr/>
        </p:nvCxnSpPr>
        <p:spPr>
          <a:xfrm>
            <a:off x="5357813" y="4117975"/>
            <a:ext cx="27146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0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3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59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86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12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3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6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8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13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047" name="Group 135"/>
          <p:cNvGraphicFramePr>
            <a:graphicFrameLocks noGrp="1"/>
          </p:cNvGraphicFramePr>
          <p:nvPr>
            <p:ph type="tbl" idx="1"/>
          </p:nvPr>
        </p:nvGraphicFramePr>
        <p:xfrm>
          <a:off x="2286000" y="609600"/>
          <a:ext cx="6096000" cy="5608638"/>
        </p:xfrm>
        <a:graphic>
          <a:graphicData uri="http://schemas.openxmlformats.org/drawingml/2006/table">
            <a:tbl>
              <a:tblPr/>
              <a:tblGrid>
                <a:gridCol w="1466850"/>
                <a:gridCol w="1504950"/>
                <a:gridCol w="1752600"/>
                <a:gridCol w="1371600"/>
              </a:tblGrid>
              <a:tr h="9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 No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Column No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38" name="TextBox 2"/>
          <p:cNvSpPr txBox="1"/>
          <p:nvPr/>
        </p:nvSpPr>
        <p:spPr>
          <a:xfrm>
            <a:off x="0" y="2209800"/>
            <a:ext cx="1981200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dirty="0">
                <a:latin typeface="Arial" panose="020B0604020202020204" pitchFamily="34" charset="0"/>
              </a:rPr>
              <a:t>Find Transpose of this sparse matrix.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047" name="Group 135"/>
          <p:cNvGraphicFramePr>
            <a:graphicFrameLocks noGrp="1"/>
          </p:cNvGraphicFramePr>
          <p:nvPr>
            <p:ph type="tbl" idx="1"/>
          </p:nvPr>
        </p:nvGraphicFramePr>
        <p:xfrm>
          <a:off x="2286000" y="609600"/>
          <a:ext cx="6096000" cy="5608638"/>
        </p:xfrm>
        <a:graphic>
          <a:graphicData uri="http://schemas.openxmlformats.org/drawingml/2006/table">
            <a:tbl>
              <a:tblPr/>
              <a:tblGrid>
                <a:gridCol w="1466850"/>
                <a:gridCol w="1504950"/>
                <a:gridCol w="1752600"/>
                <a:gridCol w="1371600"/>
              </a:tblGrid>
              <a:tr h="94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 No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Column No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Ex. Of data structure “Natural Number (NATNO)”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Axioms: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For all x,y belongs to natno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ISZERO(ZERO) is true.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ADD(zero,y) is y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EQUAL(x,ZERO), if ISZERO(x) then true else false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文字方塊 16"/>
          <p:cNvSpPr txBox="1"/>
          <p:nvPr/>
        </p:nvSpPr>
        <p:spPr>
          <a:xfrm>
            <a:off x="3643313" y="2500313"/>
            <a:ext cx="642937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solidFill>
                  <a:srgbClr val="008A3E"/>
                </a:solidFill>
                <a:latin typeface="Comic Sans MS" panose="030F0702030302020204" pitchFamily="66" charset="0"/>
                <a:ea typeface="PMingLiU" pitchFamily="18" charset="-120"/>
              </a:rPr>
              <a:t>row</a:t>
            </a:r>
            <a:endParaRPr lang="zh-TW" altLang="en-US" dirty="0">
              <a:solidFill>
                <a:srgbClr val="008A3E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0354" name="文字方塊 22"/>
          <p:cNvSpPr txBox="1"/>
          <p:nvPr/>
        </p:nvSpPr>
        <p:spPr>
          <a:xfrm>
            <a:off x="4214813" y="2500313"/>
            <a:ext cx="571500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solidFill>
                  <a:srgbClr val="AE4AB6"/>
                </a:solidFill>
                <a:latin typeface="Comic Sans MS" panose="030F0702030302020204" pitchFamily="66" charset="0"/>
                <a:ea typeface="PMingLiU" pitchFamily="18" charset="-120"/>
              </a:rPr>
              <a:t>col</a:t>
            </a:r>
            <a:endParaRPr lang="zh-TW" altLang="en-US" dirty="0">
              <a:solidFill>
                <a:srgbClr val="AE4AB6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0355" name="文字方塊 24"/>
          <p:cNvSpPr txBox="1"/>
          <p:nvPr/>
        </p:nvSpPr>
        <p:spPr>
          <a:xfrm>
            <a:off x="4714875" y="2500313"/>
            <a:ext cx="785813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value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0356" name="文字方塊 25"/>
          <p:cNvSpPr txBox="1"/>
          <p:nvPr/>
        </p:nvSpPr>
        <p:spPr>
          <a:xfrm>
            <a:off x="2786063" y="2500313"/>
            <a:ext cx="857250" cy="3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endParaRPr lang="zh-TW" altLang="en-US" dirty="0">
              <a:solidFill>
                <a:srgbClr val="7030A0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2857500" y="4214813"/>
            <a:ext cx="2571750" cy="35718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tIns="137160" bIns="137160" anchor="t">
            <a:spAutoFit/>
          </a:bodyPr>
          <a:p>
            <a:pPr eaLnBrk="0" hangingPunct="0"/>
            <a:endParaRPr lang="zh-TW" altLang="en-US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41" name="橢圓 140"/>
          <p:cNvSpPr/>
          <p:nvPr/>
        </p:nvSpPr>
        <p:spPr>
          <a:xfrm>
            <a:off x="2857500" y="4500563"/>
            <a:ext cx="2571750" cy="357187"/>
          </a:xfrm>
          <a:prstGeom prst="ellipse">
            <a:avLst/>
          </a:prstGeom>
          <a:solidFill>
            <a:srgbClr val="FDBBEF"/>
          </a:solidFill>
          <a:ln w="9525">
            <a:noFill/>
          </a:ln>
        </p:spPr>
        <p:txBody>
          <a:bodyPr tIns="137160" bIns="137160" anchor="t">
            <a:spAutoFit/>
          </a:bodyPr>
          <a:p>
            <a:pPr eaLnBrk="0" hangingPunct="0"/>
            <a:endParaRPr lang="zh-TW" altLang="en-US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656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Operations: Transpose</a:t>
            </a:r>
            <a:endParaRPr kumimoji="0" lang="en-US" altLang="zh-TW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7772400" cy="478631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Wingdings 3"/>
              <a:buChar char=""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Problem: If we just place them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consecutively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, we need to do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AE4AB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a lot of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insertions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to make the ordering right.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7" name="左右括弧 26"/>
          <p:cNvSpPr/>
          <p:nvPr/>
        </p:nvSpPr>
        <p:spPr bwMode="auto">
          <a:xfrm>
            <a:off x="2971800" y="3429000"/>
            <a:ext cx="2714625" cy="2982913"/>
          </a:xfrm>
          <a:prstGeom prst="bracketPair">
            <a:avLst>
              <a:gd name="adj" fmla="val 3411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c[0]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6     6       8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c[1 ]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0     0     15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c[2]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3     0      22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c[3]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5 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   -15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c[4]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1     1      11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c[5]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2     1       3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c[6]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3 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    -6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c[7]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0     4      91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c[8]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2     5      28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00362" name="直線接點 17"/>
          <p:cNvCxnSpPr/>
          <p:nvPr/>
        </p:nvCxnSpPr>
        <p:spPr>
          <a:xfrm>
            <a:off x="2786063" y="3286125"/>
            <a:ext cx="27146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文字方塊 20"/>
          <p:cNvSpPr txBox="1"/>
          <p:nvPr/>
        </p:nvSpPr>
        <p:spPr>
          <a:xfrm>
            <a:off x="2133600" y="3143250"/>
            <a:ext cx="857250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endParaRPr lang="zh-TW" altLang="en-US" dirty="0">
              <a:solidFill>
                <a:srgbClr val="7030A0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Alg. 2 for Transpose</a:t>
            </a:r>
            <a:endParaRPr kumimoji="0" lang="en-US" altLang="zh-TW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153400" cy="182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Algorithm 2: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Find all elements in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A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col. 0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, and store them in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A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row 0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;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A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  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Find all elements in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A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col. 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, and store them in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A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row 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;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  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…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…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…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…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Arial" panose="020B0604020202020204" pitchFamily="34" charset="0"/>
                <a:cs typeface="+mn-ea"/>
              </a:rPr>
              <a:t>etc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02404" name="文字方塊 17"/>
          <p:cNvSpPr txBox="1"/>
          <p:nvPr/>
        </p:nvSpPr>
        <p:spPr>
          <a:xfrm>
            <a:off x="2990850" y="3143250"/>
            <a:ext cx="642938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row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2405" name="文字方塊 18"/>
          <p:cNvSpPr txBox="1"/>
          <p:nvPr/>
        </p:nvSpPr>
        <p:spPr>
          <a:xfrm>
            <a:off x="3562350" y="3143250"/>
            <a:ext cx="571500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col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2406" name="文字方塊 19"/>
          <p:cNvSpPr txBox="1"/>
          <p:nvPr/>
        </p:nvSpPr>
        <p:spPr>
          <a:xfrm>
            <a:off x="4062413" y="3143250"/>
            <a:ext cx="785812" cy="368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value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22" name="左右括弧 21"/>
          <p:cNvSpPr/>
          <p:nvPr/>
        </p:nvSpPr>
        <p:spPr bwMode="auto">
          <a:xfrm>
            <a:off x="2133600" y="3505200"/>
            <a:ext cx="2714625" cy="2982913"/>
          </a:xfrm>
          <a:prstGeom prst="bracketPair">
            <a:avLst>
              <a:gd name="adj" fmla="val 3411"/>
            </a:avLst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a[0]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6     6       8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a[1 ]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0     0     15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a[2]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0     3      22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a[3]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   5    -15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a[4]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1     1     11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a[5]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1     2       3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a[6]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   3      -6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a[7]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4     0     91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a[8]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5     2     28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02408" name="直線接點 23"/>
          <p:cNvCxnSpPr/>
          <p:nvPr/>
        </p:nvCxnSpPr>
        <p:spPr>
          <a:xfrm>
            <a:off x="2209800" y="3505200"/>
            <a:ext cx="27146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09" name="弧形接點 31"/>
          <p:cNvCxnSpPr/>
          <p:nvPr/>
        </p:nvCxnSpPr>
        <p:spPr>
          <a:xfrm>
            <a:off x="3886200" y="3886200"/>
            <a:ext cx="914400" cy="914400"/>
          </a:xfrm>
          <a:prstGeom prst="curvedConnector3">
            <a:avLst>
              <a:gd name="adj1" fmla="val 50000"/>
            </a:avLst>
          </a:prstGeom>
          <a:ln w="9525">
            <a:noFill/>
          </a:ln>
        </p:spPr>
      </p:cxnSp>
      <p:grpSp>
        <p:nvGrpSpPr>
          <p:cNvPr id="2" name="群組 44"/>
          <p:cNvGrpSpPr/>
          <p:nvPr/>
        </p:nvGrpSpPr>
        <p:grpSpPr>
          <a:xfrm>
            <a:off x="3733800" y="3810000"/>
            <a:ext cx="677863" cy="428625"/>
            <a:chOff x="4429125" y="2214554"/>
            <a:chExt cx="677666" cy="428628"/>
          </a:xfrm>
        </p:grpSpPr>
        <p:sp>
          <p:nvSpPr>
            <p:cNvPr id="102411" name="橢圓 29"/>
            <p:cNvSpPr/>
            <p:nvPr/>
          </p:nvSpPr>
          <p:spPr>
            <a:xfrm>
              <a:off x="4678163" y="2214554"/>
              <a:ext cx="428628" cy="428628"/>
            </a:xfrm>
            <a:prstGeom prst="ellipse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tIns="137160" bIns="137160" anchor="t">
              <a:spAutoFit/>
            </a:bodyPr>
            <a:p>
              <a:pPr eaLnBrk="0" hangingPunct="0"/>
              <a:endParaRPr lang="zh-TW" altLang="en-US" dirty="0">
                <a:latin typeface="Arial" panose="020B0604020202020204" pitchFamily="34" charset="0"/>
                <a:ea typeface="PMingLiU" pitchFamily="18" charset="-120"/>
              </a:endParaRPr>
            </a:p>
          </p:txBody>
        </p:sp>
        <p:cxnSp>
          <p:nvCxnSpPr>
            <p:cNvPr id="102412" name="直線單箭頭接點 41"/>
            <p:cNvCxnSpPr>
              <a:stCxn id="102411" idx="2"/>
            </p:cNvCxnSpPr>
            <p:nvPr/>
          </p:nvCxnSpPr>
          <p:spPr>
            <a:xfrm rot="10800000">
              <a:off x="4429125" y="2428868"/>
              <a:ext cx="249039" cy="1588"/>
            </a:xfrm>
            <a:prstGeom prst="straightConnector1">
              <a:avLst/>
            </a:prstGeom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3" name="群組 45"/>
          <p:cNvGrpSpPr/>
          <p:nvPr/>
        </p:nvGrpSpPr>
        <p:grpSpPr>
          <a:xfrm>
            <a:off x="3733800" y="5562600"/>
            <a:ext cx="677863" cy="428625"/>
            <a:chOff x="4429125" y="2214554"/>
            <a:chExt cx="677666" cy="428628"/>
          </a:xfrm>
        </p:grpSpPr>
        <p:sp>
          <p:nvSpPr>
            <p:cNvPr id="102414" name="橢圓 46"/>
            <p:cNvSpPr/>
            <p:nvPr/>
          </p:nvSpPr>
          <p:spPr>
            <a:xfrm>
              <a:off x="4678163" y="2214554"/>
              <a:ext cx="428628" cy="428628"/>
            </a:xfrm>
            <a:prstGeom prst="ellipse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tIns="137160" bIns="137160" anchor="t">
              <a:spAutoFit/>
            </a:bodyPr>
            <a:p>
              <a:pPr eaLnBrk="0" hangingPunct="0"/>
              <a:endParaRPr lang="zh-TW" altLang="en-US" dirty="0">
                <a:latin typeface="Arial" panose="020B0604020202020204" pitchFamily="34" charset="0"/>
                <a:ea typeface="PMingLiU" pitchFamily="18" charset="-120"/>
              </a:endParaRPr>
            </a:p>
          </p:txBody>
        </p:sp>
        <p:cxnSp>
          <p:nvCxnSpPr>
            <p:cNvPr id="102415" name="直線單箭頭接點 47"/>
            <p:cNvCxnSpPr>
              <a:stCxn id="102414" idx="2"/>
            </p:cNvCxnSpPr>
            <p:nvPr/>
          </p:nvCxnSpPr>
          <p:spPr>
            <a:xfrm rot="10800000">
              <a:off x="4429125" y="2428868"/>
              <a:ext cx="249039" cy="1588"/>
            </a:xfrm>
            <a:prstGeom prst="straightConnector1">
              <a:avLst/>
            </a:prstGeom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102416" name="文字方塊 48"/>
          <p:cNvSpPr txBox="1"/>
          <p:nvPr/>
        </p:nvSpPr>
        <p:spPr>
          <a:xfrm>
            <a:off x="6491288" y="3143250"/>
            <a:ext cx="642937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row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2417" name="文字方塊 49"/>
          <p:cNvSpPr txBox="1"/>
          <p:nvPr/>
        </p:nvSpPr>
        <p:spPr>
          <a:xfrm>
            <a:off x="7062788" y="3143250"/>
            <a:ext cx="571500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col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2418" name="文字方塊 50"/>
          <p:cNvSpPr txBox="1"/>
          <p:nvPr/>
        </p:nvSpPr>
        <p:spPr>
          <a:xfrm>
            <a:off x="7562850" y="3143250"/>
            <a:ext cx="785813" cy="368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dirty="0">
                <a:latin typeface="Comic Sans MS" panose="030F0702030302020204" pitchFamily="66" charset="0"/>
                <a:ea typeface="PMingLiU" pitchFamily="18" charset="-120"/>
              </a:rPr>
              <a:t>value</a:t>
            </a:r>
            <a:endParaRPr lang="zh-TW" altLang="en-US" dirty="0"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102419" name="文字方塊 51"/>
          <p:cNvSpPr txBox="1"/>
          <p:nvPr/>
        </p:nvSpPr>
        <p:spPr>
          <a:xfrm>
            <a:off x="5634038" y="3143250"/>
            <a:ext cx="857250" cy="3698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eaLnBrk="0" hangingPunct="0"/>
            <a:endParaRPr lang="zh-TW" altLang="en-US" dirty="0">
              <a:solidFill>
                <a:srgbClr val="7030A0"/>
              </a:solidFill>
              <a:latin typeface="Comic Sans MS" panose="030F0702030302020204" pitchFamily="66" charset="0"/>
              <a:ea typeface="PMingLiU" pitchFamily="18" charset="-120"/>
            </a:endParaRPr>
          </a:p>
        </p:txBody>
      </p:sp>
      <p:sp>
        <p:nvSpPr>
          <p:cNvPr id="53" name="左右括弧 52"/>
          <p:cNvSpPr/>
          <p:nvPr/>
        </p:nvSpPr>
        <p:spPr bwMode="auto">
          <a:xfrm>
            <a:off x="5638800" y="3505200"/>
            <a:ext cx="2714625" cy="2982913"/>
          </a:xfrm>
          <a:prstGeom prst="bracketPair">
            <a:avLst>
              <a:gd name="adj" fmla="val 3411"/>
            </a:avLst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c[0]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6     6       8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c[1 ]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0    0 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c[2]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0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4      91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c[3]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1     1     11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c[4]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2     1       3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c[5]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2     5      28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c[6]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0      22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c[7]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    -6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c[8]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   -15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21" name="向右箭號 23"/>
          <p:cNvSpPr/>
          <p:nvPr/>
        </p:nvSpPr>
        <p:spPr>
          <a:xfrm>
            <a:off x="4919663" y="4675188"/>
            <a:ext cx="642937" cy="500062"/>
          </a:xfrm>
          <a:prstGeom prst="rightArrow">
            <a:avLst>
              <a:gd name="adj1" fmla="val 50000"/>
              <a:gd name="adj2" fmla="val 49994"/>
            </a:avLst>
          </a:prstGeom>
          <a:solidFill>
            <a:srgbClr val="008A3E"/>
          </a:solidFill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37160" bIns="137160" anchor="t">
            <a:spAutoFit/>
          </a:bodyPr>
          <a:p>
            <a:pPr eaLnBrk="0" hangingPunct="0"/>
            <a:endParaRPr lang="zh-TW" altLang="en-US" dirty="0">
              <a:latin typeface="Arial" panose="020B0604020202020204" pitchFamily="34" charset="0"/>
              <a:ea typeface="PMingLiU" pitchFamily="18" charset="-120"/>
            </a:endParaRPr>
          </a:p>
        </p:txBody>
      </p:sp>
      <p:cxnSp>
        <p:nvCxnSpPr>
          <p:cNvPr id="102422" name="直線接點 54"/>
          <p:cNvCxnSpPr>
            <a:stCxn id="102414" idx="2"/>
          </p:cNvCxnSpPr>
          <p:nvPr/>
        </p:nvCxnSpPr>
        <p:spPr>
          <a:xfrm>
            <a:off x="5638800" y="3505200"/>
            <a:ext cx="27146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1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6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5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8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210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8215313" cy="823913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0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Alg. 2 for Transpose</a:t>
            </a:r>
            <a:endParaRPr kumimoji="0" lang="en-US" altLang="zh-TW" sz="4400" b="0" i="0" u="none" strike="noStrike" kern="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357313"/>
            <a:ext cx="7772400" cy="4786313"/>
          </a:xfrm>
        </p:spPr>
        <p:txBody>
          <a:bodyPr vert="horz" wrap="square" lIns="91440" tIns="45720" rIns="91440" bIns="45720" numCol="1" rtlCol="0" anchor="t" anchorCtr="0" compatLnSpc="1"/>
          <a:lstStyle/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r>
              <a:rPr kumimoji="0" lang="en-US" altLang="zh-TW" sz="27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Algorithm 2 :</a:t>
            </a: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TW" sz="1900" b="1" i="0" u="none" strike="noStrike" kern="0" cap="none" spc="0" normalizeH="0" baseline="0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zh-TW" sz="17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Running time = O(#col x #terms)</a:t>
            </a:r>
            <a:endParaRPr kumimoji="0" lang="en-US" altLang="zh-TW" sz="1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Courier New" panose="02070309020205020404" pitchFamily="49" charset="0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 3" pitchFamily="18" charset="2"/>
              <a:buChar char=""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TW" sz="27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  <a:p>
            <a:pPr marL="365125" marR="0" indent="-25527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TW" sz="27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                         </a:t>
            </a:r>
            <a:endParaRPr kumimoji="0" lang="en-US" altLang="zh-TW" sz="2700" b="0" i="0" u="none" strike="noStrike" kern="0" cap="none" spc="0" normalizeH="0" baseline="0" noProof="1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04451" name="Text Box 3"/>
          <p:cNvSpPr txBox="1"/>
          <p:nvPr/>
        </p:nvSpPr>
        <p:spPr>
          <a:xfrm>
            <a:off x="990600" y="2895600"/>
            <a:ext cx="7500938" cy="2214563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22400" rIns="54000" bIns="122400" anchor="ctr"/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for (j=0; j&lt;#col; j++) {     //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PMingLiU" pitchFamily="18" charset="-120"/>
              </a:rPr>
              <a:t>O(#col)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   for all elements in col j {  //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PMingLiU" pitchFamily="18" charset="-120"/>
              </a:rPr>
              <a:t>O(#terms)</a:t>
            </a: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       place element (i, j, value) in the 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	     next position of array c[];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    }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defTabSz="914400" eaLnBrk="0" hangingPunct="0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b="1" dirty="0">
                <a:latin typeface="Courier New" panose="02070309020205020404" pitchFamily="49" charset="0"/>
                <a:ea typeface="PMingLiU" pitchFamily="18" charset="-120"/>
              </a:rPr>
              <a:t>}</a:t>
            </a:r>
            <a:endParaRPr lang="en-US" altLang="zh-TW" b="1" dirty="0">
              <a:latin typeface="Courier New" panose="02070309020205020404" pitchFamily="49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1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Simple Transpose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534400" cy="6248400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B[0][0]=A[0][1];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B[0][1]=A[0][0];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B[0][2]=A[0][2];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noterms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=A[0][2];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noc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=A[0][1];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if(A[0][2]&gt;1)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{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=1;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  for(c=0;c&lt;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noc;c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++)//loop till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number of nonzero elements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  {	for(Term=1;Term&lt;=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noterms;Term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++)// loop till we have nonzero 							elements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{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/* if a column number of current triple == c,  then insert the current triple in B */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if(A[Term][1]== c)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{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	B[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][0]=A[Term][1];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	B[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][1]=A[Term][0];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	B[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][2]=A[Term][2];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++;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	}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   }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	}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}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Complexity of simple transpose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4515" name="Content Placeholder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O(No.of columns* No. of terms)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Fast Transpose: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Determine the number of elements in each column of the original matrix.  </a:t>
            </a: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==&gt;</a:t>
            </a:r>
            <a:endParaRPr kumimoji="0" lang="en-US" altLang="zh-TW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Determine the starting positions of each row in the transpose matrix.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24400"/>
            <a:ext cx="7848600" cy="1219200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</a:t>
            </a:r>
            <a:b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0] [1] [2] [3] [4] [5]</a:t>
            </a:r>
            <a:b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row_terms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=  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2   1  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2    2    0   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b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starting_pos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            1   3  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  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6    8  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</a:t>
            </a:r>
            <a:endParaRPr kumimoji="0" lang="en-US" altLang="zh-TW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9570" name="Text Box 4"/>
          <p:cNvSpPr txBox="1"/>
          <p:nvPr/>
        </p:nvSpPr>
        <p:spPr>
          <a:xfrm>
            <a:off x="1600200" y="0"/>
            <a:ext cx="5562600" cy="5078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a[0]		6	6	8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a[1]		0	0	15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a[2]		0	3	22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a[3]		0	5	-15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a[4]		1	1	11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a[5]		1	2	3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a[6]		2	3	-6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a[7]		4	0	91</a:t>
            </a:r>
            <a:endParaRPr lang="en-US" altLang="zh-TW" sz="3600" dirty="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3600" dirty="0">
                <a:latin typeface="Arial" panose="020B0604020202020204" pitchFamily="34" charset="0"/>
                <a:ea typeface="PMingLiU" pitchFamily="18" charset="-120"/>
              </a:rPr>
              <a:t>a[8]		5	2	28</a:t>
            </a:r>
            <a:endParaRPr lang="en-US" altLang="zh-TW" dirty="0"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Footer Placeholder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2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Slide Number Placeholder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en-US" altLang="zh-TW" sz="1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TW" sz="1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848600" cy="5257800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void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fast_transpose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(term a[ ], term b[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])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{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/* the transpose of a is placed in b */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row_terms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[MAX_COL],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starting_pos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[MAX_COL];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j,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num_cols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 a[0].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 a[0].value;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b[0].row =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num_cols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; b[0].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 a[0].row;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b[0].value =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if (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&gt; 0){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/*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nonzero matrix*/ 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 (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 0;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&lt;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num_cols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++)  //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Initialise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to 0.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row_terms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 = 0;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for (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 1;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&lt;=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++)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row_term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[a[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].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]++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starting_pos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[0] = 1;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for (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=1;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&lt;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num_cols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++)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starting_pos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]=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starting_pos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[i-1] +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row_terms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[i-1]; 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0596" name="Line 3"/>
          <p:cNvSpPr/>
          <p:nvPr/>
        </p:nvSpPr>
        <p:spPr>
          <a:xfrm flipH="1">
            <a:off x="1981200" y="32766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597" name="Line 4"/>
          <p:cNvSpPr/>
          <p:nvPr/>
        </p:nvSpPr>
        <p:spPr>
          <a:xfrm>
            <a:off x="1981200" y="3276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598" name="Line 5"/>
          <p:cNvSpPr/>
          <p:nvPr/>
        </p:nvSpPr>
        <p:spPr>
          <a:xfrm>
            <a:off x="1981200" y="37338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599" name="Line 6"/>
          <p:cNvSpPr/>
          <p:nvPr/>
        </p:nvSpPr>
        <p:spPr>
          <a:xfrm flipH="1">
            <a:off x="1981200" y="40386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0" name="Line 7"/>
          <p:cNvSpPr/>
          <p:nvPr/>
        </p:nvSpPr>
        <p:spPr>
          <a:xfrm>
            <a:off x="1981200" y="4038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1" name="Line 8"/>
          <p:cNvSpPr/>
          <p:nvPr/>
        </p:nvSpPr>
        <p:spPr>
          <a:xfrm>
            <a:off x="1981200" y="44958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2" name="Line 10"/>
          <p:cNvSpPr/>
          <p:nvPr/>
        </p:nvSpPr>
        <p:spPr>
          <a:xfrm flipH="1">
            <a:off x="1981200" y="51054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3" name="Line 11"/>
          <p:cNvSpPr/>
          <p:nvPr/>
        </p:nvSpPr>
        <p:spPr>
          <a:xfrm>
            <a:off x="1981200" y="51054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4" name="Line 12"/>
          <p:cNvSpPr/>
          <p:nvPr/>
        </p:nvSpPr>
        <p:spPr>
          <a:xfrm>
            <a:off x="1981200" y="55626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605" name="Text Box 13"/>
          <p:cNvSpPr txBox="1"/>
          <p:nvPr/>
        </p:nvSpPr>
        <p:spPr>
          <a:xfrm>
            <a:off x="762000" y="3276600"/>
            <a:ext cx="1216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TW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columns</a:t>
            </a:r>
            <a:endParaRPr lang="en-US" altLang="zh-TW" dirty="0">
              <a:solidFill>
                <a:srgbClr val="FF330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10606" name="Text Box 14"/>
          <p:cNvSpPr txBox="1"/>
          <p:nvPr/>
        </p:nvSpPr>
        <p:spPr>
          <a:xfrm>
            <a:off x="762000" y="3962400"/>
            <a:ext cx="12652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TW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elements</a:t>
            </a:r>
            <a:endParaRPr lang="en-US" altLang="zh-TW" dirty="0">
              <a:solidFill>
                <a:srgbClr val="FF330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10607" name="Text Box 15"/>
          <p:cNvSpPr txBox="1"/>
          <p:nvPr/>
        </p:nvSpPr>
        <p:spPr>
          <a:xfrm>
            <a:off x="838200" y="5105400"/>
            <a:ext cx="1216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TW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columns</a:t>
            </a:r>
            <a:endParaRPr lang="en-US" altLang="zh-TW" dirty="0">
              <a:solidFill>
                <a:srgbClr val="FF330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Footer Placeholder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2</a:t>
            </a:r>
            <a:endParaRPr kumimoji="0" lang="en-US" altLang="zh-TW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1" name="Slide Number Placeholder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en-US" altLang="zh-TW" sz="1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TW" sz="1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6858000" cy="3962400"/>
          </a:xfrm>
        </p:spPr>
        <p:txBody>
          <a:bodyPr vert="horz" wrap="square" lIns="91440" tIns="45720" rIns="91440" bIns="45720" numCol="1" anchor="ctr" anchorCtr="1" compatLnSpc="1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for (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=1;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&lt;=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num_terms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++) {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j =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starting_pos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[a[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].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b[j].row = a[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].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;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b[j].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= a[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].row;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b[j].value = a[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].value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;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starting_pos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[a[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].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col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]++;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}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}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}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1620" name="Line 3"/>
          <p:cNvSpPr/>
          <p:nvPr/>
        </p:nvSpPr>
        <p:spPr>
          <a:xfrm flipH="1">
            <a:off x="2514600" y="609600"/>
            <a:ext cx="1365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1" name="Line 4"/>
          <p:cNvSpPr/>
          <p:nvPr/>
        </p:nvSpPr>
        <p:spPr>
          <a:xfrm>
            <a:off x="2514600" y="6096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2" name="Line 5"/>
          <p:cNvSpPr/>
          <p:nvPr/>
        </p:nvSpPr>
        <p:spPr>
          <a:xfrm>
            <a:off x="2514600" y="2133600"/>
            <a:ext cx="47783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3" name="Text Box 6"/>
          <p:cNvSpPr txBox="1"/>
          <p:nvPr/>
        </p:nvSpPr>
        <p:spPr>
          <a:xfrm>
            <a:off x="1143000" y="1219200"/>
            <a:ext cx="12652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TW" dirty="0">
                <a:solidFill>
                  <a:srgbClr val="FF3300"/>
                </a:solidFill>
                <a:latin typeface="Arial" panose="020B0604020202020204" pitchFamily="34" charset="0"/>
                <a:ea typeface="PMingLiU" pitchFamily="18" charset="-120"/>
              </a:rPr>
              <a:t>elements</a:t>
            </a:r>
            <a:endParaRPr lang="en-US" altLang="zh-TW" dirty="0">
              <a:solidFill>
                <a:srgbClr val="FF330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0</TotalTime>
  <Words>24655</Words>
  <Application>WPS Presentation</Application>
  <PresentationFormat/>
  <Paragraphs>1484</Paragraphs>
  <Slides>98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14" baseType="lpstr">
      <vt:lpstr>Arial</vt:lpstr>
      <vt:lpstr>SimSun</vt:lpstr>
      <vt:lpstr>Wingdings</vt:lpstr>
      <vt:lpstr>Calibri</vt:lpstr>
      <vt:lpstr>Comic Sans MS</vt:lpstr>
      <vt:lpstr>PMingLiU</vt:lpstr>
      <vt:lpstr>MingLiU-ExtB</vt:lpstr>
      <vt:lpstr>Times New Roman</vt:lpstr>
      <vt:lpstr>Courier New</vt:lpstr>
      <vt:lpstr>Wingdings 3</vt:lpstr>
      <vt:lpstr>Symbol</vt:lpstr>
      <vt:lpstr>Microsoft YaHei</vt:lpstr>
      <vt:lpstr>Arial Unicode MS</vt:lpstr>
      <vt:lpstr>Wingdings 3</vt:lpstr>
      <vt:lpstr>Ripple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Administrator</dc:creator>
  <cp:lastModifiedBy>91702</cp:lastModifiedBy>
  <cp:revision>158</cp:revision>
  <dcterms:created xsi:type="dcterms:W3CDTF">2008-08-29T06:04:02Z</dcterms:created>
  <dcterms:modified xsi:type="dcterms:W3CDTF">2019-09-19T10:11:57Z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