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6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31-Oct-16</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31-Oct-16</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31-Oct-16</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31-Oct-16</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31-Oct-16</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31-Oct-16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31-Oct-16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31-Oct-16</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31-Oct-16</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371600"/>
            <a:ext cx="8763000" cy="1676400"/>
          </a:xfrm>
        </p:spPr>
        <p:txBody>
          <a:bodyPr>
            <a:normAutofit fontScale="90000"/>
          </a:bodyPr>
          <a:lstStyle/>
          <a:p>
            <a:pPr algn="ctr"/>
            <a:r>
              <a:rPr lang="en-US" sz="4400" dirty="0" smtClean="0">
                <a:solidFill>
                  <a:schemeClr val="bg1"/>
                </a:solidFill>
                <a:latin typeface="Agency FB" pitchFamily="34" charset="0"/>
              </a:rPr>
              <a:t>CDA Generation and Integration for Health Information Exchange Based on Cloud Computing System</a:t>
            </a:r>
            <a:endParaRPr lang="en-US" sz="4400" dirty="0">
              <a:solidFill>
                <a:schemeClr val="bg1"/>
              </a:solidFill>
              <a:latin typeface="Agency FB" pitchFamily="34" charset="0"/>
            </a:endParaRPr>
          </a:p>
        </p:txBody>
      </p:sp>
      <p:sp>
        <p:nvSpPr>
          <p:cNvPr id="3" name="Subtitle 2"/>
          <p:cNvSpPr>
            <a:spLocks noGrp="1"/>
          </p:cNvSpPr>
          <p:nvPr>
            <p:ph type="subTitle" idx="1"/>
          </p:nvPr>
        </p:nvSpPr>
        <p:spPr>
          <a:xfrm>
            <a:off x="13258800" y="6705600"/>
            <a:ext cx="158496" cy="152400"/>
          </a:xfrm>
        </p:spPr>
        <p:txBody>
          <a:bodyPr>
            <a:normAutofit fontScale="25000" lnSpcReduction="20000"/>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MODULES: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dirty="0" smtClean="0"/>
              <a:t>Construction of System Environment</a:t>
            </a:r>
          </a:p>
          <a:p>
            <a:pPr lvl="0"/>
            <a:r>
              <a:rPr lang="en-US" dirty="0" smtClean="0"/>
              <a:t>The CDA Document</a:t>
            </a:r>
          </a:p>
          <a:p>
            <a:pPr lvl="0"/>
            <a:r>
              <a:rPr lang="en-US" dirty="0" smtClean="0"/>
              <a:t>Construction of a Cloud Computing Environment</a:t>
            </a:r>
          </a:p>
          <a:p>
            <a:pPr lvl="0"/>
            <a:r>
              <a:rPr lang="en-US" dirty="0" smtClean="0"/>
              <a:t>Integration of CDA Documents via Our Cloud Server</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Construction of System Environment</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a:bodyPr>
          <a:lstStyle/>
          <a:p>
            <a:pPr lvl="0" algn="just"/>
            <a:r>
              <a:rPr lang="en-US" dirty="0" smtClean="0"/>
              <a:t>In the first module we develop the Construction of the System Environment to prove our proposed system model. In this module we develop Hospital A, Hospital B, Doctor, Patient/User, Admin and Cloud Modules.</a:t>
            </a:r>
          </a:p>
          <a:p>
            <a:pPr lvl="0" algn="just"/>
            <a:r>
              <a:rPr lang="en-US" dirty="0" smtClean="0"/>
              <a:t>In Hospital A, we create the User Authorization with Login Credentials. This module provides the option of Upload the Patient details as XML File in the Cloud with Encrypted and also provides the option to check the status of the uploaded file with the XML Format. The same is followed in the Hospital B too.</a:t>
            </a:r>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CDA Document</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lnSpcReduction="20000"/>
          </a:bodyPr>
          <a:lstStyle/>
          <a:p>
            <a:pPr lvl="0" algn="just"/>
            <a:r>
              <a:rPr lang="en-US" dirty="0" smtClean="0"/>
              <a:t>In this module we develop the CDA document. The HL7 Clinical Document Architecture Release 2 (CDA R2) was approved by American Nation Standards Institute. It is an XML-based document markup standard that specifies the structure and semantics of clinical documents, and its primary purpose is facilitating clinical document exchanges between heterogeneous software systems.</a:t>
            </a:r>
          </a:p>
          <a:p>
            <a:pPr lvl="0" algn="just"/>
            <a:r>
              <a:rPr lang="en-US" dirty="0" smtClean="0"/>
              <a:t>A CDA document is divided into its header and body. The header has a clearly defined structure and it includes information about the patient, hospital, physician, etc. The body is more flexible than the header and contains various clinical data. </a:t>
            </a:r>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Construction of a Cloud Computing Environment</a:t>
            </a:r>
            <a:endParaRPr lang="en-US" dirty="0"/>
          </a:p>
        </p:txBody>
      </p:sp>
      <p:sp>
        <p:nvSpPr>
          <p:cNvPr id="3" name="Content Placeholder 2"/>
          <p:cNvSpPr>
            <a:spLocks noGrp="1"/>
          </p:cNvSpPr>
          <p:nvPr>
            <p:ph sz="quarter" idx="1"/>
          </p:nvPr>
        </p:nvSpPr>
        <p:spPr/>
        <p:txBody>
          <a:bodyPr>
            <a:normAutofit fontScale="92500" lnSpcReduction="20000"/>
          </a:bodyPr>
          <a:lstStyle/>
          <a:p>
            <a:pPr lvl="0" algn="just"/>
            <a:r>
              <a:rPr lang="en-US" dirty="0" smtClean="0"/>
              <a:t>In this module we develop the Cloud computing environment. We use </a:t>
            </a:r>
            <a:r>
              <a:rPr lang="en-US" dirty="0" err="1" smtClean="0"/>
              <a:t>DriveHQ</a:t>
            </a:r>
            <a:r>
              <a:rPr lang="en-US" dirty="0" smtClean="0"/>
              <a:t> Cloud Service provider to upload our files in the Cloud. </a:t>
            </a:r>
          </a:p>
          <a:p>
            <a:pPr lvl="0" algn="just"/>
            <a:r>
              <a:rPr lang="en-US" dirty="0" smtClean="0"/>
              <a:t>In this module, we develop the construction of a Cloud Computing Environment and how multiple CDA documents are integrated into one in our CDA Document Integration System. The standard for this is Korean Standard for CDA Referral and Reply Letters (Preliminary Version). Templates which generate a CDA use CCD part of Consolidated CDA which is released by ONC and made by HL7. However, an actually generated CDA has a form of CDA Referral and Reply Letters.</a:t>
            </a:r>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Integration of CDA Documents via Our Cloud Server</a:t>
            </a:r>
            <a:endParaRPr lang="en-US" dirty="0"/>
          </a:p>
        </p:txBody>
      </p:sp>
      <p:sp>
        <p:nvSpPr>
          <p:cNvPr id="3" name="Content Placeholder 2"/>
          <p:cNvSpPr>
            <a:spLocks noGrp="1"/>
          </p:cNvSpPr>
          <p:nvPr>
            <p:ph sz="quarter" idx="1"/>
          </p:nvPr>
        </p:nvSpPr>
        <p:spPr/>
        <p:txBody>
          <a:bodyPr>
            <a:normAutofit fontScale="92500" lnSpcReduction="10000"/>
          </a:bodyPr>
          <a:lstStyle/>
          <a:p>
            <a:pPr lvl="0" algn="just"/>
            <a:r>
              <a:rPr lang="en-US" dirty="0" smtClean="0"/>
              <a:t>We integrated multiple CDA documents of patient referrals and replies by using the API at our server. The use case scenario and patient data used for integration are shown in this module.</a:t>
            </a:r>
          </a:p>
          <a:p>
            <a:pPr lvl="0" algn="just"/>
            <a:r>
              <a:rPr lang="en-US" dirty="0" smtClean="0"/>
              <a:t>We adopted sample patient data provided by the US EHR Certification Program, Meaningful Use. The data does not pertain to an actual person. It is fictional, and available for public access. This module is to show how a client integrating multiple CDA documents by using our API. The sample many clinical documents are shown to be successfully integrated.</a:t>
            </a:r>
          </a:p>
          <a:p>
            <a:pPr algn="just"/>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descr="1.PNG"/>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descr="6.PNG"/>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descr="36.PNG"/>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05712"/>
          </a:xfrm>
        </p:spPr>
        <p:txBody>
          <a:bodyPr>
            <a:normAutofit/>
          </a:bodyPr>
          <a:lstStyle/>
          <a:p>
            <a:r>
              <a:rPr lang="en-US" b="1" dirty="0" smtClean="0"/>
              <a:t>REFERENCE:</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pPr algn="just"/>
            <a:r>
              <a:rPr lang="en-US" sz="2800" dirty="0" smtClean="0">
                <a:latin typeface="Times New Roman" pitchFamily="18" charset="0"/>
                <a:cs typeface="Times New Roman" pitchFamily="18" charset="0"/>
              </a:rPr>
              <a:t>Sung-Hyun Lee, </a:t>
            </a:r>
            <a:r>
              <a:rPr lang="en-US" sz="2800" dirty="0" err="1" smtClean="0">
                <a:latin typeface="Times New Roman" pitchFamily="18" charset="0"/>
                <a:cs typeface="Times New Roman" pitchFamily="18" charset="0"/>
              </a:rPr>
              <a:t>Joon</a:t>
            </a:r>
            <a:r>
              <a:rPr lang="en-US" sz="2800" dirty="0" smtClean="0">
                <a:latin typeface="Times New Roman" pitchFamily="18" charset="0"/>
                <a:cs typeface="Times New Roman" pitchFamily="18" charset="0"/>
              </a:rPr>
              <a:t> Hyun Song, and Il </a:t>
            </a:r>
            <a:r>
              <a:rPr lang="en-US" sz="2800" dirty="0" err="1" smtClean="0">
                <a:latin typeface="Times New Roman" pitchFamily="18" charset="0"/>
                <a:cs typeface="Times New Roman" pitchFamily="18" charset="0"/>
              </a:rPr>
              <a:t>Kon</a:t>
            </a:r>
            <a:r>
              <a:rPr lang="en-US" sz="2800" dirty="0" smtClean="0">
                <a:latin typeface="Times New Roman" pitchFamily="18" charset="0"/>
                <a:cs typeface="Times New Roman" pitchFamily="18" charset="0"/>
              </a:rPr>
              <a:t> Kim, “CDA Generation and Integration for Health Information Exchange Based on Cloud Computing System”, </a:t>
            </a:r>
            <a:r>
              <a:rPr lang="en-US" sz="2800" b="1" dirty="0" smtClean="0">
                <a:latin typeface="Times New Roman" pitchFamily="18" charset="0"/>
                <a:cs typeface="Times New Roman" pitchFamily="18" charset="0"/>
              </a:rPr>
              <a:t>IEEE TRANSACTIONS ON SERVICES COMPUTING, VOL. 9, NO. 2, MARCH/APRIL </a:t>
            </a:r>
            <a:r>
              <a:rPr lang="en-US" sz="2800" b="1" smtClean="0">
                <a:latin typeface="Times New Roman" pitchFamily="18" charset="0"/>
                <a:cs typeface="Times New Roman" pitchFamily="18" charset="0"/>
              </a:rPr>
              <a:t>2016.</a:t>
            </a:r>
            <a:endParaRPr lang="en-US" sz="2800" dirty="0" smtClean="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rmAutofit/>
          </a:bodyPr>
          <a:lstStyle/>
          <a:p>
            <a:r>
              <a:rPr lang="en-US" b="1" dirty="0" smtClean="0"/>
              <a:t>ABSTRACT:</a:t>
            </a:r>
            <a:endParaRPr lang="en-US" dirty="0"/>
          </a:p>
        </p:txBody>
      </p:sp>
      <p:sp>
        <p:nvSpPr>
          <p:cNvPr id="3" name="Content Placeholder 2"/>
          <p:cNvSpPr>
            <a:spLocks noGrp="1"/>
          </p:cNvSpPr>
          <p:nvPr>
            <p:ph sz="quarter" idx="1"/>
          </p:nvPr>
        </p:nvSpPr>
        <p:spPr>
          <a:xfrm>
            <a:off x="457200" y="1295400"/>
            <a:ext cx="8305800" cy="5029200"/>
          </a:xfrm>
        </p:spPr>
        <p:txBody>
          <a:bodyPr>
            <a:noAutofit/>
          </a:bodyPr>
          <a:lstStyle/>
          <a:p>
            <a:pPr algn="just"/>
            <a:r>
              <a:rPr lang="en-US" sz="2800" dirty="0" smtClean="0">
                <a:latin typeface="Times New Roman" pitchFamily="18" charset="0"/>
                <a:cs typeface="Times New Roman" pitchFamily="18" charset="0"/>
              </a:rPr>
              <a:t>In this paper, we describe our CDA document generation and integration Open API service based on cloud computing, through which hospitals are enabled to conveniently generate CDA documents without having to purchase proprietary software. Our CDA document integration system integrates multiple CDA documents per patient into a single CDA document and physicians and patients can browse the clinical data in chronological order. Our system of CDA document generation and integration is based on cloud computing and the service is offered in Open API. Developers using different platforms thus can use our system to enhance interoperability</a:t>
            </a:r>
            <a:endParaRPr lang="en-US" sz="2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19200"/>
          </a:xfrm>
        </p:spPr>
        <p:txBody>
          <a:bodyPr/>
          <a:lstStyle/>
          <a:p>
            <a:r>
              <a:rPr lang="en-US" b="1" dirty="0" smtClean="0"/>
              <a:t>EXISTING SYSTEM:</a:t>
            </a:r>
            <a:endParaRPr lang="en-US" dirty="0"/>
          </a:p>
        </p:txBody>
      </p:sp>
      <p:sp>
        <p:nvSpPr>
          <p:cNvPr id="3" name="Content Placeholder 2"/>
          <p:cNvSpPr>
            <a:spLocks noGrp="1"/>
          </p:cNvSpPr>
          <p:nvPr>
            <p:ph sz="quarter" idx="1"/>
          </p:nvPr>
        </p:nvSpPr>
        <p:spPr>
          <a:xfrm>
            <a:off x="609600" y="1600200"/>
            <a:ext cx="8001000" cy="4724400"/>
          </a:xfrm>
        </p:spPr>
        <p:txBody>
          <a:bodyPr>
            <a:noAutofit/>
          </a:bodyPr>
          <a:lstStyle/>
          <a:p>
            <a:pPr lvl="0" algn="just">
              <a:lnSpc>
                <a:spcPct val="120000"/>
              </a:lnSpc>
            </a:pPr>
            <a:r>
              <a:rPr lang="en-US" sz="2000" dirty="0" smtClean="0">
                <a:latin typeface="Times New Roman" pitchFamily="18" charset="0"/>
                <a:cs typeface="Times New Roman" pitchFamily="18" charset="0"/>
              </a:rPr>
              <a:t>Effective health information exchange needs to be standardized for interoperable health information exchange between hospitals. Especially, clinical document standardization lies at the core of guaranteeing interoperability.</a:t>
            </a:r>
          </a:p>
          <a:p>
            <a:pPr lvl="0" algn="just">
              <a:lnSpc>
                <a:spcPct val="120000"/>
              </a:lnSpc>
            </a:pPr>
            <a:r>
              <a:rPr lang="en-US" sz="2000" dirty="0" smtClean="0">
                <a:latin typeface="Times New Roman" pitchFamily="18" charset="0"/>
                <a:cs typeface="Times New Roman" pitchFamily="18" charset="0"/>
              </a:rPr>
              <a:t>It takes increasing amount of time for the medical personnel as the amount of exchanged CDA document increases because more documents means that data are distributed in different documents. This significantly delays the medical personnel in making decisions. Hence, when all of the CDA documents are integrated into a single document, the medical personnel is empowered to review the patient’s clinical history conveniently in chronological order per clinical section and the follow-up care service can be delivered more effectively. </a:t>
            </a:r>
          </a:p>
          <a:p>
            <a:pPr algn="just"/>
            <a:endParaRPr lang="en-US" sz="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DISADVANTAGES OF EXISTING SYSTEM:</a:t>
            </a:r>
            <a:endParaRPr lang="en-US" dirty="0"/>
          </a:p>
        </p:txBody>
      </p:sp>
      <p:sp>
        <p:nvSpPr>
          <p:cNvPr id="3" name="Content Placeholder 2"/>
          <p:cNvSpPr>
            <a:spLocks noGrp="1"/>
          </p:cNvSpPr>
          <p:nvPr>
            <p:ph sz="quarter" idx="1"/>
          </p:nvPr>
        </p:nvSpPr>
        <p:spPr>
          <a:xfrm>
            <a:off x="685800" y="2133600"/>
            <a:ext cx="7543800" cy="4191000"/>
          </a:xfrm>
        </p:spPr>
        <p:txBody>
          <a:bodyPr>
            <a:noAutofit/>
          </a:bodyPr>
          <a:lstStyle/>
          <a:p>
            <a:pPr lvl="0" algn="just"/>
            <a:r>
              <a:rPr lang="en-US" sz="2400" dirty="0" smtClean="0">
                <a:latin typeface="Times New Roman" pitchFamily="18" charset="0"/>
                <a:cs typeface="Times New Roman" pitchFamily="18" charset="0"/>
              </a:rPr>
              <a:t>The HIS development platforms for hospitals vary so greatly that generation of CDA documents in each hospital invariably requires a separate CDA generation system. Also, hospitals are very reluctant to adopt a new system unless it is absolutely necessary for provision of care. As a result, the adoption rate of EHR is very low except for in a few handful countries.</a:t>
            </a:r>
          </a:p>
          <a:p>
            <a:pPr lvl="0" algn="just"/>
            <a:r>
              <a:rPr lang="en-US" sz="2400" dirty="0" smtClean="0">
                <a:latin typeface="Times New Roman" pitchFamily="18" charset="0"/>
                <a:cs typeface="Times New Roman" pitchFamily="18" charset="0"/>
              </a:rPr>
              <a:t>Unfortunately for now, a solution that integrates multiple CDA documents into one does not exist yet to the best of our knowledge and there is a practical limitation for individual hospitals to develop and implement a CDA document integration technology.</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47800"/>
          </a:xfrm>
        </p:spPr>
        <p:txBody>
          <a:bodyPr>
            <a:normAutofit/>
          </a:bodyPr>
          <a:lstStyle/>
          <a:p>
            <a:r>
              <a:rPr lang="en-US" b="1" dirty="0" smtClean="0"/>
              <a:t>PROPOSED SYSTEM:</a:t>
            </a:r>
            <a:endParaRPr lang="en-US" dirty="0"/>
          </a:p>
        </p:txBody>
      </p:sp>
      <p:sp>
        <p:nvSpPr>
          <p:cNvPr id="3" name="Content Placeholder 2"/>
          <p:cNvSpPr>
            <a:spLocks noGrp="1"/>
          </p:cNvSpPr>
          <p:nvPr>
            <p:ph sz="quarter" idx="1"/>
          </p:nvPr>
        </p:nvSpPr>
        <p:spPr>
          <a:xfrm>
            <a:off x="457200" y="1600200"/>
            <a:ext cx="8458200" cy="4724400"/>
          </a:xfrm>
        </p:spPr>
        <p:txBody>
          <a:bodyPr>
            <a:noAutofit/>
          </a:bodyPr>
          <a:lstStyle/>
          <a:p>
            <a:pPr lvl="0" algn="just"/>
            <a:r>
              <a:rPr lang="en-US" sz="2400" dirty="0" smtClean="0">
                <a:latin typeface="Times New Roman" pitchFamily="18" charset="0"/>
                <a:cs typeface="Times New Roman" pitchFamily="18" charset="0"/>
              </a:rPr>
              <a:t>In this paper we present (1) a CDA document generation system that generates CDA documents on different developing platforms and (2) a CDA document integration system that integrates multiple CDA documents scattered in different hospitals for each patient.</a:t>
            </a:r>
          </a:p>
          <a:p>
            <a:pPr lvl="0" algn="just"/>
            <a:r>
              <a:rPr lang="en-US" sz="2400" dirty="0" smtClean="0">
                <a:latin typeface="Times New Roman" pitchFamily="18" charset="0"/>
                <a:cs typeface="Times New Roman" pitchFamily="18" charset="0"/>
              </a:rPr>
              <a:t>CDA Generation API generates CDA documents on cloud. </a:t>
            </a:r>
          </a:p>
          <a:p>
            <a:pPr lvl="0" algn="just"/>
            <a:r>
              <a:rPr lang="en-US" sz="2400" dirty="0" smtClean="0">
                <a:latin typeface="Times New Roman" pitchFamily="18" charset="0"/>
                <a:cs typeface="Times New Roman" pitchFamily="18" charset="0"/>
              </a:rPr>
              <a:t>CDA Generation Interface uses the API provided by the cloud and relays the input data and receives</a:t>
            </a:r>
          </a:p>
          <a:p>
            <a:pPr lvl="0" algn="just"/>
            <a:r>
              <a:rPr lang="en-US" sz="2400" dirty="0" smtClean="0">
                <a:latin typeface="Times New Roman" pitchFamily="18" charset="0"/>
                <a:cs typeface="Times New Roman" pitchFamily="18" charset="0"/>
              </a:rPr>
              <a:t>CDA documents generated in the cloud.</a:t>
            </a:r>
          </a:p>
          <a:p>
            <a:pPr lvl="0" algn="just"/>
            <a:r>
              <a:rPr lang="en-US" sz="2400" dirty="0" smtClean="0">
                <a:latin typeface="Times New Roman" pitchFamily="18" charset="0"/>
                <a:cs typeface="Times New Roman" pitchFamily="18" charset="0"/>
              </a:rPr>
              <a:t>Template Manager is responsible for managing the CDA documents generated in the cloud server. Our system uses CCD document templates.</a:t>
            </a:r>
          </a:p>
          <a:p>
            <a:pPr algn="just">
              <a:lnSpc>
                <a:spcPct val="120000"/>
              </a:lnSpc>
            </a:pPr>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76400"/>
          </a:xfrm>
        </p:spPr>
        <p:txBody>
          <a:bodyPr>
            <a:normAutofit/>
          </a:bodyPr>
          <a:lstStyle/>
          <a:p>
            <a:r>
              <a:rPr lang="en-US" b="1" dirty="0" smtClean="0"/>
              <a:t>ADVANTAGES OF PROPOSED SYSTEM:</a:t>
            </a:r>
            <a:endParaRPr lang="en-US" dirty="0"/>
          </a:p>
        </p:txBody>
      </p:sp>
      <p:sp>
        <p:nvSpPr>
          <p:cNvPr id="3" name="Content Placeholder 2"/>
          <p:cNvSpPr>
            <a:spLocks noGrp="1"/>
          </p:cNvSpPr>
          <p:nvPr>
            <p:ph sz="quarter" idx="1"/>
          </p:nvPr>
        </p:nvSpPr>
        <p:spPr>
          <a:xfrm>
            <a:off x="457200" y="2133600"/>
            <a:ext cx="8229600" cy="4191000"/>
          </a:xfrm>
        </p:spPr>
        <p:txBody>
          <a:bodyPr>
            <a:noAutofit/>
          </a:bodyPr>
          <a:lstStyle/>
          <a:p>
            <a:pPr lvl="0" algn="just"/>
            <a:r>
              <a:rPr lang="en-US" sz="2400" dirty="0" smtClean="0">
                <a:latin typeface="Times New Roman" pitchFamily="18" charset="0"/>
                <a:cs typeface="Times New Roman" pitchFamily="18" charset="0"/>
              </a:rPr>
              <a:t>Hospital systems can simply extend their existing system rather than completely replacing it with a new system. Second, it becomes unnecessary for hospitals to train their personnel to generate, integrate, and view standard-compliant CDA documents. </a:t>
            </a:r>
          </a:p>
          <a:p>
            <a:pPr lvl="0" algn="just"/>
            <a:r>
              <a:rPr lang="en-US" sz="2400" dirty="0" smtClean="0">
                <a:latin typeface="Times New Roman" pitchFamily="18" charset="0"/>
                <a:cs typeface="Times New Roman" pitchFamily="18" charset="0"/>
              </a:rPr>
              <a:t>The cloud CDA generation service produces documents in the CDA format approved by the National Institute of Standards and Technology (NIST).</a:t>
            </a:r>
          </a:p>
          <a:p>
            <a:pPr lvl="0" algn="just"/>
            <a:r>
              <a:rPr lang="en-US" sz="2400" dirty="0" smtClean="0">
                <a:latin typeface="Times New Roman" pitchFamily="18" charset="0"/>
                <a:cs typeface="Times New Roman" pitchFamily="18" charset="0"/>
              </a:rPr>
              <a:t>If this service is provided for free at low price to hospitals, existing EHR are more likely to consider adoption of CDA in their practices.</a:t>
            </a:r>
          </a:p>
          <a:p>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SYSTEM ARCHITECTURE:</a:t>
            </a:r>
            <a:r>
              <a:rPr lang="en-US" dirty="0" smtClean="0"/>
              <a:t/>
            </a:r>
            <a:br>
              <a:rPr lang="en-US" dirty="0" smtClean="0"/>
            </a:br>
            <a:endParaRPr lang="en-US" dirty="0"/>
          </a:p>
        </p:txBody>
      </p:sp>
      <p:pic>
        <p:nvPicPr>
          <p:cNvPr id="4" name="Content Placeholder 3"/>
          <p:cNvPicPr>
            <a:picLocks noGrp="1"/>
          </p:cNvPicPr>
          <p:nvPr>
            <p:ph sz="quarter" idx="1"/>
          </p:nvPr>
        </p:nvPicPr>
        <p:blipFill>
          <a:blip r:embed="rId2"/>
          <a:stretch>
            <a:fillRect/>
          </a:stretch>
        </p:blipFill>
        <p:spPr bwMode="auto">
          <a:xfrm>
            <a:off x="2445808" y="1600200"/>
            <a:ext cx="4487334" cy="44958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HARDWARE REQUIREMENTS: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lgn="just">
              <a:buFont typeface="Wingdings" pitchFamily="2" charset="2"/>
              <a:buChar char="Ø"/>
            </a:pPr>
            <a:r>
              <a:rPr lang="en-GB" dirty="0" smtClean="0">
                <a:latin typeface="Times New Roman" pitchFamily="18" charset="0"/>
                <a:cs typeface="Times New Roman" pitchFamily="18" charset="0"/>
              </a:rPr>
              <a:t>System			: 	Pentium Dual Core.</a:t>
            </a:r>
            <a:endParaRPr lang="en-US" dirty="0" smtClean="0">
              <a:latin typeface="Times New Roman" pitchFamily="18" charset="0"/>
              <a:cs typeface="Times New Roman" pitchFamily="18" charset="0"/>
            </a:endParaRPr>
          </a:p>
          <a:p>
            <a:pPr lvl="0" algn="just">
              <a:buFont typeface="Wingdings" pitchFamily="2" charset="2"/>
              <a:buChar char="Ø"/>
            </a:pPr>
            <a:r>
              <a:rPr lang="en-GB" dirty="0" smtClean="0">
                <a:latin typeface="Times New Roman" pitchFamily="18" charset="0"/>
                <a:cs typeface="Times New Roman" pitchFamily="18" charset="0"/>
              </a:rPr>
              <a:t>Hard Disk 			: 	120 GB.</a:t>
            </a:r>
            <a:endParaRPr lang="en-US" dirty="0" smtClean="0">
              <a:latin typeface="Times New Roman" pitchFamily="18" charset="0"/>
              <a:cs typeface="Times New Roman" pitchFamily="18" charset="0"/>
            </a:endParaRPr>
          </a:p>
          <a:p>
            <a:pPr lvl="0" algn="just">
              <a:buFont typeface="Wingdings" pitchFamily="2" charset="2"/>
              <a:buChar char="Ø"/>
            </a:pPr>
            <a:r>
              <a:rPr lang="en-GB" dirty="0" smtClean="0">
                <a:latin typeface="Times New Roman" pitchFamily="18" charset="0"/>
                <a:cs typeface="Times New Roman" pitchFamily="18" charset="0"/>
              </a:rPr>
              <a:t>Monitor			: 	15’’ LED</a:t>
            </a:r>
            <a:endParaRPr lang="en-US" dirty="0" smtClean="0">
              <a:latin typeface="Times New Roman" pitchFamily="18" charset="0"/>
              <a:cs typeface="Times New Roman" pitchFamily="18" charset="0"/>
            </a:endParaRPr>
          </a:p>
          <a:p>
            <a:pPr lvl="0" algn="just">
              <a:buFont typeface="Wingdings" pitchFamily="2" charset="2"/>
              <a:buChar char="Ø"/>
            </a:pPr>
            <a:r>
              <a:rPr lang="en-GB" dirty="0" smtClean="0">
                <a:latin typeface="Times New Roman" pitchFamily="18" charset="0"/>
                <a:cs typeface="Times New Roman" pitchFamily="18" charset="0"/>
              </a:rPr>
              <a:t>Input Devices		: 	Keyboard, Mouse</a:t>
            </a:r>
            <a:endParaRPr lang="en-US" dirty="0" smtClean="0">
              <a:latin typeface="Times New Roman" pitchFamily="18" charset="0"/>
              <a:cs typeface="Times New Roman" pitchFamily="18" charset="0"/>
            </a:endParaRPr>
          </a:p>
          <a:p>
            <a:pPr lvl="0" algn="just">
              <a:buFont typeface="Wingdings" pitchFamily="2" charset="2"/>
              <a:buChar char="Ø"/>
            </a:pPr>
            <a:r>
              <a:rPr lang="en-GB" dirty="0" smtClean="0">
                <a:latin typeface="Times New Roman" pitchFamily="18" charset="0"/>
                <a:cs typeface="Times New Roman" pitchFamily="18" charset="0"/>
              </a:rPr>
              <a:t>Ram				: 	1GB.</a:t>
            </a:r>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81912"/>
          </a:xfrm>
        </p:spPr>
        <p:txBody>
          <a:bodyPr>
            <a:normAutofit/>
          </a:bodyPr>
          <a:lstStyle/>
          <a:p>
            <a:r>
              <a:rPr lang="en-US" b="1" dirty="0" smtClean="0"/>
              <a:t>SOFTWARE REQUIREMENTS: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buFont typeface="Wingdings" pitchFamily="2" charset="2"/>
              <a:buChar char="Ø"/>
            </a:pPr>
            <a:r>
              <a:rPr lang="en-US" dirty="0" smtClean="0">
                <a:latin typeface="Times New Roman" pitchFamily="18" charset="0"/>
                <a:cs typeface="Times New Roman" pitchFamily="18" charset="0"/>
              </a:rPr>
              <a:t>Operating system 		: 	Windows 7.</a:t>
            </a:r>
          </a:p>
          <a:p>
            <a:pPr lvl="0">
              <a:buFont typeface="Wingdings" pitchFamily="2" charset="2"/>
              <a:buChar char="Ø"/>
            </a:pPr>
            <a:r>
              <a:rPr lang="en-US" dirty="0" smtClean="0">
                <a:latin typeface="Times New Roman" pitchFamily="18" charset="0"/>
                <a:cs typeface="Times New Roman" pitchFamily="18" charset="0"/>
              </a:rPr>
              <a:t>Coding Language		:	JAVA/J2EE</a:t>
            </a:r>
          </a:p>
          <a:p>
            <a:pPr lvl="0">
              <a:buFont typeface="Wingdings" pitchFamily="2" charset="2"/>
              <a:buChar char="Ø"/>
            </a:pPr>
            <a:r>
              <a:rPr lang="en-US" dirty="0" smtClean="0">
                <a:latin typeface="Times New Roman" pitchFamily="18" charset="0"/>
                <a:cs typeface="Times New Roman" pitchFamily="18" charset="0"/>
              </a:rPr>
              <a:t>Tool				:	</a:t>
            </a:r>
            <a:r>
              <a:rPr lang="en-US" dirty="0" err="1" smtClean="0">
                <a:latin typeface="Times New Roman" pitchFamily="18" charset="0"/>
                <a:cs typeface="Times New Roman" pitchFamily="18" charset="0"/>
              </a:rPr>
              <a:t>Netbeans</a:t>
            </a:r>
            <a:r>
              <a:rPr lang="en-US" dirty="0" smtClean="0">
                <a:latin typeface="Times New Roman" pitchFamily="18" charset="0"/>
                <a:cs typeface="Times New Roman" pitchFamily="18" charset="0"/>
              </a:rPr>
              <a:t> 7.2.1</a:t>
            </a:r>
          </a:p>
          <a:p>
            <a:pPr lvl="0">
              <a:buFont typeface="Wingdings" pitchFamily="2" charset="2"/>
              <a:buChar char="Ø"/>
            </a:pPr>
            <a:r>
              <a:rPr lang="en-US" dirty="0" smtClean="0">
                <a:latin typeface="Times New Roman" pitchFamily="18" charset="0"/>
                <a:cs typeface="Times New Roman" pitchFamily="18" charset="0"/>
              </a:rPr>
              <a:t>Database			:	MYSQL</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TotalTime>
  <Words>1051</Words>
  <Application>Microsoft Office PowerPoint</Application>
  <PresentationFormat>On-screen Show (4:3)</PresentationFormat>
  <Paragraphs>50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Median</vt:lpstr>
      <vt:lpstr>CDA Generation and Integration for Health Information Exchange Based on Cloud Computing System</vt:lpstr>
      <vt:lpstr>ABSTRACT:</vt:lpstr>
      <vt:lpstr>EXISTING SYSTEM:</vt:lpstr>
      <vt:lpstr>DISADVANTAGES OF EXISTING SYSTEM:</vt:lpstr>
      <vt:lpstr>PROPOSED SYSTEM:</vt:lpstr>
      <vt:lpstr>ADVANTAGES OF PROPOSED SYSTEM:</vt:lpstr>
      <vt:lpstr>SYSTEM ARCHITECTURE: </vt:lpstr>
      <vt:lpstr>HARDWARE REQUIREMENTS: </vt:lpstr>
      <vt:lpstr>SOFTWARE REQUIREMENTS: </vt:lpstr>
      <vt:lpstr>MODULES: </vt:lpstr>
      <vt:lpstr>Construction of System Environment </vt:lpstr>
      <vt:lpstr>The CDA Document </vt:lpstr>
      <vt:lpstr>Construction of a Cloud Computing Environment</vt:lpstr>
      <vt:lpstr>Integration of CDA Documents via Our Cloud Server</vt:lpstr>
      <vt:lpstr>Slide 15</vt:lpstr>
      <vt:lpstr>Slide 16</vt:lpstr>
      <vt:lpstr>Slide 17</vt:lpstr>
      <vt:lpstr>REFERENCE: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jp</dc:creator>
  <cp:lastModifiedBy>admin</cp:lastModifiedBy>
  <cp:revision>21</cp:revision>
  <dcterms:created xsi:type="dcterms:W3CDTF">2006-08-16T00:00:00Z</dcterms:created>
  <dcterms:modified xsi:type="dcterms:W3CDTF">2016-10-31T07:19:06Z</dcterms:modified>
</cp:coreProperties>
</file>