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76DAD4-D32F-4815-899F-F142CDF5C28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CEC21FF-13AE-40C0-9DB9-FAE2D2623FA5}">
      <dgm:prSet phldrT="[Text]" custT="1"/>
      <dgm:spPr/>
      <dgm:t>
        <a:bodyPr/>
        <a:lstStyle/>
        <a:p>
          <a:r>
            <a:rPr lang="en-IN" sz="2000" dirty="0"/>
            <a:t>Synthetic Data Generation</a:t>
          </a:r>
        </a:p>
      </dgm:t>
    </dgm:pt>
    <dgm:pt modelId="{FFE768B9-593A-4151-A95D-0B9493E40076}" type="parTrans" cxnId="{2B531DDB-AF36-41C5-A196-706F4495CFFF}">
      <dgm:prSet/>
      <dgm:spPr/>
      <dgm:t>
        <a:bodyPr/>
        <a:lstStyle/>
        <a:p>
          <a:endParaRPr lang="en-IN"/>
        </a:p>
      </dgm:t>
    </dgm:pt>
    <dgm:pt modelId="{D38AA0F7-EFFB-4067-B869-5951DB426C6F}" type="sibTrans" cxnId="{2B531DDB-AF36-41C5-A196-706F4495CFFF}">
      <dgm:prSet/>
      <dgm:spPr/>
      <dgm:t>
        <a:bodyPr/>
        <a:lstStyle/>
        <a:p>
          <a:endParaRPr lang="en-IN"/>
        </a:p>
      </dgm:t>
    </dgm:pt>
    <dgm:pt modelId="{13B38CBF-9828-425E-B58B-994104F8987C}">
      <dgm:prSet phldrT="[Text]" custT="1"/>
      <dgm:spPr/>
      <dgm:t>
        <a:bodyPr/>
        <a:lstStyle/>
        <a:p>
          <a:r>
            <a:rPr lang="en-IN" sz="2000" dirty="0"/>
            <a:t>Data Cleaning and Preprocessing</a:t>
          </a:r>
        </a:p>
      </dgm:t>
    </dgm:pt>
    <dgm:pt modelId="{4E937413-675B-4862-B350-2BD55A9A7444}" type="parTrans" cxnId="{27C78ABE-0BE7-40F1-BBED-A6215DA9FB37}">
      <dgm:prSet/>
      <dgm:spPr/>
      <dgm:t>
        <a:bodyPr/>
        <a:lstStyle/>
        <a:p>
          <a:endParaRPr lang="en-IN"/>
        </a:p>
      </dgm:t>
    </dgm:pt>
    <dgm:pt modelId="{82F309F4-92ED-43E5-999E-DCBA92289AAC}" type="sibTrans" cxnId="{27C78ABE-0BE7-40F1-BBED-A6215DA9FB37}">
      <dgm:prSet/>
      <dgm:spPr/>
      <dgm:t>
        <a:bodyPr/>
        <a:lstStyle/>
        <a:p>
          <a:endParaRPr lang="en-IN"/>
        </a:p>
      </dgm:t>
    </dgm:pt>
    <dgm:pt modelId="{368DB53B-ABE4-4444-A56D-65167E8DC673}">
      <dgm:prSet phldrT="[Text]" custT="1"/>
      <dgm:spPr/>
      <dgm:t>
        <a:bodyPr/>
        <a:lstStyle/>
        <a:p>
          <a:r>
            <a:rPr lang="en-IN" sz="2000" dirty="0"/>
            <a:t>Database Design</a:t>
          </a:r>
        </a:p>
      </dgm:t>
    </dgm:pt>
    <dgm:pt modelId="{D9E6672D-9AC2-450C-8F76-DE45A351EFD2}" type="parTrans" cxnId="{16775913-ADDD-4CD4-A96C-C6B277BBDF94}">
      <dgm:prSet/>
      <dgm:spPr/>
      <dgm:t>
        <a:bodyPr/>
        <a:lstStyle/>
        <a:p>
          <a:endParaRPr lang="en-IN"/>
        </a:p>
      </dgm:t>
    </dgm:pt>
    <dgm:pt modelId="{4B62A984-CE9A-4AC4-B93D-9033CF815ABB}" type="sibTrans" cxnId="{16775913-ADDD-4CD4-A96C-C6B277BBDF94}">
      <dgm:prSet/>
      <dgm:spPr/>
      <dgm:t>
        <a:bodyPr/>
        <a:lstStyle/>
        <a:p>
          <a:endParaRPr lang="en-IN"/>
        </a:p>
      </dgm:t>
    </dgm:pt>
    <dgm:pt modelId="{03136482-4D03-4DE8-B81F-ED936C6B2C38}">
      <dgm:prSet phldrT="[Text]" custT="1"/>
      <dgm:spPr/>
      <dgm:t>
        <a:bodyPr/>
        <a:lstStyle/>
        <a:p>
          <a:r>
            <a:rPr lang="en-IN" sz="2000" dirty="0"/>
            <a:t>Queries for insights</a:t>
          </a:r>
        </a:p>
      </dgm:t>
    </dgm:pt>
    <dgm:pt modelId="{C1A70C35-7CF3-49B9-A29F-28845EBAC815}" type="parTrans" cxnId="{4D1690FA-831B-4EE3-90E8-D96438029E3B}">
      <dgm:prSet/>
      <dgm:spPr/>
      <dgm:t>
        <a:bodyPr/>
        <a:lstStyle/>
        <a:p>
          <a:endParaRPr lang="en-IN"/>
        </a:p>
      </dgm:t>
    </dgm:pt>
    <dgm:pt modelId="{86CD1243-E56A-400F-B545-0BC197DF8D52}" type="sibTrans" cxnId="{4D1690FA-831B-4EE3-90E8-D96438029E3B}">
      <dgm:prSet/>
      <dgm:spPr/>
      <dgm:t>
        <a:bodyPr/>
        <a:lstStyle/>
        <a:p>
          <a:endParaRPr lang="en-IN"/>
        </a:p>
      </dgm:t>
    </dgm:pt>
    <dgm:pt modelId="{85BD785F-FF90-4000-92A8-B58E077A16A3}">
      <dgm:prSet phldrT="[Text]" custT="1"/>
      <dgm:spPr/>
      <dgm:t>
        <a:bodyPr/>
        <a:lstStyle/>
        <a:p>
          <a:r>
            <a:rPr lang="en-IN" sz="2000" dirty="0"/>
            <a:t>Visualization</a:t>
          </a:r>
        </a:p>
      </dgm:t>
    </dgm:pt>
    <dgm:pt modelId="{A52749DF-F599-483E-AC9E-2998DE5F6C62}" type="parTrans" cxnId="{D69D4CDD-8A36-4151-8F77-CD09AC91D837}">
      <dgm:prSet/>
      <dgm:spPr/>
      <dgm:t>
        <a:bodyPr/>
        <a:lstStyle/>
        <a:p>
          <a:endParaRPr lang="en-IN"/>
        </a:p>
      </dgm:t>
    </dgm:pt>
    <dgm:pt modelId="{31CBBADE-4B44-416D-9A57-3D3FEF43B838}" type="sibTrans" cxnId="{D69D4CDD-8A36-4151-8F77-CD09AC91D837}">
      <dgm:prSet/>
      <dgm:spPr/>
      <dgm:t>
        <a:bodyPr/>
        <a:lstStyle/>
        <a:p>
          <a:endParaRPr lang="en-IN"/>
        </a:p>
      </dgm:t>
    </dgm:pt>
    <dgm:pt modelId="{6CCA476E-B393-44C3-AB76-1BECDFE20FD4}" type="pres">
      <dgm:prSet presAssocID="{B476DAD4-D32F-4815-899F-F142CDF5C281}" presName="CompostProcess" presStyleCnt="0">
        <dgm:presLayoutVars>
          <dgm:dir/>
          <dgm:resizeHandles val="exact"/>
        </dgm:presLayoutVars>
      </dgm:prSet>
      <dgm:spPr/>
    </dgm:pt>
    <dgm:pt modelId="{860D7589-21B3-48C2-8325-8BD688686383}" type="pres">
      <dgm:prSet presAssocID="{B476DAD4-D32F-4815-899F-F142CDF5C281}" presName="arrow" presStyleLbl="bgShp" presStyleIdx="0" presStyleCnt="1" custLinFactNeighborX="0" custLinFactNeighborY="-6553"/>
      <dgm:spPr/>
    </dgm:pt>
    <dgm:pt modelId="{F7A41941-D63E-4428-BC02-10D40A7F33D6}" type="pres">
      <dgm:prSet presAssocID="{B476DAD4-D32F-4815-899F-F142CDF5C281}" presName="linearProcess" presStyleCnt="0"/>
      <dgm:spPr/>
    </dgm:pt>
    <dgm:pt modelId="{7D85A657-7822-4DD4-B6F7-5C3BCB6DF746}" type="pres">
      <dgm:prSet presAssocID="{FCEC21FF-13AE-40C0-9DB9-FAE2D2623FA5}" presName="textNode" presStyleLbl="node1" presStyleIdx="0" presStyleCnt="5">
        <dgm:presLayoutVars>
          <dgm:bulletEnabled val="1"/>
        </dgm:presLayoutVars>
      </dgm:prSet>
      <dgm:spPr/>
    </dgm:pt>
    <dgm:pt modelId="{5527D9A1-A682-4FFC-8135-957684DAB91F}" type="pres">
      <dgm:prSet presAssocID="{D38AA0F7-EFFB-4067-B869-5951DB426C6F}" presName="sibTrans" presStyleCnt="0"/>
      <dgm:spPr/>
    </dgm:pt>
    <dgm:pt modelId="{FFF6AB31-7A1A-496A-A1FC-063066DFD9D2}" type="pres">
      <dgm:prSet presAssocID="{13B38CBF-9828-425E-B58B-994104F8987C}" presName="textNode" presStyleLbl="node1" presStyleIdx="1" presStyleCnt="5" custScaleX="116735" custScaleY="95722">
        <dgm:presLayoutVars>
          <dgm:bulletEnabled val="1"/>
        </dgm:presLayoutVars>
      </dgm:prSet>
      <dgm:spPr/>
    </dgm:pt>
    <dgm:pt modelId="{111476F4-02D8-44A7-8861-37444EF0EF12}" type="pres">
      <dgm:prSet presAssocID="{82F309F4-92ED-43E5-999E-DCBA92289AAC}" presName="sibTrans" presStyleCnt="0"/>
      <dgm:spPr/>
    </dgm:pt>
    <dgm:pt modelId="{7B3A75C3-4817-419F-9EBF-13178DED7F30}" type="pres">
      <dgm:prSet presAssocID="{368DB53B-ABE4-4444-A56D-65167E8DC673}" presName="textNode" presStyleLbl="node1" presStyleIdx="2" presStyleCnt="5">
        <dgm:presLayoutVars>
          <dgm:bulletEnabled val="1"/>
        </dgm:presLayoutVars>
      </dgm:prSet>
      <dgm:spPr/>
    </dgm:pt>
    <dgm:pt modelId="{D875FE70-EA95-4318-B896-39D3DD9BBB3F}" type="pres">
      <dgm:prSet presAssocID="{4B62A984-CE9A-4AC4-B93D-9033CF815ABB}" presName="sibTrans" presStyleCnt="0"/>
      <dgm:spPr/>
    </dgm:pt>
    <dgm:pt modelId="{56B07FCD-B31A-4429-B1C7-CF44A854833E}" type="pres">
      <dgm:prSet presAssocID="{03136482-4D03-4DE8-B81F-ED936C6B2C38}" presName="textNode" presStyleLbl="node1" presStyleIdx="3" presStyleCnt="5">
        <dgm:presLayoutVars>
          <dgm:bulletEnabled val="1"/>
        </dgm:presLayoutVars>
      </dgm:prSet>
      <dgm:spPr/>
    </dgm:pt>
    <dgm:pt modelId="{767F1B39-BD16-4849-BAE7-633388A14EAF}" type="pres">
      <dgm:prSet presAssocID="{86CD1243-E56A-400F-B545-0BC197DF8D52}" presName="sibTrans" presStyleCnt="0"/>
      <dgm:spPr/>
    </dgm:pt>
    <dgm:pt modelId="{583D8CD1-3128-4415-8793-517E5F780314}" type="pres">
      <dgm:prSet presAssocID="{85BD785F-FF90-4000-92A8-B58E077A16A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16775913-ADDD-4CD4-A96C-C6B277BBDF94}" srcId="{B476DAD4-D32F-4815-899F-F142CDF5C281}" destId="{368DB53B-ABE4-4444-A56D-65167E8DC673}" srcOrd="2" destOrd="0" parTransId="{D9E6672D-9AC2-450C-8F76-DE45A351EFD2}" sibTransId="{4B62A984-CE9A-4AC4-B93D-9033CF815ABB}"/>
    <dgm:cxn modelId="{9A3A5319-C64F-40CA-974A-202D2B1340D2}" type="presOf" srcId="{03136482-4D03-4DE8-B81F-ED936C6B2C38}" destId="{56B07FCD-B31A-4429-B1C7-CF44A854833E}" srcOrd="0" destOrd="0" presId="urn:microsoft.com/office/officeart/2005/8/layout/hProcess9"/>
    <dgm:cxn modelId="{7873B060-0421-44FA-9BE9-54AE6897488E}" type="presOf" srcId="{13B38CBF-9828-425E-B58B-994104F8987C}" destId="{FFF6AB31-7A1A-496A-A1FC-063066DFD9D2}" srcOrd="0" destOrd="0" presId="urn:microsoft.com/office/officeart/2005/8/layout/hProcess9"/>
    <dgm:cxn modelId="{8C857C56-61CD-4935-9C34-7F21E520F84D}" type="presOf" srcId="{368DB53B-ABE4-4444-A56D-65167E8DC673}" destId="{7B3A75C3-4817-419F-9EBF-13178DED7F30}" srcOrd="0" destOrd="0" presId="urn:microsoft.com/office/officeart/2005/8/layout/hProcess9"/>
    <dgm:cxn modelId="{37743697-67AA-4307-ADFA-9D0B46D57A3F}" type="presOf" srcId="{85BD785F-FF90-4000-92A8-B58E077A16A3}" destId="{583D8CD1-3128-4415-8793-517E5F780314}" srcOrd="0" destOrd="0" presId="urn:microsoft.com/office/officeart/2005/8/layout/hProcess9"/>
    <dgm:cxn modelId="{23E3FB9E-A6DD-479E-A02A-8D4D78D6E87B}" type="presOf" srcId="{FCEC21FF-13AE-40C0-9DB9-FAE2D2623FA5}" destId="{7D85A657-7822-4DD4-B6F7-5C3BCB6DF746}" srcOrd="0" destOrd="0" presId="urn:microsoft.com/office/officeart/2005/8/layout/hProcess9"/>
    <dgm:cxn modelId="{2B89F1AB-B68A-4AAF-8E8B-1E354931B179}" type="presOf" srcId="{B476DAD4-D32F-4815-899F-F142CDF5C281}" destId="{6CCA476E-B393-44C3-AB76-1BECDFE20FD4}" srcOrd="0" destOrd="0" presId="urn:microsoft.com/office/officeart/2005/8/layout/hProcess9"/>
    <dgm:cxn modelId="{27C78ABE-0BE7-40F1-BBED-A6215DA9FB37}" srcId="{B476DAD4-D32F-4815-899F-F142CDF5C281}" destId="{13B38CBF-9828-425E-B58B-994104F8987C}" srcOrd="1" destOrd="0" parTransId="{4E937413-675B-4862-B350-2BD55A9A7444}" sibTransId="{82F309F4-92ED-43E5-999E-DCBA92289AAC}"/>
    <dgm:cxn modelId="{2B531DDB-AF36-41C5-A196-706F4495CFFF}" srcId="{B476DAD4-D32F-4815-899F-F142CDF5C281}" destId="{FCEC21FF-13AE-40C0-9DB9-FAE2D2623FA5}" srcOrd="0" destOrd="0" parTransId="{FFE768B9-593A-4151-A95D-0B9493E40076}" sibTransId="{D38AA0F7-EFFB-4067-B869-5951DB426C6F}"/>
    <dgm:cxn modelId="{D69D4CDD-8A36-4151-8F77-CD09AC91D837}" srcId="{B476DAD4-D32F-4815-899F-F142CDF5C281}" destId="{85BD785F-FF90-4000-92A8-B58E077A16A3}" srcOrd="4" destOrd="0" parTransId="{A52749DF-F599-483E-AC9E-2998DE5F6C62}" sibTransId="{31CBBADE-4B44-416D-9A57-3D3FEF43B838}"/>
    <dgm:cxn modelId="{4D1690FA-831B-4EE3-90E8-D96438029E3B}" srcId="{B476DAD4-D32F-4815-899F-F142CDF5C281}" destId="{03136482-4D03-4DE8-B81F-ED936C6B2C38}" srcOrd="3" destOrd="0" parTransId="{C1A70C35-7CF3-49B9-A29F-28845EBAC815}" sibTransId="{86CD1243-E56A-400F-B545-0BC197DF8D52}"/>
    <dgm:cxn modelId="{3468087C-6C59-459A-A3E4-ABB703EBEFC1}" type="presParOf" srcId="{6CCA476E-B393-44C3-AB76-1BECDFE20FD4}" destId="{860D7589-21B3-48C2-8325-8BD688686383}" srcOrd="0" destOrd="0" presId="urn:microsoft.com/office/officeart/2005/8/layout/hProcess9"/>
    <dgm:cxn modelId="{7BB1348A-CF9C-4D6E-86AC-A4E04180A239}" type="presParOf" srcId="{6CCA476E-B393-44C3-AB76-1BECDFE20FD4}" destId="{F7A41941-D63E-4428-BC02-10D40A7F33D6}" srcOrd="1" destOrd="0" presId="urn:microsoft.com/office/officeart/2005/8/layout/hProcess9"/>
    <dgm:cxn modelId="{7539A4AB-1E71-4E9D-B896-B336040D12AA}" type="presParOf" srcId="{F7A41941-D63E-4428-BC02-10D40A7F33D6}" destId="{7D85A657-7822-4DD4-B6F7-5C3BCB6DF746}" srcOrd="0" destOrd="0" presId="urn:microsoft.com/office/officeart/2005/8/layout/hProcess9"/>
    <dgm:cxn modelId="{2409B283-D4F9-4E9F-983B-93C7BD425DE2}" type="presParOf" srcId="{F7A41941-D63E-4428-BC02-10D40A7F33D6}" destId="{5527D9A1-A682-4FFC-8135-957684DAB91F}" srcOrd="1" destOrd="0" presId="urn:microsoft.com/office/officeart/2005/8/layout/hProcess9"/>
    <dgm:cxn modelId="{4803C8D6-12FE-41CD-88BE-7A5E75CD82D4}" type="presParOf" srcId="{F7A41941-D63E-4428-BC02-10D40A7F33D6}" destId="{FFF6AB31-7A1A-496A-A1FC-063066DFD9D2}" srcOrd="2" destOrd="0" presId="urn:microsoft.com/office/officeart/2005/8/layout/hProcess9"/>
    <dgm:cxn modelId="{8781947A-1AA5-4F06-8114-3343A16B83BC}" type="presParOf" srcId="{F7A41941-D63E-4428-BC02-10D40A7F33D6}" destId="{111476F4-02D8-44A7-8861-37444EF0EF12}" srcOrd="3" destOrd="0" presId="urn:microsoft.com/office/officeart/2005/8/layout/hProcess9"/>
    <dgm:cxn modelId="{C94A6E89-77D6-4D6B-A930-F9CF6183A698}" type="presParOf" srcId="{F7A41941-D63E-4428-BC02-10D40A7F33D6}" destId="{7B3A75C3-4817-419F-9EBF-13178DED7F30}" srcOrd="4" destOrd="0" presId="urn:microsoft.com/office/officeart/2005/8/layout/hProcess9"/>
    <dgm:cxn modelId="{0B892D84-0A61-4953-83F8-E7060E387276}" type="presParOf" srcId="{F7A41941-D63E-4428-BC02-10D40A7F33D6}" destId="{D875FE70-EA95-4318-B896-39D3DD9BBB3F}" srcOrd="5" destOrd="0" presId="urn:microsoft.com/office/officeart/2005/8/layout/hProcess9"/>
    <dgm:cxn modelId="{D9F7A443-A5CB-40E4-9BE9-20C3B546C387}" type="presParOf" srcId="{F7A41941-D63E-4428-BC02-10D40A7F33D6}" destId="{56B07FCD-B31A-4429-B1C7-CF44A854833E}" srcOrd="6" destOrd="0" presId="urn:microsoft.com/office/officeart/2005/8/layout/hProcess9"/>
    <dgm:cxn modelId="{AE88628E-5861-4EA7-A9A4-47273C79B5F8}" type="presParOf" srcId="{F7A41941-D63E-4428-BC02-10D40A7F33D6}" destId="{767F1B39-BD16-4849-BAE7-633388A14EAF}" srcOrd="7" destOrd="0" presId="urn:microsoft.com/office/officeart/2005/8/layout/hProcess9"/>
    <dgm:cxn modelId="{C688D323-CF15-45C2-8EF0-F0E74346D2E7}" type="presParOf" srcId="{F7A41941-D63E-4428-BC02-10D40A7F33D6}" destId="{583D8CD1-3128-4415-8793-517E5F78031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D7589-21B3-48C2-8325-8BD688686383}">
      <dsp:nvSpPr>
        <dsp:cNvPr id="0" name=""/>
        <dsp:cNvSpPr/>
      </dsp:nvSpPr>
      <dsp:spPr>
        <a:xfrm>
          <a:off x="810528" y="0"/>
          <a:ext cx="9185988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5A657-7822-4DD4-B6F7-5C3BCB6DF746}">
      <dsp:nvSpPr>
        <dsp:cNvPr id="0" name=""/>
        <dsp:cNvSpPr/>
      </dsp:nvSpPr>
      <dsp:spPr>
        <a:xfrm>
          <a:off x="686" y="1305401"/>
          <a:ext cx="185218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Synthetic Data Generation</a:t>
          </a:r>
        </a:p>
      </dsp:txBody>
      <dsp:txXfrm>
        <a:off x="85652" y="1390367"/>
        <a:ext cx="1682251" cy="1570603"/>
      </dsp:txXfrm>
    </dsp:sp>
    <dsp:sp modelId="{FFF6AB31-7A1A-496A-A1FC-063066DFD9D2}">
      <dsp:nvSpPr>
        <dsp:cNvPr id="0" name=""/>
        <dsp:cNvSpPr/>
      </dsp:nvSpPr>
      <dsp:spPr>
        <a:xfrm>
          <a:off x="2161567" y="1342631"/>
          <a:ext cx="2162146" cy="1666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 Cleaning and Preprocessing</a:t>
          </a:r>
        </a:p>
      </dsp:txBody>
      <dsp:txXfrm>
        <a:off x="2242898" y="1423962"/>
        <a:ext cx="1999484" cy="1503413"/>
      </dsp:txXfrm>
    </dsp:sp>
    <dsp:sp modelId="{7B3A75C3-4817-419F-9EBF-13178DED7F30}">
      <dsp:nvSpPr>
        <dsp:cNvPr id="0" name=""/>
        <dsp:cNvSpPr/>
      </dsp:nvSpPr>
      <dsp:spPr>
        <a:xfrm>
          <a:off x="4632412" y="1305401"/>
          <a:ext cx="185218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Database Design</a:t>
          </a:r>
        </a:p>
      </dsp:txBody>
      <dsp:txXfrm>
        <a:off x="4717378" y="1390367"/>
        <a:ext cx="1682251" cy="1570603"/>
      </dsp:txXfrm>
    </dsp:sp>
    <dsp:sp modelId="{56B07FCD-B31A-4429-B1C7-CF44A854833E}">
      <dsp:nvSpPr>
        <dsp:cNvPr id="0" name=""/>
        <dsp:cNvSpPr/>
      </dsp:nvSpPr>
      <dsp:spPr>
        <a:xfrm>
          <a:off x="6793293" y="1305401"/>
          <a:ext cx="185218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Queries for insights</a:t>
          </a:r>
        </a:p>
      </dsp:txBody>
      <dsp:txXfrm>
        <a:off x="6878259" y="1390367"/>
        <a:ext cx="1682251" cy="1570603"/>
      </dsp:txXfrm>
    </dsp:sp>
    <dsp:sp modelId="{583D8CD1-3128-4415-8793-517E5F780314}">
      <dsp:nvSpPr>
        <dsp:cNvPr id="0" name=""/>
        <dsp:cNvSpPr/>
      </dsp:nvSpPr>
      <dsp:spPr>
        <a:xfrm>
          <a:off x="8954174" y="1305401"/>
          <a:ext cx="185218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Visualization</a:t>
          </a:r>
        </a:p>
      </dsp:txBody>
      <dsp:txXfrm>
        <a:off x="9039140" y="1390367"/>
        <a:ext cx="1682251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CD247-011D-4679-A0AB-C78239E98A6D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22D85-21ED-44E3-8C3F-31F91418C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17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22D85-21ED-44E3-8C3F-31F91418C21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72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22D85-21ED-44E3-8C3F-31F91418C21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00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22D85-21ED-44E3-8C3F-31F91418C21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2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A62E-B3F0-4659-9707-42F44E60DE2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2FCB1CB-0D35-4584-B8B1-1C78B298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23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A62E-B3F0-4659-9707-42F44E60DE2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FCB1CB-0D35-4584-B8B1-1C78B298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93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A62E-B3F0-4659-9707-42F44E60DE2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FCB1CB-0D35-4584-B8B1-1C78B298E7F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2082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A62E-B3F0-4659-9707-42F44E60DE2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FCB1CB-0D35-4584-B8B1-1C78B298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68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A62E-B3F0-4659-9707-42F44E60DE2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FCB1CB-0D35-4584-B8B1-1C78B298E7F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378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A62E-B3F0-4659-9707-42F44E60DE2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FCB1CB-0D35-4584-B8B1-1C78B298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970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A62E-B3F0-4659-9707-42F44E60DE2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B1CB-0D35-4584-B8B1-1C78B298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88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A62E-B3F0-4659-9707-42F44E60DE2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B1CB-0D35-4584-B8B1-1C78B298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53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A62E-B3F0-4659-9707-42F44E60DE2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B1CB-0D35-4584-B8B1-1C78B298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21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A62E-B3F0-4659-9707-42F44E60DE2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FCB1CB-0D35-4584-B8B1-1C78B298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73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A62E-B3F0-4659-9707-42F44E60DE2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FCB1CB-0D35-4584-B8B1-1C78B298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90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A62E-B3F0-4659-9707-42F44E60DE2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FCB1CB-0D35-4584-B8B1-1C78B298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81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A62E-B3F0-4659-9707-42F44E60DE2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B1CB-0D35-4584-B8B1-1C78B298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0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A62E-B3F0-4659-9707-42F44E60DE2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B1CB-0D35-4584-B8B1-1C78B298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88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A62E-B3F0-4659-9707-42F44E60DE2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B1CB-0D35-4584-B8B1-1C78B298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46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A62E-B3F0-4659-9707-42F44E60DE2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FCB1CB-0D35-4584-B8B1-1C78B298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42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BA62E-B3F0-4659-9707-42F44E60DE25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FCB1CB-0D35-4584-B8B1-1C78B298E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1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jtmrph.org/social-isolation-loneliness-and-mental-and-emotional-well-being-among-international-students-in-the-united-states" TargetMode="External"/><Relationship Id="rId5" Type="http://schemas.openxmlformats.org/officeDocument/2006/relationships/image" Target="../media/image20.jpeg"/><Relationship Id="rId4" Type="http://schemas.openxmlformats.org/officeDocument/2006/relationships/hyperlink" Target="https://www.apa.org/monitor/2022/10/mental-health-campus-care" TargetMode="External"/><Relationship Id="rId9" Type="http://schemas.openxmlformats.org/officeDocument/2006/relationships/hyperlink" Target="https://bmcpsychiatry.biomedcentral.com/articles/10.1186/s12888-023-05046-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7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B4C64B1-0E27-9BD1-0C38-98A3138B9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1907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Impact of Lifestyle and Mental Health on Academics for International Students</a:t>
            </a:r>
            <a:br>
              <a:rPr lang="en-IN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7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Team Members:</a:t>
            </a:r>
            <a:br>
              <a:rPr lang="en-IN" sz="27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7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Vignesh RB (002322663)</a:t>
            </a:r>
            <a:br>
              <a:rPr lang="en-IN" sz="27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7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Abhishek Kothari(002369703)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1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D9CA-B33D-DA50-46B7-2577286B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405" y="694449"/>
            <a:ext cx="8911687" cy="1280890"/>
          </a:xfrm>
        </p:spPr>
        <p:txBody>
          <a:bodyPr/>
          <a:lstStyle/>
          <a:p>
            <a:r>
              <a:rPr lang="en-US" dirty="0"/>
              <a:t>Results for mental health issues: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A456B0-364F-FA79-66A5-8B6E487874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5415" y="2001347"/>
            <a:ext cx="10275825" cy="4042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Key Findings: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Stress Relief Activities: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Students engaging in </a:t>
            </a:r>
            <a:r>
              <a:rPr lang="en-US" b="1" dirty="0"/>
              <a:t>sports and fitness</a:t>
            </a:r>
            <a:r>
              <a:rPr lang="en-US" dirty="0"/>
              <a:t> report lower levels of anxiety and depression.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Engaging and social activities help mitigate future insecurity and isolation.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Sleep Patterns: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Students with </a:t>
            </a:r>
            <a:r>
              <a:rPr lang="en-US" b="1" dirty="0"/>
              <a:t>average sleep above 7 hours</a:t>
            </a:r>
            <a:r>
              <a:rPr lang="en-US" dirty="0"/>
              <a:t> show significantly lower rates of depression.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Concerns and Mental Health: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Financial insecurity strongly correlates with higher anxiety and depression.</a:t>
            </a:r>
          </a:p>
          <a:p>
            <a:r>
              <a:rPr lang="en-US" b="1" dirty="0"/>
              <a:t>Insight:</a:t>
            </a:r>
            <a:br>
              <a:rPr lang="en-US" dirty="0"/>
            </a:br>
            <a:r>
              <a:rPr lang="en-US" dirty="0"/>
              <a:t>A balanced lifestyle incorporating adequate sleep and stress-relief activities positively impacts mental health.</a:t>
            </a:r>
          </a:p>
        </p:txBody>
      </p:sp>
    </p:spTree>
    <p:extLst>
      <p:ext uri="{BB962C8B-B14F-4D97-AF65-F5344CB8AC3E}">
        <p14:creationId xmlns:p14="http://schemas.microsoft.com/office/powerpoint/2010/main" val="249543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C3DF-AD05-5B45-E9C1-CEF51946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47" y="595975"/>
            <a:ext cx="8911687" cy="1280890"/>
          </a:xfrm>
        </p:spPr>
        <p:txBody>
          <a:bodyPr/>
          <a:lstStyle/>
          <a:p>
            <a:r>
              <a:rPr lang="en-US" dirty="0"/>
              <a:t>Results for academic issues: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A8E88-AD7B-6D24-2BB6-E12BF77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837" y="1744394"/>
            <a:ext cx="9014630" cy="432157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Key Findings: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Sleep and CGPA: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Students with better sleep patterns consistently achieve higher academic performance (measured via CGPA).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Study Satisfaction: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academic satisfaction correlates with lower academic pressure and manageable workload.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Stress Management: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Students actively engaging in stress relief activities maintain better focus and CGPA despite workload.</a:t>
            </a:r>
          </a:p>
          <a:p>
            <a:r>
              <a:rPr lang="en-US" b="1" dirty="0"/>
              <a:t>Insight:</a:t>
            </a:r>
            <a:br>
              <a:rPr lang="en-US" dirty="0"/>
            </a:br>
            <a:r>
              <a:rPr lang="en-US" dirty="0"/>
              <a:t>Healthy lifestyle choices, including sleep and stress management, directly contribute to academic success.</a:t>
            </a:r>
          </a:p>
        </p:txBody>
      </p:sp>
    </p:spTree>
    <p:extLst>
      <p:ext uri="{BB962C8B-B14F-4D97-AF65-F5344CB8AC3E}">
        <p14:creationId xmlns:p14="http://schemas.microsoft.com/office/powerpoint/2010/main" val="190432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676B-4BF7-DDDC-9A56-4F317E71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540" y="694449"/>
            <a:ext cx="8911687" cy="1280890"/>
          </a:xfrm>
        </p:spPr>
        <p:txBody>
          <a:bodyPr/>
          <a:lstStyle/>
          <a:p>
            <a:r>
              <a:rPr lang="en-US" dirty="0"/>
              <a:t>Concluding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7205A-A238-5450-73C5-2ED84A31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164" y="2270760"/>
            <a:ext cx="9410454" cy="41882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Mental Health and Academics are Interlinked: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A healthier mind leads to better academic outcomes.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Addressing lifestyle challenges can improve both mental health and academic performance.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Recommendations for Institutions: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Promote stress-relief programs and awareness about sleep importance.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financial and emotional support systems for students.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1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AE77-C4A0-BA51-7E3C-70DDF368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885" y="2376994"/>
            <a:ext cx="10857498" cy="4834155"/>
          </a:xfrm>
        </p:spPr>
        <p:txBody>
          <a:bodyPr>
            <a:normAutofit/>
          </a:bodyPr>
          <a:lstStyle/>
          <a:p>
            <a:r>
              <a:rPr lang="en-US" sz="11500" dirty="0"/>
              <a:t>Thank You</a:t>
            </a:r>
            <a:br>
              <a:rPr lang="en-US" sz="115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688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2EE851CF-D302-3C6B-4AB0-79790472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Expectations vs Reality of International Students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6CC1398-B201-57F7-18AF-CD7961E87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3268" y="1969475"/>
            <a:ext cx="3992732" cy="576262"/>
          </a:xfrm>
        </p:spPr>
        <p:txBody>
          <a:bodyPr/>
          <a:lstStyle/>
          <a:p>
            <a:r>
              <a:rPr lang="en-IN" b="1" dirty="0"/>
              <a:t>Expectations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6D275F8-D727-E7E0-AFF6-6C3292A24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21213" y="2616668"/>
            <a:ext cx="4342893" cy="335406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I'll make friends from every continent and attend fun parties! </a:t>
            </a:r>
          </a:p>
          <a:p>
            <a:r>
              <a:rPr lang="en-US" sz="2400" dirty="0"/>
              <a:t>I'll crush my coursework and have plenty of free time for hobbies! </a:t>
            </a:r>
          </a:p>
          <a:p>
            <a:r>
              <a:rPr lang="en-US" sz="2400" dirty="0"/>
              <a:t>The city is packed with opportunities. I'll have an internship in no time!</a:t>
            </a:r>
            <a:endParaRPr lang="en-IN" sz="2400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96FD02C-CAA6-BA43-CB30-74F8166BD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Reality</a:t>
            </a:r>
          </a:p>
        </p:txBody>
      </p:sp>
      <p:pic>
        <p:nvPicPr>
          <p:cNvPr id="49" name="Content Placeholder 48">
            <a:extLst>
              <a:ext uri="{FF2B5EF4-FFF2-40B4-BE49-F238E27FC236}">
                <a16:creationId xmlns:a16="http://schemas.microsoft.com/office/drawing/2014/main" id="{443B0777-40AC-BADB-C453-A8573960EA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3784" y="3250705"/>
            <a:ext cx="283804" cy="283804"/>
          </a:xfrm>
        </p:spPr>
      </p:pic>
      <p:sp>
        <p:nvSpPr>
          <p:cNvPr id="62" name="Content Placeholder 27">
            <a:extLst>
              <a:ext uri="{FF2B5EF4-FFF2-40B4-BE49-F238E27FC236}">
                <a16:creationId xmlns:a16="http://schemas.microsoft.com/office/drawing/2014/main" id="{F7B3B991-B82B-8606-69C0-2C8BF9B2C681}"/>
              </a:ext>
            </a:extLst>
          </p:cNvPr>
          <p:cNvSpPr txBox="1">
            <a:spLocks/>
          </p:cNvSpPr>
          <p:nvPr/>
        </p:nvSpPr>
        <p:spPr>
          <a:xfrm>
            <a:off x="6144777" y="2735804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 project? That counts as a social event, right?</a:t>
            </a:r>
          </a:p>
          <a:p>
            <a:pPr marL="342900" indent="-342900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Sleep is a luxury, and I now dream in Python code.</a:t>
            </a:r>
          </a:p>
          <a:p>
            <a:pPr marL="342900" indent="-342900" defTabSz="457200"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Wake up to rejection mails everyday cheerfully informing us that the company found a better candidate.</a:t>
            </a:r>
            <a:endParaRPr lang="en-I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6C9B6862-2207-0CBC-3115-FC32DDAF7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9323" y="3092141"/>
            <a:ext cx="284400" cy="2844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4EFFEC49-472A-C013-9CE4-65AE92E17C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3728" y="4293698"/>
            <a:ext cx="284400" cy="2844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9762EBAE-CC1C-1104-14DE-54FCEF226A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8259" y="3250109"/>
            <a:ext cx="284400" cy="2844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F9A52619-1651-7629-42E2-1632A49920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90754" y="3841902"/>
            <a:ext cx="284400" cy="2844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035296F9-C7FC-FEF2-9DFD-E87D5BE836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25683" y="3841902"/>
            <a:ext cx="284400" cy="2844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D663CC4A-0821-0A0F-8D0B-C8D608AE12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913839" y="5327161"/>
            <a:ext cx="284400" cy="284400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67CC6A77-7C1F-5584-711D-7542DEE081A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41968" y="5347327"/>
            <a:ext cx="284400" cy="2844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A1B03921-30A5-4154-7CA9-155D09925A0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106465" y="5184961"/>
            <a:ext cx="284400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5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FE07-01F4-3413-5AC1-B420E544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3105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 </a:t>
            </a:r>
            <a:r>
              <a:rPr lang="en-IN" sz="4000" b="1" dirty="0"/>
              <a:t>PROJECT MOTIVATION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CC558-350F-C6EB-9BE4-C7107112E045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7512360" cy="8357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Challenges for International Students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3E27A-5ADF-3D2E-B789-B50C6F15C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60" y="2488690"/>
            <a:ext cx="1989656" cy="1398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0CF46F-E042-34B9-6F08-F7A8EE9AD0B6}"/>
              </a:ext>
            </a:extLst>
          </p:cNvPr>
          <p:cNvSpPr txBox="1"/>
          <p:nvPr/>
        </p:nvSpPr>
        <p:spPr>
          <a:xfrm>
            <a:off x="4021087" y="2877184"/>
            <a:ext cx="7951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Over 60% of college students met the criteria for at least one mental health problem during the 2020–2021 academic year. </a:t>
            </a:r>
            <a:r>
              <a:rPr lang="en-US" sz="2000" dirty="0">
                <a:hlinkClick r:id="rId4"/>
              </a:rPr>
              <a:t>[1]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55D2E1-CA58-9207-E497-404A1E5DDB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60" y="4014448"/>
            <a:ext cx="1989656" cy="1326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F76FEB-5F85-2F8E-F2B3-8F184CA06470}"/>
              </a:ext>
            </a:extLst>
          </p:cNvPr>
          <p:cNvSpPr txBox="1"/>
          <p:nvPr/>
        </p:nvSpPr>
        <p:spPr>
          <a:xfrm rot="10800000" flipV="1">
            <a:off x="4021087" y="4230558"/>
            <a:ext cx="717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Nearly two-thirds of international students experience loneliness and isolation, especially within the first few months of arrival. </a:t>
            </a:r>
            <a:r>
              <a:rPr lang="en-US" sz="2000" dirty="0">
                <a:hlinkClick r:id="rId6"/>
              </a:rPr>
              <a:t>[2]</a:t>
            </a:r>
            <a:endParaRPr lang="en-IN" sz="200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1C5DB91-27BC-116F-68C7-6DE9E44819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4516" y="5110898"/>
            <a:ext cx="1990800" cy="1990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8FE439-59EC-3372-06D5-93471FB20F8E}"/>
              </a:ext>
            </a:extLst>
          </p:cNvPr>
          <p:cNvSpPr txBox="1"/>
          <p:nvPr/>
        </p:nvSpPr>
        <p:spPr>
          <a:xfrm>
            <a:off x="4021087" y="5569545"/>
            <a:ext cx="7170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Approximately 28.71% of international students report experiencing anxiety symptoms, often linked to academic pressures and financial concerns. </a:t>
            </a:r>
            <a:r>
              <a:rPr lang="en-US" sz="2000" dirty="0">
                <a:hlinkClick r:id="rId9"/>
              </a:rPr>
              <a:t>[3]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0703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5994-59EB-5E90-AE8F-9653E151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968" y="553771"/>
            <a:ext cx="8911687" cy="1280890"/>
          </a:xfrm>
        </p:spPr>
        <p:txBody>
          <a:bodyPr/>
          <a:lstStyle/>
          <a:p>
            <a:pPr algn="ctr"/>
            <a:r>
              <a:rPr lang="en-IN" sz="4400" b="1" dirty="0"/>
              <a:t>PROJECT GOALS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642588-2130-60DD-CEB5-19608D9981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7223" y="1667876"/>
            <a:ext cx="10457097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Understand Key Relationships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/>
              <a:t>Explore how lifestyle choices and mental health factors influence academic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Well-Being: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/>
              <a:t>Identify actionable strategies to reduce stress, foster mental well-being, and support students facing challenges like isolation and discrimination.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Empower Support Systems: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/>
              <a:t>Provide data-driven insights to help universities and student organizations develop effective programs and policies for international students.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5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CB04-2DF6-03AC-14E2-F0059628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3656"/>
            <a:ext cx="8911687" cy="1280890"/>
          </a:xfrm>
        </p:spPr>
        <p:txBody>
          <a:bodyPr/>
          <a:lstStyle/>
          <a:p>
            <a:pPr algn="ctr"/>
            <a:r>
              <a:rPr lang="en-IN" sz="4000" b="1" dirty="0"/>
              <a:t>DATA AND METHODOLOGY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D63359-2FE0-B8D0-78EF-3B3437076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963" y="1750256"/>
            <a:ext cx="10851037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initial dataset from Kaggle contained approximately 100 rows.</a:t>
            </a:r>
          </a:p>
          <a:p>
            <a:pPr marL="0" indent="0">
              <a:buNone/>
            </a:pPr>
            <a:endParaRPr 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/>
              <a:t>Expanded to 1,000 rows using advanced synthetic data generation techniques for deeper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/>
              <a:t>Originally structured as a single table, it was reorganized into three logical tables: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/>
              <a:t>	-Students: Demographics and academic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/>
              <a:t>	-MentalHealth: Anxiety, depression, and related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/>
              <a:t>	-Lifestyle: Sleep patterns, CGPA, and stress-relief activities.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C66A002-A78B-4EF7-F4EE-07D8F44426F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4462" y="5578012"/>
            <a:ext cx="120034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59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56E126-4A0E-1637-C4D6-B9777517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5974"/>
            <a:ext cx="8911687" cy="1280890"/>
          </a:xfrm>
        </p:spPr>
        <p:txBody>
          <a:bodyPr/>
          <a:lstStyle/>
          <a:p>
            <a:pPr algn="ctr"/>
            <a:r>
              <a:rPr lang="en-IN" sz="4000" b="1" dirty="0"/>
              <a:t>ER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DA84D1-C318-1F65-E79C-13BC3FC87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89" y="2586377"/>
            <a:ext cx="11292078" cy="2843462"/>
          </a:xfrm>
        </p:spPr>
      </p:pic>
    </p:spTree>
    <p:extLst>
      <p:ext uri="{BB962C8B-B14F-4D97-AF65-F5344CB8AC3E}">
        <p14:creationId xmlns:p14="http://schemas.microsoft.com/office/powerpoint/2010/main" val="183455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B56E-575A-4CBA-A740-DC6D0D7B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RESEARCH QUESTIONS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CD1668-7633-B336-AE78-A8CE85FE22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0829" y="1441132"/>
            <a:ext cx="10935878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Areas: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links between lifestyle, mental health, and academics.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 of Key Questions: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Major-Specific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-Which student majors report the highest levels of depression?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Concerns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-How do financial concerns impact mental health and sleep quality?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Sports and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-What is the effect of sports participation on mental well-being and CGPA?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Areas of Analysis: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differences in mental health and academic success.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of residential status on overall well-being.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relationship between academic workload and study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50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58FC-DFBA-99AE-50E0-8A8D5FC7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ANALYSIS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2637C92-0C93-0C49-B7B6-B19B69DA2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347169"/>
              </p:ext>
            </p:extLst>
          </p:nvPr>
        </p:nvGraphicFramePr>
        <p:xfrm>
          <a:off x="546755" y="1825625"/>
          <a:ext cx="1080704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Graphic 10">
            <a:extLst>
              <a:ext uri="{FF2B5EF4-FFF2-40B4-BE49-F238E27FC236}">
                <a16:creationId xmlns:a16="http://schemas.microsoft.com/office/drawing/2014/main" id="{33FF670F-1600-8264-94EE-D5C625F421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9818" y="4421379"/>
            <a:ext cx="412954" cy="41295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1E3B386-D1DB-9B9B-9E6C-E17CD7C369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68457" y="4420333"/>
            <a:ext cx="414000" cy="414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745A5E1-EAF3-4265-BE9A-EE263719C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85132" y="4421379"/>
            <a:ext cx="414000" cy="414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863CD46-8D29-1537-44D5-FE4A6E48C5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93312" y="4420333"/>
            <a:ext cx="414000" cy="414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B345948-8E25-54BB-06B3-514FFFCE59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01492" y="4421379"/>
            <a:ext cx="41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EB56-7247-9D9B-BA61-54840398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993" y="211140"/>
            <a:ext cx="8911687" cy="1280890"/>
          </a:xfrm>
        </p:spPr>
        <p:txBody>
          <a:bodyPr/>
          <a:lstStyle/>
          <a:p>
            <a:r>
              <a:rPr lang="en-US" dirty="0"/>
              <a:t>Dashboard:</a:t>
            </a:r>
            <a:br>
              <a:rPr lang="en-US" dirty="0"/>
            </a:br>
            <a:r>
              <a:rPr lang="en-US" sz="1800" dirty="0"/>
              <a:t>Overview of the insights: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27DA6E-47B5-E8CF-BC40-40D8C1376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3" y="1376314"/>
            <a:ext cx="11830953" cy="5362642"/>
          </a:xfrm>
        </p:spPr>
      </p:pic>
    </p:spTree>
    <p:extLst>
      <p:ext uri="{BB962C8B-B14F-4D97-AF65-F5344CB8AC3E}">
        <p14:creationId xmlns:p14="http://schemas.microsoft.com/office/powerpoint/2010/main" val="30817115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595</TotalTime>
  <Words>692</Words>
  <Application>Microsoft Office PowerPoint</Application>
  <PresentationFormat>Widescreen</PresentationFormat>
  <Paragraphs>93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Impact of Lifestyle and Mental Health on Academics for International Students  Team Members: Vignesh RB (002322663) Abhishek Kothari(002369703)</vt:lpstr>
      <vt:lpstr>Expectations vs Reality of International Students</vt:lpstr>
      <vt:lpstr> PROJECT MOTIVATION </vt:lpstr>
      <vt:lpstr>PROJECT GOALS</vt:lpstr>
      <vt:lpstr>DATA AND METHODOLOGY</vt:lpstr>
      <vt:lpstr>ER DIAGRAM</vt:lpstr>
      <vt:lpstr>RESEARCH QUESTIONS</vt:lpstr>
      <vt:lpstr>ANALYSIS PROCESS</vt:lpstr>
      <vt:lpstr>Dashboard: Overview of the insights:</vt:lpstr>
      <vt:lpstr>Results for mental health issues: </vt:lpstr>
      <vt:lpstr>Results for academic issues:</vt:lpstr>
      <vt:lpstr>Concluding Insights: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Ramaswamy Balasundaram</dc:creator>
  <cp:lastModifiedBy>Vignesh Ramaswamy Balasundaram</cp:lastModifiedBy>
  <cp:revision>18</cp:revision>
  <dcterms:created xsi:type="dcterms:W3CDTF">2024-12-02T03:32:17Z</dcterms:created>
  <dcterms:modified xsi:type="dcterms:W3CDTF">2024-12-06T21:30:13Z</dcterms:modified>
</cp:coreProperties>
</file>