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3317"/>
    <a:srgbClr val="52AE7C"/>
    <a:srgbClr val="0272A2"/>
    <a:srgbClr val="1B90B5"/>
    <a:srgbClr val="408861"/>
    <a:srgbClr val="D94358"/>
    <a:srgbClr val="152D20"/>
    <a:srgbClr val="EA96A3"/>
    <a:srgbClr val="80B8D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5"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3412-AD62-B6F3-2D2E-B9A2D9E29D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076ECF-9498-B009-E31D-A6E1F254C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BA783C-E975-0F1F-250D-40F794505B8D}"/>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E224598E-B205-A206-682F-006C3B94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8AE35-4485-2489-340A-9E9C8D051B9E}"/>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157565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04EF-538B-9A2B-5111-D8A032029C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0BDD5-2550-8D08-72D8-FF0ED92383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CD9FC-95A0-166A-0AC6-5DC49E88B473}"/>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005EBD1D-BF1E-54B0-CB06-241375246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50C3D-DE70-4283-9483-DE16FC5803A7}"/>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136133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95A8E5-E40A-27EB-4320-2E52A68E8D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A804A-E119-8880-E1D9-BE22D3193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315AA-43B5-422F-8F66-EFEE2079FBA9}"/>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B357E2A6-C2FD-FF7B-8CCB-B4E701AB52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30F49-BC5E-5DEE-3469-5F1DE798BBF6}"/>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63200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CB48-1C65-C1A4-26E1-CB8F91D538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73B9B3-D983-3564-968F-D56D41763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A300A-0745-8D8D-31EE-98DB0B22733B}"/>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1540BFEB-DB11-D834-2310-09A9983D20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8E1FC-BDFB-D93F-D592-75E63ED7902B}"/>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49852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BFA6-E0BF-70AF-59E2-15C80546C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2B5C45-24CE-29A6-DD1E-E1692505CE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A06A78-551B-64A6-F724-661A7634C398}"/>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A4691FF8-A9F9-C7BE-87CF-47D430BCB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E2132-BB43-FB2C-F7C4-5C21248A21FE}"/>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237343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5E9D-1A38-F2EE-B776-F6E043C825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DF3B3B-7BC2-825C-82CF-E34D519405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75515F-8D25-9085-5382-20F2E2935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87898E-1007-0C63-44E0-93BF7FF19506}"/>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6" name="Footer Placeholder 5">
            <a:extLst>
              <a:ext uri="{FF2B5EF4-FFF2-40B4-BE49-F238E27FC236}">
                <a16:creationId xmlns:a16="http://schemas.microsoft.com/office/drawing/2014/main" id="{C315F707-1E0D-4FC0-088B-9DF414E78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37A69-B135-4E5B-047D-FCCD97C46C5F}"/>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630876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B6A9-66F5-C774-0A25-D14254172D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3B871C-5158-B23A-7450-F0FA7FC33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62233-DD92-708D-3E08-A7D6812035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F48066-1B7B-DE9A-D1DE-B7498B53B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0035EE-9C19-35B8-A741-A11CEC9A84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A00E04-D46D-5B34-E884-83EEE78AF3AB}"/>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8" name="Footer Placeholder 7">
            <a:extLst>
              <a:ext uri="{FF2B5EF4-FFF2-40B4-BE49-F238E27FC236}">
                <a16:creationId xmlns:a16="http://schemas.microsoft.com/office/drawing/2014/main" id="{B6A084E1-C7C7-C13C-7EC8-73EF99EB7F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8B79CB-E599-2859-F33A-FD88816DC6A2}"/>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282502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926C-52F8-7B7B-C3FC-8D2064ECBF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E79303-7C42-FBFA-934E-F36F6F3E3C46}"/>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4" name="Footer Placeholder 3">
            <a:extLst>
              <a:ext uri="{FF2B5EF4-FFF2-40B4-BE49-F238E27FC236}">
                <a16:creationId xmlns:a16="http://schemas.microsoft.com/office/drawing/2014/main" id="{49963ECB-3972-A2AB-47F6-B52D8ED769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42E959-FFBD-264D-CB84-6AC33CCB7400}"/>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210571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98801-80F5-730E-9151-6CF7A21C0531}"/>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3" name="Footer Placeholder 2">
            <a:extLst>
              <a:ext uri="{FF2B5EF4-FFF2-40B4-BE49-F238E27FC236}">
                <a16:creationId xmlns:a16="http://schemas.microsoft.com/office/drawing/2014/main" id="{5704B62D-E264-89DB-EF9C-F560BC282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0A79D6-44C8-424D-7D3A-4E0E89655DB0}"/>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36454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DC85-9DA4-2B3E-C096-5DD0A2A31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93D93D-6B4D-06C0-FDF4-E3FD07401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1AB4AD-1DE2-D908-EDFA-44C6F2EF9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E15FB-5672-87E3-012C-6FBF00E73C64}"/>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6" name="Footer Placeholder 5">
            <a:extLst>
              <a:ext uri="{FF2B5EF4-FFF2-40B4-BE49-F238E27FC236}">
                <a16:creationId xmlns:a16="http://schemas.microsoft.com/office/drawing/2014/main" id="{1A67BD45-2398-959F-9F81-2D9B41CD3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1350C-5869-AF27-2FC1-BB7C2CFBDC95}"/>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910368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82E7-9C5E-8045-2D04-04C8DED52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928857-DA06-3548-7CE9-6CAD091F6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A01480-E3C9-CCDC-6E42-838094E3C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91BD1-94AB-40C7-0E4F-6D04214DCC9D}"/>
              </a:ext>
            </a:extLst>
          </p:cNvPr>
          <p:cNvSpPr>
            <a:spLocks noGrp="1"/>
          </p:cNvSpPr>
          <p:nvPr>
            <p:ph type="dt" sz="half" idx="10"/>
          </p:nvPr>
        </p:nvSpPr>
        <p:spPr/>
        <p:txBody>
          <a:bodyPr/>
          <a:lstStyle/>
          <a:p>
            <a:fld id="{9475169A-C315-4506-AEED-7EDF487A9AAC}" type="datetimeFigureOut">
              <a:rPr lang="en-IN" smtClean="0"/>
              <a:t>09-01-2023</a:t>
            </a:fld>
            <a:endParaRPr lang="en-IN"/>
          </a:p>
        </p:txBody>
      </p:sp>
      <p:sp>
        <p:nvSpPr>
          <p:cNvPr id="6" name="Footer Placeholder 5">
            <a:extLst>
              <a:ext uri="{FF2B5EF4-FFF2-40B4-BE49-F238E27FC236}">
                <a16:creationId xmlns:a16="http://schemas.microsoft.com/office/drawing/2014/main" id="{DCDDD9D9-747F-0B98-9552-6FFE6E1BEB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B6D06-6BE7-0765-1546-428F3C710BED}"/>
              </a:ext>
            </a:extLst>
          </p:cNvPr>
          <p:cNvSpPr>
            <a:spLocks noGrp="1"/>
          </p:cNvSpPr>
          <p:nvPr>
            <p:ph type="sldNum" sz="quarter" idx="12"/>
          </p:nvPr>
        </p:nvSpPr>
        <p:spPr/>
        <p:txBody>
          <a:bodyPr/>
          <a:lstStyle/>
          <a:p>
            <a:fld id="{BAAFDC03-9F61-4C8F-95FB-CCE6F03C320E}" type="slidenum">
              <a:rPr lang="en-IN" smtClean="0"/>
              <a:t>‹#›</a:t>
            </a:fld>
            <a:endParaRPr lang="en-IN"/>
          </a:p>
        </p:txBody>
      </p:sp>
    </p:spTree>
    <p:extLst>
      <p:ext uri="{BB962C8B-B14F-4D97-AF65-F5344CB8AC3E}">
        <p14:creationId xmlns:p14="http://schemas.microsoft.com/office/powerpoint/2010/main" val="115704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DC7AD9-00F5-4AFD-31A5-EDCE3F1E6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59D4FF-B4A9-34A7-C230-2A7BDD687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AB5CF-CD55-3D55-74AB-328AC1A24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5169A-C315-4506-AEED-7EDF487A9AAC}" type="datetimeFigureOut">
              <a:rPr lang="en-IN" smtClean="0"/>
              <a:t>09-01-2023</a:t>
            </a:fld>
            <a:endParaRPr lang="en-IN"/>
          </a:p>
        </p:txBody>
      </p:sp>
      <p:sp>
        <p:nvSpPr>
          <p:cNvPr id="5" name="Footer Placeholder 4">
            <a:extLst>
              <a:ext uri="{FF2B5EF4-FFF2-40B4-BE49-F238E27FC236}">
                <a16:creationId xmlns:a16="http://schemas.microsoft.com/office/drawing/2014/main" id="{75455C55-3EF8-6AF6-DD1F-A3FC4F6B5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763140-BB76-2277-AEA6-0A2736877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DC03-9F61-4C8F-95FB-CCE6F03C320E}" type="slidenum">
              <a:rPr lang="en-IN" smtClean="0"/>
              <a:t>‹#›</a:t>
            </a:fld>
            <a:endParaRPr lang="en-IN"/>
          </a:p>
        </p:txBody>
      </p:sp>
    </p:spTree>
    <p:extLst>
      <p:ext uri="{BB962C8B-B14F-4D97-AF65-F5344CB8AC3E}">
        <p14:creationId xmlns:p14="http://schemas.microsoft.com/office/powerpoint/2010/main" val="2001074924"/>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Netflix?">
            <a:extLst>
              <a:ext uri="{FF2B5EF4-FFF2-40B4-BE49-F238E27FC236}">
                <a16:creationId xmlns:a16="http://schemas.microsoft.com/office/drawing/2014/main" id="{68588500-65E8-0C83-B101-C8DF51E5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B39A5462-5D74-D28A-2F9A-FB06A390250D}"/>
              </a:ext>
            </a:extLst>
          </p:cNvPr>
          <p:cNvSpPr>
            <a:spLocks noGrp="1"/>
          </p:cNvSpPr>
          <p:nvPr>
            <p:ph type="title"/>
          </p:nvPr>
        </p:nvSpPr>
        <p:spPr/>
        <p:txBody>
          <a:bodyPr>
            <a:normAutofit/>
          </a:bodyPr>
          <a:lstStyle/>
          <a:p>
            <a:r>
              <a:rPr lang="en-US" b="1" dirty="0">
                <a:solidFill>
                  <a:schemeClr val="accent4"/>
                </a:solidFill>
                <a:latin typeface="Constantia" panose="02030602050306030303" pitchFamily="18" charset="0"/>
                <a:cs typeface="Times New Roman" panose="02020603050405020304" pitchFamily="18" charset="0"/>
              </a:rPr>
              <a:t>ML Unsupervised – Capstone Project</a:t>
            </a:r>
            <a:endParaRPr lang="en-IN" b="1" dirty="0">
              <a:solidFill>
                <a:schemeClr val="accent4"/>
              </a:solidFill>
              <a:latin typeface="Constantia" panose="02030602050306030303"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1CF6E35B-F3A8-780E-715F-DE67AE58456F}"/>
              </a:ext>
            </a:extLst>
          </p:cNvPr>
          <p:cNvSpPr>
            <a:spLocks noGrp="1"/>
          </p:cNvSpPr>
          <p:nvPr>
            <p:ph idx="1"/>
          </p:nvPr>
        </p:nvSpPr>
        <p:spPr/>
        <p:txBody>
          <a:bodyPr>
            <a:normAutofit/>
          </a:bodyPr>
          <a:lstStyle/>
          <a:p>
            <a:pPr marL="0" indent="0">
              <a:buNone/>
            </a:pPr>
            <a:endParaRPr lang="en-IN" dirty="0"/>
          </a:p>
          <a:p>
            <a:pPr marL="0" indent="0" algn="ctr">
              <a:buNone/>
            </a:pPr>
            <a:r>
              <a:rPr lang="en-US" sz="3600" b="1" dirty="0">
                <a:solidFill>
                  <a:schemeClr val="accent4">
                    <a:lumMod val="60000"/>
                    <a:lumOff val="40000"/>
                  </a:schemeClr>
                </a:solidFill>
                <a:latin typeface="Algerian" panose="04020705040A02060702" pitchFamily="82" charset="0"/>
              </a:rPr>
              <a:t>NETFLIX MOVIES AND TV SHOWS CLUSTERING</a:t>
            </a:r>
          </a:p>
          <a:p>
            <a:pPr marL="0" indent="0" algn="ctr">
              <a:buNone/>
            </a:pPr>
            <a:endParaRPr lang="en-US" sz="3600" b="1" dirty="0">
              <a:solidFill>
                <a:schemeClr val="accent4">
                  <a:lumMod val="60000"/>
                  <a:lumOff val="40000"/>
                </a:schemeClr>
              </a:solidFill>
              <a:latin typeface="Algerian" panose="04020705040A02060702" pitchFamily="82" charset="0"/>
            </a:endParaRPr>
          </a:p>
          <a:p>
            <a:pPr marL="0" indent="0" algn="ctr">
              <a:buNone/>
            </a:pPr>
            <a:endParaRPr lang="en-US" sz="2400" b="1" dirty="0">
              <a:solidFill>
                <a:srgbClr val="FFFF99"/>
              </a:solidFill>
              <a:latin typeface="Algerian" panose="04020705040A02060702" pitchFamily="82" charset="0"/>
            </a:endParaRPr>
          </a:p>
          <a:p>
            <a:pPr marL="0" indent="0" algn="ctr">
              <a:buNone/>
            </a:pPr>
            <a:endParaRPr lang="en-US" sz="2400" b="1" dirty="0">
              <a:solidFill>
                <a:srgbClr val="FFFF99"/>
              </a:solidFill>
              <a:latin typeface="Algerian" panose="04020705040A02060702" pitchFamily="82" charset="0"/>
            </a:endParaRPr>
          </a:p>
          <a:p>
            <a:pPr marL="0" indent="0" algn="ctr">
              <a:buNone/>
            </a:pPr>
            <a:r>
              <a:rPr lang="en-US" sz="2400" b="1" dirty="0">
                <a:solidFill>
                  <a:srgbClr val="FFFF00"/>
                </a:solidFill>
                <a:latin typeface="Calisto MT" panose="02040603050505030304" pitchFamily="18" charset="0"/>
              </a:rPr>
              <a:t>Abhishek Kumar</a:t>
            </a:r>
          </a:p>
          <a:p>
            <a:pPr marL="0" indent="0" algn="ctr">
              <a:buNone/>
            </a:pPr>
            <a:r>
              <a:rPr lang="en-US" sz="2400" b="1" dirty="0" err="1">
                <a:solidFill>
                  <a:srgbClr val="FFFF00"/>
                </a:solidFill>
                <a:latin typeface="Calisto MT" panose="02040603050505030304" pitchFamily="18" charset="0"/>
              </a:rPr>
              <a:t>Mohita</a:t>
            </a:r>
            <a:r>
              <a:rPr lang="en-US" sz="2400" b="1" dirty="0">
                <a:solidFill>
                  <a:srgbClr val="FFFF00"/>
                </a:solidFill>
                <a:latin typeface="Calisto MT" panose="02040603050505030304" pitchFamily="18" charset="0"/>
              </a:rPr>
              <a:t> Rathour</a:t>
            </a:r>
            <a:endParaRPr lang="en-IN" sz="2400" b="1" dirty="0">
              <a:solidFill>
                <a:srgbClr val="FFFF00"/>
              </a:solidFill>
              <a:latin typeface="Calisto MT" panose="02040603050505030304" pitchFamily="18" charset="0"/>
            </a:endParaRPr>
          </a:p>
        </p:txBody>
      </p:sp>
    </p:spTree>
    <p:extLst>
      <p:ext uri="{BB962C8B-B14F-4D97-AF65-F5344CB8AC3E}">
        <p14:creationId xmlns:p14="http://schemas.microsoft.com/office/powerpoint/2010/main" val="170141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2AE5-C8E4-091A-2554-4947FDA878A8}"/>
              </a:ext>
            </a:extLst>
          </p:cNvPr>
          <p:cNvSpPr>
            <a:spLocks noGrp="1"/>
          </p:cNvSpPr>
          <p:nvPr>
            <p:ph type="title"/>
          </p:nvPr>
        </p:nvSpPr>
        <p:spPr>
          <a:xfrm>
            <a:off x="615633" y="373751"/>
            <a:ext cx="10515600" cy="747683"/>
          </a:xfrm>
        </p:spPr>
        <p:txBody>
          <a:bodyPr>
            <a:normAutofit/>
          </a:bodyPr>
          <a:lstStyle/>
          <a:p>
            <a:pPr algn="ctr"/>
            <a:r>
              <a:rPr lang="en-IN" sz="3000" b="1" i="0" dirty="0">
                <a:solidFill>
                  <a:schemeClr val="accent5">
                    <a:lumMod val="50000"/>
                  </a:schemeClr>
                </a:solidFill>
                <a:effectLst/>
                <a:latin typeface="Roboto" panose="02000000000000000000" pitchFamily="2" charset="0"/>
              </a:rPr>
              <a:t>Top 10 Directors</a:t>
            </a:r>
            <a:endParaRPr lang="en-IN" sz="3000" dirty="0">
              <a:solidFill>
                <a:schemeClr val="accent5">
                  <a:lumMod val="50000"/>
                </a:schemeClr>
              </a:solidFill>
            </a:endParaRPr>
          </a:p>
        </p:txBody>
      </p:sp>
      <p:pic>
        <p:nvPicPr>
          <p:cNvPr id="5122" name="Picture 2">
            <a:extLst>
              <a:ext uri="{FF2B5EF4-FFF2-40B4-BE49-F238E27FC236}">
                <a16:creationId xmlns:a16="http://schemas.microsoft.com/office/drawing/2014/main" id="{D134005C-CB5C-B39F-AF42-267CCB6791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5633" y="1483743"/>
            <a:ext cx="7458692" cy="4699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C05212-6FC1-49FF-4F10-5A495CD4AFF8}"/>
              </a:ext>
            </a:extLst>
          </p:cNvPr>
          <p:cNvSpPr txBox="1"/>
          <p:nvPr/>
        </p:nvSpPr>
        <p:spPr>
          <a:xfrm>
            <a:off x="8867954" y="1733281"/>
            <a:ext cx="2620273" cy="3139321"/>
          </a:xfrm>
          <a:prstGeom prst="rect">
            <a:avLst/>
          </a:prstGeom>
          <a:noFill/>
        </p:spPr>
        <p:txBody>
          <a:bodyPr wrap="square">
            <a:spAutoFit/>
          </a:bodyPr>
          <a:lstStyle/>
          <a:p>
            <a:pPr algn="l"/>
            <a:r>
              <a:rPr lang="en-US" b="1" dirty="0">
                <a:solidFill>
                  <a:srgbClr val="212121"/>
                </a:solidFill>
                <a:effectLst/>
                <a:latin typeface="Arial" panose="020B0604020202020204" pitchFamily="34" charset="0"/>
                <a:cs typeface="Arial" panose="020B0604020202020204" pitchFamily="34" charset="0"/>
              </a:rPr>
              <a:t>Top 10 Directors are-</a:t>
            </a:r>
          </a:p>
          <a:p>
            <a:pPr algn="l">
              <a:buFont typeface="+mj-lt"/>
              <a:buAutoNum type="arabicPeriod"/>
            </a:pPr>
            <a:r>
              <a:rPr lang="en-US" i="0" dirty="0">
                <a:solidFill>
                  <a:srgbClr val="212121"/>
                </a:solidFill>
                <a:effectLst/>
                <a:latin typeface="Roboto" panose="02000000000000000000" pitchFamily="2" charset="0"/>
              </a:rPr>
              <a:t> Jan Suter</a:t>
            </a:r>
          </a:p>
          <a:p>
            <a:pPr algn="l">
              <a:buFont typeface="+mj-lt"/>
              <a:buAutoNum type="arabicPeriod"/>
            </a:pPr>
            <a:r>
              <a:rPr lang="en-US" i="0" dirty="0">
                <a:solidFill>
                  <a:srgbClr val="212121"/>
                </a:solidFill>
                <a:effectLst/>
                <a:latin typeface="Roboto" panose="02000000000000000000" pitchFamily="2" charset="0"/>
              </a:rPr>
              <a:t> Raul Campos</a:t>
            </a:r>
          </a:p>
          <a:p>
            <a:pPr algn="l">
              <a:buFont typeface="+mj-lt"/>
              <a:buAutoNum type="arabicPeriod"/>
            </a:pPr>
            <a:r>
              <a:rPr lang="en-US" i="0" dirty="0">
                <a:solidFill>
                  <a:srgbClr val="212121"/>
                </a:solidFill>
                <a:effectLst/>
                <a:latin typeface="Roboto" panose="02000000000000000000" pitchFamily="2" charset="0"/>
              </a:rPr>
              <a:t> Marcus Raboy</a:t>
            </a:r>
          </a:p>
          <a:p>
            <a:pPr algn="l">
              <a:buFont typeface="+mj-lt"/>
              <a:buAutoNum type="arabicPeriod"/>
            </a:pPr>
            <a:r>
              <a:rPr lang="en-US" dirty="0">
                <a:solidFill>
                  <a:srgbClr val="212121"/>
                </a:solidFill>
                <a:latin typeface="Roboto" panose="02000000000000000000" pitchFamily="2" charset="0"/>
              </a:rPr>
              <a:t> Jay Karas</a:t>
            </a:r>
          </a:p>
          <a:p>
            <a:pPr algn="l">
              <a:buFont typeface="+mj-lt"/>
              <a:buAutoNum type="arabicPeriod"/>
            </a:pPr>
            <a:r>
              <a:rPr lang="en-US" i="0" dirty="0">
                <a:solidFill>
                  <a:srgbClr val="212121"/>
                </a:solidFill>
                <a:effectLst/>
                <a:latin typeface="Roboto" panose="02000000000000000000" pitchFamily="2" charset="0"/>
              </a:rPr>
              <a:t> Cathy Garcia Molina</a:t>
            </a:r>
          </a:p>
          <a:p>
            <a:pPr algn="l">
              <a:buFont typeface="+mj-lt"/>
              <a:buAutoNum type="arabicPeriod"/>
            </a:pPr>
            <a:r>
              <a:rPr lang="en-US" dirty="0">
                <a:solidFill>
                  <a:srgbClr val="212121"/>
                </a:solidFill>
                <a:latin typeface="Roboto" panose="02000000000000000000" pitchFamily="2" charset="0"/>
              </a:rPr>
              <a:t> Youssef Chahine</a:t>
            </a:r>
          </a:p>
          <a:p>
            <a:pPr algn="l">
              <a:buFont typeface="+mj-lt"/>
              <a:buAutoNum type="arabicPeriod"/>
            </a:pPr>
            <a:r>
              <a:rPr lang="en-US" i="0" dirty="0">
                <a:solidFill>
                  <a:srgbClr val="212121"/>
                </a:solidFill>
                <a:effectLst/>
                <a:latin typeface="Roboto" panose="02000000000000000000" pitchFamily="2" charset="0"/>
              </a:rPr>
              <a:t> Martin Scorsese</a:t>
            </a:r>
          </a:p>
          <a:p>
            <a:pPr algn="l">
              <a:buFont typeface="+mj-lt"/>
              <a:buAutoNum type="arabicPeriod"/>
            </a:pPr>
            <a:r>
              <a:rPr lang="en-US" dirty="0">
                <a:solidFill>
                  <a:srgbClr val="212121"/>
                </a:solidFill>
                <a:latin typeface="Roboto" panose="02000000000000000000" pitchFamily="2" charset="0"/>
              </a:rPr>
              <a:t> Jay Chapman</a:t>
            </a:r>
          </a:p>
          <a:p>
            <a:pPr algn="l">
              <a:buFont typeface="+mj-lt"/>
              <a:buAutoNum type="arabicPeriod"/>
            </a:pPr>
            <a:r>
              <a:rPr lang="en-US" i="0" dirty="0">
                <a:solidFill>
                  <a:srgbClr val="212121"/>
                </a:solidFill>
                <a:effectLst/>
                <a:latin typeface="Roboto" panose="02000000000000000000" pitchFamily="2" charset="0"/>
              </a:rPr>
              <a:t> Steven Spielberg</a:t>
            </a:r>
          </a:p>
          <a:p>
            <a:pPr algn="l">
              <a:buFont typeface="+mj-lt"/>
              <a:buAutoNum type="arabicPeriod"/>
            </a:pPr>
            <a:r>
              <a:rPr lang="en-US" dirty="0">
                <a:solidFill>
                  <a:srgbClr val="212121"/>
                </a:solidFill>
                <a:latin typeface="Roboto" panose="02000000000000000000" pitchFamily="2" charset="0"/>
              </a:rPr>
              <a:t> Anurag Kashyap</a:t>
            </a:r>
            <a:endParaRPr lang="en-US"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94155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7A5A-17AB-017D-0C93-1F411AF2318B}"/>
              </a:ext>
            </a:extLst>
          </p:cNvPr>
          <p:cNvSpPr>
            <a:spLocks noGrp="1"/>
          </p:cNvSpPr>
          <p:nvPr>
            <p:ph type="title"/>
          </p:nvPr>
        </p:nvSpPr>
        <p:spPr>
          <a:xfrm>
            <a:off x="671152" y="330620"/>
            <a:ext cx="10515600" cy="704550"/>
          </a:xfrm>
        </p:spPr>
        <p:txBody>
          <a:bodyPr>
            <a:normAutofit/>
          </a:bodyPr>
          <a:lstStyle/>
          <a:p>
            <a:pPr algn="ctr"/>
            <a:r>
              <a:rPr lang="en-IN" sz="3000" b="1" i="0" dirty="0">
                <a:solidFill>
                  <a:srgbClr val="7030A0"/>
                </a:solidFill>
                <a:effectLst/>
                <a:latin typeface="Roboto" panose="02000000000000000000" pitchFamily="2" charset="0"/>
              </a:rPr>
              <a:t>Top 10 Actors</a:t>
            </a:r>
            <a:endParaRPr lang="en-IN" sz="3000" dirty="0">
              <a:solidFill>
                <a:srgbClr val="7030A0"/>
              </a:solidFill>
            </a:endParaRPr>
          </a:p>
        </p:txBody>
      </p:sp>
      <p:pic>
        <p:nvPicPr>
          <p:cNvPr id="6146" name="Picture 2">
            <a:extLst>
              <a:ext uri="{FF2B5EF4-FFF2-40B4-BE49-F238E27FC236}">
                <a16:creationId xmlns:a16="http://schemas.microsoft.com/office/drawing/2014/main" id="{825A0DD4-E66E-B37E-48B9-3788CDA439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1152" y="1236078"/>
            <a:ext cx="7368667" cy="46765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5917D-5DFF-0718-253A-07E632AE162F}"/>
              </a:ext>
            </a:extLst>
          </p:cNvPr>
          <p:cNvSpPr txBox="1"/>
          <p:nvPr/>
        </p:nvSpPr>
        <p:spPr>
          <a:xfrm>
            <a:off x="8838033" y="1379597"/>
            <a:ext cx="2682815" cy="3139321"/>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Top 10 Actors are-</a:t>
            </a:r>
          </a:p>
          <a:p>
            <a:pPr algn="l">
              <a:buFont typeface="+mj-lt"/>
              <a:buAutoNum type="arabicPeriod"/>
            </a:pPr>
            <a:r>
              <a:rPr lang="en-US" i="0" dirty="0">
                <a:solidFill>
                  <a:srgbClr val="212121"/>
                </a:solidFill>
                <a:effectLst/>
                <a:latin typeface="Roboto" panose="02000000000000000000" pitchFamily="2" charset="0"/>
              </a:rPr>
              <a:t> Anupam Kher</a:t>
            </a:r>
          </a:p>
          <a:p>
            <a:pPr algn="l">
              <a:buFont typeface="+mj-lt"/>
              <a:buAutoNum type="arabicPeriod"/>
            </a:pPr>
            <a:r>
              <a:rPr lang="en-US" i="0" dirty="0">
                <a:solidFill>
                  <a:srgbClr val="212121"/>
                </a:solidFill>
                <a:effectLst/>
                <a:latin typeface="Roboto" panose="02000000000000000000" pitchFamily="2" charset="0"/>
              </a:rPr>
              <a:t> Shah Rukh Khan</a:t>
            </a:r>
          </a:p>
          <a:p>
            <a:pPr algn="l">
              <a:buFont typeface="+mj-lt"/>
              <a:buAutoNum type="arabicPeriod"/>
            </a:pPr>
            <a:r>
              <a:rPr lang="en-US" i="0" dirty="0">
                <a:solidFill>
                  <a:srgbClr val="212121"/>
                </a:solidFill>
                <a:effectLst/>
                <a:latin typeface="Roboto" panose="02000000000000000000" pitchFamily="2" charset="0"/>
              </a:rPr>
              <a:t> Om Puri</a:t>
            </a:r>
          </a:p>
          <a:p>
            <a:pPr algn="l">
              <a:buFont typeface="+mj-lt"/>
              <a:buAutoNum type="arabicPeriod"/>
            </a:pPr>
            <a:r>
              <a:rPr lang="en-US" i="0" dirty="0">
                <a:solidFill>
                  <a:srgbClr val="212121"/>
                </a:solidFill>
                <a:effectLst/>
                <a:latin typeface="Roboto" panose="02000000000000000000" pitchFamily="2" charset="0"/>
              </a:rPr>
              <a:t> Naseeruddin Shah</a:t>
            </a:r>
          </a:p>
          <a:p>
            <a:pPr algn="l">
              <a:buFont typeface="+mj-lt"/>
              <a:buAutoNum type="arabicPeriod"/>
            </a:pPr>
            <a:r>
              <a:rPr lang="en-US" dirty="0">
                <a:solidFill>
                  <a:srgbClr val="212121"/>
                </a:solidFill>
                <a:latin typeface="Roboto" panose="02000000000000000000" pitchFamily="2" charset="0"/>
              </a:rPr>
              <a:t> Akshay Kumar</a:t>
            </a:r>
          </a:p>
          <a:p>
            <a:pPr algn="l">
              <a:buFont typeface="+mj-lt"/>
              <a:buAutoNum type="arabicPeriod"/>
            </a:pPr>
            <a:r>
              <a:rPr lang="en-US" i="0" dirty="0">
                <a:solidFill>
                  <a:srgbClr val="212121"/>
                </a:solidFill>
                <a:effectLst/>
                <a:latin typeface="Roboto" panose="02000000000000000000" pitchFamily="2" charset="0"/>
              </a:rPr>
              <a:t> Takahiro Sakurai</a:t>
            </a:r>
          </a:p>
          <a:p>
            <a:pPr algn="l">
              <a:buFont typeface="+mj-lt"/>
              <a:buAutoNum type="arabicPeriod"/>
            </a:pPr>
            <a:r>
              <a:rPr lang="en-US" dirty="0">
                <a:solidFill>
                  <a:srgbClr val="212121"/>
                </a:solidFill>
                <a:latin typeface="Roboto" panose="02000000000000000000" pitchFamily="2" charset="0"/>
              </a:rPr>
              <a:t> Boman Irani</a:t>
            </a:r>
          </a:p>
          <a:p>
            <a:pPr algn="l">
              <a:buFont typeface="+mj-lt"/>
              <a:buAutoNum type="arabicPeriod"/>
            </a:pPr>
            <a:r>
              <a:rPr lang="en-US" i="0" dirty="0">
                <a:solidFill>
                  <a:srgbClr val="212121"/>
                </a:solidFill>
                <a:effectLst/>
                <a:latin typeface="Roboto" panose="02000000000000000000" pitchFamily="2" charset="0"/>
              </a:rPr>
              <a:t> Yuki Kaji</a:t>
            </a:r>
          </a:p>
          <a:p>
            <a:pPr algn="l">
              <a:buFont typeface="+mj-lt"/>
              <a:buAutoNum type="arabicPeriod"/>
            </a:pPr>
            <a:r>
              <a:rPr lang="en-US" dirty="0">
                <a:solidFill>
                  <a:srgbClr val="212121"/>
                </a:solidFill>
                <a:latin typeface="Roboto" panose="02000000000000000000" pitchFamily="2" charset="0"/>
              </a:rPr>
              <a:t> Paresh Rawal</a:t>
            </a:r>
          </a:p>
          <a:p>
            <a:pPr algn="l">
              <a:buFont typeface="+mj-lt"/>
              <a:buAutoNum type="arabicPeriod"/>
            </a:pPr>
            <a:r>
              <a:rPr lang="en-US" i="0" dirty="0">
                <a:solidFill>
                  <a:srgbClr val="212121"/>
                </a:solidFill>
                <a:effectLst/>
                <a:latin typeface="Roboto" panose="02000000000000000000" pitchFamily="2" charset="0"/>
              </a:rPr>
              <a:t> Amitabh Bachchan</a:t>
            </a:r>
          </a:p>
        </p:txBody>
      </p:sp>
    </p:spTree>
    <p:extLst>
      <p:ext uri="{BB962C8B-B14F-4D97-AF65-F5344CB8AC3E}">
        <p14:creationId xmlns:p14="http://schemas.microsoft.com/office/powerpoint/2010/main" val="33620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2FC3-C239-A627-6B48-AD504F2A4157}"/>
              </a:ext>
            </a:extLst>
          </p:cNvPr>
          <p:cNvSpPr>
            <a:spLocks noGrp="1"/>
          </p:cNvSpPr>
          <p:nvPr>
            <p:ph type="title"/>
          </p:nvPr>
        </p:nvSpPr>
        <p:spPr>
          <a:xfrm>
            <a:off x="3926049" y="225165"/>
            <a:ext cx="7168958" cy="713177"/>
          </a:xfrm>
        </p:spPr>
        <p:txBody>
          <a:bodyPr>
            <a:normAutofit/>
          </a:bodyPr>
          <a:lstStyle/>
          <a:p>
            <a:r>
              <a:rPr lang="en-IN" sz="3000" b="1" i="0" dirty="0">
                <a:solidFill>
                  <a:srgbClr val="FF3399"/>
                </a:solidFill>
                <a:effectLst/>
                <a:latin typeface="Roboto" panose="02000000000000000000" pitchFamily="2" charset="0"/>
              </a:rPr>
              <a:t>Top Genres of Netflix</a:t>
            </a:r>
            <a:endParaRPr lang="en-IN" sz="3000" dirty="0">
              <a:solidFill>
                <a:srgbClr val="FF3399"/>
              </a:solidFill>
            </a:endParaRPr>
          </a:p>
        </p:txBody>
      </p:sp>
      <p:pic>
        <p:nvPicPr>
          <p:cNvPr id="7170" name="Picture 2">
            <a:extLst>
              <a:ext uri="{FF2B5EF4-FFF2-40B4-BE49-F238E27FC236}">
                <a16:creationId xmlns:a16="http://schemas.microsoft.com/office/drawing/2014/main" id="{995A81F8-8620-50D4-5E67-9125642EE3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055486"/>
            <a:ext cx="609600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F42C470-4604-7857-8839-21F3A193E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260" y="1055486"/>
            <a:ext cx="6032740" cy="4351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21203D-428F-ACE4-1008-AE97B1F3E148}"/>
              </a:ext>
            </a:extLst>
          </p:cNvPr>
          <p:cNvSpPr txBox="1"/>
          <p:nvPr/>
        </p:nvSpPr>
        <p:spPr>
          <a:xfrm>
            <a:off x="1180869" y="5802514"/>
            <a:ext cx="10187404"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In both Movies and TV Shows top genres are International Movies/Shows, Dramas and Comedies.</a:t>
            </a:r>
            <a:endParaRPr lang="en-IN" dirty="0"/>
          </a:p>
        </p:txBody>
      </p:sp>
    </p:spTree>
    <p:extLst>
      <p:ext uri="{BB962C8B-B14F-4D97-AF65-F5344CB8AC3E}">
        <p14:creationId xmlns:p14="http://schemas.microsoft.com/office/powerpoint/2010/main" val="53205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15AD-786A-8123-95B9-E1BB8CAFF659}"/>
              </a:ext>
            </a:extLst>
          </p:cNvPr>
          <p:cNvSpPr>
            <a:spLocks noGrp="1"/>
          </p:cNvSpPr>
          <p:nvPr>
            <p:ph type="title"/>
          </p:nvPr>
        </p:nvSpPr>
        <p:spPr>
          <a:xfrm>
            <a:off x="1907701" y="211707"/>
            <a:ext cx="9357220" cy="742222"/>
          </a:xfrm>
        </p:spPr>
        <p:txBody>
          <a:bodyPr>
            <a:normAutofit/>
          </a:bodyPr>
          <a:lstStyle/>
          <a:p>
            <a:r>
              <a:rPr lang="en-US" sz="3000" b="1" i="0" dirty="0">
                <a:solidFill>
                  <a:schemeClr val="accent2">
                    <a:lumMod val="75000"/>
                  </a:schemeClr>
                </a:solidFill>
                <a:effectLst/>
                <a:latin typeface="Roboto" panose="02000000000000000000" pitchFamily="2" charset="0"/>
              </a:rPr>
              <a:t>Top 10 Countries producing content on Netflix</a:t>
            </a:r>
            <a:endParaRPr lang="en-IN" sz="3000" dirty="0">
              <a:solidFill>
                <a:schemeClr val="accent2">
                  <a:lumMod val="75000"/>
                </a:schemeClr>
              </a:solidFill>
            </a:endParaRPr>
          </a:p>
        </p:txBody>
      </p:sp>
      <p:pic>
        <p:nvPicPr>
          <p:cNvPr id="9218" name="Picture 2">
            <a:extLst>
              <a:ext uri="{FF2B5EF4-FFF2-40B4-BE49-F238E27FC236}">
                <a16:creationId xmlns:a16="http://schemas.microsoft.com/office/drawing/2014/main" id="{6F798031-95BF-24C7-9036-C11FBE621F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1" y="1253331"/>
            <a:ext cx="806182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80EE7B-02B8-7B75-9539-0216979DC458}"/>
              </a:ext>
            </a:extLst>
          </p:cNvPr>
          <p:cNvSpPr txBox="1"/>
          <p:nvPr/>
        </p:nvSpPr>
        <p:spPr>
          <a:xfrm>
            <a:off x="1412655" y="5905850"/>
            <a:ext cx="9764975"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United States is the country producing maximum content on Netflix followed by India and UK.</a:t>
            </a:r>
            <a:endParaRPr lang="en-IN" dirty="0"/>
          </a:p>
        </p:txBody>
      </p:sp>
    </p:spTree>
    <p:extLst>
      <p:ext uri="{BB962C8B-B14F-4D97-AF65-F5344CB8AC3E}">
        <p14:creationId xmlns:p14="http://schemas.microsoft.com/office/powerpoint/2010/main" val="4001018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F471-F594-401B-7C80-CAA131E8B294}"/>
              </a:ext>
            </a:extLst>
          </p:cNvPr>
          <p:cNvSpPr>
            <a:spLocks noGrp="1"/>
          </p:cNvSpPr>
          <p:nvPr>
            <p:ph type="title"/>
          </p:nvPr>
        </p:nvSpPr>
        <p:spPr>
          <a:xfrm>
            <a:off x="644326" y="113456"/>
            <a:ext cx="10709473" cy="658332"/>
          </a:xfrm>
        </p:spPr>
        <p:txBody>
          <a:bodyPr>
            <a:normAutofit/>
          </a:bodyPr>
          <a:lstStyle/>
          <a:p>
            <a:pPr algn="ctr"/>
            <a:r>
              <a:rPr lang="en-US" sz="2800" b="1" i="0" dirty="0">
                <a:solidFill>
                  <a:srgbClr val="BF3317"/>
                </a:solidFill>
                <a:effectLst/>
                <a:latin typeface="Roboto" panose="02000000000000000000" pitchFamily="2" charset="0"/>
              </a:rPr>
              <a:t>What Type of content produced by Top 10 Countries</a:t>
            </a:r>
            <a:endParaRPr lang="en-IN" sz="2800" dirty="0">
              <a:solidFill>
                <a:srgbClr val="BF3317"/>
              </a:solidFill>
            </a:endParaRPr>
          </a:p>
        </p:txBody>
      </p:sp>
      <p:pic>
        <p:nvPicPr>
          <p:cNvPr id="5" name="Content Placeholder 4">
            <a:extLst>
              <a:ext uri="{FF2B5EF4-FFF2-40B4-BE49-F238E27FC236}">
                <a16:creationId xmlns:a16="http://schemas.microsoft.com/office/drawing/2014/main" id="{07EDE24B-B9CE-27F3-9B72-96D583BCED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326" y="865289"/>
            <a:ext cx="10903348" cy="4335885"/>
          </a:xfrm>
        </p:spPr>
      </p:pic>
      <p:sp>
        <p:nvSpPr>
          <p:cNvPr id="6" name="TextBox 5">
            <a:extLst>
              <a:ext uri="{FF2B5EF4-FFF2-40B4-BE49-F238E27FC236}">
                <a16:creationId xmlns:a16="http://schemas.microsoft.com/office/drawing/2014/main" id="{814E3E83-4E21-70B0-F063-E1093103D22F}"/>
              </a:ext>
            </a:extLst>
          </p:cNvPr>
          <p:cNvSpPr txBox="1"/>
          <p:nvPr/>
        </p:nvSpPr>
        <p:spPr>
          <a:xfrm>
            <a:off x="969976" y="5294675"/>
            <a:ext cx="10252047" cy="1661993"/>
          </a:xfrm>
          <a:prstGeom prst="rect">
            <a:avLst/>
          </a:prstGeom>
          <a:noFill/>
        </p:spPr>
        <p:txBody>
          <a:bodyPr wrap="square" rtlCol="0">
            <a:spAutoFit/>
          </a:bodyPr>
          <a:lstStyle/>
          <a:p>
            <a:pPr algn="l">
              <a:buFont typeface="Arial" panose="020B0604020202020204" pitchFamily="34" charset="0"/>
              <a:buChar char="•"/>
            </a:pPr>
            <a:r>
              <a:rPr lang="en-US" sz="1400" b="0" i="1" dirty="0">
                <a:solidFill>
                  <a:srgbClr val="212121"/>
                </a:solidFill>
                <a:effectLst/>
                <a:latin typeface="Roboto" panose="02000000000000000000" pitchFamily="2" charset="0"/>
              </a:rPr>
              <a:t> Drama, International Movies</a:t>
            </a:r>
            <a:r>
              <a:rPr lang="en-US" sz="1400" b="0" i="0" dirty="0">
                <a:solidFill>
                  <a:srgbClr val="212121"/>
                </a:solidFill>
                <a:effectLst/>
                <a:latin typeface="Roboto" panose="02000000000000000000" pitchFamily="2" charset="0"/>
              </a:rPr>
              <a:t>, and </a:t>
            </a:r>
            <a:r>
              <a:rPr lang="en-US" sz="1400" b="0" i="1" dirty="0">
                <a:solidFill>
                  <a:srgbClr val="212121"/>
                </a:solidFill>
                <a:effectLst/>
                <a:latin typeface="Roboto" panose="02000000000000000000" pitchFamily="2" charset="0"/>
              </a:rPr>
              <a:t>Comedies</a:t>
            </a:r>
            <a:r>
              <a:rPr lang="en-US" sz="1400" b="0" i="0" dirty="0">
                <a:solidFill>
                  <a:srgbClr val="212121"/>
                </a:solidFill>
                <a:effectLst/>
                <a:latin typeface="Roboto" panose="02000000000000000000" pitchFamily="2" charset="0"/>
              </a:rPr>
              <a:t> seem popular choices in most countries.</a:t>
            </a:r>
          </a:p>
          <a:p>
            <a:pPr algn="l">
              <a:buFont typeface="Arial" panose="020B0604020202020204" pitchFamily="34" charset="0"/>
              <a:buChar char="•"/>
            </a:pPr>
            <a:r>
              <a:rPr lang="en-US" sz="1400" b="0" i="1" dirty="0">
                <a:solidFill>
                  <a:srgbClr val="212121"/>
                </a:solidFill>
                <a:effectLst/>
                <a:latin typeface="Roboto" panose="02000000000000000000" pitchFamily="2" charset="0"/>
              </a:rPr>
              <a:t> British</a:t>
            </a:r>
            <a:r>
              <a:rPr lang="en-US" sz="1400" b="0" i="0" dirty="0">
                <a:solidFill>
                  <a:srgbClr val="212121"/>
                </a:solidFill>
                <a:effectLst/>
                <a:latin typeface="Roboto" panose="02000000000000000000" pitchFamily="2" charset="0"/>
              </a:rPr>
              <a:t> and </a:t>
            </a:r>
            <a:r>
              <a:rPr lang="en-US" sz="1400" b="0" i="1" dirty="0">
                <a:solidFill>
                  <a:srgbClr val="212121"/>
                </a:solidFill>
                <a:effectLst/>
                <a:latin typeface="Roboto" panose="02000000000000000000" pitchFamily="2" charset="0"/>
              </a:rPr>
              <a:t>International Tv Shows</a:t>
            </a:r>
            <a:r>
              <a:rPr lang="en-US" sz="1400" b="0" i="0" dirty="0">
                <a:solidFill>
                  <a:srgbClr val="212121"/>
                </a:solidFill>
                <a:effectLst/>
                <a:latin typeface="Roboto" panose="02000000000000000000" pitchFamily="2" charset="0"/>
              </a:rPr>
              <a:t> dominate in the United Kingdom.</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 Regional specialties such as </a:t>
            </a:r>
            <a:r>
              <a:rPr lang="en-US" sz="1400" b="0" i="1" dirty="0">
                <a:solidFill>
                  <a:srgbClr val="212121"/>
                </a:solidFill>
                <a:effectLst/>
                <a:latin typeface="Roboto" panose="02000000000000000000" pitchFamily="2" charset="0"/>
              </a:rPr>
              <a:t>Anime</a:t>
            </a:r>
            <a:r>
              <a:rPr lang="en-US" sz="1400" b="0" i="0" dirty="0">
                <a:solidFill>
                  <a:srgbClr val="212121"/>
                </a:solidFill>
                <a:effectLst/>
                <a:latin typeface="Roboto" panose="02000000000000000000" pitchFamily="2" charset="0"/>
              </a:rPr>
              <a:t> in Japan, </a:t>
            </a:r>
            <a:r>
              <a:rPr lang="en-US" sz="1400" b="0" i="1" dirty="0">
                <a:solidFill>
                  <a:srgbClr val="212121"/>
                </a:solidFill>
                <a:effectLst/>
                <a:latin typeface="Roboto" panose="02000000000000000000" pitchFamily="2" charset="0"/>
              </a:rPr>
              <a:t>Spanish TV Shows</a:t>
            </a:r>
            <a:r>
              <a:rPr lang="en-US" sz="1400" b="0" i="0" dirty="0">
                <a:solidFill>
                  <a:srgbClr val="212121"/>
                </a:solidFill>
                <a:effectLst/>
                <a:latin typeface="Roboto" panose="02000000000000000000" pitchFamily="2" charset="0"/>
              </a:rPr>
              <a:t> in Spain and </a:t>
            </a:r>
            <a:r>
              <a:rPr lang="en-US" sz="1400" b="0" i="1" dirty="0">
                <a:solidFill>
                  <a:srgbClr val="212121"/>
                </a:solidFill>
                <a:effectLst/>
                <a:latin typeface="Roboto" panose="02000000000000000000" pitchFamily="2" charset="0"/>
              </a:rPr>
              <a:t>Korean Tv Shows</a:t>
            </a:r>
            <a:r>
              <a:rPr lang="en-US" sz="1400" b="0" i="0" dirty="0">
                <a:solidFill>
                  <a:srgbClr val="212121"/>
                </a:solidFill>
                <a:effectLst/>
                <a:latin typeface="Roboto" panose="02000000000000000000" pitchFamily="2" charset="0"/>
              </a:rPr>
              <a:t> in South Korea are more prominent in these countries.</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 It is also observed that in the countries where the regional language is not English, </a:t>
            </a:r>
            <a:r>
              <a:rPr lang="en-US" sz="1400" b="0" i="1" dirty="0">
                <a:solidFill>
                  <a:srgbClr val="212121"/>
                </a:solidFill>
                <a:effectLst/>
                <a:latin typeface="Roboto" panose="02000000000000000000" pitchFamily="2" charset="0"/>
              </a:rPr>
              <a:t>International Tv Shows/Movies</a:t>
            </a:r>
            <a:r>
              <a:rPr lang="en-US" sz="1400" b="0" i="0" dirty="0">
                <a:solidFill>
                  <a:srgbClr val="212121"/>
                </a:solidFill>
                <a:effectLst/>
                <a:latin typeface="Roboto" panose="02000000000000000000" pitchFamily="2" charset="0"/>
              </a:rPr>
              <a:t> are more in demand.</a:t>
            </a:r>
          </a:p>
          <a:p>
            <a:endParaRPr lang="en-IN" dirty="0"/>
          </a:p>
        </p:txBody>
      </p:sp>
    </p:spTree>
    <p:extLst>
      <p:ext uri="{BB962C8B-B14F-4D97-AF65-F5344CB8AC3E}">
        <p14:creationId xmlns:p14="http://schemas.microsoft.com/office/powerpoint/2010/main" val="1797716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3F69-9EAB-FDD7-5C3C-9981943BAE01}"/>
              </a:ext>
            </a:extLst>
          </p:cNvPr>
          <p:cNvSpPr>
            <a:spLocks noGrp="1"/>
          </p:cNvSpPr>
          <p:nvPr>
            <p:ph type="title"/>
          </p:nvPr>
        </p:nvSpPr>
        <p:spPr>
          <a:xfrm>
            <a:off x="3984771" y="214327"/>
            <a:ext cx="7360640" cy="683499"/>
          </a:xfrm>
        </p:spPr>
        <p:txBody>
          <a:bodyPr>
            <a:normAutofit/>
          </a:bodyPr>
          <a:lstStyle/>
          <a:p>
            <a:r>
              <a:rPr lang="en-IN" sz="3000" b="1" i="0" dirty="0">
                <a:solidFill>
                  <a:srgbClr val="0272A2"/>
                </a:solidFill>
                <a:effectLst/>
                <a:latin typeface="Roboto" panose="02000000000000000000" pitchFamily="2" charset="0"/>
              </a:rPr>
              <a:t>Ratings</a:t>
            </a:r>
            <a:r>
              <a:rPr lang="en-IN" sz="3000" b="1" i="0" dirty="0">
                <a:solidFill>
                  <a:srgbClr val="0033CC"/>
                </a:solidFill>
                <a:effectLst/>
                <a:latin typeface="Roboto" panose="02000000000000000000" pitchFamily="2" charset="0"/>
              </a:rPr>
              <a:t> </a:t>
            </a:r>
            <a:r>
              <a:rPr lang="en-IN" sz="3000" b="1" i="0" dirty="0">
                <a:solidFill>
                  <a:srgbClr val="0272A2"/>
                </a:solidFill>
                <a:effectLst/>
                <a:latin typeface="Roboto" panose="02000000000000000000" pitchFamily="2" charset="0"/>
              </a:rPr>
              <a:t>of content</a:t>
            </a:r>
            <a:endParaRPr lang="en-IN" sz="3000" dirty="0">
              <a:solidFill>
                <a:srgbClr val="0272A2"/>
              </a:solidFill>
            </a:endParaRPr>
          </a:p>
        </p:txBody>
      </p:sp>
      <p:sp>
        <p:nvSpPr>
          <p:cNvPr id="3" name="Content Placeholder 2">
            <a:extLst>
              <a:ext uri="{FF2B5EF4-FFF2-40B4-BE49-F238E27FC236}">
                <a16:creationId xmlns:a16="http://schemas.microsoft.com/office/drawing/2014/main" id="{7A63BAE9-D312-E3F8-A9ED-3E9C77B342A0}"/>
              </a:ext>
            </a:extLst>
          </p:cNvPr>
          <p:cNvSpPr>
            <a:spLocks noGrp="1"/>
          </p:cNvSpPr>
          <p:nvPr>
            <p:ph idx="1"/>
          </p:nvPr>
        </p:nvSpPr>
        <p:spPr>
          <a:xfrm>
            <a:off x="184559" y="1153181"/>
            <a:ext cx="6358854" cy="4828169"/>
          </a:xfrm>
        </p:spPr>
        <p:txBody>
          <a:bodyPr>
            <a:normAutofit lnSpcReduction="10000"/>
          </a:bodyPr>
          <a:lstStyle/>
          <a:p>
            <a:pPr marL="0" indent="0">
              <a:buNone/>
            </a:pPr>
            <a:r>
              <a:rPr lang="en-US" sz="1600" dirty="0"/>
              <a:t>Netflix Rating of Movies/TV Shows based on content:-</a:t>
            </a:r>
          </a:p>
          <a:p>
            <a:r>
              <a:rPr lang="en-US" sz="1600" dirty="0"/>
              <a:t>TV-MA : for Mature Audiences  </a:t>
            </a:r>
          </a:p>
          <a:p>
            <a:r>
              <a:rPr lang="en-US" sz="1600" dirty="0"/>
              <a:t>R : Restricted*  </a:t>
            </a:r>
          </a:p>
          <a:p>
            <a:r>
              <a:rPr lang="en-US" sz="1600" dirty="0"/>
              <a:t>PG-13 : Parents strongly cautioned. May be Inappropriate for ages 12 and under  </a:t>
            </a:r>
          </a:p>
          <a:p>
            <a:r>
              <a:rPr lang="en-US" sz="1600" dirty="0"/>
              <a:t>TV-14 : Parents strongly cautioned. May not be suitable for ages 14 and under  </a:t>
            </a:r>
          </a:p>
          <a:p>
            <a:r>
              <a:rPr lang="en-US" sz="1600" dirty="0"/>
              <a:t>TV-PG : Parental Guidance suggested  </a:t>
            </a:r>
          </a:p>
          <a:p>
            <a:r>
              <a:rPr lang="en-US" sz="1600" dirty="0"/>
              <a:t>NR : Not Rated  </a:t>
            </a:r>
          </a:p>
          <a:p>
            <a:r>
              <a:rPr lang="en-US" sz="1600" dirty="0"/>
              <a:t>TV-G : Suitable for General Audiences  </a:t>
            </a:r>
          </a:p>
          <a:p>
            <a:r>
              <a:rPr lang="en-US" sz="1600" dirty="0"/>
              <a:t>TV-Y : Designed to be appropriate for all children  </a:t>
            </a:r>
          </a:p>
          <a:p>
            <a:r>
              <a:rPr lang="en-US" sz="1600" dirty="0"/>
              <a:t>PG : Parental Guidance suggested  </a:t>
            </a:r>
          </a:p>
          <a:p>
            <a:r>
              <a:rPr lang="en-US" sz="1600" dirty="0"/>
              <a:t>G : Suitable for General Audiences  </a:t>
            </a:r>
          </a:p>
          <a:p>
            <a:r>
              <a:rPr lang="en-US" sz="1600" dirty="0"/>
              <a:t>NC-17 : the content isn't suitable for children under 17 and younger  </a:t>
            </a:r>
          </a:p>
          <a:p>
            <a:r>
              <a:rPr lang="en-US" sz="1600" dirty="0"/>
              <a:t>TV-Y7-FV : Suitable for ages 7 and up</a:t>
            </a:r>
            <a:endParaRPr lang="en-IN" sz="1600" dirty="0"/>
          </a:p>
        </p:txBody>
      </p:sp>
      <p:pic>
        <p:nvPicPr>
          <p:cNvPr id="10242" name="Picture 2">
            <a:extLst>
              <a:ext uri="{FF2B5EF4-FFF2-40B4-BE49-F238E27FC236}">
                <a16:creationId xmlns:a16="http://schemas.microsoft.com/office/drawing/2014/main" id="{565E9F93-8868-F131-D8C0-81C53D6AF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413" y="1153181"/>
            <a:ext cx="5514363" cy="4752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D88466-2C83-D997-FF33-2FB5F4C9A3D6}"/>
              </a:ext>
            </a:extLst>
          </p:cNvPr>
          <p:cNvSpPr txBox="1"/>
          <p:nvPr/>
        </p:nvSpPr>
        <p:spPr>
          <a:xfrm>
            <a:off x="2097248" y="6123543"/>
            <a:ext cx="8438529"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Most content on Netflix is rated for Mature Audiences(MA) and over 14 years old</a:t>
            </a:r>
            <a:endParaRPr lang="en-IN" dirty="0"/>
          </a:p>
        </p:txBody>
      </p:sp>
    </p:spTree>
    <p:extLst>
      <p:ext uri="{BB962C8B-B14F-4D97-AF65-F5344CB8AC3E}">
        <p14:creationId xmlns:p14="http://schemas.microsoft.com/office/powerpoint/2010/main" val="335025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CDFE-B244-06E9-0AD4-D96F95504CE4}"/>
              </a:ext>
            </a:extLst>
          </p:cNvPr>
          <p:cNvSpPr>
            <a:spLocks noGrp="1"/>
          </p:cNvSpPr>
          <p:nvPr>
            <p:ph type="title"/>
          </p:nvPr>
        </p:nvSpPr>
        <p:spPr>
          <a:xfrm>
            <a:off x="4085438" y="272847"/>
            <a:ext cx="7201250" cy="675110"/>
          </a:xfrm>
        </p:spPr>
        <p:txBody>
          <a:bodyPr>
            <a:normAutofit/>
          </a:bodyPr>
          <a:lstStyle/>
          <a:p>
            <a:r>
              <a:rPr lang="en-US" sz="3000" b="1" i="0" dirty="0">
                <a:solidFill>
                  <a:srgbClr val="1B90B5"/>
                </a:solidFill>
                <a:effectLst/>
                <a:latin typeface="Roboto" panose="02000000000000000000" pitchFamily="2" charset="0"/>
              </a:rPr>
              <a:t>Duration of Movies</a:t>
            </a:r>
            <a:endParaRPr lang="en-IN" sz="3000" dirty="0">
              <a:solidFill>
                <a:srgbClr val="1B90B5"/>
              </a:solidFill>
            </a:endParaRPr>
          </a:p>
        </p:txBody>
      </p:sp>
      <p:pic>
        <p:nvPicPr>
          <p:cNvPr id="11266" name="Picture 2">
            <a:extLst>
              <a:ext uri="{FF2B5EF4-FFF2-40B4-BE49-F238E27FC236}">
                <a16:creationId xmlns:a16="http://schemas.microsoft.com/office/drawing/2014/main" id="{75A706EF-829E-8669-0093-22466C325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383" y="1360291"/>
            <a:ext cx="1003323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3DBFFB-22F9-03A1-ED9E-13BD68EE4BA0}"/>
              </a:ext>
            </a:extLst>
          </p:cNvPr>
          <p:cNvSpPr txBox="1"/>
          <p:nvPr/>
        </p:nvSpPr>
        <p:spPr>
          <a:xfrm>
            <a:off x="2114026" y="6031684"/>
            <a:ext cx="7297190"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Most movies on Netflix have a duration range from 80 to 120 minutes</a:t>
            </a:r>
            <a:endParaRPr lang="en-IN" dirty="0"/>
          </a:p>
        </p:txBody>
      </p:sp>
    </p:spTree>
    <p:extLst>
      <p:ext uri="{BB962C8B-B14F-4D97-AF65-F5344CB8AC3E}">
        <p14:creationId xmlns:p14="http://schemas.microsoft.com/office/powerpoint/2010/main" val="3854146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AF52-080D-B188-1FB6-2C932B8F4D28}"/>
              </a:ext>
            </a:extLst>
          </p:cNvPr>
          <p:cNvSpPr>
            <a:spLocks noGrp="1"/>
          </p:cNvSpPr>
          <p:nvPr>
            <p:ph type="title"/>
          </p:nvPr>
        </p:nvSpPr>
        <p:spPr>
          <a:xfrm>
            <a:off x="385894" y="365126"/>
            <a:ext cx="11392249" cy="658332"/>
          </a:xfrm>
        </p:spPr>
        <p:txBody>
          <a:bodyPr>
            <a:normAutofit/>
          </a:bodyPr>
          <a:lstStyle/>
          <a:p>
            <a:r>
              <a:rPr lang="en-US" sz="2800" b="1" dirty="0">
                <a:solidFill>
                  <a:srgbClr val="D94358"/>
                </a:solidFill>
                <a:latin typeface="Roboto" panose="02000000000000000000" pitchFamily="2" charset="0"/>
                <a:ea typeface="Roboto" panose="02000000000000000000" pitchFamily="2" charset="0"/>
                <a:cs typeface="Roboto" panose="02000000000000000000" pitchFamily="2" charset="0"/>
              </a:rPr>
              <a:t>Seasons of TV Shows                                            </a:t>
            </a:r>
            <a:r>
              <a:rPr lang="en-IN" sz="2800" b="1" i="0" dirty="0">
                <a:solidFill>
                  <a:srgbClr val="408861"/>
                </a:solidFill>
                <a:effectLst/>
                <a:latin typeface="Roboto" panose="02000000000000000000" pitchFamily="2" charset="0"/>
              </a:rPr>
              <a:t>Longest TV Shows</a:t>
            </a:r>
            <a:endParaRPr lang="en-IN" sz="3300" b="1" dirty="0">
              <a:solidFill>
                <a:srgbClr val="408861"/>
              </a:solidFill>
              <a:latin typeface="Roboto" panose="02000000000000000000" pitchFamily="2" charset="0"/>
              <a:ea typeface="Roboto" panose="02000000000000000000" pitchFamily="2" charset="0"/>
              <a:cs typeface="Roboto" panose="02000000000000000000" pitchFamily="2" charset="0"/>
            </a:endParaRPr>
          </a:p>
        </p:txBody>
      </p:sp>
      <p:pic>
        <p:nvPicPr>
          <p:cNvPr id="12290" name="Picture 2">
            <a:extLst>
              <a:ext uri="{FF2B5EF4-FFF2-40B4-BE49-F238E27FC236}">
                <a16:creationId xmlns:a16="http://schemas.microsoft.com/office/drawing/2014/main" id="{FD588B86-AEB2-359F-7B95-EBD5F8B8AF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058" y="1635855"/>
            <a:ext cx="6694414" cy="3254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4BB5E8-C45A-ACB8-141A-76EACFA52416}"/>
              </a:ext>
            </a:extLst>
          </p:cNvPr>
          <p:cNvSpPr txBox="1"/>
          <p:nvPr/>
        </p:nvSpPr>
        <p:spPr>
          <a:xfrm>
            <a:off x="605394" y="5381536"/>
            <a:ext cx="5490606"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More number of TV shows are having single season</a:t>
            </a:r>
            <a:endParaRPr lang="en-IN" dirty="0"/>
          </a:p>
        </p:txBody>
      </p:sp>
      <p:pic>
        <p:nvPicPr>
          <p:cNvPr id="6" name="Picture 5">
            <a:extLst>
              <a:ext uri="{FF2B5EF4-FFF2-40B4-BE49-F238E27FC236}">
                <a16:creationId xmlns:a16="http://schemas.microsoft.com/office/drawing/2014/main" id="{A458460B-D023-B80A-55B3-B3B348B53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3585" y="1167526"/>
            <a:ext cx="3505689" cy="4191585"/>
          </a:xfrm>
          <a:prstGeom prst="rect">
            <a:avLst/>
          </a:prstGeom>
        </p:spPr>
      </p:pic>
      <p:sp>
        <p:nvSpPr>
          <p:cNvPr id="8" name="TextBox 7">
            <a:extLst>
              <a:ext uri="{FF2B5EF4-FFF2-40B4-BE49-F238E27FC236}">
                <a16:creationId xmlns:a16="http://schemas.microsoft.com/office/drawing/2014/main" id="{A586FBE0-6F16-A128-3A18-1C06852D2AE9}"/>
              </a:ext>
            </a:extLst>
          </p:cNvPr>
          <p:cNvSpPr txBox="1"/>
          <p:nvPr/>
        </p:nvSpPr>
        <p:spPr>
          <a:xfrm>
            <a:off x="7180976" y="5730965"/>
            <a:ext cx="4655890" cy="646331"/>
          </a:xfrm>
          <a:prstGeom prst="rect">
            <a:avLst/>
          </a:prstGeom>
          <a:noFill/>
        </p:spPr>
        <p:txBody>
          <a:bodyPr wrap="square">
            <a:spAutoFit/>
          </a:bodyPr>
          <a:lstStyle/>
          <a:p>
            <a:r>
              <a:rPr lang="en-US" b="0" i="0" dirty="0">
                <a:solidFill>
                  <a:srgbClr val="212121"/>
                </a:solidFill>
                <a:effectLst/>
                <a:latin typeface="Roboto" panose="02000000000000000000" pitchFamily="2" charset="0"/>
              </a:rPr>
              <a:t>Grey's Anatomy is the longest TV Show with 16 Seasons</a:t>
            </a:r>
            <a:endParaRPr lang="en-IN" dirty="0"/>
          </a:p>
        </p:txBody>
      </p:sp>
    </p:spTree>
    <p:extLst>
      <p:ext uri="{BB962C8B-B14F-4D97-AF65-F5344CB8AC3E}">
        <p14:creationId xmlns:p14="http://schemas.microsoft.com/office/powerpoint/2010/main" val="9414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9430-72D2-C5D3-4194-483E9ED0852A}"/>
              </a:ext>
            </a:extLst>
          </p:cNvPr>
          <p:cNvSpPr>
            <a:spLocks noGrp="1"/>
          </p:cNvSpPr>
          <p:nvPr>
            <p:ph type="title"/>
          </p:nvPr>
        </p:nvSpPr>
        <p:spPr>
          <a:xfrm>
            <a:off x="335560" y="113163"/>
            <a:ext cx="10733015" cy="691888"/>
          </a:xfrm>
        </p:spPr>
        <p:txBody>
          <a:bodyPr>
            <a:normAutofit/>
          </a:bodyPr>
          <a:lstStyle/>
          <a:p>
            <a:r>
              <a:rPr lang="en-US" sz="3000" b="1"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Feature Engineering</a:t>
            </a:r>
            <a:endParaRPr lang="en-IN" sz="3000" b="1"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4" name="Content Placeholder 3">
            <a:extLst>
              <a:ext uri="{FF2B5EF4-FFF2-40B4-BE49-F238E27FC236}">
                <a16:creationId xmlns:a16="http://schemas.microsoft.com/office/drawing/2014/main" id="{00860282-E940-3D2F-D885-232DA55F334E}"/>
              </a:ext>
            </a:extLst>
          </p:cNvPr>
          <p:cNvSpPr>
            <a:spLocks noGrp="1"/>
          </p:cNvSpPr>
          <p:nvPr>
            <p:ph sz="half" idx="1"/>
          </p:nvPr>
        </p:nvSpPr>
        <p:spPr>
          <a:xfrm>
            <a:off x="184558" y="805051"/>
            <a:ext cx="5987640" cy="5939786"/>
          </a:xfrm>
        </p:spPr>
        <p:txBody>
          <a:bodyPr/>
          <a:lstStyle/>
          <a:p>
            <a:r>
              <a:rPr lang="en-US" sz="1600" b="1" dirty="0"/>
              <a:t>Tokenization-</a:t>
            </a:r>
            <a:r>
              <a:rPr lang="en-US" sz="1800" b="1" dirty="0"/>
              <a:t> </a:t>
            </a:r>
            <a:r>
              <a:rPr lang="en-US" sz="1400" b="0" i="0" dirty="0">
                <a:effectLst/>
                <a:latin typeface="arial" panose="020B0604020202020204" pitchFamily="34" charset="0"/>
              </a:rPr>
              <a:t>Tokenization is method </a:t>
            </a:r>
            <a:r>
              <a:rPr lang="en-US" sz="1400" i="0" dirty="0">
                <a:effectLst/>
                <a:latin typeface="arial" panose="020B0604020202020204" pitchFamily="34" charset="0"/>
              </a:rPr>
              <a:t>used for parsing a large amount of textual data into parts to perform an analysis of the character of the text.</a:t>
            </a: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pPr marL="0" indent="0">
              <a:buNone/>
            </a:pPr>
            <a:endParaRPr lang="en-US" sz="1600" dirty="0">
              <a:solidFill>
                <a:srgbClr val="202124"/>
              </a:solidFill>
              <a:latin typeface="arial" panose="020B0604020202020204" pitchFamily="34" charset="0"/>
            </a:endParaRPr>
          </a:p>
          <a:p>
            <a:endParaRPr lang="en-US" sz="1600" b="1" dirty="0"/>
          </a:p>
          <a:p>
            <a:r>
              <a:rPr lang="en-US" sz="1600" b="1" dirty="0"/>
              <a:t>Lemmatization-</a:t>
            </a:r>
            <a:r>
              <a:rPr lang="en-US" sz="2400" b="1" dirty="0"/>
              <a:t> </a:t>
            </a:r>
            <a:r>
              <a:rPr lang="en-US" sz="1400" b="0" i="0" dirty="0">
                <a:solidFill>
                  <a:srgbClr val="202124"/>
                </a:solidFill>
                <a:effectLst/>
                <a:latin typeface="arial" panose="020B0604020202020204" pitchFamily="34" charset="0"/>
              </a:rPr>
              <a:t>Lemmatization is </a:t>
            </a:r>
            <a:r>
              <a:rPr lang="en-US" sz="1400" i="0" dirty="0">
                <a:solidFill>
                  <a:srgbClr val="202124"/>
                </a:solidFill>
                <a:effectLst/>
                <a:latin typeface="arial" panose="020B0604020202020204" pitchFamily="34" charset="0"/>
              </a:rPr>
              <a:t>a text normalization technique used in Natural Language Processing (NLP), that switches any kind of a word to its base root mode.</a:t>
            </a: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endParaRPr lang="en-US" sz="1600" dirty="0">
              <a:solidFill>
                <a:srgbClr val="202124"/>
              </a:solidFill>
              <a:latin typeface="arial" panose="020B0604020202020204" pitchFamily="34" charset="0"/>
            </a:endParaRPr>
          </a:p>
          <a:p>
            <a:pPr marL="0" indent="0">
              <a:buNone/>
            </a:pPr>
            <a:endParaRPr lang="en-US" sz="1600" dirty="0">
              <a:solidFill>
                <a:srgbClr val="202124"/>
              </a:solidFill>
              <a:latin typeface="arial" panose="020B0604020202020204" pitchFamily="34" charset="0"/>
            </a:endParaRPr>
          </a:p>
          <a:p>
            <a:pPr marL="0" indent="0">
              <a:buNone/>
            </a:pPr>
            <a:endParaRPr lang="en-US" sz="1600" dirty="0">
              <a:solidFill>
                <a:srgbClr val="202124"/>
              </a:solidFill>
              <a:latin typeface="arial" panose="020B0604020202020204" pitchFamily="34" charset="0"/>
            </a:endParaRPr>
          </a:p>
        </p:txBody>
      </p:sp>
      <p:sp>
        <p:nvSpPr>
          <p:cNvPr id="5" name="Content Placeholder 4">
            <a:extLst>
              <a:ext uri="{FF2B5EF4-FFF2-40B4-BE49-F238E27FC236}">
                <a16:creationId xmlns:a16="http://schemas.microsoft.com/office/drawing/2014/main" id="{53990D68-A979-C79C-9A64-F28ED58DF251}"/>
              </a:ext>
            </a:extLst>
          </p:cNvPr>
          <p:cNvSpPr>
            <a:spLocks noGrp="1"/>
          </p:cNvSpPr>
          <p:nvPr>
            <p:ph sz="half" idx="2"/>
          </p:nvPr>
        </p:nvSpPr>
        <p:spPr>
          <a:xfrm>
            <a:off x="6172199" y="805052"/>
            <a:ext cx="5734573" cy="5939786"/>
          </a:xfrm>
        </p:spPr>
        <p:txBody>
          <a:bodyPr>
            <a:normAutofit/>
          </a:bodyPr>
          <a:lstStyle/>
          <a:p>
            <a:r>
              <a:rPr lang="en-IN" sz="1600" b="1" dirty="0">
                <a:solidFill>
                  <a:srgbClr val="202124"/>
                </a:solidFill>
              </a:rPr>
              <a:t>Stop Words Removal- </a:t>
            </a:r>
            <a:r>
              <a:rPr lang="en-US" sz="1400" b="0" i="0" dirty="0">
                <a:effectLst/>
                <a:latin typeface="Arial" panose="020B0604020202020204" pitchFamily="34" charset="0"/>
                <a:cs typeface="Arial" panose="020B0604020202020204" pitchFamily="34" charset="0"/>
              </a:rPr>
              <a:t>Stop words removal is the data pre-processing step in which we remove all the highly frequent words from the text that </a:t>
            </a:r>
            <a:r>
              <a:rPr lang="en-US" sz="1400" i="0" dirty="0">
                <a:effectLst/>
                <a:latin typeface="Arial" panose="020B0604020202020204" pitchFamily="34" charset="0"/>
                <a:cs typeface="Arial" panose="020B0604020202020204" pitchFamily="34" charset="0"/>
              </a:rPr>
              <a:t>doesn’t add any valuable information to understand the text better </a:t>
            </a:r>
            <a:r>
              <a:rPr lang="en-US" sz="1400" b="0" i="0" dirty="0">
                <a:effectLst/>
                <a:latin typeface="Arial" panose="020B0604020202020204" pitchFamily="34" charset="0"/>
                <a:cs typeface="Arial" panose="020B0604020202020204" pitchFamily="34" charset="0"/>
              </a:rPr>
              <a:t>resulting in the NLP model dealing with </a:t>
            </a:r>
            <a:r>
              <a:rPr lang="en-US" sz="1400" i="0" dirty="0">
                <a:effectLst/>
                <a:latin typeface="Arial" panose="020B0604020202020204" pitchFamily="34" charset="0"/>
                <a:cs typeface="Arial" panose="020B0604020202020204" pitchFamily="34" charset="0"/>
              </a:rPr>
              <a:t>less number of features.</a:t>
            </a:r>
          </a:p>
          <a:p>
            <a:endParaRPr lang="en-US" sz="1200" dirty="0">
              <a:latin typeface="Arial" panose="020B0604020202020204" pitchFamily="34" charset="0"/>
              <a:cs typeface="Arial" panose="020B0604020202020204" pitchFamily="34" charset="0"/>
            </a:endParaRPr>
          </a:p>
          <a:p>
            <a:endParaRPr lang="en-US" sz="1200" i="0"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i="0" dirty="0">
              <a:effectLst/>
              <a:latin typeface="Arial" panose="020B0604020202020204" pitchFamily="34" charset="0"/>
              <a:cs typeface="Arial" panose="020B0604020202020204" pitchFamily="34" charset="0"/>
            </a:endParaRPr>
          </a:p>
          <a:p>
            <a:pPr marL="0" indent="0">
              <a:buNone/>
            </a:pPr>
            <a:endParaRPr lang="en-US" sz="1200" i="0" dirty="0">
              <a:effectLst/>
              <a:latin typeface="Arial" panose="020B0604020202020204" pitchFamily="34" charset="0"/>
              <a:cs typeface="Arial" panose="020B0604020202020204" pitchFamily="34" charset="0"/>
            </a:endParaRPr>
          </a:p>
          <a:p>
            <a:pPr marL="0" indent="0">
              <a:buNone/>
            </a:pPr>
            <a:endParaRPr lang="en-US" sz="1200" i="0" dirty="0">
              <a:effectLst/>
              <a:latin typeface="Arial" panose="020B0604020202020204" pitchFamily="34" charset="0"/>
              <a:cs typeface="Arial" panose="020B0604020202020204" pitchFamily="34" charset="0"/>
            </a:endParaRPr>
          </a:p>
          <a:p>
            <a:r>
              <a:rPr lang="en-IN" sz="1600" b="1" i="0" dirty="0">
                <a:solidFill>
                  <a:srgbClr val="212121"/>
                </a:solidFill>
                <a:effectLst/>
              </a:rPr>
              <a:t>TF-IDF(Term Frequency-Inverse Document Frequency)- </a:t>
            </a:r>
            <a:r>
              <a:rPr lang="en-US" sz="1400" i="0" dirty="0">
                <a:effectLst/>
                <a:latin typeface="Arial" panose="020B0604020202020204" pitchFamily="34" charset="0"/>
                <a:cs typeface="Arial" panose="020B0604020202020204" pitchFamily="34" charset="0"/>
              </a:rPr>
              <a:t>Term Frequency - Inverse Document Frequency</a:t>
            </a:r>
            <a:r>
              <a:rPr lang="en-US" sz="1400" b="0" i="0" dirty="0">
                <a:effectLst/>
                <a:latin typeface="Arial" panose="020B0604020202020204" pitchFamily="34" charset="0"/>
                <a:cs typeface="Arial" panose="020B0604020202020204" pitchFamily="34" charset="0"/>
              </a:rPr>
              <a:t> is a 2 dimensional data matrix where each term denotes the relative frequency of a particular word in a particular document as compared to other documents.</a:t>
            </a:r>
            <a:endParaRPr lang="en-IN" sz="1400" b="0" i="0" dirty="0">
              <a:effectLst/>
              <a:latin typeface="Arial" panose="020B0604020202020204" pitchFamily="34" charset="0"/>
              <a:cs typeface="Arial" panose="020B0604020202020204" pitchFamily="34" charset="0"/>
            </a:endParaRPr>
          </a:p>
          <a:p>
            <a:endParaRPr lang="en-US" sz="1200" i="0" dirty="0">
              <a:effectLst/>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endParaRPr lang="en-US" sz="1200" dirty="0">
              <a:solidFill>
                <a:srgbClr val="202124"/>
              </a:solidFill>
              <a:latin typeface="arial" panose="020B0604020202020204" pitchFamily="34" charset="0"/>
            </a:endParaRPr>
          </a:p>
          <a:p>
            <a:endParaRPr lang="en-IN" sz="1800" dirty="0"/>
          </a:p>
        </p:txBody>
      </p:sp>
      <p:pic>
        <p:nvPicPr>
          <p:cNvPr id="13314" name="Picture 2" descr="NLP - Word Tokenization with Python-InsideAIML">
            <a:extLst>
              <a:ext uri="{FF2B5EF4-FFF2-40B4-BE49-F238E27FC236}">
                <a16:creationId xmlns:a16="http://schemas.microsoft.com/office/drawing/2014/main" id="{56A1AB66-17ED-F6A4-3FAA-DC2D8E4E4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742" y="1672400"/>
            <a:ext cx="3351401" cy="242867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moving stop words with NLTK in Python - GeeksforGeeks">
            <a:extLst>
              <a:ext uri="{FF2B5EF4-FFF2-40B4-BE49-F238E27FC236}">
                <a16:creationId xmlns:a16="http://schemas.microsoft.com/office/drawing/2014/main" id="{3C0C59F6-F61D-071F-02C2-9C96A09D7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160" y="2069882"/>
            <a:ext cx="5200650" cy="1503828"/>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A Detailed Study on Stemming vs Lemmatization In Python">
            <a:extLst>
              <a:ext uri="{FF2B5EF4-FFF2-40B4-BE49-F238E27FC236}">
                <a16:creationId xmlns:a16="http://schemas.microsoft.com/office/drawing/2014/main" id="{C2ED9AA4-2471-3434-3BB7-E481AFE9D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57" y="5293541"/>
            <a:ext cx="5301843" cy="1207927"/>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Term Frequency and Inverse Document Frequency in NLP | by Dashang Makwana |  Medium">
            <a:extLst>
              <a:ext uri="{FF2B5EF4-FFF2-40B4-BE49-F238E27FC236}">
                <a16:creationId xmlns:a16="http://schemas.microsoft.com/office/drawing/2014/main" id="{7D05D123-0DB0-95A6-B84A-E72E8B0E7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9032" y="4737871"/>
            <a:ext cx="4357032" cy="190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88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C3A4C-F6C9-9BEF-707E-153323F8975A}"/>
              </a:ext>
            </a:extLst>
          </p:cNvPr>
          <p:cNvSpPr>
            <a:spLocks noGrp="1"/>
          </p:cNvSpPr>
          <p:nvPr>
            <p:ph type="title"/>
          </p:nvPr>
        </p:nvSpPr>
        <p:spPr>
          <a:xfrm>
            <a:off x="628475" y="229700"/>
            <a:ext cx="10515600" cy="456996"/>
          </a:xfrm>
        </p:spPr>
        <p:txBody>
          <a:bodyPr>
            <a:noAutofit/>
          </a:bodyPr>
          <a:lstStyle/>
          <a:p>
            <a:r>
              <a:rPr lang="en-IN" sz="3000" b="1" i="0" dirty="0">
                <a:solidFill>
                  <a:schemeClr val="accent5">
                    <a:lumMod val="75000"/>
                  </a:schemeClr>
                </a:solidFill>
                <a:effectLst/>
                <a:latin typeface="Roboto" panose="02000000000000000000" pitchFamily="2" charset="0"/>
              </a:rPr>
              <a:t>K-Means Clustering</a:t>
            </a:r>
            <a:endParaRPr lang="en-IN" sz="3000" b="0" i="0" dirty="0">
              <a:solidFill>
                <a:schemeClr val="accent5">
                  <a:lumMod val="75000"/>
                </a:schemeClr>
              </a:solidFill>
              <a:effectLst/>
              <a:latin typeface="Roboto" panose="02000000000000000000" pitchFamily="2" charset="0"/>
            </a:endParaRPr>
          </a:p>
        </p:txBody>
      </p:sp>
      <p:pic>
        <p:nvPicPr>
          <p:cNvPr id="14342" name="Picture 6">
            <a:extLst>
              <a:ext uri="{FF2B5EF4-FFF2-40B4-BE49-F238E27FC236}">
                <a16:creationId xmlns:a16="http://schemas.microsoft.com/office/drawing/2014/main" id="{B0030884-B481-C7DF-EA46-7957AE525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9" y="3672144"/>
            <a:ext cx="4898481" cy="296894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8280F5-4870-B475-B7F9-B244B7B025F8}"/>
              </a:ext>
            </a:extLst>
          </p:cNvPr>
          <p:cNvSpPr txBox="1"/>
          <p:nvPr/>
        </p:nvSpPr>
        <p:spPr>
          <a:xfrm>
            <a:off x="9994786" y="4068661"/>
            <a:ext cx="2122415" cy="1569660"/>
          </a:xfrm>
          <a:prstGeom prst="rect">
            <a:avLst/>
          </a:prstGeom>
          <a:noFill/>
        </p:spPr>
        <p:txBody>
          <a:bodyPr wrap="square" rtlCol="0">
            <a:spAutoFit/>
          </a:bodyPr>
          <a:lstStyle/>
          <a:p>
            <a:r>
              <a:rPr lang="en-US" sz="1600" b="0" i="0" dirty="0">
                <a:solidFill>
                  <a:srgbClr val="212121"/>
                </a:solidFill>
                <a:effectLst/>
                <a:latin typeface="Roboto" panose="02000000000000000000" pitchFamily="2" charset="0"/>
              </a:rPr>
              <a:t>From Silhouette Analysis and Elbow method, the optimal cluster is 13. This gives a clustering score of 0.012.</a:t>
            </a:r>
            <a:endParaRPr lang="en-IN" sz="1600" dirty="0"/>
          </a:p>
        </p:txBody>
      </p:sp>
      <p:pic>
        <p:nvPicPr>
          <p:cNvPr id="1026" name="Picture 2">
            <a:extLst>
              <a:ext uri="{FF2B5EF4-FFF2-40B4-BE49-F238E27FC236}">
                <a16:creationId xmlns:a16="http://schemas.microsoft.com/office/drawing/2014/main" id="{ECD8116B-D3CA-AB91-7D81-916FC06F5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750" y="3541691"/>
            <a:ext cx="4898481" cy="32839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C68309-D25F-02A7-D751-6A6696671F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90" y="822121"/>
            <a:ext cx="11382462" cy="2719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79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7A33-EC3B-AA28-C03A-110140C44BE8}"/>
              </a:ext>
            </a:extLst>
          </p:cNvPr>
          <p:cNvSpPr>
            <a:spLocks noGrp="1"/>
          </p:cNvSpPr>
          <p:nvPr>
            <p:ph type="title"/>
          </p:nvPr>
        </p:nvSpPr>
        <p:spPr>
          <a:xfrm>
            <a:off x="838200" y="384833"/>
            <a:ext cx="10042321" cy="592407"/>
          </a:xfrm>
        </p:spPr>
        <p:txBody>
          <a:bodyPr>
            <a:normAutofit/>
          </a:bodyPr>
          <a:lstStyle/>
          <a:p>
            <a:pPr algn="ctr"/>
            <a:r>
              <a:rPr lang="en-US" sz="3000" b="1" dirty="0">
                <a:solidFill>
                  <a:srgbClr val="0070C0"/>
                </a:solidFill>
                <a:latin typeface="Roboto" panose="02000000000000000000" pitchFamily="2" charset="0"/>
                <a:ea typeface="Roboto" panose="02000000000000000000" pitchFamily="2" charset="0"/>
                <a:cs typeface="Roboto" panose="02000000000000000000" pitchFamily="2" charset="0"/>
              </a:rPr>
              <a:t>Introduction</a:t>
            </a:r>
            <a:endParaRPr lang="en-IN" sz="3000" b="1" dirty="0">
              <a:solidFill>
                <a:srgbClr val="0070C0"/>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E4E21582-82D9-7705-43D8-8B2BF8493D2D}"/>
              </a:ext>
            </a:extLst>
          </p:cNvPr>
          <p:cNvSpPr>
            <a:spLocks noGrp="1"/>
          </p:cNvSpPr>
          <p:nvPr>
            <p:ph idx="1"/>
          </p:nvPr>
        </p:nvSpPr>
        <p:spPr>
          <a:xfrm>
            <a:off x="838200" y="1164566"/>
            <a:ext cx="10515600" cy="5308601"/>
          </a:xfrm>
        </p:spPr>
        <p:txBody>
          <a:bodyPr>
            <a:normAutofit/>
          </a:bodyPr>
          <a:lstStyle/>
          <a:p>
            <a:pPr marL="0" indent="0">
              <a:buNone/>
            </a:pPr>
            <a:r>
              <a:rPr lang="en-US" sz="1600" b="0" i="0" dirty="0">
                <a:solidFill>
                  <a:srgbClr val="0F0F0F"/>
                </a:solidFill>
                <a:effectLst/>
                <a:latin typeface="Roboto" panose="02000000000000000000" pitchFamily="2" charset="0"/>
              </a:rPr>
              <a:t>Netflix is the world's leading streaming entertainment service with over 209 million paid memberships in over 190 countries enjoying TV series, documentaries and feature films across a wide variety of genres and languages. Members can watch as much as they want, anytime, anywhere, on any internet-connected screen. Members can play, pause and resume watching at any time.</a:t>
            </a:r>
          </a:p>
          <a:p>
            <a:pPr marL="0" indent="0">
              <a:buNone/>
            </a:pPr>
            <a:endParaRPr lang="en-US" sz="1600" b="0" i="0" dirty="0">
              <a:solidFill>
                <a:srgbClr val="0F0F0F"/>
              </a:solidFill>
              <a:effectLst/>
              <a:latin typeface="Roboto" panose="02000000000000000000" pitchFamily="2" charset="0"/>
            </a:endParaRP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This dataset consists of tv shows and movies available on Netflix as of 2019. The dataset is collected from Flixable which is a third-party Netflix search engine.</a:t>
            </a:r>
          </a:p>
          <a:p>
            <a:pPr marL="0" indent="0">
              <a:buNone/>
            </a:pPr>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In 2018, they released an interesting report which shows that the number of TV shows on Netflix has nearly tripled since 2010. The streaming service’s number of movies has decreased by more than 2,000 titles since 2010, while its number of TV shows has nearly tripled.</a:t>
            </a:r>
          </a:p>
          <a:p>
            <a:endParaRPr lang="en-US" sz="1600"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In this project, you are required to do</a:t>
            </a:r>
          </a:p>
          <a:p>
            <a:pPr marL="342900" indent="-3429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Exploratory Data Analysis</a:t>
            </a:r>
          </a:p>
          <a:p>
            <a:pPr marL="342900" indent="-3429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Understanding what type content is available in different countries</a:t>
            </a:r>
          </a:p>
          <a:p>
            <a:pPr marL="342900" indent="-3429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Is Netflix has increasingly focusing on TV rather than movies in recent years.</a:t>
            </a:r>
          </a:p>
          <a:p>
            <a:pPr marL="342900" indent="-3429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Clustering similar content by matching text-based features</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57194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3B486-9186-DB95-96A1-14E5FC2C37AB}"/>
              </a:ext>
            </a:extLst>
          </p:cNvPr>
          <p:cNvSpPr>
            <a:spLocks noGrp="1"/>
          </p:cNvSpPr>
          <p:nvPr>
            <p:ph type="title"/>
          </p:nvPr>
        </p:nvSpPr>
        <p:spPr>
          <a:xfrm>
            <a:off x="429002" y="379833"/>
            <a:ext cx="10515600" cy="498940"/>
          </a:xfrm>
        </p:spPr>
        <p:txBody>
          <a:bodyPr>
            <a:noAutofit/>
          </a:bodyPr>
          <a:lstStyle/>
          <a:p>
            <a:r>
              <a:rPr lang="en-IN" sz="3000" b="1" i="0" dirty="0">
                <a:solidFill>
                  <a:schemeClr val="accent6">
                    <a:lumMod val="75000"/>
                  </a:schemeClr>
                </a:solidFill>
                <a:effectLst/>
                <a:latin typeface="Roboto" panose="02000000000000000000" pitchFamily="2" charset="0"/>
              </a:rPr>
              <a:t>Hierarchical Clustering</a:t>
            </a:r>
            <a:endParaRPr lang="en-IN" sz="3000" dirty="0">
              <a:solidFill>
                <a:schemeClr val="accent6">
                  <a:lumMod val="7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15362" name="Picture 2">
            <a:extLst>
              <a:ext uri="{FF2B5EF4-FFF2-40B4-BE49-F238E27FC236}">
                <a16:creationId xmlns:a16="http://schemas.microsoft.com/office/drawing/2014/main" id="{ACC08DB5-ECBE-4982-D459-FB4EF3130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34" y="1325462"/>
            <a:ext cx="8289024" cy="43454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F11FEF8-1D57-CDE3-C7DE-59275E517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403" y="1457050"/>
            <a:ext cx="3200847" cy="3943900"/>
          </a:xfrm>
          <a:prstGeom prst="rect">
            <a:avLst/>
          </a:prstGeom>
        </p:spPr>
      </p:pic>
      <p:sp>
        <p:nvSpPr>
          <p:cNvPr id="9" name="TextBox 8">
            <a:extLst>
              <a:ext uri="{FF2B5EF4-FFF2-40B4-BE49-F238E27FC236}">
                <a16:creationId xmlns:a16="http://schemas.microsoft.com/office/drawing/2014/main" id="{43A1D9F6-49E9-323C-B68A-001723968449}"/>
              </a:ext>
            </a:extLst>
          </p:cNvPr>
          <p:cNvSpPr txBox="1"/>
          <p:nvPr/>
        </p:nvSpPr>
        <p:spPr>
          <a:xfrm>
            <a:off x="1510018" y="6058565"/>
            <a:ext cx="8353569"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Highest Silhouette Score of 0.671327 achieved at distance = 20 with 13 clusters</a:t>
            </a:r>
            <a:endParaRPr lang="en-IN" dirty="0"/>
          </a:p>
        </p:txBody>
      </p:sp>
    </p:spTree>
    <p:extLst>
      <p:ext uri="{BB962C8B-B14F-4D97-AF65-F5344CB8AC3E}">
        <p14:creationId xmlns:p14="http://schemas.microsoft.com/office/powerpoint/2010/main" val="1969445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5FE6-C02E-EA7B-83D2-D765CF2551A3}"/>
              </a:ext>
            </a:extLst>
          </p:cNvPr>
          <p:cNvSpPr>
            <a:spLocks noGrp="1"/>
          </p:cNvSpPr>
          <p:nvPr>
            <p:ph type="title"/>
          </p:nvPr>
        </p:nvSpPr>
        <p:spPr>
          <a:xfrm>
            <a:off x="436228" y="365125"/>
            <a:ext cx="10917572" cy="633165"/>
          </a:xfrm>
        </p:spPr>
        <p:txBody>
          <a:bodyPr/>
          <a:lstStyle/>
          <a:p>
            <a:r>
              <a:rPr lang="en-IN" sz="3000" b="1" i="0" dirty="0">
                <a:solidFill>
                  <a:schemeClr val="accent4">
                    <a:lumMod val="75000"/>
                  </a:schemeClr>
                </a:solidFill>
                <a:effectLst/>
                <a:latin typeface="Roboto" panose="02000000000000000000" pitchFamily="2" charset="0"/>
              </a:rPr>
              <a:t>DB SCAN</a:t>
            </a:r>
            <a:endParaRPr lang="en-IN" dirty="0">
              <a:solidFill>
                <a:schemeClr val="accent4">
                  <a:lumMod val="75000"/>
                </a:schemeClr>
              </a:solidFill>
            </a:endParaRPr>
          </a:p>
        </p:txBody>
      </p:sp>
      <p:pic>
        <p:nvPicPr>
          <p:cNvPr id="16390" name="Picture 6">
            <a:extLst>
              <a:ext uri="{FF2B5EF4-FFF2-40B4-BE49-F238E27FC236}">
                <a16:creationId xmlns:a16="http://schemas.microsoft.com/office/drawing/2014/main" id="{575FC0BE-3101-D45D-5ED5-BD7161EFC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973" y="1122377"/>
            <a:ext cx="7147420" cy="42527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7CB408-2AC9-420E-8A79-B7A11D89785D}"/>
              </a:ext>
            </a:extLst>
          </p:cNvPr>
          <p:cNvSpPr txBox="1"/>
          <p:nvPr/>
        </p:nvSpPr>
        <p:spPr>
          <a:xfrm>
            <a:off x="3927445" y="5503178"/>
            <a:ext cx="4337109"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ea typeface="Roboto" panose="02000000000000000000" pitchFamily="2" charset="0"/>
                <a:cs typeface="Roboto" panose="02000000000000000000" pitchFamily="2" charset="0"/>
              </a:rPr>
              <a:t>Estimated number of clusters: 13 Estimated number of noise points: 1039</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82973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7922-1ED8-9522-2116-E04086303CC6}"/>
              </a:ext>
            </a:extLst>
          </p:cNvPr>
          <p:cNvSpPr>
            <a:spLocks noGrp="1"/>
          </p:cNvSpPr>
          <p:nvPr>
            <p:ph type="title"/>
          </p:nvPr>
        </p:nvSpPr>
        <p:spPr>
          <a:xfrm>
            <a:off x="662031" y="205735"/>
            <a:ext cx="10515600" cy="876446"/>
          </a:xfrm>
        </p:spPr>
        <p:txBody>
          <a:bodyPr>
            <a:normAutofit/>
          </a:bodyPr>
          <a:lstStyle/>
          <a:p>
            <a:r>
              <a:rPr lang="en-IN" sz="3000" b="1"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Conclusion</a:t>
            </a:r>
          </a:p>
        </p:txBody>
      </p:sp>
      <p:sp>
        <p:nvSpPr>
          <p:cNvPr id="3" name="Content Placeholder 2">
            <a:extLst>
              <a:ext uri="{FF2B5EF4-FFF2-40B4-BE49-F238E27FC236}">
                <a16:creationId xmlns:a16="http://schemas.microsoft.com/office/drawing/2014/main" id="{F06A7899-D240-9F94-31DA-8A83DE71D293}"/>
              </a:ext>
            </a:extLst>
          </p:cNvPr>
          <p:cNvSpPr>
            <a:spLocks noGrp="1"/>
          </p:cNvSpPr>
          <p:nvPr>
            <p:ph idx="1"/>
          </p:nvPr>
        </p:nvSpPr>
        <p:spPr>
          <a:xfrm>
            <a:off x="662031" y="1199626"/>
            <a:ext cx="10515600" cy="5167618"/>
          </a:xfrm>
        </p:spPr>
        <p:txBody>
          <a:bodyPr>
            <a:noAutofit/>
          </a:bodyPr>
          <a:lstStyle/>
          <a:p>
            <a:r>
              <a:rPr lang="en-US" sz="1600" b="1" dirty="0">
                <a:latin typeface="Roboto" panose="02000000000000000000" pitchFamily="2" charset="0"/>
                <a:ea typeface="Roboto" panose="02000000000000000000" pitchFamily="2" charset="0"/>
                <a:cs typeface="Roboto" panose="02000000000000000000" pitchFamily="2" charset="0"/>
              </a:rPr>
              <a:t>Majority of content on Netflix are movies. Netflix has 5372 movies and 2398 TV shows.</a:t>
            </a:r>
          </a:p>
          <a:p>
            <a:r>
              <a:rPr lang="en-US" sz="1600" b="1" dirty="0">
                <a:latin typeface="Roboto" panose="02000000000000000000" pitchFamily="2" charset="0"/>
                <a:ea typeface="Roboto" panose="02000000000000000000" pitchFamily="2" charset="0"/>
                <a:cs typeface="Roboto" panose="02000000000000000000" pitchFamily="2" charset="0"/>
              </a:rPr>
              <a:t>The number of movies on Netflix is growing significantly faster than the number of TV shows.</a:t>
            </a:r>
          </a:p>
          <a:p>
            <a:r>
              <a:rPr lang="en-US" sz="1600" b="1" dirty="0">
                <a:latin typeface="Roboto" panose="02000000000000000000" pitchFamily="2" charset="0"/>
                <a:ea typeface="Roboto" panose="02000000000000000000" pitchFamily="2" charset="0"/>
                <a:cs typeface="Roboto" panose="02000000000000000000" pitchFamily="2" charset="0"/>
              </a:rPr>
              <a:t>We saw a huge increase in the number of movies and TV Shows after 2015. Highest number of movies released in 2017.</a:t>
            </a:r>
          </a:p>
          <a:p>
            <a:r>
              <a:rPr lang="en-US" sz="1600" b="1" dirty="0">
                <a:latin typeface="Roboto" panose="02000000000000000000" pitchFamily="2" charset="0"/>
                <a:ea typeface="Roboto" panose="02000000000000000000" pitchFamily="2" charset="0"/>
                <a:cs typeface="Roboto" panose="02000000000000000000" pitchFamily="2" charset="0"/>
              </a:rPr>
              <a:t>Less Number of movies released after 2017 whereas more number of TV shows were released in this period.</a:t>
            </a:r>
          </a:p>
          <a:p>
            <a:r>
              <a:rPr lang="en-US" sz="1600" b="1" dirty="0">
                <a:latin typeface="Roboto" panose="02000000000000000000" pitchFamily="2" charset="0"/>
                <a:ea typeface="Roboto" panose="02000000000000000000" pitchFamily="2" charset="0"/>
                <a:cs typeface="Roboto" panose="02000000000000000000" pitchFamily="2" charset="0"/>
              </a:rPr>
              <a:t>Most of these contents are released either in the year ending or in the beginning.</a:t>
            </a:r>
          </a:p>
          <a:p>
            <a:r>
              <a:rPr lang="en-US" sz="1600" b="1" dirty="0">
                <a:latin typeface="Roboto" panose="02000000000000000000" pitchFamily="2" charset="0"/>
                <a:ea typeface="Roboto" panose="02000000000000000000" pitchFamily="2" charset="0"/>
                <a:cs typeface="Roboto" panose="02000000000000000000" pitchFamily="2" charset="0"/>
              </a:rPr>
              <a:t>International Movies/TV Shows are the top most genre in Netflix which is followed by Drama and Comedy movies/TV shows.</a:t>
            </a:r>
          </a:p>
          <a:p>
            <a:r>
              <a:rPr lang="en-US" sz="1600" b="1" dirty="0">
                <a:latin typeface="Roboto" panose="02000000000000000000" pitchFamily="2" charset="0"/>
                <a:ea typeface="Roboto" panose="02000000000000000000" pitchFamily="2" charset="0"/>
                <a:cs typeface="Roboto" panose="02000000000000000000" pitchFamily="2" charset="0"/>
              </a:rPr>
              <a:t>United States is the major content producing country on the platform followed by India, UK, Japan, South Korea.</a:t>
            </a:r>
          </a:p>
          <a:p>
            <a:r>
              <a:rPr lang="en-US" sz="1600" b="1" dirty="0">
                <a:latin typeface="Roboto" panose="02000000000000000000" pitchFamily="2" charset="0"/>
                <a:ea typeface="Roboto" panose="02000000000000000000" pitchFamily="2" charset="0"/>
                <a:cs typeface="Roboto" panose="02000000000000000000" pitchFamily="2" charset="0"/>
              </a:rPr>
              <a:t>Jan Suter and Raul Campos have directed the most content on Netflix.</a:t>
            </a:r>
          </a:p>
          <a:p>
            <a:r>
              <a:rPr lang="en-US" sz="1600" b="1" dirty="0">
                <a:latin typeface="Roboto" panose="02000000000000000000" pitchFamily="2" charset="0"/>
                <a:ea typeface="Roboto" panose="02000000000000000000" pitchFamily="2" charset="0"/>
                <a:cs typeface="Roboto" panose="02000000000000000000" pitchFamily="2" charset="0"/>
              </a:rPr>
              <a:t>Also 6 of the actors among the top ten actors with maximum content are from India. Anupam Kher, Shah Rukh Khan, Om Puri are top 3 Actors.</a:t>
            </a:r>
          </a:p>
          <a:p>
            <a:r>
              <a:rPr lang="en-US" sz="1600" b="1" dirty="0">
                <a:latin typeface="Roboto" panose="02000000000000000000" pitchFamily="2" charset="0"/>
                <a:ea typeface="Roboto" panose="02000000000000000000" pitchFamily="2" charset="0"/>
                <a:cs typeface="Roboto" panose="02000000000000000000" pitchFamily="2" charset="0"/>
              </a:rPr>
              <a:t>TV-MA tops the rating chart, indicating that mature content is more popular on Netflix.</a:t>
            </a:r>
          </a:p>
          <a:p>
            <a:r>
              <a:rPr lang="en-US" sz="1600" b="1" dirty="0">
                <a:latin typeface="Roboto" panose="02000000000000000000" pitchFamily="2" charset="0"/>
                <a:ea typeface="Roboto" panose="02000000000000000000" pitchFamily="2" charset="0"/>
                <a:cs typeface="Roboto" panose="02000000000000000000" pitchFamily="2" charset="0"/>
              </a:rPr>
              <a:t>Most of the movies have duration between 80 to 120 minutes.</a:t>
            </a:r>
          </a:p>
          <a:p>
            <a:r>
              <a:rPr lang="en-US" sz="1600" b="1" dirty="0">
                <a:latin typeface="Roboto" panose="02000000000000000000" pitchFamily="2" charset="0"/>
                <a:ea typeface="Roboto" panose="02000000000000000000" pitchFamily="2" charset="0"/>
                <a:cs typeface="Roboto" panose="02000000000000000000" pitchFamily="2" charset="0"/>
              </a:rPr>
              <a:t>Most number of TV shows are having single season. Grey's Anatomy is the longest TV Show with 16 Seasons.</a:t>
            </a:r>
          </a:p>
          <a:p>
            <a:r>
              <a:rPr lang="en-US" sz="1600" b="1" dirty="0">
                <a:latin typeface="Roboto" panose="02000000000000000000" pitchFamily="2" charset="0"/>
                <a:ea typeface="Roboto" panose="02000000000000000000" pitchFamily="2" charset="0"/>
                <a:cs typeface="Roboto" panose="02000000000000000000" pitchFamily="2" charset="0"/>
              </a:rPr>
              <a:t>k=13 was found to be an optimal value for clusters using which we grouped our data into 13 distinct clusters.</a:t>
            </a:r>
            <a:endParaRPr lang="en-IN" sz="16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1121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DC85-A392-B205-03B9-B1FAF1234306}"/>
              </a:ext>
            </a:extLst>
          </p:cNvPr>
          <p:cNvSpPr>
            <a:spLocks noGrp="1"/>
          </p:cNvSpPr>
          <p:nvPr>
            <p:ph type="title"/>
          </p:nvPr>
        </p:nvSpPr>
        <p:spPr>
          <a:xfrm>
            <a:off x="494950" y="365125"/>
            <a:ext cx="10858850" cy="601033"/>
          </a:xfrm>
        </p:spPr>
        <p:txBody>
          <a:bodyPr>
            <a:normAutofit/>
          </a:bodyPr>
          <a:lstStyle/>
          <a:p>
            <a:r>
              <a:rPr lang="en-US" sz="3000" b="1" dirty="0">
                <a:solidFill>
                  <a:srgbClr val="52AE7C"/>
                </a:solidFill>
                <a:latin typeface="Roboto" panose="02000000000000000000" pitchFamily="2" charset="0"/>
                <a:ea typeface="Roboto" panose="02000000000000000000" pitchFamily="2" charset="0"/>
                <a:cs typeface="Roboto" panose="02000000000000000000" pitchFamily="2" charset="0"/>
              </a:rPr>
              <a:t>Workflow</a:t>
            </a:r>
            <a:endParaRPr lang="en-IN" sz="3000" b="1" dirty="0">
              <a:solidFill>
                <a:srgbClr val="52AE7C"/>
              </a:solidFill>
              <a:latin typeface="Roboto" panose="02000000000000000000" pitchFamily="2" charset="0"/>
              <a:ea typeface="Roboto" panose="02000000000000000000" pitchFamily="2" charset="0"/>
              <a:cs typeface="Roboto" panose="02000000000000000000" pitchFamily="2" charset="0"/>
            </a:endParaRPr>
          </a:p>
        </p:txBody>
      </p:sp>
      <p:sp>
        <p:nvSpPr>
          <p:cNvPr id="3" name="Rectangle 2">
            <a:extLst>
              <a:ext uri="{FF2B5EF4-FFF2-40B4-BE49-F238E27FC236}">
                <a16:creationId xmlns:a16="http://schemas.microsoft.com/office/drawing/2014/main" id="{9D57A786-D400-EC9C-3AB1-8867DE731846}"/>
              </a:ext>
            </a:extLst>
          </p:cNvPr>
          <p:cNvSpPr/>
          <p:nvPr/>
        </p:nvSpPr>
        <p:spPr>
          <a:xfrm>
            <a:off x="494950" y="1350628"/>
            <a:ext cx="1392573" cy="704675"/>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Raw Data</a:t>
            </a:r>
            <a:endParaRPr lang="en-IN" dirty="0"/>
          </a:p>
        </p:txBody>
      </p:sp>
      <p:cxnSp>
        <p:nvCxnSpPr>
          <p:cNvPr id="5" name="Straight Arrow Connector 4">
            <a:extLst>
              <a:ext uri="{FF2B5EF4-FFF2-40B4-BE49-F238E27FC236}">
                <a16:creationId xmlns:a16="http://schemas.microsoft.com/office/drawing/2014/main" id="{AE1CA172-B687-6B17-297D-268D06B5FB32}"/>
              </a:ext>
            </a:extLst>
          </p:cNvPr>
          <p:cNvCxnSpPr>
            <a:stCxn id="3" idx="3"/>
          </p:cNvCxnSpPr>
          <p:nvPr/>
        </p:nvCxnSpPr>
        <p:spPr>
          <a:xfrm>
            <a:off x="1887523" y="1702966"/>
            <a:ext cx="729842" cy="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CCAA08A-AB7F-E716-E152-42A05FA39A48}"/>
              </a:ext>
            </a:extLst>
          </p:cNvPr>
          <p:cNvSpPr/>
          <p:nvPr/>
        </p:nvSpPr>
        <p:spPr>
          <a:xfrm>
            <a:off x="2617365" y="1359016"/>
            <a:ext cx="1543574" cy="70467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 Manipulation</a:t>
            </a:r>
            <a:endParaRPr lang="en-IN" dirty="0"/>
          </a:p>
        </p:txBody>
      </p:sp>
      <p:cxnSp>
        <p:nvCxnSpPr>
          <p:cNvPr id="8" name="Straight Arrow Connector 7">
            <a:extLst>
              <a:ext uri="{FF2B5EF4-FFF2-40B4-BE49-F238E27FC236}">
                <a16:creationId xmlns:a16="http://schemas.microsoft.com/office/drawing/2014/main" id="{7E01452F-CB8E-C81D-3364-89EC536ADFCC}"/>
              </a:ext>
            </a:extLst>
          </p:cNvPr>
          <p:cNvCxnSpPr>
            <a:stCxn id="6" idx="3"/>
          </p:cNvCxnSpPr>
          <p:nvPr/>
        </p:nvCxnSpPr>
        <p:spPr>
          <a:xfrm flipV="1">
            <a:off x="4160939" y="1711353"/>
            <a:ext cx="8137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C0F831D-D296-88A4-5AB5-8831C7C73B3B}"/>
              </a:ext>
            </a:extLst>
          </p:cNvPr>
          <p:cNvSpPr/>
          <p:nvPr/>
        </p:nvSpPr>
        <p:spPr>
          <a:xfrm>
            <a:off x="4974672" y="1359016"/>
            <a:ext cx="1602298" cy="69628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Feature Engineering</a:t>
            </a:r>
            <a:endParaRPr lang="en-IN" dirty="0"/>
          </a:p>
        </p:txBody>
      </p:sp>
      <p:cxnSp>
        <p:nvCxnSpPr>
          <p:cNvPr id="11" name="Straight Arrow Connector 10">
            <a:extLst>
              <a:ext uri="{FF2B5EF4-FFF2-40B4-BE49-F238E27FC236}">
                <a16:creationId xmlns:a16="http://schemas.microsoft.com/office/drawing/2014/main" id="{75FC81D8-753B-B9DE-0D78-5720FB0A60F6}"/>
              </a:ext>
            </a:extLst>
          </p:cNvPr>
          <p:cNvCxnSpPr>
            <a:cxnSpLocks/>
            <a:stCxn id="9" idx="2"/>
          </p:cNvCxnSpPr>
          <p:nvPr/>
        </p:nvCxnSpPr>
        <p:spPr>
          <a:xfrm>
            <a:off x="5775821" y="2055301"/>
            <a:ext cx="0" cy="69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368E8E5-72A4-91FC-60C8-C517BD3028AF}"/>
              </a:ext>
            </a:extLst>
          </p:cNvPr>
          <p:cNvSpPr/>
          <p:nvPr/>
        </p:nvSpPr>
        <p:spPr>
          <a:xfrm>
            <a:off x="4741881" y="2751586"/>
            <a:ext cx="2067879" cy="102345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Unsupervised</a:t>
            </a:r>
          </a:p>
          <a:p>
            <a:pPr algn="ctr"/>
            <a:r>
              <a:rPr lang="en-US" dirty="0"/>
              <a:t>Algorithms</a:t>
            </a:r>
            <a:endParaRPr lang="en-IN" dirty="0"/>
          </a:p>
        </p:txBody>
      </p:sp>
      <p:cxnSp>
        <p:nvCxnSpPr>
          <p:cNvPr id="15" name="Straight Arrow Connector 14">
            <a:extLst>
              <a:ext uri="{FF2B5EF4-FFF2-40B4-BE49-F238E27FC236}">
                <a16:creationId xmlns:a16="http://schemas.microsoft.com/office/drawing/2014/main" id="{37E0D4ED-D610-D08D-30CE-1DCF2A514685}"/>
              </a:ext>
            </a:extLst>
          </p:cNvPr>
          <p:cNvCxnSpPr>
            <a:stCxn id="13" idx="4"/>
          </p:cNvCxnSpPr>
          <p:nvPr/>
        </p:nvCxnSpPr>
        <p:spPr>
          <a:xfrm flipH="1">
            <a:off x="5775820" y="3775045"/>
            <a:ext cx="1" cy="771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Flowchart: Preparation 15">
            <a:extLst>
              <a:ext uri="{FF2B5EF4-FFF2-40B4-BE49-F238E27FC236}">
                <a16:creationId xmlns:a16="http://schemas.microsoft.com/office/drawing/2014/main" id="{23AB4DE3-6A04-BC1D-4200-A2B820D1EF07}"/>
              </a:ext>
            </a:extLst>
          </p:cNvPr>
          <p:cNvSpPr/>
          <p:nvPr/>
        </p:nvSpPr>
        <p:spPr>
          <a:xfrm>
            <a:off x="4798506" y="4537014"/>
            <a:ext cx="1954627" cy="952151"/>
          </a:xfrm>
          <a:prstGeom prst="flowChartPreparat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Evaluation</a:t>
            </a:r>
            <a:endParaRPr lang="en-IN" dirty="0"/>
          </a:p>
        </p:txBody>
      </p:sp>
      <p:cxnSp>
        <p:nvCxnSpPr>
          <p:cNvPr id="18" name="Straight Arrow Connector 17">
            <a:extLst>
              <a:ext uri="{FF2B5EF4-FFF2-40B4-BE49-F238E27FC236}">
                <a16:creationId xmlns:a16="http://schemas.microsoft.com/office/drawing/2014/main" id="{A7A1D8DE-3FE1-08B7-1A58-3EAD5FC0D85A}"/>
              </a:ext>
            </a:extLst>
          </p:cNvPr>
          <p:cNvCxnSpPr/>
          <p:nvPr/>
        </p:nvCxnSpPr>
        <p:spPr>
          <a:xfrm flipV="1">
            <a:off x="5897461" y="3775045"/>
            <a:ext cx="0" cy="76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26142E6-4EEF-6135-FEAB-AF0B037A1ECF}"/>
              </a:ext>
            </a:extLst>
          </p:cNvPr>
          <p:cNvCxnSpPr>
            <a:stCxn id="16" idx="3"/>
          </p:cNvCxnSpPr>
          <p:nvPr/>
        </p:nvCxnSpPr>
        <p:spPr>
          <a:xfrm flipV="1">
            <a:off x="6753133" y="5013089"/>
            <a:ext cx="9647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C5BC844-9AC0-25A4-BD00-8F7194ADA98D}"/>
              </a:ext>
            </a:extLst>
          </p:cNvPr>
          <p:cNvSpPr/>
          <p:nvPr/>
        </p:nvSpPr>
        <p:spPr>
          <a:xfrm>
            <a:off x="7717872" y="4574764"/>
            <a:ext cx="1140902" cy="9521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Model</a:t>
            </a:r>
            <a:endParaRPr lang="en-IN" dirty="0"/>
          </a:p>
        </p:txBody>
      </p:sp>
      <p:sp>
        <p:nvSpPr>
          <p:cNvPr id="23" name="Flowchart: Terminator 22">
            <a:extLst>
              <a:ext uri="{FF2B5EF4-FFF2-40B4-BE49-F238E27FC236}">
                <a16:creationId xmlns:a16="http://schemas.microsoft.com/office/drawing/2014/main" id="{F7AEDCD4-3667-822D-7122-93714BBAF04C}"/>
              </a:ext>
            </a:extLst>
          </p:cNvPr>
          <p:cNvSpPr/>
          <p:nvPr/>
        </p:nvSpPr>
        <p:spPr>
          <a:xfrm>
            <a:off x="9991290" y="3966563"/>
            <a:ext cx="1157679" cy="335559"/>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1600" dirty="0"/>
              <a:t>Cluster 1</a:t>
            </a:r>
          </a:p>
        </p:txBody>
      </p:sp>
      <p:sp>
        <p:nvSpPr>
          <p:cNvPr id="28" name="Flowchart: Terminator 27">
            <a:extLst>
              <a:ext uri="{FF2B5EF4-FFF2-40B4-BE49-F238E27FC236}">
                <a16:creationId xmlns:a16="http://schemas.microsoft.com/office/drawing/2014/main" id="{90E5B5A1-6D18-2A43-5422-EF9B5578DD99}"/>
              </a:ext>
            </a:extLst>
          </p:cNvPr>
          <p:cNvSpPr/>
          <p:nvPr/>
        </p:nvSpPr>
        <p:spPr>
          <a:xfrm>
            <a:off x="9991289" y="4574764"/>
            <a:ext cx="1157679" cy="335559"/>
          </a:xfrm>
          <a:prstGeom prst="flowChartTerminator">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600" dirty="0"/>
              <a:t>Cluster 2</a:t>
            </a:r>
          </a:p>
        </p:txBody>
      </p:sp>
      <p:sp>
        <p:nvSpPr>
          <p:cNvPr id="29" name="Flowchart: Terminator 28">
            <a:extLst>
              <a:ext uri="{FF2B5EF4-FFF2-40B4-BE49-F238E27FC236}">
                <a16:creationId xmlns:a16="http://schemas.microsoft.com/office/drawing/2014/main" id="{06675E91-6EDC-288B-E4C8-79FEBA5E7ED9}"/>
              </a:ext>
            </a:extLst>
          </p:cNvPr>
          <p:cNvSpPr/>
          <p:nvPr/>
        </p:nvSpPr>
        <p:spPr>
          <a:xfrm>
            <a:off x="9991289" y="5191346"/>
            <a:ext cx="1157679" cy="335559"/>
          </a:xfrm>
          <a:prstGeom prst="flowChartTerminator">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1600" dirty="0"/>
              <a:t>Cluster 3</a:t>
            </a:r>
          </a:p>
        </p:txBody>
      </p:sp>
      <p:sp>
        <p:nvSpPr>
          <p:cNvPr id="30" name="Flowchart: Terminator 29">
            <a:extLst>
              <a:ext uri="{FF2B5EF4-FFF2-40B4-BE49-F238E27FC236}">
                <a16:creationId xmlns:a16="http://schemas.microsoft.com/office/drawing/2014/main" id="{AC2E8A9C-6420-0207-2C6D-F40878A38909}"/>
              </a:ext>
            </a:extLst>
          </p:cNvPr>
          <p:cNvSpPr/>
          <p:nvPr/>
        </p:nvSpPr>
        <p:spPr>
          <a:xfrm>
            <a:off x="9991289" y="5807928"/>
            <a:ext cx="1157679" cy="335559"/>
          </a:xfrm>
          <a:prstGeom prst="flowChartTerminator">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600" dirty="0"/>
              <a:t>Cluster 4</a:t>
            </a:r>
          </a:p>
        </p:txBody>
      </p:sp>
      <p:cxnSp>
        <p:nvCxnSpPr>
          <p:cNvPr id="1024" name="Straight Arrow Connector 1023">
            <a:extLst>
              <a:ext uri="{FF2B5EF4-FFF2-40B4-BE49-F238E27FC236}">
                <a16:creationId xmlns:a16="http://schemas.microsoft.com/office/drawing/2014/main" id="{31F20ED0-1D5A-BC08-C538-81EACE485526}"/>
              </a:ext>
            </a:extLst>
          </p:cNvPr>
          <p:cNvCxnSpPr>
            <a:stCxn id="22" idx="3"/>
          </p:cNvCxnSpPr>
          <p:nvPr/>
        </p:nvCxnSpPr>
        <p:spPr>
          <a:xfrm flipV="1">
            <a:off x="8858774" y="4219662"/>
            <a:ext cx="1132515" cy="831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457096F3-C5CC-BA9F-315A-AB6B1CCCAB27}"/>
              </a:ext>
            </a:extLst>
          </p:cNvPr>
          <p:cNvCxnSpPr>
            <a:stCxn id="22" idx="3"/>
            <a:endCxn id="28" idx="1"/>
          </p:cNvCxnSpPr>
          <p:nvPr/>
        </p:nvCxnSpPr>
        <p:spPr>
          <a:xfrm flipV="1">
            <a:off x="8858774" y="4742544"/>
            <a:ext cx="1132515" cy="30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1031C18F-52B5-4955-68FD-AC8B2CDF20E2}"/>
              </a:ext>
            </a:extLst>
          </p:cNvPr>
          <p:cNvCxnSpPr>
            <a:stCxn id="22" idx="3"/>
            <a:endCxn id="29" idx="1"/>
          </p:cNvCxnSpPr>
          <p:nvPr/>
        </p:nvCxnSpPr>
        <p:spPr>
          <a:xfrm>
            <a:off x="8858774" y="5050835"/>
            <a:ext cx="1132515" cy="30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5CE68B97-A976-EA83-59B1-73A8CAD4C0CA}"/>
              </a:ext>
            </a:extLst>
          </p:cNvPr>
          <p:cNvCxnSpPr>
            <a:stCxn id="22" idx="3"/>
            <a:endCxn id="30" idx="1"/>
          </p:cNvCxnSpPr>
          <p:nvPr/>
        </p:nvCxnSpPr>
        <p:spPr>
          <a:xfrm>
            <a:off x="8858774" y="5050835"/>
            <a:ext cx="1132515" cy="924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2" name="Oval 1031">
            <a:extLst>
              <a:ext uri="{FF2B5EF4-FFF2-40B4-BE49-F238E27FC236}">
                <a16:creationId xmlns:a16="http://schemas.microsoft.com/office/drawing/2014/main" id="{0DF00C8D-E5FD-A745-5296-B9A351F05300}"/>
              </a:ext>
            </a:extLst>
          </p:cNvPr>
          <p:cNvSpPr/>
          <p:nvPr/>
        </p:nvSpPr>
        <p:spPr>
          <a:xfrm>
            <a:off x="7684315" y="2751586"/>
            <a:ext cx="1208015" cy="952141"/>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New Data</a:t>
            </a:r>
          </a:p>
        </p:txBody>
      </p:sp>
      <p:cxnSp>
        <p:nvCxnSpPr>
          <p:cNvPr id="1034" name="Straight Arrow Connector 1033">
            <a:extLst>
              <a:ext uri="{FF2B5EF4-FFF2-40B4-BE49-F238E27FC236}">
                <a16:creationId xmlns:a16="http://schemas.microsoft.com/office/drawing/2014/main" id="{041065B5-FC8C-FC57-1BF6-9FDCC2823A00}"/>
              </a:ext>
            </a:extLst>
          </p:cNvPr>
          <p:cNvCxnSpPr>
            <a:stCxn id="1032" idx="4"/>
            <a:endCxn id="22" idx="0"/>
          </p:cNvCxnSpPr>
          <p:nvPr/>
        </p:nvCxnSpPr>
        <p:spPr>
          <a:xfrm>
            <a:off x="8288323" y="3703727"/>
            <a:ext cx="0" cy="871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58F1EB26-3775-862A-34CC-F1C922CDC872}"/>
              </a:ext>
            </a:extLst>
          </p:cNvPr>
          <p:cNvCxnSpPr>
            <a:stCxn id="22" idx="2"/>
          </p:cNvCxnSpPr>
          <p:nvPr/>
        </p:nvCxnSpPr>
        <p:spPr>
          <a:xfrm flipH="1">
            <a:off x="8288322" y="5526905"/>
            <a:ext cx="1" cy="61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7" name="Rectangle: Rounded Corners 1036">
            <a:extLst>
              <a:ext uri="{FF2B5EF4-FFF2-40B4-BE49-F238E27FC236}">
                <a16:creationId xmlns:a16="http://schemas.microsoft.com/office/drawing/2014/main" id="{80D52BED-BFAB-1CE6-5BB3-BAA2F65DE27E}"/>
              </a:ext>
            </a:extLst>
          </p:cNvPr>
          <p:cNvSpPr/>
          <p:nvPr/>
        </p:nvSpPr>
        <p:spPr>
          <a:xfrm>
            <a:off x="7608815" y="6143487"/>
            <a:ext cx="1400961" cy="54253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Predictions</a:t>
            </a:r>
          </a:p>
        </p:txBody>
      </p:sp>
    </p:spTree>
    <p:extLst>
      <p:ext uri="{BB962C8B-B14F-4D97-AF65-F5344CB8AC3E}">
        <p14:creationId xmlns:p14="http://schemas.microsoft.com/office/powerpoint/2010/main" val="27377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6623-1F3F-7EC9-6BF6-3E7036DFFA3C}"/>
              </a:ext>
            </a:extLst>
          </p:cNvPr>
          <p:cNvSpPr>
            <a:spLocks noGrp="1"/>
          </p:cNvSpPr>
          <p:nvPr>
            <p:ph type="title"/>
          </p:nvPr>
        </p:nvSpPr>
        <p:spPr>
          <a:xfrm>
            <a:off x="469783" y="365126"/>
            <a:ext cx="10884017" cy="641554"/>
          </a:xfrm>
        </p:spPr>
        <p:txBody>
          <a:bodyPr>
            <a:normAutofit/>
          </a:bodyPr>
          <a:lstStyle/>
          <a:p>
            <a:r>
              <a:rPr lang="en-US" sz="3000" b="1" dirty="0">
                <a:solidFill>
                  <a:srgbClr val="FFC000"/>
                </a:solidFill>
                <a:latin typeface="Roboto" panose="02000000000000000000" pitchFamily="2" charset="0"/>
                <a:ea typeface="Roboto" panose="02000000000000000000" pitchFamily="2" charset="0"/>
                <a:cs typeface="Roboto" panose="02000000000000000000" pitchFamily="2" charset="0"/>
              </a:rPr>
              <a:t>Attributes</a:t>
            </a:r>
            <a:endParaRPr lang="en-IN" sz="3000" b="1" dirty="0">
              <a:solidFill>
                <a:srgbClr val="FFC000"/>
              </a:solidFill>
              <a:latin typeface="Roboto" panose="02000000000000000000" pitchFamily="2" charset="0"/>
              <a:ea typeface="Roboto" panose="02000000000000000000" pitchFamily="2" charset="0"/>
              <a:cs typeface="Roboto" panose="02000000000000000000" pitchFamily="2" charset="0"/>
            </a:endParaRPr>
          </a:p>
        </p:txBody>
      </p:sp>
      <p:pic>
        <p:nvPicPr>
          <p:cNvPr id="5" name="Content Placeholder 4">
            <a:extLst>
              <a:ext uri="{FF2B5EF4-FFF2-40B4-BE49-F238E27FC236}">
                <a16:creationId xmlns:a16="http://schemas.microsoft.com/office/drawing/2014/main" id="{D20C7846-115B-96C2-8E7D-626532247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3148" y="1376942"/>
            <a:ext cx="5469147" cy="4921040"/>
          </a:xfrm>
        </p:spPr>
      </p:pic>
    </p:spTree>
    <p:extLst>
      <p:ext uri="{BB962C8B-B14F-4D97-AF65-F5344CB8AC3E}">
        <p14:creationId xmlns:p14="http://schemas.microsoft.com/office/powerpoint/2010/main" val="100353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F638-E9CB-5D54-CE22-7413DCE2D852}"/>
              </a:ext>
            </a:extLst>
          </p:cNvPr>
          <p:cNvSpPr>
            <a:spLocks noGrp="1"/>
          </p:cNvSpPr>
          <p:nvPr>
            <p:ph type="title"/>
          </p:nvPr>
        </p:nvSpPr>
        <p:spPr>
          <a:xfrm>
            <a:off x="474453" y="365126"/>
            <a:ext cx="10879347" cy="775480"/>
          </a:xfrm>
        </p:spPr>
        <p:txBody>
          <a:bodyPr>
            <a:normAutofit/>
          </a:bodyPr>
          <a:lstStyle/>
          <a:p>
            <a:r>
              <a:rPr lang="en-US" sz="3200" b="1" dirty="0">
                <a:solidFill>
                  <a:srgbClr val="FF0000"/>
                </a:solidFill>
                <a:latin typeface="Roboto" panose="02000000000000000000" pitchFamily="2" charset="0"/>
                <a:ea typeface="Roboto" panose="02000000000000000000" pitchFamily="2" charset="0"/>
                <a:cs typeface="Roboto" panose="02000000000000000000" pitchFamily="2" charset="0"/>
              </a:rPr>
              <a:t>Handling Outliers</a:t>
            </a:r>
            <a:endParaRPr lang="en-IN" sz="3200" b="1" dirty="0">
              <a:solidFill>
                <a:srgbClr val="FF0000"/>
              </a:solidFill>
              <a:latin typeface="Roboto" panose="02000000000000000000" pitchFamily="2" charset="0"/>
              <a:ea typeface="Roboto" panose="02000000000000000000" pitchFamily="2" charset="0"/>
              <a:cs typeface="Roboto" panose="02000000000000000000" pitchFamily="2" charset="0"/>
            </a:endParaRPr>
          </a:p>
        </p:txBody>
      </p:sp>
      <p:pic>
        <p:nvPicPr>
          <p:cNvPr id="2050" name="Picture 2">
            <a:extLst>
              <a:ext uri="{FF2B5EF4-FFF2-40B4-BE49-F238E27FC236}">
                <a16:creationId xmlns:a16="http://schemas.microsoft.com/office/drawing/2014/main" id="{EC574256-9EE3-AA6B-2BD6-95811D941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204" y="1607591"/>
            <a:ext cx="5771072" cy="21649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EB42329-FC9B-470A-DC80-F4769387C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4" y="4156456"/>
            <a:ext cx="5771073" cy="208188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77719FE4-1E19-954D-F8D7-313400B34FDF}"/>
              </a:ext>
            </a:extLst>
          </p:cNvPr>
          <p:cNvSpPr/>
          <p:nvPr/>
        </p:nvSpPr>
        <p:spPr>
          <a:xfrm>
            <a:off x="5946476" y="3772567"/>
            <a:ext cx="465826" cy="300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4" name="Picture 6">
            <a:extLst>
              <a:ext uri="{FF2B5EF4-FFF2-40B4-BE49-F238E27FC236}">
                <a16:creationId xmlns:a16="http://schemas.microsoft.com/office/drawing/2014/main" id="{13C279F3-EA5F-D196-7457-4BE3E8AC45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725" y="1607591"/>
            <a:ext cx="5771071" cy="208187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17BB8EC-7778-D4AC-A1F3-417FD6F8E7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1724" y="4156456"/>
            <a:ext cx="5771071" cy="199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84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8D8E-476D-0CD8-88D2-661C676D4E76}"/>
              </a:ext>
            </a:extLst>
          </p:cNvPr>
          <p:cNvSpPr>
            <a:spLocks noGrp="1"/>
          </p:cNvSpPr>
          <p:nvPr>
            <p:ph type="title"/>
          </p:nvPr>
        </p:nvSpPr>
        <p:spPr>
          <a:xfrm>
            <a:off x="577970" y="465557"/>
            <a:ext cx="10657933" cy="817959"/>
          </a:xfrm>
        </p:spPr>
        <p:txBody>
          <a:bodyPr>
            <a:normAutofit/>
          </a:bodyPr>
          <a:lstStyle/>
          <a:p>
            <a:pPr algn="ctr"/>
            <a:r>
              <a:rPr lang="en-US" sz="3000" b="1" i="0" dirty="0">
                <a:solidFill>
                  <a:srgbClr val="C00000"/>
                </a:solidFill>
                <a:effectLst/>
                <a:latin typeface="Roboto" panose="02000000000000000000" pitchFamily="2" charset="0"/>
              </a:rPr>
              <a:t>Type of Content on Netflix</a:t>
            </a:r>
            <a:endParaRPr lang="en-US" sz="3000" b="0" i="0" dirty="0">
              <a:solidFill>
                <a:srgbClr val="C00000"/>
              </a:solidFill>
              <a:effectLst/>
              <a:latin typeface="Roboto" panose="02000000000000000000" pitchFamily="2" charset="0"/>
            </a:endParaRPr>
          </a:p>
        </p:txBody>
      </p:sp>
      <p:pic>
        <p:nvPicPr>
          <p:cNvPr id="7" name="Content Placeholder 6">
            <a:extLst>
              <a:ext uri="{FF2B5EF4-FFF2-40B4-BE49-F238E27FC236}">
                <a16:creationId xmlns:a16="http://schemas.microsoft.com/office/drawing/2014/main" id="{18C24A5E-1EF8-3586-A750-2B5B7A75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2435" y="1458850"/>
            <a:ext cx="4351338" cy="4351338"/>
          </a:xfrm>
        </p:spPr>
      </p:pic>
      <p:sp>
        <p:nvSpPr>
          <p:cNvPr id="8" name="TextBox 7">
            <a:extLst>
              <a:ext uri="{FF2B5EF4-FFF2-40B4-BE49-F238E27FC236}">
                <a16:creationId xmlns:a16="http://schemas.microsoft.com/office/drawing/2014/main" id="{0F3B355E-70AE-C370-D2AB-B50F6C3B31FC}"/>
              </a:ext>
            </a:extLst>
          </p:cNvPr>
          <p:cNvSpPr txBox="1"/>
          <p:nvPr/>
        </p:nvSpPr>
        <p:spPr>
          <a:xfrm>
            <a:off x="1581641" y="5810188"/>
            <a:ext cx="9799607"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69.1% of the content available on Netflix are movies and the remaining 30.9% are TV Shows</a:t>
            </a:r>
            <a:endParaRPr lang="en-IN" dirty="0"/>
          </a:p>
        </p:txBody>
      </p:sp>
    </p:spTree>
    <p:extLst>
      <p:ext uri="{BB962C8B-B14F-4D97-AF65-F5344CB8AC3E}">
        <p14:creationId xmlns:p14="http://schemas.microsoft.com/office/powerpoint/2010/main" val="372285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D16B-BCD5-A7DA-136F-D90C61FFC080}"/>
              </a:ext>
            </a:extLst>
          </p:cNvPr>
          <p:cNvSpPr>
            <a:spLocks noGrp="1"/>
          </p:cNvSpPr>
          <p:nvPr>
            <p:ph type="title"/>
          </p:nvPr>
        </p:nvSpPr>
        <p:spPr>
          <a:xfrm>
            <a:off x="2777706" y="239291"/>
            <a:ext cx="8312540" cy="695924"/>
          </a:xfrm>
        </p:spPr>
        <p:txBody>
          <a:bodyPr>
            <a:normAutofit/>
          </a:bodyPr>
          <a:lstStyle/>
          <a:p>
            <a:r>
              <a:rPr lang="en-US" sz="3000" b="1" i="0" dirty="0">
                <a:solidFill>
                  <a:srgbClr val="92D050"/>
                </a:solidFill>
                <a:effectLst/>
                <a:latin typeface="Roboto" panose="02000000000000000000" pitchFamily="2" charset="0"/>
              </a:rPr>
              <a:t>Release year of Movies/TV Shows</a:t>
            </a:r>
            <a:endParaRPr lang="en-IN" sz="3000" dirty="0">
              <a:solidFill>
                <a:srgbClr val="92D050"/>
              </a:solidFill>
            </a:endParaRPr>
          </a:p>
        </p:txBody>
      </p:sp>
      <p:pic>
        <p:nvPicPr>
          <p:cNvPr id="3074" name="Picture 2">
            <a:extLst>
              <a:ext uri="{FF2B5EF4-FFF2-40B4-BE49-F238E27FC236}">
                <a16:creationId xmlns:a16="http://schemas.microsoft.com/office/drawing/2014/main" id="{58DA9F79-9606-E479-E40D-E9F1E5E65E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754" y="1043607"/>
            <a:ext cx="9988492"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0FC1DD-0B25-7938-9FE9-71CBA49BC115}"/>
              </a:ext>
            </a:extLst>
          </p:cNvPr>
          <p:cNvSpPr txBox="1"/>
          <p:nvPr/>
        </p:nvSpPr>
        <p:spPr>
          <a:xfrm>
            <a:off x="1475322" y="5565338"/>
            <a:ext cx="10266021" cy="1292662"/>
          </a:xfrm>
          <a:prstGeom prst="rect">
            <a:avLst/>
          </a:prstGeom>
          <a:noFill/>
        </p:spPr>
        <p:txBody>
          <a:bodyPr wrap="square" rtlCol="0">
            <a:spAutoFit/>
          </a:bodyPr>
          <a:lstStyle/>
          <a:p>
            <a:pPr algn="l">
              <a:buFont typeface="Arial" panose="020B0604020202020204" pitchFamily="34" charset="0"/>
              <a:buChar char="•"/>
            </a:pPr>
            <a:r>
              <a:rPr lang="en-US" sz="1500" b="0" i="0" dirty="0">
                <a:solidFill>
                  <a:srgbClr val="212121"/>
                </a:solidFill>
                <a:effectLst/>
                <a:latin typeface="Roboto" panose="02000000000000000000" pitchFamily="2" charset="0"/>
              </a:rPr>
              <a:t> Maximum number of Movies streaming on the platform were released in 2017.</a:t>
            </a:r>
          </a:p>
          <a:p>
            <a:pPr algn="l">
              <a:buFont typeface="Arial" panose="020B0604020202020204" pitchFamily="34" charset="0"/>
              <a:buChar char="•"/>
            </a:pPr>
            <a:r>
              <a:rPr lang="en-US" sz="1500" b="0" i="0" dirty="0">
                <a:solidFill>
                  <a:srgbClr val="212121"/>
                </a:solidFill>
                <a:effectLst/>
                <a:latin typeface="Roboto" panose="02000000000000000000" pitchFamily="2" charset="0"/>
              </a:rPr>
              <a:t> Most TV Shows streaming on the platform were released after 2015</a:t>
            </a:r>
          </a:p>
          <a:p>
            <a:pPr algn="l">
              <a:buFont typeface="Arial" panose="020B0604020202020204" pitchFamily="34" charset="0"/>
              <a:buChar char="•"/>
            </a:pPr>
            <a:r>
              <a:rPr lang="en-US" sz="1500" b="0" i="0" dirty="0">
                <a:solidFill>
                  <a:srgbClr val="212121"/>
                </a:solidFill>
                <a:effectLst/>
                <a:latin typeface="Roboto" panose="02000000000000000000" pitchFamily="2" charset="0"/>
              </a:rPr>
              <a:t> Since the number of movies releasing each year has started decreasing after 2017 whereas number of TV Shows have increased  gradually after 2015.</a:t>
            </a:r>
          </a:p>
          <a:p>
            <a:endParaRPr lang="en-IN" dirty="0"/>
          </a:p>
        </p:txBody>
      </p:sp>
    </p:spTree>
    <p:extLst>
      <p:ext uri="{BB962C8B-B14F-4D97-AF65-F5344CB8AC3E}">
        <p14:creationId xmlns:p14="http://schemas.microsoft.com/office/powerpoint/2010/main" val="376929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B300-868E-332D-E753-0AFB769A780E}"/>
              </a:ext>
            </a:extLst>
          </p:cNvPr>
          <p:cNvSpPr>
            <a:spLocks noGrp="1"/>
          </p:cNvSpPr>
          <p:nvPr>
            <p:ph type="title"/>
          </p:nvPr>
        </p:nvSpPr>
        <p:spPr>
          <a:xfrm>
            <a:off x="2078965" y="317182"/>
            <a:ext cx="9601199" cy="631724"/>
          </a:xfrm>
        </p:spPr>
        <p:txBody>
          <a:bodyPr>
            <a:normAutofit/>
          </a:bodyPr>
          <a:lstStyle/>
          <a:p>
            <a:r>
              <a:rPr lang="en-US" sz="3000" b="1" i="0" dirty="0">
                <a:solidFill>
                  <a:schemeClr val="accent2">
                    <a:lumMod val="75000"/>
                  </a:schemeClr>
                </a:solidFill>
                <a:effectLst/>
                <a:latin typeface="Roboto" panose="02000000000000000000" pitchFamily="2" charset="0"/>
              </a:rPr>
              <a:t>Number of Movies/TV Shows added per Year</a:t>
            </a:r>
            <a:endParaRPr lang="en-IN" sz="3000" dirty="0">
              <a:solidFill>
                <a:schemeClr val="accent2">
                  <a:lumMod val="75000"/>
                </a:schemeClr>
              </a:solidFill>
            </a:endParaRPr>
          </a:p>
        </p:txBody>
      </p:sp>
      <p:pic>
        <p:nvPicPr>
          <p:cNvPr id="4098" name="Picture 2">
            <a:extLst>
              <a:ext uri="{FF2B5EF4-FFF2-40B4-BE49-F238E27FC236}">
                <a16:creationId xmlns:a16="http://schemas.microsoft.com/office/drawing/2014/main" id="{83FD5AC1-38D7-BCA5-5440-43CEE4797C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754" y="1173786"/>
            <a:ext cx="998849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B21C35-5E81-C31C-977D-997E5BF484EC}"/>
              </a:ext>
            </a:extLst>
          </p:cNvPr>
          <p:cNvSpPr txBox="1"/>
          <p:nvPr/>
        </p:nvSpPr>
        <p:spPr>
          <a:xfrm>
            <a:off x="1409350" y="5761938"/>
            <a:ext cx="10111666" cy="1107996"/>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212121"/>
                </a:solidFill>
                <a:effectLst/>
                <a:latin typeface="Roboto" panose="02000000000000000000" pitchFamily="2" charset="0"/>
              </a:rPr>
              <a:t> Number of movies added to the platform showed a deliberate increase after 2017 to 2019 and has been decreased after that.</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 Whereas TV Shows have been added continuously from 2015 and its number been increased every year.</a:t>
            </a:r>
          </a:p>
          <a:p>
            <a:endParaRPr lang="en-IN" dirty="0"/>
          </a:p>
        </p:txBody>
      </p:sp>
    </p:spTree>
    <p:extLst>
      <p:ext uri="{BB962C8B-B14F-4D97-AF65-F5344CB8AC3E}">
        <p14:creationId xmlns:p14="http://schemas.microsoft.com/office/powerpoint/2010/main" val="4177603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EAD5-36E7-EC73-075C-C2CB44A270CE}"/>
              </a:ext>
            </a:extLst>
          </p:cNvPr>
          <p:cNvSpPr>
            <a:spLocks noGrp="1"/>
          </p:cNvSpPr>
          <p:nvPr>
            <p:ph type="title"/>
          </p:nvPr>
        </p:nvSpPr>
        <p:spPr>
          <a:xfrm>
            <a:off x="2182483" y="405758"/>
            <a:ext cx="8298611" cy="646665"/>
          </a:xfrm>
        </p:spPr>
        <p:txBody>
          <a:bodyPr>
            <a:normAutofit/>
          </a:bodyPr>
          <a:lstStyle/>
          <a:p>
            <a:r>
              <a:rPr lang="en-US" sz="3000" b="1" i="0" dirty="0">
                <a:solidFill>
                  <a:schemeClr val="accent1">
                    <a:lumMod val="75000"/>
                  </a:schemeClr>
                </a:solidFill>
                <a:effectLst/>
                <a:latin typeface="Roboto" panose="02000000000000000000" pitchFamily="2" charset="0"/>
              </a:rPr>
              <a:t>Number of Movies/TV Shows added per Month</a:t>
            </a:r>
            <a:endParaRPr lang="en-IN" sz="3000" dirty="0">
              <a:solidFill>
                <a:schemeClr val="accent1">
                  <a:lumMod val="75000"/>
                </a:schemeClr>
              </a:solidFill>
            </a:endParaRPr>
          </a:p>
        </p:txBody>
      </p:sp>
      <p:pic>
        <p:nvPicPr>
          <p:cNvPr id="8194" name="Picture 2">
            <a:extLst>
              <a:ext uri="{FF2B5EF4-FFF2-40B4-BE49-F238E27FC236}">
                <a16:creationId xmlns:a16="http://schemas.microsoft.com/office/drawing/2014/main" id="{B22BE0A2-925E-74A8-D7A9-154C263047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005" y="1253331"/>
            <a:ext cx="10155989"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F36D1B-D4D1-2200-8808-D01516AE8B01}"/>
              </a:ext>
            </a:extLst>
          </p:cNvPr>
          <p:cNvSpPr txBox="1"/>
          <p:nvPr/>
        </p:nvSpPr>
        <p:spPr>
          <a:xfrm>
            <a:off x="1984075" y="5900468"/>
            <a:ext cx="8353569" cy="369332"/>
          </a:xfrm>
          <a:prstGeom prst="rect">
            <a:avLst/>
          </a:prstGeom>
          <a:noFill/>
        </p:spPr>
        <p:txBody>
          <a:bodyPr wrap="none" rtlCol="0">
            <a:spAutoFit/>
          </a:bodyPr>
          <a:lstStyle/>
          <a:p>
            <a:r>
              <a:rPr lang="en-US" b="0" i="0" dirty="0">
                <a:solidFill>
                  <a:srgbClr val="212121"/>
                </a:solidFill>
                <a:effectLst/>
                <a:latin typeface="Roboto" panose="02000000000000000000" pitchFamily="2" charset="0"/>
              </a:rPr>
              <a:t>Most number of Movies and TV Shows are added between October and January</a:t>
            </a:r>
            <a:endParaRPr lang="en-IN" dirty="0"/>
          </a:p>
        </p:txBody>
      </p:sp>
    </p:spTree>
    <p:extLst>
      <p:ext uri="{BB962C8B-B14F-4D97-AF65-F5344CB8AC3E}">
        <p14:creationId xmlns:p14="http://schemas.microsoft.com/office/powerpoint/2010/main" val="142251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779</TotalTime>
  <Words>1209</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Arial</vt:lpstr>
      <vt:lpstr>Calibri</vt:lpstr>
      <vt:lpstr>Calibri Light</vt:lpstr>
      <vt:lpstr>Calisto MT</vt:lpstr>
      <vt:lpstr>Constantia</vt:lpstr>
      <vt:lpstr>Roboto</vt:lpstr>
      <vt:lpstr>Office Theme</vt:lpstr>
      <vt:lpstr>ML Unsupervised – Capstone Project</vt:lpstr>
      <vt:lpstr>Introduction</vt:lpstr>
      <vt:lpstr>Workflow</vt:lpstr>
      <vt:lpstr>Attributes</vt:lpstr>
      <vt:lpstr>Handling Outliers</vt:lpstr>
      <vt:lpstr>Type of Content on Netflix</vt:lpstr>
      <vt:lpstr>Release year of Movies/TV Shows</vt:lpstr>
      <vt:lpstr>Number of Movies/TV Shows added per Year</vt:lpstr>
      <vt:lpstr>Number of Movies/TV Shows added per Month</vt:lpstr>
      <vt:lpstr>Top 10 Directors</vt:lpstr>
      <vt:lpstr>Top 10 Actors</vt:lpstr>
      <vt:lpstr>Top Genres of Netflix</vt:lpstr>
      <vt:lpstr>Top 10 Countries producing content on Netflix</vt:lpstr>
      <vt:lpstr>What Type of content produced by Top 10 Countries</vt:lpstr>
      <vt:lpstr>Ratings of content</vt:lpstr>
      <vt:lpstr>Duration of Movies</vt:lpstr>
      <vt:lpstr>Seasons of TV Shows                                            Longest TV Shows</vt:lpstr>
      <vt:lpstr>Feature Engineering</vt:lpstr>
      <vt:lpstr>K-Means Clustering</vt:lpstr>
      <vt:lpstr>Hierarchical Clustering</vt:lpstr>
      <vt:lpstr>DB SCAN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Unsupervised – Capstone Project</dc:title>
  <dc:creator>ss</dc:creator>
  <cp:lastModifiedBy>ss</cp:lastModifiedBy>
  <cp:revision>3</cp:revision>
  <dcterms:created xsi:type="dcterms:W3CDTF">2023-01-07T19:08:59Z</dcterms:created>
  <dcterms:modified xsi:type="dcterms:W3CDTF">2023-01-09T18:11:23Z</dcterms:modified>
</cp:coreProperties>
</file>