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2"/>
  </p:notesMasterIdLst>
  <p:handoutMasterIdLst>
    <p:handoutMasterId r:id="rId23"/>
  </p:handoutMasterIdLst>
  <p:sldIdLst>
    <p:sldId id="256" r:id="rId5"/>
    <p:sldId id="259" r:id="rId6"/>
    <p:sldId id="260" r:id="rId7"/>
    <p:sldId id="264" r:id="rId8"/>
    <p:sldId id="265" r:id="rId9"/>
    <p:sldId id="266" r:id="rId10"/>
    <p:sldId id="268" r:id="rId11"/>
    <p:sldId id="267" r:id="rId12"/>
    <p:sldId id="269" r:id="rId13"/>
    <p:sldId id="270" r:id="rId14"/>
    <p:sldId id="271" r:id="rId15"/>
    <p:sldId id="272" r:id="rId16"/>
    <p:sldId id="273" r:id="rId17"/>
    <p:sldId id="274" r:id="rId18"/>
    <p:sldId id="275" r:id="rId19"/>
    <p:sldId id="276"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2" autoAdjust="0"/>
  </p:normalViewPr>
  <p:slideViewPr>
    <p:cSldViewPr snapToGrid="0">
      <p:cViewPr varScale="1">
        <p:scale>
          <a:sx n="47" d="100"/>
          <a:sy n="47" d="100"/>
        </p:scale>
        <p:origin x="43" y="566"/>
      </p:cViewPr>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92402E-D48E-4A20-9102-45582919617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A49DF98-867D-48FD-8C6A-11619CC54E26}">
      <dgm:prSet custT="1"/>
      <dgm:spPr>
        <a:solidFill>
          <a:schemeClr val="accent2"/>
        </a:solidFill>
        <a:ln>
          <a:noFill/>
        </a:ln>
      </dgm:spPr>
      <dgm:t>
        <a:bodyPr/>
        <a:lstStyle/>
        <a:p>
          <a:pPr algn="ctr"/>
          <a:r>
            <a:rPr lang="en-ZA" sz="2800" dirty="0">
              <a:solidFill>
                <a:schemeClr val="tx1"/>
              </a:solidFill>
            </a:rPr>
            <a:t>Object Oriented Programming</a:t>
          </a:r>
          <a:endParaRPr lang="en-US" sz="2800" dirty="0">
            <a:solidFill>
              <a:schemeClr val="tx1"/>
            </a:solidFill>
          </a:endParaRPr>
        </a:p>
      </dgm:t>
    </dgm:pt>
    <dgm:pt modelId="{68E16295-5968-427D-8FEC-140904115879}" type="parTrans" cxnId="{1514D9C3-0364-4D35-B599-B493CBB9F80D}">
      <dgm:prSet/>
      <dgm:spPr/>
      <dgm:t>
        <a:bodyPr/>
        <a:lstStyle/>
        <a:p>
          <a:endParaRPr lang="en-US" sz="2800"/>
        </a:p>
      </dgm:t>
    </dgm:pt>
    <dgm:pt modelId="{C8FD5B74-EA17-4780-8EAB-5CC8C9F831ED}" type="sibTrans" cxnId="{1514D9C3-0364-4D35-B599-B493CBB9F80D}">
      <dgm:prSet/>
      <dgm:spPr/>
      <dgm:t>
        <a:bodyPr/>
        <a:lstStyle/>
        <a:p>
          <a:endParaRPr lang="en-US" sz="2800"/>
        </a:p>
      </dgm:t>
    </dgm:pt>
    <dgm:pt modelId="{5395F473-4B00-496B-B453-6451BF799B09}">
      <dgm:prSet custT="1"/>
      <dgm:spPr>
        <a:noFill/>
        <a:ln>
          <a:noFill/>
        </a:ln>
      </dgm:spPr>
      <dgm:t>
        <a:bodyPr/>
        <a:lstStyle/>
        <a:p>
          <a:pPr>
            <a:buClr>
              <a:schemeClr val="accent2"/>
            </a:buClr>
            <a:buFont typeface="Wingdings" panose="05000000000000000000" pitchFamily="2" charset="2"/>
            <a:buNone/>
          </a:pPr>
          <a:endParaRPr lang="en-US" sz="2800" dirty="0">
            <a:solidFill>
              <a:schemeClr val="bg1"/>
            </a:solidFill>
          </a:endParaRPr>
        </a:p>
      </dgm:t>
    </dgm:pt>
    <dgm:pt modelId="{9C1152B7-4D34-4CA0-9DDC-F21FD4AEAD28}" type="parTrans" cxnId="{5982C12B-3881-4E5F-910B-CA265FD5E102}">
      <dgm:prSet/>
      <dgm:spPr/>
      <dgm:t>
        <a:bodyPr/>
        <a:lstStyle/>
        <a:p>
          <a:endParaRPr lang="en-US" sz="2800"/>
        </a:p>
      </dgm:t>
    </dgm:pt>
    <dgm:pt modelId="{169C7AF9-916F-47C4-A9C3-3ACADEA4D272}" type="sibTrans" cxnId="{5982C12B-3881-4E5F-910B-CA265FD5E102}">
      <dgm:prSet/>
      <dgm:spPr/>
      <dgm:t>
        <a:bodyPr/>
        <a:lstStyle/>
        <a:p>
          <a:endParaRPr lang="en-US" sz="2800"/>
        </a:p>
      </dgm:t>
    </dgm:pt>
    <dgm:pt modelId="{48838873-4431-4954-9171-1238775AC576}" type="pres">
      <dgm:prSet presAssocID="{B192402E-D48E-4A20-9102-455829196172}" presName="linear" presStyleCnt="0">
        <dgm:presLayoutVars>
          <dgm:dir/>
          <dgm:animLvl val="lvl"/>
          <dgm:resizeHandles val="exact"/>
        </dgm:presLayoutVars>
      </dgm:prSet>
      <dgm:spPr/>
    </dgm:pt>
    <dgm:pt modelId="{ADA60600-5F4A-49C6-91D8-2B4F4EF7F0C5}" type="pres">
      <dgm:prSet presAssocID="{7A49DF98-867D-48FD-8C6A-11619CC54E26}" presName="parentLin" presStyleCnt="0"/>
      <dgm:spPr/>
    </dgm:pt>
    <dgm:pt modelId="{47D332B7-C90F-4055-8376-68DED81340C7}" type="pres">
      <dgm:prSet presAssocID="{7A49DF98-867D-48FD-8C6A-11619CC54E26}" presName="parentLeftMargin" presStyleLbl="node1" presStyleIdx="0" presStyleCnt="1"/>
      <dgm:spPr/>
    </dgm:pt>
    <dgm:pt modelId="{8EFCDC49-2431-44A7-9E88-01190BAF5B19}" type="pres">
      <dgm:prSet presAssocID="{7A49DF98-867D-48FD-8C6A-11619CC54E26}" presName="parentText" presStyleLbl="node1" presStyleIdx="0" presStyleCnt="1" custScaleX="125463" custScaleY="33480" custLinFactY="-19725" custLinFactNeighborX="-10423" custLinFactNeighborY="-100000">
        <dgm:presLayoutVars>
          <dgm:chMax val="0"/>
          <dgm:bulletEnabled val="1"/>
        </dgm:presLayoutVars>
      </dgm:prSet>
      <dgm:spPr>
        <a:prstGeom prst="rect">
          <a:avLst/>
        </a:prstGeom>
      </dgm:spPr>
    </dgm:pt>
    <dgm:pt modelId="{F95C0667-9363-47DF-A653-E9673BF14A41}" type="pres">
      <dgm:prSet presAssocID="{7A49DF98-867D-48FD-8C6A-11619CC54E26}" presName="negativeSpace" presStyleCnt="0"/>
      <dgm:spPr/>
    </dgm:pt>
    <dgm:pt modelId="{A7174219-EC9E-4267-A04D-B18EE847387A}" type="pres">
      <dgm:prSet presAssocID="{7A49DF98-867D-48FD-8C6A-11619CC54E26}" presName="childText" presStyleLbl="conFgAcc1" presStyleIdx="0" presStyleCnt="1">
        <dgm:presLayoutVars>
          <dgm:bulletEnabled val="1"/>
        </dgm:presLayoutVars>
      </dgm:prSet>
      <dgm:spPr/>
    </dgm:pt>
  </dgm:ptLst>
  <dgm:cxnLst>
    <dgm:cxn modelId="{260CC718-1C19-4A58-B25E-4613464E2BCD}" type="presOf" srcId="{B192402E-D48E-4A20-9102-455829196172}" destId="{48838873-4431-4954-9171-1238775AC576}" srcOrd="0" destOrd="0" presId="urn:microsoft.com/office/officeart/2005/8/layout/list1"/>
    <dgm:cxn modelId="{5982C12B-3881-4E5F-910B-CA265FD5E102}" srcId="{7A49DF98-867D-48FD-8C6A-11619CC54E26}" destId="{5395F473-4B00-496B-B453-6451BF799B09}" srcOrd="0" destOrd="0" parTransId="{9C1152B7-4D34-4CA0-9DDC-F21FD4AEAD28}" sibTransId="{169C7AF9-916F-47C4-A9C3-3ACADEA4D272}"/>
    <dgm:cxn modelId="{323B659E-DBBB-459D-BAA9-704ADD5267A5}" type="presOf" srcId="{7A49DF98-867D-48FD-8C6A-11619CC54E26}" destId="{8EFCDC49-2431-44A7-9E88-01190BAF5B19}" srcOrd="1" destOrd="0" presId="urn:microsoft.com/office/officeart/2005/8/layout/list1"/>
    <dgm:cxn modelId="{90F473B2-165C-42F0-BB66-183652D2B743}" type="presOf" srcId="{5395F473-4B00-496B-B453-6451BF799B09}" destId="{A7174219-EC9E-4267-A04D-B18EE847387A}" srcOrd="0" destOrd="0" presId="urn:microsoft.com/office/officeart/2005/8/layout/list1"/>
    <dgm:cxn modelId="{1514D9C3-0364-4D35-B599-B493CBB9F80D}" srcId="{B192402E-D48E-4A20-9102-455829196172}" destId="{7A49DF98-867D-48FD-8C6A-11619CC54E26}" srcOrd="0" destOrd="0" parTransId="{68E16295-5968-427D-8FEC-140904115879}" sibTransId="{C8FD5B74-EA17-4780-8EAB-5CC8C9F831ED}"/>
    <dgm:cxn modelId="{50E4AAED-ECDC-4575-BA45-A3C06AC70654}" type="presOf" srcId="{7A49DF98-867D-48FD-8C6A-11619CC54E26}" destId="{47D332B7-C90F-4055-8376-68DED81340C7}" srcOrd="0" destOrd="0" presId="urn:microsoft.com/office/officeart/2005/8/layout/list1"/>
    <dgm:cxn modelId="{D78A3A74-3735-46A5-AE53-D5DBFCE60B3C}" type="presParOf" srcId="{48838873-4431-4954-9171-1238775AC576}" destId="{ADA60600-5F4A-49C6-91D8-2B4F4EF7F0C5}" srcOrd="0" destOrd="0" presId="urn:microsoft.com/office/officeart/2005/8/layout/list1"/>
    <dgm:cxn modelId="{0BA1AE4E-38D2-4A37-B0B8-E3322BED4927}" type="presParOf" srcId="{ADA60600-5F4A-49C6-91D8-2B4F4EF7F0C5}" destId="{47D332B7-C90F-4055-8376-68DED81340C7}" srcOrd="0" destOrd="0" presId="urn:microsoft.com/office/officeart/2005/8/layout/list1"/>
    <dgm:cxn modelId="{D5C3BD72-4785-4C45-A8D6-1E2106C5A127}" type="presParOf" srcId="{ADA60600-5F4A-49C6-91D8-2B4F4EF7F0C5}" destId="{8EFCDC49-2431-44A7-9E88-01190BAF5B19}" srcOrd="1" destOrd="0" presId="urn:microsoft.com/office/officeart/2005/8/layout/list1"/>
    <dgm:cxn modelId="{0EF623F6-C99C-4198-8F44-98A4197C3E57}" type="presParOf" srcId="{48838873-4431-4954-9171-1238775AC576}" destId="{F95C0667-9363-47DF-A653-E9673BF14A41}" srcOrd="1" destOrd="0" presId="urn:microsoft.com/office/officeart/2005/8/layout/list1"/>
    <dgm:cxn modelId="{FC6441F3-3646-434B-8813-D41E2442279A}" type="presParOf" srcId="{48838873-4431-4954-9171-1238775AC576}" destId="{A7174219-EC9E-4267-A04D-B18EE847387A}" srcOrd="2" destOrd="0" presId="urn:microsoft.com/office/officeart/2005/8/layout/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174219-EC9E-4267-A04D-B18EE847387A}">
      <dsp:nvSpPr>
        <dsp:cNvPr id="0" name=""/>
        <dsp:cNvSpPr/>
      </dsp:nvSpPr>
      <dsp:spPr>
        <a:xfrm>
          <a:off x="0" y="2173437"/>
          <a:ext cx="6156323" cy="1638000"/>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7799" tIns="1353820" rIns="477799" bIns="199136" numCol="1" spcCol="1270" anchor="t" anchorCtr="0">
          <a:noAutofit/>
        </a:bodyPr>
        <a:lstStyle/>
        <a:p>
          <a:pPr marL="285750" lvl="1" indent="-285750" algn="l" defTabSz="1244600">
            <a:lnSpc>
              <a:spcPct val="90000"/>
            </a:lnSpc>
            <a:spcBef>
              <a:spcPct val="0"/>
            </a:spcBef>
            <a:spcAft>
              <a:spcPct val="15000"/>
            </a:spcAft>
            <a:buClr>
              <a:schemeClr val="accent2"/>
            </a:buClr>
            <a:buFont typeface="Wingdings" panose="05000000000000000000" pitchFamily="2" charset="2"/>
            <a:buNone/>
          </a:pPr>
          <a:endParaRPr lang="en-US" sz="2800" kern="1200" dirty="0">
            <a:solidFill>
              <a:schemeClr val="bg1"/>
            </a:solidFill>
          </a:endParaRPr>
        </a:p>
      </dsp:txBody>
      <dsp:txXfrm>
        <a:off x="0" y="2173437"/>
        <a:ext cx="6156323" cy="1638000"/>
      </dsp:txXfrm>
    </dsp:sp>
    <dsp:sp modelId="{8EFCDC49-2431-44A7-9E88-01190BAF5B19}">
      <dsp:nvSpPr>
        <dsp:cNvPr id="0" name=""/>
        <dsp:cNvSpPr/>
      </dsp:nvSpPr>
      <dsp:spPr>
        <a:xfrm>
          <a:off x="275732" y="193139"/>
          <a:ext cx="5406735" cy="64241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886" tIns="0" rIns="162886" bIns="0" numCol="1" spcCol="1270" anchor="ctr" anchorCtr="0">
          <a:noAutofit/>
        </a:bodyPr>
        <a:lstStyle/>
        <a:p>
          <a:pPr marL="0" lvl="0" indent="0" algn="ctr" defTabSz="1244600">
            <a:lnSpc>
              <a:spcPct val="90000"/>
            </a:lnSpc>
            <a:spcBef>
              <a:spcPct val="0"/>
            </a:spcBef>
            <a:spcAft>
              <a:spcPct val="35000"/>
            </a:spcAft>
            <a:buNone/>
          </a:pPr>
          <a:r>
            <a:rPr lang="en-ZA" sz="2800" kern="1200" dirty="0">
              <a:solidFill>
                <a:schemeClr val="tx1"/>
              </a:solidFill>
            </a:rPr>
            <a:t>Object Oriented Programming</a:t>
          </a:r>
          <a:endParaRPr lang="en-US" sz="2800" kern="1200" dirty="0">
            <a:solidFill>
              <a:schemeClr val="tx1"/>
            </a:solidFill>
          </a:endParaRPr>
        </a:p>
      </dsp:txBody>
      <dsp:txXfrm>
        <a:off x="275732" y="193139"/>
        <a:ext cx="5406735" cy="64241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t>4/13/2020</a:t>
            </a:fld>
            <a:endParaRPr lang="en-US" dirty="0"/>
          </a:p>
        </p:txBody>
      </p:sp>
      <p:sp>
        <p:nvSpPr>
          <p:cNvPr id="4" name="Footer Placeholder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t>‹#›</a:t>
            </a:fld>
            <a:endParaRPr lang="en-US" dirty="0"/>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4/13/2020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a:t>Click to 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abhikr3195"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hyperlink" Target="http://commons.wikimedia.org/wiki/File:Car_icon.png" TargetMode="External"/><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hyperlink" Target="https://creativecommons.org/licenses/by-sa/3.0/" TargetMode="External"/><Relationship Id="rId5" Type="http://schemas.openxmlformats.org/officeDocument/2006/relationships/diagramColors" Target="../diagrams/colors1.xml"/><Relationship Id="rId10" Type="http://schemas.openxmlformats.org/officeDocument/2006/relationships/hyperlink" Target="https://commons.wikimedia.org/wiki/File:Electric_car_icon.png" TargetMode="External"/><Relationship Id="rId4" Type="http://schemas.openxmlformats.org/officeDocument/2006/relationships/diagramQuickStyle" Target="../diagrams/quickStyle1.xml"/><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397C2DB-90F2-4971-AC44-7CDDF5A3B552}"/>
              </a:ext>
            </a:extLst>
          </p:cNvPr>
          <p:cNvSpPr>
            <a:spLocks noGrp="1"/>
          </p:cNvSpPr>
          <p:nvPr>
            <p:ph type="body" sz="half" idx="2"/>
          </p:nvPr>
        </p:nvSpPr>
        <p:spPr/>
        <p:txBody>
          <a:bodyPr/>
          <a:lstStyle/>
          <a:p>
            <a:r>
              <a:rPr lang="en-US" dirty="0"/>
              <a:t>Double Tap to Add Subtitle</a:t>
            </a:r>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1028" name="Picture 4" descr="What is Object Oriented Programming (OOPS)? Simple Explanation for ...">
            <a:extLst>
              <a:ext uri="{FF2B5EF4-FFF2-40B4-BE49-F238E27FC236}">
                <a16:creationId xmlns:a16="http://schemas.microsoft.com/office/drawing/2014/main" id="{5B56F30F-1206-49FC-9DD2-3B290A19E2A8}"/>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949" b="949"/>
          <a:stretch>
            <a:fillRect/>
          </a:stretch>
        </p:blipFill>
        <p:spPr bwMode="auto">
          <a:xfrm>
            <a:off x="0" y="0"/>
            <a:ext cx="12192000" cy="67278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5732584-0F0F-4A63-9DE0-AA8E71AC2794}"/>
              </a:ext>
            </a:extLst>
          </p:cNvPr>
          <p:cNvSpPr txBox="1"/>
          <p:nvPr/>
        </p:nvSpPr>
        <p:spPr>
          <a:xfrm>
            <a:off x="3745831" y="6130642"/>
            <a:ext cx="4700337" cy="461665"/>
          </a:xfrm>
          <a:prstGeom prst="rect">
            <a:avLst/>
          </a:prstGeom>
          <a:noFill/>
        </p:spPr>
        <p:txBody>
          <a:bodyPr wrap="square" rtlCol="0">
            <a:spAutoFit/>
          </a:bodyPr>
          <a:lstStyle/>
          <a:p>
            <a:r>
              <a:rPr lang="en-IN" dirty="0"/>
              <a:t>    </a:t>
            </a:r>
            <a:r>
              <a:rPr lang="en-IN" sz="2400" dirty="0"/>
              <a:t>Abhishek Kumar Chaudhary</a:t>
            </a:r>
          </a:p>
        </p:txBody>
      </p:sp>
    </p:spTree>
    <p:extLst>
      <p:ext uri="{BB962C8B-B14F-4D97-AF65-F5344CB8AC3E}">
        <p14:creationId xmlns:p14="http://schemas.microsoft.com/office/powerpoint/2010/main" val="1136250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A4031-61CF-48E3-AE66-644EEBA0ECEA}"/>
              </a:ext>
            </a:extLst>
          </p:cNvPr>
          <p:cNvSpPr>
            <a:spLocks noGrp="1"/>
          </p:cNvSpPr>
          <p:nvPr>
            <p:ph type="title"/>
          </p:nvPr>
        </p:nvSpPr>
        <p:spPr>
          <a:xfrm>
            <a:off x="838200" y="264205"/>
            <a:ext cx="6273800" cy="833663"/>
          </a:xfrm>
        </p:spPr>
        <p:txBody>
          <a:bodyPr/>
          <a:lstStyle/>
          <a:p>
            <a:r>
              <a:rPr lang="en-IN" dirty="0"/>
              <a:t>Shallow Copy and Deep Copy</a:t>
            </a:r>
          </a:p>
        </p:txBody>
      </p:sp>
      <p:sp>
        <p:nvSpPr>
          <p:cNvPr id="3" name="Content Placeholder 2">
            <a:extLst>
              <a:ext uri="{FF2B5EF4-FFF2-40B4-BE49-F238E27FC236}">
                <a16:creationId xmlns:a16="http://schemas.microsoft.com/office/drawing/2014/main" id="{2A9CEC48-511E-4B7C-9495-CA2925F385A9}"/>
              </a:ext>
            </a:extLst>
          </p:cNvPr>
          <p:cNvSpPr>
            <a:spLocks noGrp="1"/>
          </p:cNvSpPr>
          <p:nvPr>
            <p:ph idx="1"/>
          </p:nvPr>
        </p:nvSpPr>
        <p:spPr>
          <a:xfrm>
            <a:off x="838200" y="1312277"/>
            <a:ext cx="5370095" cy="4760439"/>
          </a:xfrm>
        </p:spPr>
        <p:txBody>
          <a:bodyPr/>
          <a:lstStyle/>
          <a:p>
            <a:pPr marL="0" indent="0" algn="just">
              <a:buNone/>
            </a:pPr>
            <a:r>
              <a:rPr lang="en-US" dirty="0"/>
              <a:t>A shallow copy of an object copies all of the member field values. This works well if the fields are values, but may not be what you want for fields that point to dynamically allocated memory. The pointer will be copied. but the memory it points to will not be copied – the field in both the original object and the copy will then point to the same dynamically allocated memory, which is not usually what you want. The default copy constructor and assignment operator make shallow copies.</a:t>
            </a:r>
            <a:endParaRPr lang="en-IN" dirty="0"/>
          </a:p>
          <a:p>
            <a:pPr marL="0" indent="0" algn="just">
              <a:buNone/>
            </a:pPr>
            <a:r>
              <a:rPr lang="en-IN" dirty="0"/>
              <a:t>Suppose you have two car and so you can  have a copy and update the name for second car. So if you update the name in second car the name of first car also get update and this creates a problem.</a:t>
            </a:r>
          </a:p>
        </p:txBody>
      </p:sp>
      <p:sp>
        <p:nvSpPr>
          <p:cNvPr id="4" name="Slide Number Placeholder 3">
            <a:extLst>
              <a:ext uri="{FF2B5EF4-FFF2-40B4-BE49-F238E27FC236}">
                <a16:creationId xmlns:a16="http://schemas.microsoft.com/office/drawing/2014/main" id="{0984C39B-D815-4C24-9F65-0EEEF62CB5E5}"/>
              </a:ext>
            </a:extLst>
          </p:cNvPr>
          <p:cNvSpPr>
            <a:spLocks noGrp="1"/>
          </p:cNvSpPr>
          <p:nvPr>
            <p:ph type="sldNum" sz="quarter" idx="10"/>
          </p:nvPr>
        </p:nvSpPr>
        <p:spPr/>
        <p:txBody>
          <a:bodyPr/>
          <a:lstStyle/>
          <a:p>
            <a:r>
              <a:rPr lang="en-US"/>
              <a:t>PAGE </a:t>
            </a:r>
            <a:fld id="{4A9B5881-4007-4345-955A-79C2656F0C49}" type="slidenum">
              <a:rPr lang="en-US" smtClean="0"/>
              <a:pPr/>
              <a:t>10</a:t>
            </a:fld>
            <a:endParaRPr lang="en-US" dirty="0"/>
          </a:p>
        </p:txBody>
      </p:sp>
      <p:sp>
        <p:nvSpPr>
          <p:cNvPr id="5" name="TextBox 4">
            <a:extLst>
              <a:ext uri="{FF2B5EF4-FFF2-40B4-BE49-F238E27FC236}">
                <a16:creationId xmlns:a16="http://schemas.microsoft.com/office/drawing/2014/main" id="{EE91F70C-B53D-41A5-BE8A-FB361F6CB820}"/>
              </a:ext>
            </a:extLst>
          </p:cNvPr>
          <p:cNvSpPr txBox="1"/>
          <p:nvPr/>
        </p:nvSpPr>
        <p:spPr>
          <a:xfrm>
            <a:off x="6785811" y="1475874"/>
            <a:ext cx="5021178" cy="1754326"/>
          </a:xfrm>
          <a:prstGeom prst="rect">
            <a:avLst/>
          </a:prstGeom>
          <a:noFill/>
        </p:spPr>
        <p:txBody>
          <a:bodyPr wrap="square" rtlCol="0">
            <a:spAutoFit/>
          </a:bodyPr>
          <a:lstStyle/>
          <a:p>
            <a:r>
              <a:rPr lang="en-US" dirty="0">
                <a:solidFill>
                  <a:schemeClr val="accent6">
                    <a:lumMod val="60000"/>
                    <a:lumOff val="40000"/>
                  </a:schemeClr>
                </a:solidFill>
              </a:rPr>
              <a:t>A deep copy copies all fields, and makes copies of dynamically allocated memory pointed to by the fields. To make a deep copy, you must write a copy constructor and overload the assignment operator, otherwise the copy will point to the original, with </a:t>
            </a:r>
            <a:r>
              <a:rPr lang="en-US" dirty="0" err="1">
                <a:solidFill>
                  <a:schemeClr val="accent6">
                    <a:lumMod val="60000"/>
                    <a:lumOff val="40000"/>
                  </a:schemeClr>
                </a:solidFill>
              </a:rPr>
              <a:t>disasterous</a:t>
            </a:r>
            <a:r>
              <a:rPr lang="en-US" dirty="0">
                <a:solidFill>
                  <a:schemeClr val="accent6">
                    <a:lumMod val="60000"/>
                    <a:lumOff val="40000"/>
                  </a:schemeClr>
                </a:solidFill>
              </a:rPr>
              <a:t> consequences</a:t>
            </a:r>
            <a:endParaRPr lang="en-IN" dirty="0">
              <a:solidFill>
                <a:schemeClr val="accent6">
                  <a:lumMod val="60000"/>
                  <a:lumOff val="40000"/>
                </a:schemeClr>
              </a:solidFill>
            </a:endParaRPr>
          </a:p>
        </p:txBody>
      </p:sp>
      <p:pic>
        <p:nvPicPr>
          <p:cNvPr id="6" name="Picture 5">
            <a:extLst>
              <a:ext uri="{FF2B5EF4-FFF2-40B4-BE49-F238E27FC236}">
                <a16:creationId xmlns:a16="http://schemas.microsoft.com/office/drawing/2014/main" id="{A8E92C71-8EF7-4E77-9BC8-F5573954A753}"/>
              </a:ext>
            </a:extLst>
          </p:cNvPr>
          <p:cNvPicPr>
            <a:picLocks noChangeAspect="1"/>
          </p:cNvPicPr>
          <p:nvPr/>
        </p:nvPicPr>
        <p:blipFill>
          <a:blip r:embed="rId2"/>
          <a:stretch>
            <a:fillRect/>
          </a:stretch>
        </p:blipFill>
        <p:spPr>
          <a:xfrm>
            <a:off x="6785811" y="3429000"/>
            <a:ext cx="3228975" cy="2257425"/>
          </a:xfrm>
          <a:prstGeom prst="rect">
            <a:avLst/>
          </a:prstGeom>
        </p:spPr>
      </p:pic>
    </p:spTree>
    <p:extLst>
      <p:ext uri="{BB962C8B-B14F-4D97-AF65-F5344CB8AC3E}">
        <p14:creationId xmlns:p14="http://schemas.microsoft.com/office/powerpoint/2010/main" val="2554951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948C-0545-439A-A703-C666EE1951AC}"/>
              </a:ext>
            </a:extLst>
          </p:cNvPr>
          <p:cNvSpPr>
            <a:spLocks noGrp="1"/>
          </p:cNvSpPr>
          <p:nvPr>
            <p:ph type="title"/>
          </p:nvPr>
        </p:nvSpPr>
        <p:spPr>
          <a:xfrm>
            <a:off x="838200" y="611076"/>
            <a:ext cx="5819274" cy="833663"/>
          </a:xfrm>
        </p:spPr>
        <p:txBody>
          <a:bodyPr/>
          <a:lstStyle/>
          <a:p>
            <a:r>
              <a:rPr lang="en-IN" dirty="0"/>
              <a:t>Copy Assignment Operator</a:t>
            </a:r>
          </a:p>
        </p:txBody>
      </p:sp>
      <p:sp>
        <p:nvSpPr>
          <p:cNvPr id="3" name="Content Placeholder 2">
            <a:extLst>
              <a:ext uri="{FF2B5EF4-FFF2-40B4-BE49-F238E27FC236}">
                <a16:creationId xmlns:a16="http://schemas.microsoft.com/office/drawing/2014/main" id="{405A0FAA-7B13-42D5-819B-ED3F38276AC1}"/>
              </a:ext>
            </a:extLst>
          </p:cNvPr>
          <p:cNvSpPr>
            <a:spLocks noGrp="1"/>
          </p:cNvSpPr>
          <p:nvPr>
            <p:ph idx="1"/>
          </p:nvPr>
        </p:nvSpPr>
        <p:spPr/>
        <p:txBody>
          <a:bodyPr/>
          <a:lstStyle/>
          <a:p>
            <a:pPr marL="0" indent="0">
              <a:buNone/>
            </a:pPr>
            <a:r>
              <a:rPr lang="en-IN" dirty="0"/>
              <a:t>Suppose you have two car object name A and B. If you do </a:t>
            </a:r>
          </a:p>
          <a:p>
            <a:pPr marL="0" indent="0">
              <a:buNone/>
            </a:pPr>
            <a:r>
              <a:rPr lang="en-IN" dirty="0"/>
              <a:t>B = A. Then all the properties of B are replaced by A.  This </a:t>
            </a:r>
          </a:p>
          <a:p>
            <a:pPr marL="0" indent="0">
              <a:buNone/>
            </a:pPr>
            <a:r>
              <a:rPr lang="en-IN" dirty="0"/>
              <a:t>‘=‘ is called copy assignment operator.</a:t>
            </a:r>
          </a:p>
          <a:p>
            <a:pPr marL="0" indent="0">
              <a:buNone/>
            </a:pPr>
            <a:endParaRPr lang="en-IN" dirty="0"/>
          </a:p>
          <a:p>
            <a:pPr marL="0" indent="0">
              <a:buNone/>
            </a:pPr>
            <a:r>
              <a:rPr lang="en-IN" dirty="0"/>
              <a:t>This also makes shallow copy. So we have to write our own </a:t>
            </a:r>
          </a:p>
          <a:p>
            <a:pPr marL="0" indent="0">
              <a:buNone/>
            </a:pPr>
            <a:r>
              <a:rPr lang="en-IN" dirty="0"/>
              <a:t>Copy assignment operator. So we need to make deep copy in order to prevent this hazard :p.</a:t>
            </a:r>
          </a:p>
          <a:p>
            <a:pPr marL="0" indent="0">
              <a:buNone/>
            </a:pPr>
            <a:endParaRPr lang="en-IN" dirty="0"/>
          </a:p>
          <a:p>
            <a:pPr marL="0" indent="0">
              <a:buNone/>
            </a:pPr>
            <a:r>
              <a:rPr lang="en-IN" dirty="0"/>
              <a:t>Copy constructor is called only once but assignment operator are called numerous time.</a:t>
            </a:r>
          </a:p>
        </p:txBody>
      </p:sp>
      <p:sp>
        <p:nvSpPr>
          <p:cNvPr id="4" name="Slide Number Placeholder 3">
            <a:extLst>
              <a:ext uri="{FF2B5EF4-FFF2-40B4-BE49-F238E27FC236}">
                <a16:creationId xmlns:a16="http://schemas.microsoft.com/office/drawing/2014/main" id="{58AA0EE5-71C0-43E6-9063-697CD46E9CFB}"/>
              </a:ext>
            </a:extLst>
          </p:cNvPr>
          <p:cNvSpPr>
            <a:spLocks noGrp="1"/>
          </p:cNvSpPr>
          <p:nvPr>
            <p:ph type="sldNum" sz="quarter" idx="10"/>
          </p:nvPr>
        </p:nvSpPr>
        <p:spPr/>
        <p:txBody>
          <a:bodyPr/>
          <a:lstStyle/>
          <a:p>
            <a:r>
              <a:rPr lang="en-US"/>
              <a:t>PAGE </a:t>
            </a:r>
            <a:fld id="{4A9B5881-4007-4345-955A-79C2656F0C49}" type="slidenum">
              <a:rPr lang="en-US" smtClean="0"/>
              <a:pPr/>
              <a:t>11</a:t>
            </a:fld>
            <a:endParaRPr lang="en-US" dirty="0"/>
          </a:p>
        </p:txBody>
      </p:sp>
      <p:pic>
        <p:nvPicPr>
          <p:cNvPr id="5" name="Picture 4">
            <a:extLst>
              <a:ext uri="{FF2B5EF4-FFF2-40B4-BE49-F238E27FC236}">
                <a16:creationId xmlns:a16="http://schemas.microsoft.com/office/drawing/2014/main" id="{FD91394C-A1D4-4A72-BF77-5FCCC2CEB436}"/>
              </a:ext>
            </a:extLst>
          </p:cNvPr>
          <p:cNvPicPr>
            <a:picLocks noChangeAspect="1"/>
          </p:cNvPicPr>
          <p:nvPr/>
        </p:nvPicPr>
        <p:blipFill>
          <a:blip r:embed="rId2"/>
          <a:stretch>
            <a:fillRect/>
          </a:stretch>
        </p:blipFill>
        <p:spPr>
          <a:xfrm>
            <a:off x="7481386" y="1685925"/>
            <a:ext cx="4448175" cy="1743075"/>
          </a:xfrm>
          <a:prstGeom prst="rect">
            <a:avLst/>
          </a:prstGeom>
        </p:spPr>
      </p:pic>
    </p:spTree>
    <p:extLst>
      <p:ext uri="{BB962C8B-B14F-4D97-AF65-F5344CB8AC3E}">
        <p14:creationId xmlns:p14="http://schemas.microsoft.com/office/powerpoint/2010/main" val="2966675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5CCE7-5FF2-4020-AF81-B8F15567D961}"/>
              </a:ext>
            </a:extLst>
          </p:cNvPr>
          <p:cNvSpPr>
            <a:spLocks noGrp="1"/>
          </p:cNvSpPr>
          <p:nvPr>
            <p:ph type="title"/>
          </p:nvPr>
        </p:nvSpPr>
        <p:spPr>
          <a:xfrm>
            <a:off x="838200" y="264205"/>
            <a:ext cx="2626895" cy="833663"/>
          </a:xfrm>
        </p:spPr>
        <p:txBody>
          <a:bodyPr/>
          <a:lstStyle/>
          <a:p>
            <a:r>
              <a:rPr lang="en-IN" dirty="0"/>
              <a:t>Destructor</a:t>
            </a:r>
          </a:p>
        </p:txBody>
      </p:sp>
      <p:sp>
        <p:nvSpPr>
          <p:cNvPr id="3" name="Content Placeholder 2">
            <a:extLst>
              <a:ext uri="{FF2B5EF4-FFF2-40B4-BE49-F238E27FC236}">
                <a16:creationId xmlns:a16="http://schemas.microsoft.com/office/drawing/2014/main" id="{EE961E72-94AD-46CD-8B2A-28FA55C698BF}"/>
              </a:ext>
            </a:extLst>
          </p:cNvPr>
          <p:cNvSpPr>
            <a:spLocks noGrp="1"/>
          </p:cNvSpPr>
          <p:nvPr>
            <p:ph idx="1"/>
          </p:nvPr>
        </p:nvSpPr>
        <p:spPr>
          <a:xfrm>
            <a:off x="838200" y="1825625"/>
            <a:ext cx="4840705" cy="3404101"/>
          </a:xfrm>
        </p:spPr>
        <p:txBody>
          <a:bodyPr>
            <a:normAutofit lnSpcReduction="10000"/>
          </a:bodyPr>
          <a:lstStyle/>
          <a:p>
            <a:pPr marL="0" indent="0">
              <a:buNone/>
            </a:pPr>
            <a:r>
              <a:rPr lang="en-IN" dirty="0"/>
              <a:t>The idea of the destructor is to destroy memory which is created by object.</a:t>
            </a:r>
          </a:p>
          <a:p>
            <a:pPr marL="0" indent="0">
              <a:buNone/>
            </a:pPr>
            <a:r>
              <a:rPr lang="en-US" dirty="0"/>
              <a:t>If we do not write our own destructor in class, compiler creates a default destructor for us. The default destructor works fine unless we have dynamically allocated memory or pointer in class. When a class contains a pointer to memory allocated in class, we should write a destructor to release memory before the class instance is destroyed. This must be done to avoid memory leak.</a:t>
            </a:r>
            <a:endParaRPr lang="en-IN" dirty="0"/>
          </a:p>
        </p:txBody>
      </p:sp>
      <p:sp>
        <p:nvSpPr>
          <p:cNvPr id="4" name="Slide Number Placeholder 3">
            <a:extLst>
              <a:ext uri="{FF2B5EF4-FFF2-40B4-BE49-F238E27FC236}">
                <a16:creationId xmlns:a16="http://schemas.microsoft.com/office/drawing/2014/main" id="{0E2B5A4E-F28B-45C7-B2E1-94FA0067A4F4}"/>
              </a:ext>
            </a:extLst>
          </p:cNvPr>
          <p:cNvSpPr>
            <a:spLocks noGrp="1"/>
          </p:cNvSpPr>
          <p:nvPr>
            <p:ph type="sldNum" sz="quarter" idx="10"/>
          </p:nvPr>
        </p:nvSpPr>
        <p:spPr/>
        <p:txBody>
          <a:bodyPr/>
          <a:lstStyle/>
          <a:p>
            <a:r>
              <a:rPr lang="en-US"/>
              <a:t>PAGE </a:t>
            </a:r>
            <a:fld id="{4A9B5881-4007-4345-955A-79C2656F0C49}" type="slidenum">
              <a:rPr lang="en-US" smtClean="0"/>
              <a:pPr/>
              <a:t>12</a:t>
            </a:fld>
            <a:endParaRPr lang="en-US" dirty="0"/>
          </a:p>
        </p:txBody>
      </p:sp>
      <p:pic>
        <p:nvPicPr>
          <p:cNvPr id="5" name="Picture 4">
            <a:extLst>
              <a:ext uri="{FF2B5EF4-FFF2-40B4-BE49-F238E27FC236}">
                <a16:creationId xmlns:a16="http://schemas.microsoft.com/office/drawing/2014/main" id="{29CE7C13-90B9-4887-9191-E0254EDC946A}"/>
              </a:ext>
            </a:extLst>
          </p:cNvPr>
          <p:cNvPicPr>
            <a:picLocks noChangeAspect="1"/>
          </p:cNvPicPr>
          <p:nvPr/>
        </p:nvPicPr>
        <p:blipFill>
          <a:blip r:embed="rId2"/>
          <a:stretch>
            <a:fillRect/>
          </a:stretch>
        </p:blipFill>
        <p:spPr>
          <a:xfrm>
            <a:off x="6762501" y="927183"/>
            <a:ext cx="3800475" cy="4714875"/>
          </a:xfrm>
          <a:prstGeom prst="rect">
            <a:avLst/>
          </a:prstGeom>
        </p:spPr>
      </p:pic>
    </p:spTree>
    <p:extLst>
      <p:ext uri="{BB962C8B-B14F-4D97-AF65-F5344CB8AC3E}">
        <p14:creationId xmlns:p14="http://schemas.microsoft.com/office/powerpoint/2010/main" val="2892301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CD688-3B41-4048-8EDB-5390EED23953}"/>
              </a:ext>
            </a:extLst>
          </p:cNvPr>
          <p:cNvSpPr>
            <a:spLocks noGrp="1"/>
          </p:cNvSpPr>
          <p:nvPr>
            <p:ph type="title"/>
          </p:nvPr>
        </p:nvSpPr>
        <p:spPr>
          <a:xfrm>
            <a:off x="838200" y="264205"/>
            <a:ext cx="5257800" cy="833663"/>
          </a:xfrm>
        </p:spPr>
        <p:txBody>
          <a:bodyPr/>
          <a:lstStyle/>
          <a:p>
            <a:r>
              <a:rPr lang="en-IN" dirty="0"/>
              <a:t>Constant Data Member</a:t>
            </a:r>
          </a:p>
        </p:txBody>
      </p:sp>
      <p:sp>
        <p:nvSpPr>
          <p:cNvPr id="3" name="Content Placeholder 2">
            <a:extLst>
              <a:ext uri="{FF2B5EF4-FFF2-40B4-BE49-F238E27FC236}">
                <a16:creationId xmlns:a16="http://schemas.microsoft.com/office/drawing/2014/main" id="{D7DAD481-B7B2-4949-9732-F872B74E2DF2}"/>
              </a:ext>
            </a:extLst>
          </p:cNvPr>
          <p:cNvSpPr>
            <a:spLocks noGrp="1"/>
          </p:cNvSpPr>
          <p:nvPr>
            <p:ph idx="1"/>
          </p:nvPr>
        </p:nvSpPr>
        <p:spPr>
          <a:xfrm>
            <a:off x="838200" y="1307434"/>
            <a:ext cx="6273800" cy="2814898"/>
          </a:xfrm>
        </p:spPr>
        <p:txBody>
          <a:bodyPr/>
          <a:lstStyle/>
          <a:p>
            <a:pPr marL="0" indent="0" algn="just">
              <a:buNone/>
            </a:pPr>
            <a:r>
              <a:rPr lang="en-IN" dirty="0"/>
              <a:t>There are particular member which are constant that cant be changed. We can initialize any value and make it constant so that we don’t change it late. </a:t>
            </a:r>
          </a:p>
          <a:p>
            <a:pPr marL="0" indent="0" algn="just">
              <a:buNone/>
            </a:pPr>
            <a:r>
              <a:rPr lang="en-IN" dirty="0"/>
              <a:t>To make a variable constant initialize it with const.</a:t>
            </a:r>
          </a:p>
          <a:p>
            <a:pPr marL="0" indent="0" algn="just">
              <a:buNone/>
            </a:pPr>
            <a:r>
              <a:rPr lang="en-IN" dirty="0"/>
              <a:t>When we enter the body of the constructor if we do any change in value then it is assignment but before it if something is done then it is called initialization. And in case of </a:t>
            </a:r>
            <a:r>
              <a:rPr lang="en-IN" dirty="0" err="1"/>
              <a:t>const</a:t>
            </a:r>
            <a:r>
              <a:rPr lang="en-IN" dirty="0"/>
              <a:t> we need to do initialization.</a:t>
            </a:r>
          </a:p>
        </p:txBody>
      </p:sp>
      <p:sp>
        <p:nvSpPr>
          <p:cNvPr id="4" name="Slide Number Placeholder 3">
            <a:extLst>
              <a:ext uri="{FF2B5EF4-FFF2-40B4-BE49-F238E27FC236}">
                <a16:creationId xmlns:a16="http://schemas.microsoft.com/office/drawing/2014/main" id="{CEEBC95C-0916-4ADA-935B-CDDE82F302F2}"/>
              </a:ext>
            </a:extLst>
          </p:cNvPr>
          <p:cNvSpPr>
            <a:spLocks noGrp="1"/>
          </p:cNvSpPr>
          <p:nvPr>
            <p:ph type="sldNum" sz="quarter" idx="10"/>
          </p:nvPr>
        </p:nvSpPr>
        <p:spPr/>
        <p:txBody>
          <a:bodyPr/>
          <a:lstStyle/>
          <a:p>
            <a:r>
              <a:rPr lang="en-US"/>
              <a:t>PAGE </a:t>
            </a:r>
            <a:fld id="{4A9B5881-4007-4345-955A-79C2656F0C49}" type="slidenum">
              <a:rPr lang="en-US" smtClean="0"/>
              <a:pPr/>
              <a:t>13</a:t>
            </a:fld>
            <a:endParaRPr lang="en-US" dirty="0"/>
          </a:p>
        </p:txBody>
      </p:sp>
      <p:pic>
        <p:nvPicPr>
          <p:cNvPr id="5" name="Picture 4">
            <a:extLst>
              <a:ext uri="{FF2B5EF4-FFF2-40B4-BE49-F238E27FC236}">
                <a16:creationId xmlns:a16="http://schemas.microsoft.com/office/drawing/2014/main" id="{B14EB366-FC0C-412A-8B60-50138973D1CE}"/>
              </a:ext>
            </a:extLst>
          </p:cNvPr>
          <p:cNvPicPr>
            <a:picLocks noChangeAspect="1"/>
          </p:cNvPicPr>
          <p:nvPr/>
        </p:nvPicPr>
        <p:blipFill>
          <a:blip r:embed="rId2"/>
          <a:stretch>
            <a:fillRect/>
          </a:stretch>
        </p:blipFill>
        <p:spPr>
          <a:xfrm>
            <a:off x="7818269" y="1855118"/>
            <a:ext cx="3228975" cy="1038225"/>
          </a:xfrm>
          <a:prstGeom prst="rect">
            <a:avLst/>
          </a:prstGeom>
        </p:spPr>
      </p:pic>
      <p:sp>
        <p:nvSpPr>
          <p:cNvPr id="6" name="Title 1">
            <a:extLst>
              <a:ext uri="{FF2B5EF4-FFF2-40B4-BE49-F238E27FC236}">
                <a16:creationId xmlns:a16="http://schemas.microsoft.com/office/drawing/2014/main" id="{5D4AD435-55FA-4ED9-A443-A1A9C7726801}"/>
              </a:ext>
            </a:extLst>
          </p:cNvPr>
          <p:cNvSpPr txBox="1">
            <a:spLocks/>
          </p:cNvSpPr>
          <p:nvPr/>
        </p:nvSpPr>
        <p:spPr>
          <a:xfrm>
            <a:off x="838200" y="4122331"/>
            <a:ext cx="4070684" cy="833663"/>
          </a:xfrm>
          <a:prstGeom prst="rect">
            <a:avLst/>
          </a:prstGeom>
          <a:solidFill>
            <a:schemeClr val="accent2">
              <a:lumMod val="50000"/>
            </a:schemeClr>
          </a:solidFill>
        </p:spPr>
        <p:txBody>
          <a:bodyPr vert="horz" wrap="square" lIns="91440" tIns="108000" rIns="91440" bIns="108000" rtlCol="0" anchor="ctr">
            <a:spAutoFit/>
          </a:bodyPr>
          <a:lstStyle>
            <a:lvl1pPr algn="l" defTabSz="914400" rtl="0" eaLnBrk="1" latinLnBrk="0" hangingPunct="1">
              <a:lnSpc>
                <a:spcPct val="100000"/>
              </a:lnSpc>
              <a:spcBef>
                <a:spcPct val="0"/>
              </a:spcBef>
              <a:buNone/>
              <a:defRPr sz="4000" kern="1200">
                <a:solidFill>
                  <a:schemeClr val="bg1"/>
                </a:solidFill>
                <a:latin typeface="+mj-lt"/>
                <a:ea typeface="+mj-ea"/>
                <a:cs typeface="+mj-cs"/>
              </a:defRPr>
            </a:lvl1pPr>
          </a:lstStyle>
          <a:p>
            <a:r>
              <a:rPr lang="en-IN" dirty="0"/>
              <a:t>Constant Function</a:t>
            </a:r>
          </a:p>
        </p:txBody>
      </p:sp>
      <p:sp>
        <p:nvSpPr>
          <p:cNvPr id="7" name="Content Placeholder 2">
            <a:extLst>
              <a:ext uri="{FF2B5EF4-FFF2-40B4-BE49-F238E27FC236}">
                <a16:creationId xmlns:a16="http://schemas.microsoft.com/office/drawing/2014/main" id="{A44932CB-7332-48D8-B9EA-9A60901B7A13}"/>
              </a:ext>
            </a:extLst>
          </p:cNvPr>
          <p:cNvSpPr txBox="1">
            <a:spLocks/>
          </p:cNvSpPr>
          <p:nvPr/>
        </p:nvSpPr>
        <p:spPr>
          <a:xfrm>
            <a:off x="838200" y="5165559"/>
            <a:ext cx="6273800" cy="14282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A function becomes const when const keyword is used in function’s declaration. The idea of const functions is not allow them to modify the object on which they are called. We make those function const which don’t update the data member so that  it makes our debugging easier.</a:t>
            </a:r>
            <a:endParaRPr lang="en-IN" dirty="0"/>
          </a:p>
        </p:txBody>
      </p:sp>
      <p:pic>
        <p:nvPicPr>
          <p:cNvPr id="8" name="Picture 7">
            <a:extLst>
              <a:ext uri="{FF2B5EF4-FFF2-40B4-BE49-F238E27FC236}">
                <a16:creationId xmlns:a16="http://schemas.microsoft.com/office/drawing/2014/main" id="{6C1A0A76-74B4-4CE8-B146-71CA8312AB67}"/>
              </a:ext>
            </a:extLst>
          </p:cNvPr>
          <p:cNvPicPr>
            <a:picLocks noChangeAspect="1"/>
          </p:cNvPicPr>
          <p:nvPr/>
        </p:nvPicPr>
        <p:blipFill>
          <a:blip r:embed="rId3"/>
          <a:stretch>
            <a:fillRect/>
          </a:stretch>
        </p:blipFill>
        <p:spPr>
          <a:xfrm>
            <a:off x="7923045" y="3964657"/>
            <a:ext cx="3019425" cy="2505075"/>
          </a:xfrm>
          <a:prstGeom prst="rect">
            <a:avLst/>
          </a:prstGeom>
        </p:spPr>
      </p:pic>
    </p:spTree>
    <p:extLst>
      <p:ext uri="{BB962C8B-B14F-4D97-AF65-F5344CB8AC3E}">
        <p14:creationId xmlns:p14="http://schemas.microsoft.com/office/powerpoint/2010/main" val="3510958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0E7AC-D431-4719-A6B4-7EFAB4A795CC}"/>
              </a:ext>
            </a:extLst>
          </p:cNvPr>
          <p:cNvSpPr>
            <a:spLocks noGrp="1"/>
          </p:cNvSpPr>
          <p:nvPr>
            <p:ph type="title"/>
          </p:nvPr>
        </p:nvSpPr>
        <p:spPr>
          <a:xfrm>
            <a:off x="838200" y="611076"/>
            <a:ext cx="4728411" cy="833663"/>
          </a:xfrm>
        </p:spPr>
        <p:txBody>
          <a:bodyPr/>
          <a:lstStyle/>
          <a:p>
            <a:r>
              <a:rPr lang="en-IN" dirty="0"/>
              <a:t>Function Overloading</a:t>
            </a:r>
          </a:p>
        </p:txBody>
      </p:sp>
      <p:sp>
        <p:nvSpPr>
          <p:cNvPr id="3" name="Content Placeholder 2">
            <a:extLst>
              <a:ext uri="{FF2B5EF4-FFF2-40B4-BE49-F238E27FC236}">
                <a16:creationId xmlns:a16="http://schemas.microsoft.com/office/drawing/2014/main" id="{56FEB8D0-7BF5-4923-84ED-E92FC5B9F009}"/>
              </a:ext>
            </a:extLst>
          </p:cNvPr>
          <p:cNvSpPr>
            <a:spLocks noGrp="1"/>
          </p:cNvSpPr>
          <p:nvPr>
            <p:ph idx="1"/>
          </p:nvPr>
        </p:nvSpPr>
        <p:spPr>
          <a:xfrm>
            <a:off x="838200" y="1825625"/>
            <a:ext cx="6273800" cy="1603375"/>
          </a:xfrm>
        </p:spPr>
        <p:txBody>
          <a:bodyPr/>
          <a:lstStyle/>
          <a:p>
            <a:pPr marL="0" indent="0">
              <a:buNone/>
            </a:pPr>
            <a:r>
              <a:rPr lang="en-IN" dirty="0"/>
              <a:t>Multiple constructor having same name but differ in no of parameter . Function aren’t stored anywhere . Their local variables are created in stack . After execution they are removed from stack. If object are created using new then they are allocated memory in heap.</a:t>
            </a:r>
          </a:p>
          <a:p>
            <a:pPr marL="0" indent="0">
              <a:buNone/>
            </a:pPr>
            <a:endParaRPr lang="en-IN" dirty="0"/>
          </a:p>
        </p:txBody>
      </p:sp>
      <p:sp>
        <p:nvSpPr>
          <p:cNvPr id="4" name="Slide Number Placeholder 3">
            <a:extLst>
              <a:ext uri="{FF2B5EF4-FFF2-40B4-BE49-F238E27FC236}">
                <a16:creationId xmlns:a16="http://schemas.microsoft.com/office/drawing/2014/main" id="{AE9B5BC4-A539-449B-B2F4-35D27D5F6324}"/>
              </a:ext>
            </a:extLst>
          </p:cNvPr>
          <p:cNvSpPr>
            <a:spLocks noGrp="1"/>
          </p:cNvSpPr>
          <p:nvPr>
            <p:ph type="sldNum" sz="quarter" idx="10"/>
          </p:nvPr>
        </p:nvSpPr>
        <p:spPr/>
        <p:txBody>
          <a:bodyPr/>
          <a:lstStyle/>
          <a:p>
            <a:r>
              <a:rPr lang="en-US"/>
              <a:t>PAGE </a:t>
            </a:r>
            <a:fld id="{4A9B5881-4007-4345-955A-79C2656F0C49}" type="slidenum">
              <a:rPr lang="en-US" smtClean="0"/>
              <a:pPr/>
              <a:t>14</a:t>
            </a:fld>
            <a:endParaRPr lang="en-US" dirty="0"/>
          </a:p>
        </p:txBody>
      </p:sp>
      <p:sp>
        <p:nvSpPr>
          <p:cNvPr id="6" name="Title 1">
            <a:extLst>
              <a:ext uri="{FF2B5EF4-FFF2-40B4-BE49-F238E27FC236}">
                <a16:creationId xmlns:a16="http://schemas.microsoft.com/office/drawing/2014/main" id="{15D0A34A-12D7-4C33-884A-8F717E254A58}"/>
              </a:ext>
            </a:extLst>
          </p:cNvPr>
          <p:cNvSpPr txBox="1">
            <a:spLocks/>
          </p:cNvSpPr>
          <p:nvPr/>
        </p:nvSpPr>
        <p:spPr>
          <a:xfrm>
            <a:off x="838200" y="3554802"/>
            <a:ext cx="4728411" cy="833663"/>
          </a:xfrm>
          <a:prstGeom prst="rect">
            <a:avLst/>
          </a:prstGeom>
          <a:solidFill>
            <a:schemeClr val="accent2">
              <a:lumMod val="50000"/>
            </a:schemeClr>
          </a:solidFill>
        </p:spPr>
        <p:txBody>
          <a:bodyPr vert="horz" lIns="91440" tIns="108000" rIns="91440" bIns="108000" rtlCol="0" anchor="ctr">
            <a:spAutoFit/>
          </a:bodyPr>
          <a:lstStyle>
            <a:lvl1pPr algn="l" defTabSz="914400" rtl="0" eaLnBrk="1" latinLnBrk="0" hangingPunct="1">
              <a:lnSpc>
                <a:spcPct val="100000"/>
              </a:lnSpc>
              <a:spcBef>
                <a:spcPct val="0"/>
              </a:spcBef>
              <a:buNone/>
              <a:defRPr sz="4000" kern="1200">
                <a:solidFill>
                  <a:schemeClr val="bg1"/>
                </a:solidFill>
                <a:latin typeface="+mj-lt"/>
                <a:ea typeface="+mj-ea"/>
                <a:cs typeface="+mj-cs"/>
              </a:defRPr>
            </a:lvl1pPr>
          </a:lstStyle>
          <a:p>
            <a:r>
              <a:rPr lang="en-IN" dirty="0"/>
              <a:t>Operator Overloading</a:t>
            </a:r>
          </a:p>
        </p:txBody>
      </p:sp>
      <p:sp>
        <p:nvSpPr>
          <p:cNvPr id="7" name="Content Placeholder 2">
            <a:extLst>
              <a:ext uri="{FF2B5EF4-FFF2-40B4-BE49-F238E27FC236}">
                <a16:creationId xmlns:a16="http://schemas.microsoft.com/office/drawing/2014/main" id="{38E9135C-5B4B-4E6A-9A79-B6FEAD5C5694}"/>
              </a:ext>
            </a:extLst>
          </p:cNvPr>
          <p:cNvSpPr txBox="1">
            <a:spLocks/>
          </p:cNvSpPr>
          <p:nvPr/>
        </p:nvSpPr>
        <p:spPr>
          <a:xfrm>
            <a:off x="838200" y="4758100"/>
            <a:ext cx="6273800"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IN" dirty="0"/>
              <a:t>Suppose we have two complex number and we need to add ,subtract and perform different operation on them.</a:t>
            </a:r>
          </a:p>
        </p:txBody>
      </p:sp>
    </p:spTree>
    <p:extLst>
      <p:ext uri="{BB962C8B-B14F-4D97-AF65-F5344CB8AC3E}">
        <p14:creationId xmlns:p14="http://schemas.microsoft.com/office/powerpoint/2010/main" val="2785916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31573-02FA-437D-A284-CD10D96CE2F9}"/>
              </a:ext>
            </a:extLst>
          </p:cNvPr>
          <p:cNvSpPr>
            <a:spLocks noGrp="1"/>
          </p:cNvSpPr>
          <p:nvPr>
            <p:ph type="title"/>
          </p:nvPr>
        </p:nvSpPr>
        <p:spPr>
          <a:xfrm>
            <a:off x="217713" y="221657"/>
            <a:ext cx="9089571" cy="1035643"/>
          </a:xfrm>
        </p:spPr>
        <p:txBody>
          <a:bodyPr/>
          <a:lstStyle/>
          <a:p>
            <a:r>
              <a:rPr lang="en-IN" dirty="0"/>
              <a:t>Some examples of Operator Overloading</a:t>
            </a:r>
          </a:p>
        </p:txBody>
      </p:sp>
      <p:sp>
        <p:nvSpPr>
          <p:cNvPr id="4" name="Slide Number Placeholder 3">
            <a:extLst>
              <a:ext uri="{FF2B5EF4-FFF2-40B4-BE49-F238E27FC236}">
                <a16:creationId xmlns:a16="http://schemas.microsoft.com/office/drawing/2014/main" id="{237718CB-71F3-4AA9-B3B4-A025DD6B5443}"/>
              </a:ext>
            </a:extLst>
          </p:cNvPr>
          <p:cNvSpPr>
            <a:spLocks noGrp="1"/>
          </p:cNvSpPr>
          <p:nvPr>
            <p:ph type="sldNum" sz="quarter" idx="10"/>
          </p:nvPr>
        </p:nvSpPr>
        <p:spPr/>
        <p:txBody>
          <a:bodyPr/>
          <a:lstStyle/>
          <a:p>
            <a:r>
              <a:rPr lang="en-US"/>
              <a:t>PAGE </a:t>
            </a:r>
            <a:fld id="{4A9B5881-4007-4345-955A-79C2656F0C49}" type="slidenum">
              <a:rPr lang="en-US" smtClean="0"/>
              <a:pPr/>
              <a:t>15</a:t>
            </a:fld>
            <a:endParaRPr lang="en-US" dirty="0"/>
          </a:p>
        </p:txBody>
      </p:sp>
      <p:pic>
        <p:nvPicPr>
          <p:cNvPr id="6" name="Picture 5">
            <a:extLst>
              <a:ext uri="{FF2B5EF4-FFF2-40B4-BE49-F238E27FC236}">
                <a16:creationId xmlns:a16="http://schemas.microsoft.com/office/drawing/2014/main" id="{45A8F5A0-3D3E-444D-82FE-1E49AE1AC6E0}"/>
              </a:ext>
            </a:extLst>
          </p:cNvPr>
          <p:cNvPicPr>
            <a:picLocks noChangeAspect="1"/>
          </p:cNvPicPr>
          <p:nvPr/>
        </p:nvPicPr>
        <p:blipFill>
          <a:blip r:embed="rId2"/>
          <a:stretch>
            <a:fillRect/>
          </a:stretch>
        </p:blipFill>
        <p:spPr>
          <a:xfrm>
            <a:off x="1175657" y="1495946"/>
            <a:ext cx="5845628" cy="5045529"/>
          </a:xfrm>
          <a:prstGeom prst="rect">
            <a:avLst/>
          </a:prstGeom>
        </p:spPr>
      </p:pic>
    </p:spTree>
    <p:extLst>
      <p:ext uri="{BB962C8B-B14F-4D97-AF65-F5344CB8AC3E}">
        <p14:creationId xmlns:p14="http://schemas.microsoft.com/office/powerpoint/2010/main" val="104269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B6D2A-318D-436E-8A8E-2BC2EB9560E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F702466-7A66-44C6-9017-A098D9D1398C}"/>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32E9A0C9-0F8A-465C-BFB5-516424F3AF06}"/>
              </a:ext>
            </a:extLst>
          </p:cNvPr>
          <p:cNvSpPr>
            <a:spLocks noGrp="1"/>
          </p:cNvSpPr>
          <p:nvPr>
            <p:ph type="sldNum" sz="quarter" idx="10"/>
          </p:nvPr>
        </p:nvSpPr>
        <p:spPr/>
        <p:txBody>
          <a:bodyPr/>
          <a:lstStyle/>
          <a:p>
            <a:r>
              <a:rPr lang="en-US"/>
              <a:t>PAGE </a:t>
            </a:r>
            <a:fld id="{4A9B5881-4007-4345-955A-79C2656F0C49}" type="slidenum">
              <a:rPr lang="en-US" smtClean="0"/>
              <a:pPr/>
              <a:t>16</a:t>
            </a:fld>
            <a:endParaRPr lang="en-US" dirty="0"/>
          </a:p>
        </p:txBody>
      </p:sp>
      <p:pic>
        <p:nvPicPr>
          <p:cNvPr id="5" name="Picture 4">
            <a:extLst>
              <a:ext uri="{FF2B5EF4-FFF2-40B4-BE49-F238E27FC236}">
                <a16:creationId xmlns:a16="http://schemas.microsoft.com/office/drawing/2014/main" id="{936DF9DA-E67F-40D0-BF4F-2CA410068644}"/>
              </a:ext>
            </a:extLst>
          </p:cNvPr>
          <p:cNvPicPr>
            <a:picLocks noChangeAspect="1"/>
          </p:cNvPicPr>
          <p:nvPr/>
        </p:nvPicPr>
        <p:blipFill>
          <a:blip r:embed="rId2"/>
          <a:stretch>
            <a:fillRect/>
          </a:stretch>
        </p:blipFill>
        <p:spPr>
          <a:xfrm>
            <a:off x="838200" y="611076"/>
            <a:ext cx="8867775" cy="5591175"/>
          </a:xfrm>
          <a:prstGeom prst="rect">
            <a:avLst/>
          </a:prstGeom>
        </p:spPr>
      </p:pic>
    </p:spTree>
    <p:extLst>
      <p:ext uri="{BB962C8B-B14F-4D97-AF65-F5344CB8AC3E}">
        <p14:creationId xmlns:p14="http://schemas.microsoft.com/office/powerpoint/2010/main" val="591781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p:txBody>
          <a:bodyPr/>
          <a:lstStyle/>
          <a:p>
            <a:r>
              <a:rPr lang="en-US" dirty="0"/>
              <a:t>First Lesson Summary</a:t>
            </a:r>
          </a:p>
        </p:txBody>
      </p:sp>
      <p:sp>
        <p:nvSpPr>
          <p:cNvPr id="4" name="Content Placeholder 3">
            <a:extLst>
              <a:ext uri="{FF2B5EF4-FFF2-40B4-BE49-F238E27FC236}">
                <a16:creationId xmlns:a16="http://schemas.microsoft.com/office/drawing/2014/main" id="{8B863B31-6429-468C-9624-0D0BBDBACA62}"/>
              </a:ext>
            </a:extLst>
          </p:cNvPr>
          <p:cNvSpPr>
            <a:spLocks noGrp="1"/>
          </p:cNvSpPr>
          <p:nvPr>
            <p:ph idx="1"/>
          </p:nvPr>
        </p:nvSpPr>
        <p:spPr/>
        <p:txBody>
          <a:bodyPr>
            <a:normAutofit/>
          </a:bodyPr>
          <a:lstStyle/>
          <a:p>
            <a:pPr marL="0" indent="0">
              <a:buNone/>
            </a:pPr>
            <a:r>
              <a:rPr lang="en-US" sz="4000" dirty="0"/>
              <a:t>You have learnt the basic concept of OOPS. To learn about </a:t>
            </a:r>
            <a:r>
              <a:rPr lang="en-US" sz="4000" dirty="0" err="1"/>
              <a:t>Hashmap</a:t>
            </a:r>
            <a:r>
              <a:rPr lang="en-US" sz="4000" dirty="0"/>
              <a:t> , Pattern </a:t>
            </a:r>
            <a:r>
              <a:rPr lang="en-US" sz="4000" dirty="0" err="1"/>
              <a:t>Matching,Trie</a:t>
            </a:r>
            <a:r>
              <a:rPr lang="en-US" sz="4000" dirty="0"/>
              <a:t> , Graph. </a:t>
            </a:r>
          </a:p>
          <a:p>
            <a:pPr marL="0" indent="0">
              <a:buNone/>
            </a:pPr>
            <a:r>
              <a:rPr lang="en-US" sz="4000" dirty="0">
                <a:hlinkClick r:id="rId2"/>
              </a:rPr>
              <a:t>Visit This</a:t>
            </a:r>
            <a:endParaRPr lang="en-US" sz="4000" dirty="0"/>
          </a:p>
        </p:txBody>
      </p:sp>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17</a:t>
            </a:fld>
            <a:endParaRPr lang="en-US" dirty="0"/>
          </a:p>
        </p:txBody>
      </p:sp>
      <p:sp>
        <p:nvSpPr>
          <p:cNvPr id="5" name="Rectangle 4">
            <a:extLst>
              <a:ext uri="{FF2B5EF4-FFF2-40B4-BE49-F238E27FC236}">
                <a16:creationId xmlns:a16="http://schemas.microsoft.com/office/drawing/2014/main" id="{093D1241-4F6B-4523-A0D3-68E3CDBC0F28}"/>
              </a:ext>
              <a:ext uri="{C183D7F6-B498-43B3-948B-1728B52AA6E4}">
                <adec:decorative xmlns:adec="http://schemas.microsoft.com/office/drawing/2017/decorative" val="1"/>
              </a:ext>
            </a:extLst>
          </p:cNvPr>
          <p:cNvSpPr/>
          <p:nvPr/>
        </p:nvSpPr>
        <p:spPr>
          <a:xfrm>
            <a:off x="1145309" y="6557848"/>
            <a:ext cx="2552123" cy="163627"/>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First Skill</a:t>
            </a:r>
          </a:p>
        </p:txBody>
      </p:sp>
      <p:sp>
        <p:nvSpPr>
          <p:cNvPr id="6" name="Rectangle 5">
            <a:extLst>
              <a:ext uri="{FF2B5EF4-FFF2-40B4-BE49-F238E27FC236}">
                <a16:creationId xmlns:a16="http://schemas.microsoft.com/office/drawing/2014/main" id="{C7BF8379-6FA4-47C8-A343-950346DD4931}"/>
              </a:ext>
              <a:ext uri="{C183D7F6-B498-43B3-948B-1728B52AA6E4}">
                <adec:decorative xmlns:adec="http://schemas.microsoft.com/office/drawing/2017/decorative" val="1"/>
              </a:ext>
            </a:extLst>
          </p:cNvPr>
          <p:cNvSpPr/>
          <p:nvPr/>
        </p:nvSpPr>
        <p:spPr>
          <a:xfrm>
            <a:off x="3697432" y="6557846"/>
            <a:ext cx="2552123" cy="1636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Second Skill</a:t>
            </a:r>
          </a:p>
        </p:txBody>
      </p:sp>
      <p:sp>
        <p:nvSpPr>
          <p:cNvPr id="7" name="Rectangle 6">
            <a:extLst>
              <a:ext uri="{FF2B5EF4-FFF2-40B4-BE49-F238E27FC236}">
                <a16:creationId xmlns:a16="http://schemas.microsoft.com/office/drawing/2014/main" id="{CD0DE557-B4FF-44B4-B945-B5B41DBDA39C}"/>
              </a:ext>
              <a:ext uri="{C183D7F6-B498-43B3-948B-1728B52AA6E4}">
                <adec:decorative xmlns:adec="http://schemas.microsoft.com/office/drawing/2017/decorative" val="1"/>
              </a:ext>
            </a:extLst>
          </p:cNvPr>
          <p:cNvSpPr/>
          <p:nvPr/>
        </p:nvSpPr>
        <p:spPr>
          <a:xfrm>
            <a:off x="6249555" y="6557845"/>
            <a:ext cx="2552123" cy="16363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Third Skill</a:t>
            </a:r>
          </a:p>
        </p:txBody>
      </p:sp>
      <p:sp>
        <p:nvSpPr>
          <p:cNvPr id="8" name="Rectangle 7">
            <a:extLst>
              <a:ext uri="{FF2B5EF4-FFF2-40B4-BE49-F238E27FC236}">
                <a16:creationId xmlns:a16="http://schemas.microsoft.com/office/drawing/2014/main" id="{BB801CDE-088C-4A56-83CA-BF9F271065B0}"/>
              </a:ext>
              <a:ext uri="{C183D7F6-B498-43B3-948B-1728B52AA6E4}">
                <adec:decorative xmlns:adec="http://schemas.microsoft.com/office/drawing/2017/decorative" val="1"/>
              </a:ext>
            </a:extLst>
          </p:cNvPr>
          <p:cNvSpPr/>
          <p:nvPr/>
        </p:nvSpPr>
        <p:spPr>
          <a:xfrm>
            <a:off x="8801677" y="6361475"/>
            <a:ext cx="2552123" cy="360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10" name="Isosceles Triangle 9">
            <a:extLst>
              <a:ext uri="{FF2B5EF4-FFF2-40B4-BE49-F238E27FC236}">
                <a16:creationId xmlns:a16="http://schemas.microsoft.com/office/drawing/2014/main" id="{792980D7-ED01-4955-83DB-59BA18C94FBA}"/>
              </a:ext>
              <a:ext uri="{C183D7F6-B498-43B3-948B-1728B52AA6E4}">
                <adec:decorative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13291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graphicFrame>
        <p:nvGraphicFramePr>
          <p:cNvPr id="3" name="Content Placeholder 2" descr="List Content Placeholder">
            <a:extLst>
              <a:ext uri="{FF2B5EF4-FFF2-40B4-BE49-F238E27FC236}">
                <a16:creationId xmlns:a16="http://schemas.microsoft.com/office/drawing/2014/main" id="{00DD6853-7971-494B-A148-546DF3F15457}"/>
              </a:ext>
            </a:extLst>
          </p:cNvPr>
          <p:cNvGraphicFramePr>
            <a:graphicFrameLocks noGrp="1"/>
          </p:cNvGraphicFramePr>
          <p:nvPr>
            <p:ph idx="1"/>
            <p:extLst>
              <p:ext uri="{D42A27DB-BD31-4B8C-83A1-F6EECF244321}">
                <p14:modId xmlns:p14="http://schemas.microsoft.com/office/powerpoint/2010/main" val="2603525802"/>
              </p:ext>
            </p:extLst>
          </p:nvPr>
        </p:nvGraphicFramePr>
        <p:xfrm>
          <a:off x="645694" y="368298"/>
          <a:ext cx="6156323"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B1B14224-48DA-443B-8D6D-1168F504526D}"/>
              </a:ext>
            </a:extLst>
          </p:cNvPr>
          <p:cNvSpPr txBox="1"/>
          <p:nvPr/>
        </p:nvSpPr>
        <p:spPr>
          <a:xfrm>
            <a:off x="770021" y="1604211"/>
            <a:ext cx="6156323" cy="1631216"/>
          </a:xfrm>
          <a:prstGeom prst="rect">
            <a:avLst/>
          </a:prstGeom>
          <a:noFill/>
        </p:spPr>
        <p:txBody>
          <a:bodyPr wrap="square" rtlCol="0">
            <a:spAutoFit/>
          </a:bodyPr>
          <a:lstStyle/>
          <a:p>
            <a:r>
              <a:rPr lang="en-US" sz="2000" dirty="0">
                <a:solidFill>
                  <a:schemeClr val="bg1"/>
                </a:solidFill>
              </a:rPr>
              <a:t>1. It uses objects in programming </a:t>
            </a:r>
          </a:p>
          <a:p>
            <a:r>
              <a:rPr lang="en-US" sz="2000" dirty="0">
                <a:solidFill>
                  <a:schemeClr val="bg1"/>
                </a:solidFill>
              </a:rPr>
              <a:t>2. Mapping real world entity to an  object .</a:t>
            </a:r>
          </a:p>
          <a:p>
            <a:r>
              <a:rPr lang="en-US" sz="2000" dirty="0">
                <a:solidFill>
                  <a:schemeClr val="bg1"/>
                </a:solidFill>
              </a:rPr>
              <a:t>3.The main aim of OOP is to bind together the data and the functions that operates on them so that no other part of code can access this data except that function</a:t>
            </a:r>
            <a:endParaRPr lang="en-IN" sz="2000" dirty="0">
              <a:solidFill>
                <a:schemeClr val="bg1"/>
              </a:solidFill>
            </a:endParaRPr>
          </a:p>
        </p:txBody>
      </p:sp>
      <p:pic>
        <p:nvPicPr>
          <p:cNvPr id="8" name="Picture 7">
            <a:extLst>
              <a:ext uri="{FF2B5EF4-FFF2-40B4-BE49-F238E27FC236}">
                <a16:creationId xmlns:a16="http://schemas.microsoft.com/office/drawing/2014/main" id="{DC72165E-8243-46E7-A719-9E8D6B0BF9E1}"/>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9968483" y="2058779"/>
            <a:ext cx="2008636" cy="1370222"/>
          </a:xfrm>
          <a:prstGeom prst="rect">
            <a:avLst/>
          </a:prstGeom>
        </p:spPr>
      </p:pic>
      <p:sp>
        <p:nvSpPr>
          <p:cNvPr id="11" name="TextBox 10">
            <a:extLst>
              <a:ext uri="{FF2B5EF4-FFF2-40B4-BE49-F238E27FC236}">
                <a16:creationId xmlns:a16="http://schemas.microsoft.com/office/drawing/2014/main" id="{47AE62C8-D464-4A16-968C-E7FCDA291C2B}"/>
              </a:ext>
            </a:extLst>
          </p:cNvPr>
          <p:cNvSpPr txBox="1"/>
          <p:nvPr/>
        </p:nvSpPr>
        <p:spPr>
          <a:xfrm>
            <a:off x="861446" y="3815079"/>
            <a:ext cx="10977628" cy="2308324"/>
          </a:xfrm>
          <a:prstGeom prst="rect">
            <a:avLst/>
          </a:prstGeom>
          <a:noFill/>
        </p:spPr>
        <p:txBody>
          <a:bodyPr wrap="square" rtlCol="0">
            <a:spAutoFit/>
          </a:bodyPr>
          <a:lstStyle/>
          <a:p>
            <a:pPr algn="just"/>
            <a:r>
              <a:rPr lang="en-IN" sz="2400" dirty="0">
                <a:solidFill>
                  <a:schemeClr val="bg1"/>
                </a:solidFill>
              </a:rPr>
              <a:t>Suppose we need to store the model, price and colour of these cars. So you can think creating variables for each car but this isn’t good approach. So we can think of creating array for each thing like model, price and colour. But dealing with this approach isn’t easy. So a better approach can be making a box of Car which contain three partition and store all those value. So for defining this car box you need to define a blueprint of this car box i.e. object. So defining this blueprint is called class.</a:t>
            </a:r>
          </a:p>
        </p:txBody>
      </p:sp>
      <p:pic>
        <p:nvPicPr>
          <p:cNvPr id="13" name="Picture 12">
            <a:extLst>
              <a:ext uri="{FF2B5EF4-FFF2-40B4-BE49-F238E27FC236}">
                <a16:creationId xmlns:a16="http://schemas.microsoft.com/office/drawing/2014/main" id="{DDF48E1D-96A5-49DA-AAC9-15326E0B6C5A}"/>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rot="10800000" flipV="1">
            <a:off x="7899907" y="1971484"/>
            <a:ext cx="1548089" cy="1457516"/>
          </a:xfrm>
          <a:prstGeom prst="rect">
            <a:avLst/>
          </a:prstGeom>
        </p:spPr>
      </p:pic>
      <p:sp>
        <p:nvSpPr>
          <p:cNvPr id="14" name="TextBox 13">
            <a:extLst>
              <a:ext uri="{FF2B5EF4-FFF2-40B4-BE49-F238E27FC236}">
                <a16:creationId xmlns:a16="http://schemas.microsoft.com/office/drawing/2014/main" id="{05A81320-C8F1-49B0-83EB-B38DCF359AB1}"/>
              </a:ext>
            </a:extLst>
          </p:cNvPr>
          <p:cNvSpPr txBox="1"/>
          <p:nvPr/>
        </p:nvSpPr>
        <p:spPr>
          <a:xfrm rot="10800000">
            <a:off x="9174840" y="13127814"/>
            <a:ext cx="433324" cy="1892826"/>
          </a:xfrm>
          <a:prstGeom prst="rect">
            <a:avLst/>
          </a:prstGeom>
          <a:noFill/>
        </p:spPr>
        <p:txBody>
          <a:bodyPr wrap="square" rtlCol="0">
            <a:spAutoFit/>
          </a:bodyPr>
          <a:lstStyle/>
          <a:p>
            <a:r>
              <a:rPr lang="en-IN" sz="900">
                <a:hlinkClick r:id="rId10" tooltip="https://commons.wikimedia.org/wiki/File:Electric_car_icon.png"/>
              </a:rPr>
              <a:t>This Photo</a:t>
            </a:r>
            <a:r>
              <a:rPr lang="en-IN" sz="900"/>
              <a:t> by Unknown Author is licensed under </a:t>
            </a:r>
            <a:r>
              <a:rPr lang="en-IN" sz="900">
                <a:hlinkClick r:id="rId11" tooltip="https://creativecommons.org/licenses/by-sa/3.0/"/>
              </a:rPr>
              <a:t>CC BY-SA</a:t>
            </a:r>
            <a:endParaRPr lang="en-IN" sz="900"/>
          </a:p>
        </p:txBody>
      </p:sp>
    </p:spTree>
    <p:extLst>
      <p:ext uri="{BB962C8B-B14F-4D97-AF65-F5344CB8AC3E}">
        <p14:creationId xmlns:p14="http://schemas.microsoft.com/office/powerpoint/2010/main" val="3089782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709862" y="151831"/>
            <a:ext cx="4359443" cy="1035286"/>
          </a:xfrm>
        </p:spPr>
        <p:txBody>
          <a:bodyPr/>
          <a:lstStyle/>
          <a:p>
            <a:r>
              <a:rPr lang="en-US" dirty="0"/>
              <a:t>Classes  and Objects</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lstStyle/>
          <a:p>
            <a:r>
              <a:rPr lang="en-US" b="1" dirty="0"/>
              <a:t>Class</a:t>
            </a:r>
            <a:r>
              <a:rPr lang="en-US" dirty="0"/>
              <a:t> is a blueprint of data and functions or methods. Class does not take any space. A class definition starts with the keyword class followed by the class name; and the class body, enclosed by a pair of curly braces. A class definition must be followed either by a semicolon or a list of declarations.</a:t>
            </a:r>
            <a:r>
              <a:rPr lang="en-US" noProof="1"/>
              <a:t> </a:t>
            </a:r>
          </a:p>
          <a:p>
            <a:r>
              <a:rPr lang="en-US" b="1" dirty="0"/>
              <a:t>Objects</a:t>
            </a:r>
            <a:r>
              <a:rPr lang="en-US" dirty="0"/>
              <a:t> are instances of a class these are defined as user defined data types. Object take up space in memory and have an associated address. We declare objects of a class with exactly the same sort of declaration that we declare variables of basic types</a:t>
            </a:r>
            <a:r>
              <a:rPr lang="en-US" noProof="1"/>
              <a:t>. </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3</a:t>
            </a:fld>
            <a:endParaRPr lang="en-US" dirty="0"/>
          </a:p>
        </p:txBody>
      </p:sp>
      <p:sp>
        <p:nvSpPr>
          <p:cNvPr id="14" name="Isosceles Triangle 13">
            <a:extLst>
              <a:ext uri="{FF2B5EF4-FFF2-40B4-BE49-F238E27FC236}">
                <a16:creationId xmlns:a16="http://schemas.microsoft.com/office/drawing/2014/main" id="{1D0A4E21-00BC-4451-94C9-943503852954}"/>
              </a:ext>
              <a:ext uri="{C183D7F6-B498-43B3-948B-1728B52AA6E4}">
                <adec:decorative xmlns:adec="http://schemas.microsoft.com/office/drawing/2017/decorative" val="1"/>
              </a:ext>
            </a:extLst>
          </p:cNvPr>
          <p:cNvSpPr/>
          <p:nvPr/>
        </p:nvSpPr>
        <p:spPr>
          <a:xfrm rot="10800000">
            <a:off x="2349947"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0C087DC-2D63-44B1-98FA-8648C0D141F7}"/>
              </a:ext>
            </a:extLst>
          </p:cNvPr>
          <p:cNvSpPr txBox="1"/>
          <p:nvPr/>
        </p:nvSpPr>
        <p:spPr>
          <a:xfrm>
            <a:off x="7601953" y="536643"/>
            <a:ext cx="4178715" cy="5640320"/>
          </a:xfrm>
          <a:prstGeom prst="rect">
            <a:avLst/>
          </a:prstGeom>
          <a:solidFill>
            <a:schemeClr val="tx1">
              <a:lumMod val="85000"/>
              <a:lumOff val="15000"/>
            </a:schemeClr>
          </a:solidFill>
        </p:spPr>
        <p:txBody>
          <a:bodyPr wrap="square" rtlCol="0">
            <a:spAutoFit/>
          </a:bodyPr>
          <a:lstStyle/>
          <a:p>
            <a:r>
              <a:rPr lang="en-US" sz="2400" dirty="0">
                <a:solidFill>
                  <a:schemeClr val="bg1"/>
                </a:solidFill>
              </a:rPr>
              <a:t>#include&lt;bits/stdc++.h&gt;</a:t>
            </a:r>
          </a:p>
          <a:p>
            <a:r>
              <a:rPr lang="en-US" sz="2400" dirty="0">
                <a:solidFill>
                  <a:schemeClr val="bg1"/>
                </a:solidFill>
              </a:rPr>
              <a:t>using namespace std;</a:t>
            </a:r>
          </a:p>
          <a:p>
            <a:r>
              <a:rPr lang="en-US" sz="2400" dirty="0">
                <a:solidFill>
                  <a:schemeClr val="bg1"/>
                </a:solidFill>
              </a:rPr>
              <a:t>//Defining a class</a:t>
            </a:r>
          </a:p>
          <a:p>
            <a:r>
              <a:rPr lang="en-US" sz="2400" dirty="0">
                <a:solidFill>
                  <a:schemeClr val="bg1"/>
                </a:solidFill>
              </a:rPr>
              <a:t>class Car{</a:t>
            </a:r>
          </a:p>
          <a:p>
            <a:r>
              <a:rPr lang="en-US" sz="2400" dirty="0">
                <a:solidFill>
                  <a:schemeClr val="bg1"/>
                </a:solidFill>
              </a:rPr>
              <a:t>public:</a:t>
            </a:r>
          </a:p>
          <a:p>
            <a:r>
              <a:rPr lang="en-US" sz="2400" dirty="0">
                <a:solidFill>
                  <a:schemeClr val="bg1"/>
                </a:solidFill>
              </a:rPr>
              <a:t>    int price; //4 bytes</a:t>
            </a:r>
          </a:p>
          <a:p>
            <a:r>
              <a:rPr lang="en-US" sz="2400" dirty="0">
                <a:solidFill>
                  <a:schemeClr val="bg1"/>
                </a:solidFill>
              </a:rPr>
              <a:t>    int model; //4 </a:t>
            </a:r>
            <a:r>
              <a:rPr lang="en-US" sz="2400" dirty="0" err="1">
                <a:solidFill>
                  <a:schemeClr val="bg1"/>
                </a:solidFill>
              </a:rPr>
              <a:t>butes</a:t>
            </a:r>
            <a:endParaRPr lang="en-US" sz="2400" dirty="0">
              <a:solidFill>
                <a:schemeClr val="bg1"/>
              </a:solidFill>
            </a:endParaRPr>
          </a:p>
          <a:p>
            <a:r>
              <a:rPr lang="en-US" sz="2400" dirty="0">
                <a:solidFill>
                  <a:schemeClr val="bg1"/>
                </a:solidFill>
              </a:rPr>
              <a:t>    string color; //8 bytes</a:t>
            </a:r>
          </a:p>
          <a:p>
            <a:r>
              <a:rPr lang="en-US" sz="2400" dirty="0">
                <a:solidFill>
                  <a:schemeClr val="bg1"/>
                </a:solidFill>
              </a:rPr>
              <a:t>};</a:t>
            </a:r>
          </a:p>
          <a:p>
            <a:r>
              <a:rPr lang="en-US" sz="2400" dirty="0">
                <a:solidFill>
                  <a:schemeClr val="bg1"/>
                </a:solidFill>
              </a:rPr>
              <a:t>int main(){</a:t>
            </a:r>
          </a:p>
          <a:p>
            <a:r>
              <a:rPr lang="en-US" sz="2400" dirty="0">
                <a:solidFill>
                  <a:schemeClr val="bg1"/>
                </a:solidFill>
              </a:rPr>
              <a:t> int x; </a:t>
            </a:r>
          </a:p>
          <a:p>
            <a:r>
              <a:rPr lang="en-US" sz="2400" dirty="0">
                <a:solidFill>
                  <a:schemeClr val="bg1"/>
                </a:solidFill>
              </a:rPr>
              <a:t>//Creating object</a:t>
            </a:r>
          </a:p>
          <a:p>
            <a:r>
              <a:rPr lang="en-US" sz="2400" dirty="0">
                <a:solidFill>
                  <a:schemeClr val="bg1"/>
                </a:solidFill>
              </a:rPr>
              <a:t> Car C; </a:t>
            </a:r>
          </a:p>
          <a:p>
            <a:r>
              <a:rPr lang="en-US" sz="2400" dirty="0">
                <a:solidFill>
                  <a:schemeClr val="bg1"/>
                </a:solidFill>
              </a:rPr>
              <a:t>cout&lt;&lt;sizeof(C); //C is an object</a:t>
            </a:r>
          </a:p>
          <a:p>
            <a:r>
              <a:rPr lang="en-US" sz="2400" dirty="0">
                <a:solidFill>
                  <a:schemeClr val="bg1"/>
                </a:solidFill>
              </a:rPr>
              <a:t> }</a:t>
            </a:r>
            <a:endParaRPr lang="en-IN" sz="2400" dirty="0">
              <a:solidFill>
                <a:schemeClr val="bg1"/>
              </a:solidFill>
            </a:endParaRPr>
          </a:p>
        </p:txBody>
      </p:sp>
    </p:spTree>
    <p:extLst>
      <p:ext uri="{BB962C8B-B14F-4D97-AF65-F5344CB8AC3E}">
        <p14:creationId xmlns:p14="http://schemas.microsoft.com/office/powerpoint/2010/main" val="2169832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365D-59AF-434A-A6DC-C940E771F58C}"/>
              </a:ext>
            </a:extLst>
          </p:cNvPr>
          <p:cNvSpPr>
            <a:spLocks noGrp="1"/>
          </p:cNvSpPr>
          <p:nvPr>
            <p:ph type="title"/>
          </p:nvPr>
        </p:nvSpPr>
        <p:spPr>
          <a:xfrm>
            <a:off x="276725" y="216832"/>
            <a:ext cx="5819275" cy="833663"/>
          </a:xfrm>
        </p:spPr>
        <p:txBody>
          <a:bodyPr/>
          <a:lstStyle/>
          <a:p>
            <a:r>
              <a:rPr lang="en-IN" dirty="0"/>
              <a:t>Data Member and Function</a:t>
            </a:r>
          </a:p>
        </p:txBody>
      </p:sp>
      <p:sp>
        <p:nvSpPr>
          <p:cNvPr id="3" name="Content Placeholder 2">
            <a:extLst>
              <a:ext uri="{FF2B5EF4-FFF2-40B4-BE49-F238E27FC236}">
                <a16:creationId xmlns:a16="http://schemas.microsoft.com/office/drawing/2014/main" id="{8670C4B2-4763-489A-B4F1-9B75AEFCAB03}"/>
              </a:ext>
            </a:extLst>
          </p:cNvPr>
          <p:cNvSpPr>
            <a:spLocks noGrp="1"/>
          </p:cNvSpPr>
          <p:nvPr>
            <p:ph idx="1"/>
          </p:nvPr>
        </p:nvSpPr>
        <p:spPr>
          <a:xfrm>
            <a:off x="421106" y="1520825"/>
            <a:ext cx="5241757" cy="2088649"/>
          </a:xfrm>
        </p:spPr>
        <p:txBody>
          <a:bodyPr>
            <a:normAutofit lnSpcReduction="10000"/>
          </a:bodyPr>
          <a:lstStyle/>
          <a:p>
            <a:pPr marL="0" indent="0">
              <a:buNone/>
            </a:pPr>
            <a:r>
              <a:rPr lang="en-IN" dirty="0"/>
              <a:t>We can access the data member and function of the class by using dot operator. </a:t>
            </a:r>
          </a:p>
          <a:p>
            <a:pPr marL="0" indent="0">
              <a:buNone/>
            </a:pPr>
            <a:r>
              <a:rPr lang="en-IN" dirty="0"/>
              <a:t>                </a:t>
            </a:r>
            <a:r>
              <a:rPr lang="en-IN" dirty="0" err="1"/>
              <a:t>c.price</a:t>
            </a:r>
            <a:r>
              <a:rPr lang="en-IN" dirty="0"/>
              <a:t> = 500;</a:t>
            </a:r>
          </a:p>
          <a:p>
            <a:pPr marL="0" indent="0">
              <a:buNone/>
            </a:pPr>
            <a:r>
              <a:rPr lang="en-IN" dirty="0"/>
              <a:t>                </a:t>
            </a:r>
            <a:r>
              <a:rPr lang="en-IN" dirty="0" err="1"/>
              <a:t>c.model</a:t>
            </a:r>
            <a:r>
              <a:rPr lang="en-IN" dirty="0"/>
              <a:t> =121;</a:t>
            </a:r>
          </a:p>
          <a:p>
            <a:pPr marL="0" indent="0">
              <a:buNone/>
            </a:pPr>
            <a:r>
              <a:rPr lang="en-IN" dirty="0"/>
              <a:t>	</a:t>
            </a:r>
            <a:r>
              <a:rPr lang="en-IN" dirty="0" err="1"/>
              <a:t>c.color</a:t>
            </a:r>
            <a:r>
              <a:rPr lang="en-IN" dirty="0"/>
              <a:t> = “blue”;</a:t>
            </a:r>
          </a:p>
          <a:p>
            <a:pPr marL="0" indent="0">
              <a:buNone/>
            </a:pPr>
            <a:r>
              <a:rPr lang="en-IN" dirty="0"/>
              <a:t>	</a:t>
            </a:r>
            <a:r>
              <a:rPr lang="en-IN" dirty="0" err="1"/>
              <a:t>c.start</a:t>
            </a:r>
            <a:r>
              <a:rPr lang="en-IN" dirty="0"/>
              <a:t>();</a:t>
            </a:r>
          </a:p>
        </p:txBody>
      </p:sp>
      <p:sp>
        <p:nvSpPr>
          <p:cNvPr id="4" name="Slide Number Placeholder 3">
            <a:extLst>
              <a:ext uri="{FF2B5EF4-FFF2-40B4-BE49-F238E27FC236}">
                <a16:creationId xmlns:a16="http://schemas.microsoft.com/office/drawing/2014/main" id="{20F50A10-4AD0-4142-9E52-06E14B8B5747}"/>
              </a:ext>
            </a:extLst>
          </p:cNvPr>
          <p:cNvSpPr>
            <a:spLocks noGrp="1"/>
          </p:cNvSpPr>
          <p:nvPr>
            <p:ph type="sldNum" sz="quarter" idx="10"/>
          </p:nvPr>
        </p:nvSpPr>
        <p:spPr/>
        <p:txBody>
          <a:bodyPr/>
          <a:lstStyle/>
          <a:p>
            <a:r>
              <a:rPr lang="en-US"/>
              <a:t>PAGE </a:t>
            </a:r>
            <a:fld id="{4A9B5881-4007-4345-955A-79C2656F0C49}" type="slidenum">
              <a:rPr lang="en-US" smtClean="0"/>
              <a:pPr/>
              <a:t>4</a:t>
            </a:fld>
            <a:endParaRPr lang="en-US" dirty="0"/>
          </a:p>
        </p:txBody>
      </p:sp>
      <p:sp>
        <p:nvSpPr>
          <p:cNvPr id="5" name="TextBox 4">
            <a:extLst>
              <a:ext uri="{FF2B5EF4-FFF2-40B4-BE49-F238E27FC236}">
                <a16:creationId xmlns:a16="http://schemas.microsoft.com/office/drawing/2014/main" id="{B4A4BF13-9219-4DEA-9B1C-30534B86D75D}"/>
              </a:ext>
            </a:extLst>
          </p:cNvPr>
          <p:cNvSpPr txBox="1"/>
          <p:nvPr/>
        </p:nvSpPr>
        <p:spPr>
          <a:xfrm>
            <a:off x="7835127" y="352979"/>
            <a:ext cx="3935767" cy="5909310"/>
          </a:xfrm>
          <a:prstGeom prst="rect">
            <a:avLst/>
          </a:prstGeom>
          <a:solidFill>
            <a:schemeClr val="tx1">
              <a:lumMod val="85000"/>
              <a:lumOff val="15000"/>
            </a:schemeClr>
          </a:solidFill>
        </p:spPr>
        <p:txBody>
          <a:bodyPr wrap="square" rtlCol="0">
            <a:spAutoFit/>
          </a:bodyPr>
          <a:lstStyle/>
          <a:p>
            <a:r>
              <a:rPr lang="en-IN" sz="2000" dirty="0">
                <a:solidFill>
                  <a:schemeClr val="bg1"/>
                </a:solidFill>
              </a:rPr>
              <a:t>#include&lt;bits/</a:t>
            </a:r>
            <a:r>
              <a:rPr lang="en-IN" sz="2000" dirty="0" err="1">
                <a:solidFill>
                  <a:schemeClr val="bg1"/>
                </a:solidFill>
              </a:rPr>
              <a:t>stdc</a:t>
            </a:r>
            <a:r>
              <a:rPr lang="en-IN" sz="2000" dirty="0">
                <a:solidFill>
                  <a:schemeClr val="bg1"/>
                </a:solidFill>
              </a:rPr>
              <a:t>++.h&gt;</a:t>
            </a:r>
          </a:p>
          <a:p>
            <a:r>
              <a:rPr lang="en-IN" sz="2000" dirty="0">
                <a:solidFill>
                  <a:schemeClr val="bg1"/>
                </a:solidFill>
              </a:rPr>
              <a:t>using namespace std;</a:t>
            </a:r>
          </a:p>
          <a:p>
            <a:r>
              <a:rPr lang="en-IN" sz="2000" dirty="0">
                <a:solidFill>
                  <a:schemeClr val="bg1"/>
                </a:solidFill>
              </a:rPr>
              <a:t>//Defining a class</a:t>
            </a:r>
          </a:p>
          <a:p>
            <a:r>
              <a:rPr lang="en-IN" sz="2000" dirty="0">
                <a:solidFill>
                  <a:schemeClr val="bg1"/>
                </a:solidFill>
              </a:rPr>
              <a:t>class Car{</a:t>
            </a:r>
          </a:p>
          <a:p>
            <a:r>
              <a:rPr lang="en-IN" sz="2000" dirty="0">
                <a:solidFill>
                  <a:schemeClr val="bg1"/>
                </a:solidFill>
              </a:rPr>
              <a:t>public:</a:t>
            </a:r>
          </a:p>
          <a:p>
            <a:r>
              <a:rPr lang="en-IN" sz="2000" dirty="0">
                <a:solidFill>
                  <a:schemeClr val="bg1"/>
                </a:solidFill>
              </a:rPr>
              <a:t>    int price; //4 bytes </a:t>
            </a:r>
          </a:p>
          <a:p>
            <a:r>
              <a:rPr lang="en-IN" sz="2000" dirty="0">
                <a:solidFill>
                  <a:schemeClr val="bg1"/>
                </a:solidFill>
              </a:rPr>
              <a:t>   int model; //4 </a:t>
            </a:r>
            <a:r>
              <a:rPr lang="en-IN" sz="2000" dirty="0" err="1">
                <a:solidFill>
                  <a:schemeClr val="bg1"/>
                </a:solidFill>
              </a:rPr>
              <a:t>butes</a:t>
            </a:r>
            <a:endParaRPr lang="en-IN" sz="2000" dirty="0">
              <a:solidFill>
                <a:schemeClr val="bg1"/>
              </a:solidFill>
            </a:endParaRPr>
          </a:p>
          <a:p>
            <a:r>
              <a:rPr lang="en-IN" sz="2000" dirty="0">
                <a:solidFill>
                  <a:schemeClr val="bg1"/>
                </a:solidFill>
              </a:rPr>
              <a:t>    string </a:t>
            </a:r>
            <a:r>
              <a:rPr lang="en-IN" sz="2000" dirty="0" err="1">
                <a:solidFill>
                  <a:schemeClr val="bg1"/>
                </a:solidFill>
              </a:rPr>
              <a:t>color</a:t>
            </a:r>
            <a:r>
              <a:rPr lang="en-IN" sz="2000" dirty="0">
                <a:solidFill>
                  <a:schemeClr val="bg1"/>
                </a:solidFill>
              </a:rPr>
              <a:t>; //8 bytes</a:t>
            </a:r>
          </a:p>
          <a:p>
            <a:r>
              <a:rPr lang="en-IN" sz="2000" dirty="0">
                <a:solidFill>
                  <a:schemeClr val="bg1"/>
                </a:solidFill>
              </a:rPr>
              <a:t>    void start(){  </a:t>
            </a:r>
          </a:p>
          <a:p>
            <a:pPr lvl="1"/>
            <a:r>
              <a:rPr lang="en-IN" sz="2000" dirty="0">
                <a:solidFill>
                  <a:schemeClr val="bg1"/>
                </a:solidFill>
              </a:rPr>
              <a:t>  </a:t>
            </a:r>
            <a:r>
              <a:rPr lang="en-IN" sz="2000" dirty="0" err="1">
                <a:solidFill>
                  <a:schemeClr val="bg1"/>
                </a:solidFill>
              </a:rPr>
              <a:t>cout</a:t>
            </a:r>
            <a:r>
              <a:rPr lang="en-IN" sz="2000" dirty="0">
                <a:solidFill>
                  <a:schemeClr val="bg1"/>
                </a:solidFill>
              </a:rPr>
              <a:t>&lt;&lt;"</a:t>
            </a:r>
            <a:r>
              <a:rPr lang="en-IN" sz="2000" dirty="0" err="1">
                <a:solidFill>
                  <a:schemeClr val="bg1"/>
                </a:solidFill>
              </a:rPr>
              <a:t>Grrr</a:t>
            </a:r>
            <a:r>
              <a:rPr lang="en-IN" sz="2000" dirty="0">
                <a:solidFill>
                  <a:schemeClr val="bg1"/>
                </a:solidFill>
              </a:rPr>
              <a:t>"&lt;&lt;</a:t>
            </a:r>
            <a:r>
              <a:rPr lang="en-IN" sz="2000" dirty="0" err="1">
                <a:solidFill>
                  <a:schemeClr val="bg1"/>
                </a:solidFill>
              </a:rPr>
              <a:t>endl</a:t>
            </a:r>
            <a:r>
              <a:rPr lang="en-IN" sz="2000" dirty="0">
                <a:solidFill>
                  <a:schemeClr val="bg1"/>
                </a:solidFill>
              </a:rPr>
              <a:t>;</a:t>
            </a:r>
          </a:p>
          <a:p>
            <a:pPr lvl="1"/>
            <a:r>
              <a:rPr lang="en-IN" sz="2000" dirty="0">
                <a:solidFill>
                  <a:schemeClr val="bg1"/>
                </a:solidFill>
              </a:rPr>
              <a:t>}</a:t>
            </a:r>
          </a:p>
          <a:p>
            <a:r>
              <a:rPr lang="en-IN" sz="2000" dirty="0">
                <a:solidFill>
                  <a:schemeClr val="bg1"/>
                </a:solidFill>
              </a:rPr>
              <a:t>};</a:t>
            </a:r>
          </a:p>
          <a:p>
            <a:r>
              <a:rPr lang="en-IN" sz="2000" dirty="0">
                <a:solidFill>
                  <a:schemeClr val="bg1"/>
                </a:solidFill>
              </a:rPr>
              <a:t>int main()</a:t>
            </a:r>
          </a:p>
          <a:p>
            <a:r>
              <a:rPr lang="en-IN" sz="2000" dirty="0">
                <a:solidFill>
                  <a:schemeClr val="bg1"/>
                </a:solidFill>
              </a:rPr>
              <a:t>{ Car c; //Initialisation</a:t>
            </a:r>
          </a:p>
          <a:p>
            <a:r>
              <a:rPr lang="en-IN" sz="2000" dirty="0">
                <a:solidFill>
                  <a:schemeClr val="bg1"/>
                </a:solidFill>
              </a:rPr>
              <a:t> </a:t>
            </a:r>
            <a:r>
              <a:rPr lang="en-IN" sz="2000" dirty="0" err="1">
                <a:solidFill>
                  <a:schemeClr val="bg1"/>
                </a:solidFill>
              </a:rPr>
              <a:t>c.price</a:t>
            </a:r>
            <a:r>
              <a:rPr lang="en-IN" sz="2000" dirty="0">
                <a:solidFill>
                  <a:schemeClr val="bg1"/>
                </a:solidFill>
              </a:rPr>
              <a:t>=500; </a:t>
            </a:r>
          </a:p>
          <a:p>
            <a:r>
              <a:rPr lang="en-IN" sz="2000" dirty="0" err="1">
                <a:solidFill>
                  <a:schemeClr val="bg1"/>
                </a:solidFill>
              </a:rPr>
              <a:t>c.model</a:t>
            </a:r>
            <a:r>
              <a:rPr lang="en-IN" sz="2000" dirty="0">
                <a:solidFill>
                  <a:schemeClr val="bg1"/>
                </a:solidFill>
              </a:rPr>
              <a:t>=121; </a:t>
            </a:r>
          </a:p>
          <a:p>
            <a:r>
              <a:rPr lang="en-IN" sz="2000" dirty="0" err="1">
                <a:solidFill>
                  <a:schemeClr val="bg1"/>
                </a:solidFill>
              </a:rPr>
              <a:t>c.color</a:t>
            </a:r>
            <a:r>
              <a:rPr lang="en-IN" sz="2000" dirty="0">
                <a:solidFill>
                  <a:schemeClr val="bg1"/>
                </a:solidFill>
              </a:rPr>
              <a:t>="blue";</a:t>
            </a:r>
          </a:p>
          <a:p>
            <a:r>
              <a:rPr lang="en-IN" sz="2000" dirty="0">
                <a:solidFill>
                  <a:schemeClr val="bg1"/>
                </a:solidFill>
              </a:rPr>
              <a:t> </a:t>
            </a:r>
            <a:r>
              <a:rPr lang="en-IN" sz="2000" dirty="0" err="1">
                <a:solidFill>
                  <a:schemeClr val="bg1"/>
                </a:solidFill>
              </a:rPr>
              <a:t>c.start</a:t>
            </a:r>
            <a:r>
              <a:rPr lang="en-IN" sz="2000" dirty="0">
                <a:solidFill>
                  <a:schemeClr val="bg1"/>
                </a:solidFill>
              </a:rPr>
              <a:t>();</a:t>
            </a:r>
          </a:p>
          <a:p>
            <a:r>
              <a:rPr lang="en-IN" sz="2000" dirty="0">
                <a:solidFill>
                  <a:schemeClr val="bg1"/>
                </a:solidFill>
              </a:rPr>
              <a:t>} </a:t>
            </a:r>
          </a:p>
        </p:txBody>
      </p:sp>
    </p:spTree>
    <p:extLst>
      <p:ext uri="{BB962C8B-B14F-4D97-AF65-F5344CB8AC3E}">
        <p14:creationId xmlns:p14="http://schemas.microsoft.com/office/powerpoint/2010/main" val="2245570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31993-B9D0-4F1A-9187-746B245CF7E8}"/>
              </a:ext>
            </a:extLst>
          </p:cNvPr>
          <p:cNvSpPr>
            <a:spLocks noGrp="1"/>
          </p:cNvSpPr>
          <p:nvPr>
            <p:ph type="title"/>
          </p:nvPr>
        </p:nvSpPr>
        <p:spPr>
          <a:xfrm>
            <a:off x="838200" y="264205"/>
            <a:ext cx="3653901" cy="833663"/>
          </a:xfrm>
        </p:spPr>
        <p:txBody>
          <a:bodyPr/>
          <a:lstStyle/>
          <a:p>
            <a:r>
              <a:rPr lang="en-IN" dirty="0"/>
              <a:t>Access Modifiers</a:t>
            </a:r>
          </a:p>
        </p:txBody>
      </p:sp>
      <p:sp>
        <p:nvSpPr>
          <p:cNvPr id="3" name="Content Placeholder 2">
            <a:extLst>
              <a:ext uri="{FF2B5EF4-FFF2-40B4-BE49-F238E27FC236}">
                <a16:creationId xmlns:a16="http://schemas.microsoft.com/office/drawing/2014/main" id="{CD7B8224-19D5-4376-A120-82E839ABB6EC}"/>
              </a:ext>
            </a:extLst>
          </p:cNvPr>
          <p:cNvSpPr>
            <a:spLocks noGrp="1"/>
          </p:cNvSpPr>
          <p:nvPr>
            <p:ph idx="1"/>
          </p:nvPr>
        </p:nvSpPr>
        <p:spPr>
          <a:xfrm>
            <a:off x="349928" y="1253331"/>
            <a:ext cx="5003307" cy="4351338"/>
          </a:xfrm>
        </p:spPr>
        <p:txBody>
          <a:bodyPr>
            <a:normAutofit fontScale="92500" lnSpcReduction="10000"/>
          </a:bodyPr>
          <a:lstStyle/>
          <a:p>
            <a:r>
              <a:rPr lang="en-US" dirty="0"/>
              <a:t>used to implement important feature of Object Oriented Programming known as Data Hiding.</a:t>
            </a:r>
          </a:p>
          <a:p>
            <a:r>
              <a:rPr lang="en-US" dirty="0"/>
              <a:t>What is Data Hiding Consider a real life example: What happens when a driver applies brakes? The car stops. The driver only knows that to stop the car, he needs to apply the brakes. He is unaware of how actually the car stops. That is how the engine stops working or the internal implementation on the engine side. This is what data hiding is.</a:t>
            </a:r>
          </a:p>
          <a:p>
            <a:r>
              <a:rPr lang="en-US" dirty="0"/>
              <a:t>Access modifiers or Access Specifiers in a class are used to set the accessibility of the class members. That is, it sets some restrictions on the class members not to get directly accessed by the outside functions.</a:t>
            </a:r>
            <a:endParaRPr lang="en-IN" dirty="0"/>
          </a:p>
        </p:txBody>
      </p:sp>
      <p:sp>
        <p:nvSpPr>
          <p:cNvPr id="4" name="Slide Number Placeholder 3">
            <a:extLst>
              <a:ext uri="{FF2B5EF4-FFF2-40B4-BE49-F238E27FC236}">
                <a16:creationId xmlns:a16="http://schemas.microsoft.com/office/drawing/2014/main" id="{759AEB69-924E-4800-A1E6-A9B0A3417F92}"/>
              </a:ext>
            </a:extLst>
          </p:cNvPr>
          <p:cNvSpPr>
            <a:spLocks noGrp="1"/>
          </p:cNvSpPr>
          <p:nvPr>
            <p:ph type="sldNum" sz="quarter" idx="10"/>
          </p:nvPr>
        </p:nvSpPr>
        <p:spPr/>
        <p:txBody>
          <a:bodyPr/>
          <a:lstStyle/>
          <a:p>
            <a:r>
              <a:rPr lang="en-US"/>
              <a:t>PAGE </a:t>
            </a:r>
            <a:fld id="{4A9B5881-4007-4345-955A-79C2656F0C49}" type="slidenum">
              <a:rPr lang="en-US" smtClean="0"/>
              <a:pPr/>
              <a:t>5</a:t>
            </a:fld>
            <a:endParaRPr lang="en-US" dirty="0"/>
          </a:p>
        </p:txBody>
      </p:sp>
      <p:sp>
        <p:nvSpPr>
          <p:cNvPr id="11" name="Rectangle 10">
            <a:extLst>
              <a:ext uri="{FF2B5EF4-FFF2-40B4-BE49-F238E27FC236}">
                <a16:creationId xmlns:a16="http://schemas.microsoft.com/office/drawing/2014/main" id="{27CC6834-A560-4CFC-925B-93B4DA0EB263}"/>
              </a:ext>
            </a:extLst>
          </p:cNvPr>
          <p:cNvSpPr/>
          <p:nvPr/>
        </p:nvSpPr>
        <p:spPr>
          <a:xfrm>
            <a:off x="5640282" y="0"/>
            <a:ext cx="2111719" cy="707886"/>
          </a:xfrm>
          <a:prstGeom prst="rect">
            <a:avLst/>
          </a:prstGeom>
          <a:noFill/>
        </p:spPr>
        <p:txBody>
          <a:bodyPr wrap="square" lIns="91440" tIns="45720" rIns="91440" bIns="45720">
            <a:spAutoFit/>
          </a:bodyPr>
          <a:lstStyle/>
          <a:p>
            <a:pPr algn="ctr"/>
            <a:r>
              <a:rPr lang="en-U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Public</a:t>
            </a:r>
          </a:p>
        </p:txBody>
      </p:sp>
      <p:sp>
        <p:nvSpPr>
          <p:cNvPr id="12" name="Rectangle 11">
            <a:extLst>
              <a:ext uri="{FF2B5EF4-FFF2-40B4-BE49-F238E27FC236}">
                <a16:creationId xmlns:a16="http://schemas.microsoft.com/office/drawing/2014/main" id="{FB6070D0-1CAF-402A-B714-2CD5CE077A8B}"/>
              </a:ext>
            </a:extLst>
          </p:cNvPr>
          <p:cNvSpPr/>
          <p:nvPr/>
        </p:nvSpPr>
        <p:spPr>
          <a:xfrm>
            <a:off x="5628443" y="0"/>
            <a:ext cx="45719" cy="67214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6FE9087C-D006-41BE-A42D-AA90B8F0754C}"/>
              </a:ext>
            </a:extLst>
          </p:cNvPr>
          <p:cNvSpPr/>
          <p:nvPr/>
        </p:nvSpPr>
        <p:spPr>
          <a:xfrm>
            <a:off x="5994926" y="2376643"/>
            <a:ext cx="1679370" cy="707886"/>
          </a:xfrm>
          <a:prstGeom prst="rect">
            <a:avLst/>
          </a:prstGeom>
        </p:spPr>
        <p:txBody>
          <a:bodyPr wrap="none">
            <a:spAutoFit/>
          </a:bodyPr>
          <a:lstStyle/>
          <a:p>
            <a:pPr algn="ctr"/>
            <a:r>
              <a:rPr lang="en-U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Private</a:t>
            </a:r>
          </a:p>
        </p:txBody>
      </p:sp>
      <p:sp>
        <p:nvSpPr>
          <p:cNvPr id="14" name="TextBox 13">
            <a:extLst>
              <a:ext uri="{FF2B5EF4-FFF2-40B4-BE49-F238E27FC236}">
                <a16:creationId xmlns:a16="http://schemas.microsoft.com/office/drawing/2014/main" id="{120CC711-C5DD-417E-8D0E-58A5741EDA0C}"/>
              </a:ext>
            </a:extLst>
          </p:cNvPr>
          <p:cNvSpPr txBox="1"/>
          <p:nvPr/>
        </p:nvSpPr>
        <p:spPr>
          <a:xfrm>
            <a:off x="6095997" y="609268"/>
            <a:ext cx="5958545" cy="1754326"/>
          </a:xfrm>
          <a:prstGeom prst="rect">
            <a:avLst/>
          </a:prstGeom>
          <a:solidFill>
            <a:schemeClr val="bg2">
              <a:lumMod val="50000"/>
            </a:schemeClr>
          </a:solidFill>
        </p:spPr>
        <p:txBody>
          <a:bodyPr wrap="square" rtlCol="0">
            <a:spAutoFit/>
          </a:bodyPr>
          <a:lstStyle/>
          <a:p>
            <a:r>
              <a:rPr lang="en-US" dirty="0">
                <a:solidFill>
                  <a:schemeClr val="bg1"/>
                </a:solidFill>
              </a:rPr>
              <a:t>All the class members declared under public will be available to everyone. The data members and member functions declared public can be accessed by other classes too. The public members of a class can be accessed from anywhere in the program using the direct member access operator (.) with the object of that class.</a:t>
            </a:r>
            <a:endParaRPr lang="en-IN" dirty="0">
              <a:solidFill>
                <a:schemeClr val="bg1"/>
              </a:solidFill>
            </a:endParaRPr>
          </a:p>
        </p:txBody>
      </p:sp>
      <p:sp>
        <p:nvSpPr>
          <p:cNvPr id="15" name="TextBox 14">
            <a:extLst>
              <a:ext uri="{FF2B5EF4-FFF2-40B4-BE49-F238E27FC236}">
                <a16:creationId xmlns:a16="http://schemas.microsoft.com/office/drawing/2014/main" id="{1EA671F4-4810-4F16-BB37-FF1FFF1E42E2}"/>
              </a:ext>
            </a:extLst>
          </p:cNvPr>
          <p:cNvSpPr txBox="1"/>
          <p:nvPr/>
        </p:nvSpPr>
        <p:spPr>
          <a:xfrm>
            <a:off x="6095996" y="3006909"/>
            <a:ext cx="5958545" cy="1477328"/>
          </a:xfrm>
          <a:prstGeom prst="rect">
            <a:avLst/>
          </a:prstGeom>
          <a:solidFill>
            <a:schemeClr val="bg2">
              <a:lumMod val="50000"/>
            </a:schemeClr>
          </a:solidFill>
        </p:spPr>
        <p:txBody>
          <a:bodyPr wrap="square" rtlCol="0">
            <a:spAutoFit/>
          </a:bodyPr>
          <a:lstStyle/>
          <a:p>
            <a:r>
              <a:rPr lang="en-US" dirty="0">
                <a:solidFill>
                  <a:schemeClr val="bg1"/>
                </a:solidFill>
              </a:rPr>
              <a:t>The class members declared as private can be accessed only by the functions inside the class. They are not allowed to be accessed directly by any object or function outside the class. Only the member functions or the friend functions are allowed to access the private data members of a class.</a:t>
            </a:r>
            <a:endParaRPr lang="en-IN" dirty="0">
              <a:solidFill>
                <a:schemeClr val="bg1"/>
              </a:solidFill>
            </a:endParaRPr>
          </a:p>
        </p:txBody>
      </p:sp>
      <p:sp>
        <p:nvSpPr>
          <p:cNvPr id="16" name="Rectangle 15">
            <a:extLst>
              <a:ext uri="{FF2B5EF4-FFF2-40B4-BE49-F238E27FC236}">
                <a16:creationId xmlns:a16="http://schemas.microsoft.com/office/drawing/2014/main" id="{2BDE53D1-96CC-4D75-B2BA-DF555E399829}"/>
              </a:ext>
            </a:extLst>
          </p:cNvPr>
          <p:cNvSpPr/>
          <p:nvPr/>
        </p:nvSpPr>
        <p:spPr>
          <a:xfrm>
            <a:off x="5994926" y="4419666"/>
            <a:ext cx="2259336" cy="707886"/>
          </a:xfrm>
          <a:prstGeom prst="rect">
            <a:avLst/>
          </a:prstGeom>
        </p:spPr>
        <p:txBody>
          <a:bodyPr wrap="none">
            <a:spAutoFit/>
          </a:bodyPr>
          <a:lstStyle/>
          <a:p>
            <a:pPr algn="ctr"/>
            <a:r>
              <a:rPr lang="en-U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Protected</a:t>
            </a:r>
          </a:p>
        </p:txBody>
      </p:sp>
      <p:sp>
        <p:nvSpPr>
          <p:cNvPr id="17" name="TextBox 16">
            <a:extLst>
              <a:ext uri="{FF2B5EF4-FFF2-40B4-BE49-F238E27FC236}">
                <a16:creationId xmlns:a16="http://schemas.microsoft.com/office/drawing/2014/main" id="{05572625-7F55-4084-A3C0-576951BAA8FE}"/>
              </a:ext>
            </a:extLst>
          </p:cNvPr>
          <p:cNvSpPr txBox="1"/>
          <p:nvPr/>
        </p:nvSpPr>
        <p:spPr>
          <a:xfrm>
            <a:off x="6095995" y="5048403"/>
            <a:ext cx="5958545" cy="1200329"/>
          </a:xfrm>
          <a:prstGeom prst="rect">
            <a:avLst/>
          </a:prstGeom>
          <a:solidFill>
            <a:schemeClr val="bg2">
              <a:lumMod val="50000"/>
            </a:schemeClr>
          </a:solidFill>
        </p:spPr>
        <p:txBody>
          <a:bodyPr wrap="square" rtlCol="0">
            <a:spAutoFit/>
          </a:bodyPr>
          <a:lstStyle/>
          <a:p>
            <a:r>
              <a:rPr lang="en-US" dirty="0">
                <a:solidFill>
                  <a:schemeClr val="bg1"/>
                </a:solidFill>
              </a:rPr>
              <a:t>Protected access modifier is similar to that of private access modifiers, the difference is that the class member declared as Protected are inaccessible outside the class but they can be accessed by any subclass(derived class) of that class.</a:t>
            </a:r>
            <a:endParaRPr lang="en-IN" dirty="0">
              <a:solidFill>
                <a:schemeClr val="bg1"/>
              </a:solidFill>
            </a:endParaRPr>
          </a:p>
        </p:txBody>
      </p:sp>
    </p:spTree>
    <p:extLst>
      <p:ext uri="{BB962C8B-B14F-4D97-AF65-F5344CB8AC3E}">
        <p14:creationId xmlns:p14="http://schemas.microsoft.com/office/powerpoint/2010/main" val="4129807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BC109-D370-45D7-B913-EF4C30BA04ED}"/>
              </a:ext>
            </a:extLst>
          </p:cNvPr>
          <p:cNvSpPr>
            <a:spLocks noGrp="1"/>
          </p:cNvSpPr>
          <p:nvPr>
            <p:ph type="title"/>
          </p:nvPr>
        </p:nvSpPr>
        <p:spPr>
          <a:xfrm>
            <a:off x="838200" y="264205"/>
            <a:ext cx="4247147" cy="833663"/>
          </a:xfrm>
        </p:spPr>
        <p:txBody>
          <a:bodyPr/>
          <a:lstStyle/>
          <a:p>
            <a:r>
              <a:rPr lang="en-IN" dirty="0"/>
              <a:t>Getters and Setters </a:t>
            </a:r>
          </a:p>
        </p:txBody>
      </p:sp>
      <p:sp>
        <p:nvSpPr>
          <p:cNvPr id="3" name="Content Placeholder 2">
            <a:extLst>
              <a:ext uri="{FF2B5EF4-FFF2-40B4-BE49-F238E27FC236}">
                <a16:creationId xmlns:a16="http://schemas.microsoft.com/office/drawing/2014/main" id="{DB6C9A59-D132-45F9-9832-2ACAD94CE937}"/>
              </a:ext>
            </a:extLst>
          </p:cNvPr>
          <p:cNvSpPr>
            <a:spLocks noGrp="1"/>
          </p:cNvSpPr>
          <p:nvPr>
            <p:ph idx="1"/>
          </p:nvPr>
        </p:nvSpPr>
        <p:spPr>
          <a:xfrm>
            <a:off x="838200" y="1408530"/>
            <a:ext cx="4319726" cy="4351338"/>
          </a:xfrm>
        </p:spPr>
        <p:txBody>
          <a:bodyPr/>
          <a:lstStyle/>
          <a:p>
            <a:pPr marL="0" indent="0" algn="just">
              <a:buNone/>
            </a:pPr>
            <a:r>
              <a:rPr lang="en-US" dirty="0"/>
              <a:t>Getters and Setters allow you to effectively protect your data. This is a technique used greatly when creating classes. For each variable, a get() method will return its value and a set() method will set the value. If you decide that some action should be taken every time you change the value of a particular variable, you only need to edit the set() method instead of looking for every place you change the variable.</a:t>
            </a:r>
            <a:endParaRPr lang="en-IN" dirty="0"/>
          </a:p>
        </p:txBody>
      </p:sp>
      <p:sp>
        <p:nvSpPr>
          <p:cNvPr id="4" name="Slide Number Placeholder 3">
            <a:extLst>
              <a:ext uri="{FF2B5EF4-FFF2-40B4-BE49-F238E27FC236}">
                <a16:creationId xmlns:a16="http://schemas.microsoft.com/office/drawing/2014/main" id="{DFEDF9E3-ED07-49C1-824A-A98DE0F7FCAF}"/>
              </a:ext>
            </a:extLst>
          </p:cNvPr>
          <p:cNvSpPr>
            <a:spLocks noGrp="1"/>
          </p:cNvSpPr>
          <p:nvPr>
            <p:ph type="sldNum" sz="quarter" idx="10"/>
          </p:nvPr>
        </p:nvSpPr>
        <p:spPr/>
        <p:txBody>
          <a:bodyPr/>
          <a:lstStyle/>
          <a:p>
            <a:r>
              <a:rPr lang="en-US"/>
              <a:t>PAGE </a:t>
            </a:r>
            <a:fld id="{4A9B5881-4007-4345-955A-79C2656F0C49}" type="slidenum">
              <a:rPr lang="en-US" smtClean="0"/>
              <a:pPr/>
              <a:t>6</a:t>
            </a:fld>
            <a:endParaRPr lang="en-US" dirty="0"/>
          </a:p>
        </p:txBody>
      </p:sp>
      <p:sp>
        <p:nvSpPr>
          <p:cNvPr id="6" name="TextBox 5">
            <a:extLst>
              <a:ext uri="{FF2B5EF4-FFF2-40B4-BE49-F238E27FC236}">
                <a16:creationId xmlns:a16="http://schemas.microsoft.com/office/drawing/2014/main" id="{2CAEBDD9-2EEF-407A-80F4-339EE302DF1D}"/>
              </a:ext>
            </a:extLst>
          </p:cNvPr>
          <p:cNvSpPr txBox="1"/>
          <p:nvPr/>
        </p:nvSpPr>
        <p:spPr>
          <a:xfrm>
            <a:off x="6205491" y="264206"/>
            <a:ext cx="5823752" cy="6247864"/>
          </a:xfrm>
          <a:prstGeom prst="rect">
            <a:avLst/>
          </a:prstGeom>
          <a:noFill/>
        </p:spPr>
        <p:txBody>
          <a:bodyPr wrap="square" rtlCol="0">
            <a:spAutoFit/>
          </a:bodyPr>
          <a:lstStyle/>
          <a:p>
            <a:r>
              <a:rPr lang="en-IN" sz="1600" dirty="0">
                <a:solidFill>
                  <a:schemeClr val="bg1"/>
                </a:solidFill>
              </a:rPr>
              <a:t>#include &lt;iostream&gt;</a:t>
            </a:r>
          </a:p>
          <a:p>
            <a:r>
              <a:rPr lang="en-IN" sz="1600" dirty="0">
                <a:solidFill>
                  <a:schemeClr val="bg1"/>
                </a:solidFill>
              </a:rPr>
              <a:t>using namespace std; </a:t>
            </a:r>
          </a:p>
          <a:p>
            <a:r>
              <a:rPr lang="en-IN" sz="1600" dirty="0">
                <a:solidFill>
                  <a:schemeClr val="bg1"/>
                </a:solidFill>
              </a:rPr>
              <a:t>class Car{</a:t>
            </a:r>
          </a:p>
          <a:p>
            <a:r>
              <a:rPr lang="en-IN" sz="1600" dirty="0">
                <a:solidFill>
                  <a:schemeClr val="bg1"/>
                </a:solidFill>
              </a:rPr>
              <a:t> private:</a:t>
            </a:r>
          </a:p>
          <a:p>
            <a:r>
              <a:rPr lang="en-IN" sz="1600" dirty="0">
                <a:solidFill>
                  <a:schemeClr val="bg1"/>
                </a:solidFill>
              </a:rPr>
              <a:t>     int price;</a:t>
            </a:r>
          </a:p>
          <a:p>
            <a:r>
              <a:rPr lang="en-IN" sz="1600" dirty="0">
                <a:solidFill>
                  <a:schemeClr val="bg1"/>
                </a:solidFill>
              </a:rPr>
              <a:t> public:</a:t>
            </a:r>
          </a:p>
          <a:p>
            <a:r>
              <a:rPr lang="en-IN" sz="1600" dirty="0">
                <a:solidFill>
                  <a:schemeClr val="bg1"/>
                </a:solidFill>
              </a:rPr>
              <a:t>     int </a:t>
            </a:r>
            <a:r>
              <a:rPr lang="en-IN" sz="1600" dirty="0" err="1">
                <a:solidFill>
                  <a:schemeClr val="bg1"/>
                </a:solidFill>
              </a:rPr>
              <a:t>model_no</a:t>
            </a:r>
            <a:r>
              <a:rPr lang="en-IN" sz="1600" dirty="0">
                <a:solidFill>
                  <a:schemeClr val="bg1"/>
                </a:solidFill>
              </a:rPr>
              <a:t>;</a:t>
            </a:r>
          </a:p>
          <a:p>
            <a:r>
              <a:rPr lang="en-IN" sz="1600" dirty="0">
                <a:solidFill>
                  <a:schemeClr val="bg1"/>
                </a:solidFill>
              </a:rPr>
              <a:t>     char name[20]; </a:t>
            </a:r>
          </a:p>
          <a:p>
            <a:r>
              <a:rPr lang="en-IN" sz="1600" dirty="0">
                <a:solidFill>
                  <a:schemeClr val="bg1"/>
                </a:solidFill>
              </a:rPr>
              <a:t>void start(){ </a:t>
            </a:r>
          </a:p>
          <a:p>
            <a:r>
              <a:rPr lang="en-IN" sz="1600" dirty="0">
                <a:solidFill>
                  <a:schemeClr val="bg1"/>
                </a:solidFill>
              </a:rPr>
              <a:t>     </a:t>
            </a:r>
            <a:r>
              <a:rPr lang="en-IN" sz="1600" dirty="0" err="1">
                <a:solidFill>
                  <a:schemeClr val="bg1"/>
                </a:solidFill>
              </a:rPr>
              <a:t>cout</a:t>
            </a:r>
            <a:r>
              <a:rPr lang="en-IN" sz="1600" dirty="0">
                <a:solidFill>
                  <a:schemeClr val="bg1"/>
                </a:solidFill>
              </a:rPr>
              <a:t>&lt;&lt;"</a:t>
            </a:r>
            <a:r>
              <a:rPr lang="en-IN" sz="1600" dirty="0" err="1">
                <a:solidFill>
                  <a:schemeClr val="bg1"/>
                </a:solidFill>
              </a:rPr>
              <a:t>Grrrr</a:t>
            </a:r>
            <a:r>
              <a:rPr lang="en-IN" sz="1600" dirty="0">
                <a:solidFill>
                  <a:schemeClr val="bg1"/>
                </a:solidFill>
              </a:rPr>
              <a:t>...starting the car “&lt;&lt;name&lt;&lt;</a:t>
            </a:r>
            <a:r>
              <a:rPr lang="en-IN" sz="1600" dirty="0" err="1">
                <a:solidFill>
                  <a:schemeClr val="bg1"/>
                </a:solidFill>
              </a:rPr>
              <a:t>endl</a:t>
            </a:r>
            <a:r>
              <a:rPr lang="en-IN" sz="1600" dirty="0">
                <a:solidFill>
                  <a:schemeClr val="bg1"/>
                </a:solidFill>
              </a:rPr>
              <a:t> ; }</a:t>
            </a:r>
          </a:p>
          <a:p>
            <a:r>
              <a:rPr lang="en-IN" sz="1600" dirty="0">
                <a:solidFill>
                  <a:schemeClr val="bg1"/>
                </a:solidFill>
              </a:rPr>
              <a:t>void </a:t>
            </a:r>
            <a:r>
              <a:rPr lang="en-IN" sz="1600" dirty="0" err="1">
                <a:solidFill>
                  <a:schemeClr val="bg1"/>
                </a:solidFill>
              </a:rPr>
              <a:t>setPrice</a:t>
            </a:r>
            <a:r>
              <a:rPr lang="en-IN" sz="1600" dirty="0">
                <a:solidFill>
                  <a:schemeClr val="bg1"/>
                </a:solidFill>
              </a:rPr>
              <a:t>(int p){</a:t>
            </a:r>
          </a:p>
          <a:p>
            <a:r>
              <a:rPr lang="en-IN" sz="1600" dirty="0">
                <a:solidFill>
                  <a:schemeClr val="bg1"/>
                </a:solidFill>
              </a:rPr>
              <a:t>     price=p;}</a:t>
            </a:r>
          </a:p>
          <a:p>
            <a:r>
              <a:rPr lang="en-IN" sz="1600" dirty="0">
                <a:solidFill>
                  <a:schemeClr val="bg1"/>
                </a:solidFill>
              </a:rPr>
              <a:t>int </a:t>
            </a:r>
            <a:r>
              <a:rPr lang="en-IN" sz="1600" dirty="0" err="1">
                <a:solidFill>
                  <a:schemeClr val="bg1"/>
                </a:solidFill>
              </a:rPr>
              <a:t>getPrice</a:t>
            </a:r>
            <a:r>
              <a:rPr lang="en-IN" sz="1600" dirty="0">
                <a:solidFill>
                  <a:schemeClr val="bg1"/>
                </a:solidFill>
              </a:rPr>
              <a:t>(){</a:t>
            </a:r>
          </a:p>
          <a:p>
            <a:r>
              <a:rPr lang="en-IN" sz="1600" dirty="0">
                <a:solidFill>
                  <a:schemeClr val="bg1"/>
                </a:solidFill>
              </a:rPr>
              <a:t>     return price; }</a:t>
            </a:r>
          </a:p>
          <a:p>
            <a:r>
              <a:rPr lang="en-IN" sz="1600" dirty="0">
                <a:solidFill>
                  <a:schemeClr val="bg1"/>
                </a:solidFill>
              </a:rPr>
              <a:t> };</a:t>
            </a:r>
          </a:p>
          <a:p>
            <a:endParaRPr lang="en-IN" sz="1600" dirty="0">
              <a:solidFill>
                <a:schemeClr val="bg1"/>
              </a:solidFill>
            </a:endParaRPr>
          </a:p>
          <a:p>
            <a:r>
              <a:rPr lang="en-IN" sz="1600" dirty="0">
                <a:solidFill>
                  <a:schemeClr val="bg1"/>
                </a:solidFill>
              </a:rPr>
              <a:t> int main(){</a:t>
            </a:r>
          </a:p>
          <a:p>
            <a:r>
              <a:rPr lang="en-IN" sz="1600" dirty="0">
                <a:solidFill>
                  <a:schemeClr val="bg1"/>
                </a:solidFill>
              </a:rPr>
              <a:t> Car C; </a:t>
            </a:r>
          </a:p>
          <a:p>
            <a:r>
              <a:rPr lang="en-IN" sz="1600" dirty="0">
                <a:solidFill>
                  <a:schemeClr val="bg1"/>
                </a:solidFill>
              </a:rPr>
              <a:t> </a:t>
            </a:r>
            <a:r>
              <a:rPr lang="en-IN" sz="1600" dirty="0" err="1">
                <a:solidFill>
                  <a:schemeClr val="bg1"/>
                </a:solidFill>
              </a:rPr>
              <a:t>C.price</a:t>
            </a:r>
            <a:r>
              <a:rPr lang="en-IN" sz="1600" dirty="0">
                <a:solidFill>
                  <a:schemeClr val="bg1"/>
                </a:solidFill>
              </a:rPr>
              <a:t> =500;</a:t>
            </a:r>
          </a:p>
          <a:p>
            <a:r>
              <a:rPr lang="en-IN" sz="1600" dirty="0">
                <a:solidFill>
                  <a:schemeClr val="bg1"/>
                </a:solidFill>
              </a:rPr>
              <a:t> </a:t>
            </a:r>
            <a:r>
              <a:rPr lang="en-IN" sz="1600" dirty="0" err="1">
                <a:solidFill>
                  <a:schemeClr val="bg1"/>
                </a:solidFill>
              </a:rPr>
              <a:t>C.model_no</a:t>
            </a:r>
            <a:r>
              <a:rPr lang="en-IN" sz="1600" dirty="0">
                <a:solidFill>
                  <a:schemeClr val="bg1"/>
                </a:solidFill>
              </a:rPr>
              <a:t> = 1001; </a:t>
            </a:r>
          </a:p>
          <a:p>
            <a:r>
              <a:rPr lang="en-IN" sz="1600" dirty="0">
                <a:solidFill>
                  <a:schemeClr val="bg1"/>
                </a:solidFill>
              </a:rPr>
              <a:t> C.name[0] = '</a:t>
            </a:r>
            <a:r>
              <a:rPr lang="en-IN" sz="1600" dirty="0" err="1">
                <a:solidFill>
                  <a:schemeClr val="bg1"/>
                </a:solidFill>
              </a:rPr>
              <a:t>B’;C.name</a:t>
            </a:r>
            <a:r>
              <a:rPr lang="en-IN" sz="1600" dirty="0">
                <a:solidFill>
                  <a:schemeClr val="bg1"/>
                </a:solidFill>
              </a:rPr>
              <a:t>[1] = 'M'; C.name[2] = 'W'; C.name[3] = '\0’;</a:t>
            </a:r>
          </a:p>
          <a:p>
            <a:r>
              <a:rPr lang="en-IN" sz="1600" dirty="0">
                <a:solidFill>
                  <a:schemeClr val="bg1"/>
                </a:solidFill>
              </a:rPr>
              <a:t> </a:t>
            </a:r>
            <a:r>
              <a:rPr lang="en-IN" sz="1600" dirty="0" err="1">
                <a:solidFill>
                  <a:schemeClr val="bg1"/>
                </a:solidFill>
              </a:rPr>
              <a:t>C.start</a:t>
            </a:r>
            <a:r>
              <a:rPr lang="en-IN" sz="1600" dirty="0">
                <a:solidFill>
                  <a:schemeClr val="bg1"/>
                </a:solidFill>
              </a:rPr>
              <a:t>(); </a:t>
            </a:r>
          </a:p>
          <a:p>
            <a:r>
              <a:rPr lang="en-IN" sz="1600" dirty="0" err="1">
                <a:solidFill>
                  <a:schemeClr val="bg1"/>
                </a:solidFill>
              </a:rPr>
              <a:t>C.setPrice</a:t>
            </a:r>
            <a:r>
              <a:rPr lang="en-IN" sz="1600" dirty="0">
                <a:solidFill>
                  <a:schemeClr val="bg1"/>
                </a:solidFill>
              </a:rPr>
              <a:t>(1200); </a:t>
            </a:r>
          </a:p>
          <a:p>
            <a:r>
              <a:rPr lang="en-IN" sz="1600" dirty="0" err="1">
                <a:solidFill>
                  <a:schemeClr val="bg1"/>
                </a:solidFill>
              </a:rPr>
              <a:t>cout</a:t>
            </a:r>
            <a:r>
              <a:rPr lang="en-IN" sz="1600" dirty="0">
                <a:solidFill>
                  <a:schemeClr val="bg1"/>
                </a:solidFill>
              </a:rPr>
              <a:t>&lt;&lt;</a:t>
            </a:r>
            <a:r>
              <a:rPr lang="en-IN" sz="1600" dirty="0" err="1">
                <a:solidFill>
                  <a:schemeClr val="bg1"/>
                </a:solidFill>
              </a:rPr>
              <a:t>C.getPrice</a:t>
            </a:r>
            <a:r>
              <a:rPr lang="en-IN" sz="1600" dirty="0">
                <a:solidFill>
                  <a:schemeClr val="bg1"/>
                </a:solidFill>
              </a:rPr>
              <a:t>();</a:t>
            </a:r>
          </a:p>
          <a:p>
            <a:r>
              <a:rPr lang="en-IN" sz="1600" dirty="0">
                <a:solidFill>
                  <a:schemeClr val="bg1"/>
                </a:solidFill>
              </a:rPr>
              <a:t>}</a:t>
            </a:r>
          </a:p>
        </p:txBody>
      </p:sp>
    </p:spTree>
    <p:extLst>
      <p:ext uri="{BB962C8B-B14F-4D97-AF65-F5344CB8AC3E}">
        <p14:creationId xmlns:p14="http://schemas.microsoft.com/office/powerpoint/2010/main" val="3227922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81A7B-556A-46D6-9400-319570638211}"/>
              </a:ext>
            </a:extLst>
          </p:cNvPr>
          <p:cNvSpPr>
            <a:spLocks noGrp="1"/>
          </p:cNvSpPr>
          <p:nvPr>
            <p:ph type="title"/>
          </p:nvPr>
        </p:nvSpPr>
        <p:spPr>
          <a:xfrm>
            <a:off x="838200" y="264205"/>
            <a:ext cx="6273800" cy="833663"/>
          </a:xfrm>
        </p:spPr>
        <p:txBody>
          <a:bodyPr/>
          <a:lstStyle/>
          <a:p>
            <a:r>
              <a:rPr lang="en-IN" dirty="0"/>
              <a:t>4-Default Method of Classes</a:t>
            </a:r>
          </a:p>
        </p:txBody>
      </p:sp>
      <p:sp>
        <p:nvSpPr>
          <p:cNvPr id="3" name="Content Placeholder 2">
            <a:extLst>
              <a:ext uri="{FF2B5EF4-FFF2-40B4-BE49-F238E27FC236}">
                <a16:creationId xmlns:a16="http://schemas.microsoft.com/office/drawing/2014/main" id="{8FC8E425-D526-4E19-8E19-3F5046889A6A}"/>
              </a:ext>
            </a:extLst>
          </p:cNvPr>
          <p:cNvSpPr>
            <a:spLocks noGrp="1"/>
          </p:cNvSpPr>
          <p:nvPr>
            <p:ph idx="1"/>
          </p:nvPr>
        </p:nvSpPr>
        <p:spPr>
          <a:xfrm>
            <a:off x="838200" y="1479396"/>
            <a:ext cx="6273800" cy="4351338"/>
          </a:xfrm>
        </p:spPr>
        <p:txBody>
          <a:bodyPr/>
          <a:lstStyle/>
          <a:p>
            <a:pPr marL="0" indent="0">
              <a:buNone/>
            </a:pPr>
            <a:r>
              <a:rPr lang="en-IN" dirty="0"/>
              <a:t>Default method is a function which is present in every class.</a:t>
            </a:r>
          </a:p>
          <a:p>
            <a:pPr>
              <a:buFont typeface="Arial" panose="020B0604020202020204" pitchFamily="34" charset="0"/>
              <a:buChar char="•"/>
            </a:pPr>
            <a:r>
              <a:rPr lang="en-IN" dirty="0"/>
              <a:t>Constructor</a:t>
            </a:r>
          </a:p>
          <a:p>
            <a:pPr>
              <a:buFont typeface="Arial" panose="020B0604020202020204" pitchFamily="34" charset="0"/>
              <a:buChar char="•"/>
            </a:pPr>
            <a:r>
              <a:rPr lang="en-IN" dirty="0"/>
              <a:t>Copy Constructor</a:t>
            </a:r>
          </a:p>
          <a:p>
            <a:pPr>
              <a:buFont typeface="Arial" panose="020B0604020202020204" pitchFamily="34" charset="0"/>
              <a:buChar char="•"/>
            </a:pPr>
            <a:r>
              <a:rPr lang="en-IN" dirty="0"/>
              <a:t>Shallow Copy and Deep Copy</a:t>
            </a:r>
          </a:p>
          <a:p>
            <a:pPr>
              <a:buFont typeface="Arial" panose="020B0604020202020204" pitchFamily="34" charset="0"/>
              <a:buChar char="•"/>
            </a:pPr>
            <a:r>
              <a:rPr lang="en-IN" dirty="0"/>
              <a:t>Destructor</a:t>
            </a:r>
          </a:p>
          <a:p>
            <a:pPr marL="0" indent="0">
              <a:buNone/>
            </a:pPr>
            <a:r>
              <a:rPr lang="en-IN" dirty="0"/>
              <a:t>         </a:t>
            </a:r>
          </a:p>
        </p:txBody>
      </p:sp>
      <p:sp>
        <p:nvSpPr>
          <p:cNvPr id="4" name="Slide Number Placeholder 3">
            <a:extLst>
              <a:ext uri="{FF2B5EF4-FFF2-40B4-BE49-F238E27FC236}">
                <a16:creationId xmlns:a16="http://schemas.microsoft.com/office/drawing/2014/main" id="{DFF1E1A4-1AF8-4B31-A8CB-3AC577B4B1E3}"/>
              </a:ext>
            </a:extLst>
          </p:cNvPr>
          <p:cNvSpPr>
            <a:spLocks noGrp="1"/>
          </p:cNvSpPr>
          <p:nvPr>
            <p:ph type="sldNum" sz="quarter" idx="10"/>
          </p:nvPr>
        </p:nvSpPr>
        <p:spPr/>
        <p:txBody>
          <a:bodyPr/>
          <a:lstStyle/>
          <a:p>
            <a:r>
              <a:rPr lang="en-US"/>
              <a:t>PAGE </a:t>
            </a:r>
            <a:fld id="{4A9B5881-4007-4345-955A-79C2656F0C49}" type="slidenum">
              <a:rPr lang="en-US" smtClean="0"/>
              <a:pPr/>
              <a:t>7</a:t>
            </a:fld>
            <a:endParaRPr lang="en-US" dirty="0"/>
          </a:p>
        </p:txBody>
      </p:sp>
    </p:spTree>
    <p:extLst>
      <p:ext uri="{BB962C8B-B14F-4D97-AF65-F5344CB8AC3E}">
        <p14:creationId xmlns:p14="http://schemas.microsoft.com/office/powerpoint/2010/main" val="628657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A9AD4-9D58-440A-AD8D-A7DE3DB9DD8A}"/>
              </a:ext>
            </a:extLst>
          </p:cNvPr>
          <p:cNvSpPr>
            <a:spLocks noGrp="1"/>
          </p:cNvSpPr>
          <p:nvPr>
            <p:ph type="title"/>
          </p:nvPr>
        </p:nvSpPr>
        <p:spPr>
          <a:xfrm>
            <a:off x="838200" y="264206"/>
            <a:ext cx="2771274" cy="833663"/>
          </a:xfrm>
        </p:spPr>
        <p:txBody>
          <a:bodyPr/>
          <a:lstStyle/>
          <a:p>
            <a:r>
              <a:rPr lang="en-IN" dirty="0"/>
              <a:t>Constructor</a:t>
            </a:r>
          </a:p>
        </p:txBody>
      </p:sp>
      <p:sp>
        <p:nvSpPr>
          <p:cNvPr id="3" name="Content Placeholder 2">
            <a:extLst>
              <a:ext uri="{FF2B5EF4-FFF2-40B4-BE49-F238E27FC236}">
                <a16:creationId xmlns:a16="http://schemas.microsoft.com/office/drawing/2014/main" id="{72E34B81-F253-48D1-95C2-3FF69AD93295}"/>
              </a:ext>
            </a:extLst>
          </p:cNvPr>
          <p:cNvSpPr>
            <a:spLocks noGrp="1"/>
          </p:cNvSpPr>
          <p:nvPr>
            <p:ph idx="1"/>
          </p:nvPr>
        </p:nvSpPr>
        <p:spPr>
          <a:xfrm>
            <a:off x="838199" y="1408530"/>
            <a:ext cx="5004276" cy="4735596"/>
          </a:xfrm>
        </p:spPr>
        <p:txBody>
          <a:bodyPr>
            <a:normAutofit/>
          </a:bodyPr>
          <a:lstStyle/>
          <a:p>
            <a:pPr marL="0" indent="0" algn="just">
              <a:buNone/>
            </a:pPr>
            <a:r>
              <a:rPr lang="en-IN" b="1" dirty="0"/>
              <a:t>Constructor</a:t>
            </a:r>
          </a:p>
          <a:p>
            <a:pPr marL="0" indent="0" algn="just">
              <a:buNone/>
            </a:pPr>
            <a:r>
              <a:rPr lang="en-IN" dirty="0"/>
              <a:t>Constructor name is same as class name. It gets called automatically whenever you create a object of class. It does all the allocation work.</a:t>
            </a:r>
          </a:p>
          <a:p>
            <a:pPr marL="0" indent="0" algn="just">
              <a:buNone/>
            </a:pPr>
            <a:r>
              <a:rPr lang="en-US" sz="1800" b="1" dirty="0"/>
              <a:t>Default</a:t>
            </a:r>
            <a:r>
              <a:rPr lang="en-US" sz="1800" dirty="0"/>
              <a:t> constructor is the constructor which doesn’t take any argument. It has no parameters. Note Even if we do not define any constructor explicitly, the compiler will automatically provide a default constructor implicitly. The default value of variables is 0 in case of automatic initialization.</a:t>
            </a:r>
          </a:p>
          <a:p>
            <a:pPr marL="0" indent="0" algn="just">
              <a:buNone/>
            </a:pPr>
            <a:endParaRPr lang="en-US" sz="1800" dirty="0"/>
          </a:p>
          <a:p>
            <a:pPr marL="0" indent="0" algn="just">
              <a:buNone/>
            </a:pPr>
            <a:r>
              <a:rPr lang="en-US" sz="1800" b="1" dirty="0"/>
              <a:t>Parameterized</a:t>
            </a:r>
            <a:r>
              <a:rPr lang="en-US" sz="1800" dirty="0"/>
              <a:t> constructor, simply add parameters to it the way you would to any other function. When you define the constructor’s body, use the parameters to initialize the object </a:t>
            </a:r>
          </a:p>
          <a:p>
            <a:pPr marL="0" indent="0">
              <a:buNone/>
            </a:pPr>
            <a:endParaRPr lang="en-US" dirty="0"/>
          </a:p>
          <a:p>
            <a:pPr marL="0" indent="0">
              <a:buNone/>
            </a:pPr>
            <a:endParaRPr lang="en-IN" dirty="0"/>
          </a:p>
          <a:p>
            <a:pPr marL="0" indent="0">
              <a:buNone/>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32578F24-C7F2-413B-B8A4-8F246CD0C153}"/>
              </a:ext>
            </a:extLst>
          </p:cNvPr>
          <p:cNvSpPr>
            <a:spLocks noGrp="1"/>
          </p:cNvSpPr>
          <p:nvPr>
            <p:ph type="sldNum" sz="quarter" idx="10"/>
          </p:nvPr>
        </p:nvSpPr>
        <p:spPr/>
        <p:txBody>
          <a:bodyPr/>
          <a:lstStyle/>
          <a:p>
            <a:r>
              <a:rPr lang="en-US"/>
              <a:t>PAGE </a:t>
            </a:r>
            <a:fld id="{4A9B5881-4007-4345-955A-79C2656F0C49}" type="slidenum">
              <a:rPr lang="en-US" smtClean="0"/>
              <a:pPr/>
              <a:t>8</a:t>
            </a:fld>
            <a:endParaRPr lang="en-US" dirty="0"/>
          </a:p>
        </p:txBody>
      </p:sp>
      <p:pic>
        <p:nvPicPr>
          <p:cNvPr id="6" name="Picture 5">
            <a:extLst>
              <a:ext uri="{FF2B5EF4-FFF2-40B4-BE49-F238E27FC236}">
                <a16:creationId xmlns:a16="http://schemas.microsoft.com/office/drawing/2014/main" id="{8FE22E16-9DBA-4F8F-BBBD-C31DEA454F2C}"/>
              </a:ext>
            </a:extLst>
          </p:cNvPr>
          <p:cNvPicPr>
            <a:picLocks noChangeAspect="1"/>
          </p:cNvPicPr>
          <p:nvPr/>
        </p:nvPicPr>
        <p:blipFill>
          <a:blip r:embed="rId2"/>
          <a:stretch>
            <a:fillRect/>
          </a:stretch>
        </p:blipFill>
        <p:spPr>
          <a:xfrm>
            <a:off x="6349526" y="92760"/>
            <a:ext cx="4831821" cy="6528614"/>
          </a:xfrm>
          <a:prstGeom prst="rect">
            <a:avLst/>
          </a:prstGeom>
        </p:spPr>
      </p:pic>
    </p:spTree>
    <p:extLst>
      <p:ext uri="{BB962C8B-B14F-4D97-AF65-F5344CB8AC3E}">
        <p14:creationId xmlns:p14="http://schemas.microsoft.com/office/powerpoint/2010/main" val="1350535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F7A79-87AC-4308-AA8A-3811DEF60ABF}"/>
              </a:ext>
            </a:extLst>
          </p:cNvPr>
          <p:cNvSpPr>
            <a:spLocks noGrp="1"/>
          </p:cNvSpPr>
          <p:nvPr>
            <p:ph type="title"/>
          </p:nvPr>
        </p:nvSpPr>
        <p:spPr>
          <a:xfrm>
            <a:off x="838200" y="299186"/>
            <a:ext cx="3894221" cy="763702"/>
          </a:xfrm>
        </p:spPr>
        <p:txBody>
          <a:bodyPr/>
          <a:lstStyle/>
          <a:p>
            <a:r>
              <a:rPr lang="en-IN" dirty="0"/>
              <a:t>Copy Constructor</a:t>
            </a:r>
          </a:p>
        </p:txBody>
      </p:sp>
      <p:sp>
        <p:nvSpPr>
          <p:cNvPr id="3" name="Content Placeholder 2">
            <a:extLst>
              <a:ext uri="{FF2B5EF4-FFF2-40B4-BE49-F238E27FC236}">
                <a16:creationId xmlns:a16="http://schemas.microsoft.com/office/drawing/2014/main" id="{0238713C-BEF4-41E5-8422-82CCA6902B16}"/>
              </a:ext>
            </a:extLst>
          </p:cNvPr>
          <p:cNvSpPr>
            <a:spLocks noGrp="1"/>
          </p:cNvSpPr>
          <p:nvPr>
            <p:ph idx="1"/>
          </p:nvPr>
        </p:nvSpPr>
        <p:spPr>
          <a:xfrm>
            <a:off x="838200" y="1379621"/>
            <a:ext cx="4792579" cy="4797342"/>
          </a:xfrm>
        </p:spPr>
        <p:txBody>
          <a:bodyPr/>
          <a:lstStyle/>
          <a:p>
            <a:pPr marL="0" indent="0">
              <a:buNone/>
            </a:pPr>
            <a:r>
              <a:rPr lang="en-IN" dirty="0"/>
              <a:t>The goal of the copy constructor is to create a copy of given object of same type.</a:t>
            </a:r>
          </a:p>
          <a:p>
            <a:pPr marL="0" indent="0">
              <a:buNone/>
            </a:pPr>
            <a:r>
              <a:rPr lang="en-IN" dirty="0"/>
              <a:t>We don’t need to create copy constructor .It exist by default .</a:t>
            </a:r>
          </a:p>
          <a:p>
            <a:pPr marL="0" indent="0">
              <a:buNone/>
            </a:pPr>
            <a:r>
              <a:rPr lang="en-IN" dirty="0"/>
              <a:t>     Car F(E);</a:t>
            </a:r>
          </a:p>
          <a:p>
            <a:pPr marL="0" indent="0">
              <a:buNone/>
            </a:pPr>
            <a:r>
              <a:rPr lang="en-IN" dirty="0"/>
              <a:t>     Car F = E;</a:t>
            </a:r>
          </a:p>
          <a:p>
            <a:pPr marL="0" indent="0">
              <a:buNone/>
            </a:pPr>
            <a:r>
              <a:rPr lang="en-IN" dirty="0"/>
              <a:t>So if we do any update on F it will have no effect on E.</a:t>
            </a:r>
          </a:p>
        </p:txBody>
      </p:sp>
      <p:sp>
        <p:nvSpPr>
          <p:cNvPr id="4" name="Slide Number Placeholder 3">
            <a:extLst>
              <a:ext uri="{FF2B5EF4-FFF2-40B4-BE49-F238E27FC236}">
                <a16:creationId xmlns:a16="http://schemas.microsoft.com/office/drawing/2014/main" id="{86F18A07-79DD-4AB6-8AED-3EB375A330FE}"/>
              </a:ext>
            </a:extLst>
          </p:cNvPr>
          <p:cNvSpPr>
            <a:spLocks noGrp="1"/>
          </p:cNvSpPr>
          <p:nvPr>
            <p:ph type="sldNum" sz="quarter" idx="10"/>
          </p:nvPr>
        </p:nvSpPr>
        <p:spPr/>
        <p:txBody>
          <a:bodyPr/>
          <a:lstStyle/>
          <a:p>
            <a:r>
              <a:rPr lang="en-US"/>
              <a:t>PAGE </a:t>
            </a:r>
            <a:fld id="{4A9B5881-4007-4345-955A-79C2656F0C49}" type="slidenum">
              <a:rPr lang="en-US" smtClean="0"/>
              <a:pPr/>
              <a:t>9</a:t>
            </a:fld>
            <a:endParaRPr lang="en-US" dirty="0"/>
          </a:p>
        </p:txBody>
      </p:sp>
      <p:pic>
        <p:nvPicPr>
          <p:cNvPr id="5" name="Picture 4">
            <a:extLst>
              <a:ext uri="{FF2B5EF4-FFF2-40B4-BE49-F238E27FC236}">
                <a16:creationId xmlns:a16="http://schemas.microsoft.com/office/drawing/2014/main" id="{96734EB8-827D-4F06-89D8-E233D717D1AD}"/>
              </a:ext>
            </a:extLst>
          </p:cNvPr>
          <p:cNvPicPr>
            <a:picLocks noChangeAspect="1"/>
          </p:cNvPicPr>
          <p:nvPr/>
        </p:nvPicPr>
        <p:blipFill>
          <a:blip r:embed="rId2"/>
          <a:stretch>
            <a:fillRect/>
          </a:stretch>
        </p:blipFill>
        <p:spPr>
          <a:xfrm>
            <a:off x="6844213" y="412332"/>
            <a:ext cx="4695825" cy="5648325"/>
          </a:xfrm>
          <a:prstGeom prst="rect">
            <a:avLst/>
          </a:prstGeom>
        </p:spPr>
      </p:pic>
    </p:spTree>
    <p:extLst>
      <p:ext uri="{BB962C8B-B14F-4D97-AF65-F5344CB8AC3E}">
        <p14:creationId xmlns:p14="http://schemas.microsoft.com/office/powerpoint/2010/main" val="2887516730"/>
      </p:ext>
    </p:extLst>
  </p:cSld>
  <p:clrMapOvr>
    <a:masterClrMapping/>
  </p:clrMapOvr>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B7C387-AFDC-4FE3-A658-984B7F35F155}">
  <ds:schemaRefs>
    <ds:schemaRef ds:uri="http://schemas.microsoft.com/sharepoint/v3/contenttype/forms"/>
  </ds:schemaRefs>
</ds:datastoreItem>
</file>

<file path=customXml/itemProps3.xml><?xml version="1.0" encoding="utf-8"?>
<ds:datastoreItem xmlns:ds="http://schemas.openxmlformats.org/officeDocument/2006/customXml" ds:itemID="{F4E32C0B-4052-44CB-9341-8AD8B2CC471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1867</Words>
  <Application>Microsoft Office PowerPoint</Application>
  <PresentationFormat>Widescreen</PresentationFormat>
  <Paragraphs>160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PowerPoint Presentation</vt:lpstr>
      <vt:lpstr>PowerPoint Presentation</vt:lpstr>
      <vt:lpstr>Classes  and Objects</vt:lpstr>
      <vt:lpstr>Data Member and Function</vt:lpstr>
      <vt:lpstr>Access Modifiers</vt:lpstr>
      <vt:lpstr>Getters and Setters </vt:lpstr>
      <vt:lpstr>4-Default Method of Classes</vt:lpstr>
      <vt:lpstr>Constructor</vt:lpstr>
      <vt:lpstr>Copy Constructor</vt:lpstr>
      <vt:lpstr>Shallow Copy and Deep Copy</vt:lpstr>
      <vt:lpstr>Copy Assignment Operator</vt:lpstr>
      <vt:lpstr>Destructor</vt:lpstr>
      <vt:lpstr>Constant Data Member</vt:lpstr>
      <vt:lpstr>Function Overloading</vt:lpstr>
      <vt:lpstr>Some examples of Operator Overloading</vt:lpstr>
      <vt:lpstr>PowerPoint Presentation</vt:lpstr>
      <vt:lpstr>First Lesson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2020-04-13T09:00:26Z</dcterms:created>
  <dcterms:modified xsi:type="dcterms:W3CDTF">2020-04-13T13:46:04Z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