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70" r:id="rId11"/>
    <p:sldId id="268" r:id="rId12"/>
    <p:sldId id="269" r:id="rId13"/>
    <p:sldId id="264" r:id="rId14"/>
    <p:sldId id="271" r:id="rId15"/>
    <p:sldId id="265" r:id="rId16"/>
    <p:sldId id="282" r:id="rId17"/>
    <p:sldId id="272" r:id="rId18"/>
    <p:sldId id="275" r:id="rId19"/>
    <p:sldId id="276" r:id="rId20"/>
    <p:sldId id="277" r:id="rId21"/>
    <p:sldId id="278" r:id="rId22"/>
    <p:sldId id="279" r:id="rId23"/>
    <p:sldId id="283" r:id="rId24"/>
    <p:sldId id="266" r:id="rId25"/>
    <p:sldId id="285" r:id="rId26"/>
    <p:sldId id="286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Nano</a:t>
            </a:r>
            <a:r>
              <a:rPr lang="en-US" b="1" dirty="0"/>
              <a:t>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E4E79"/>
                </a:solidFill>
              </a:rPr>
              <a:t>Associated mentor</a:t>
            </a:r>
            <a:r>
              <a:rPr lang="en-US" dirty="0"/>
              <a:t> : </a:t>
            </a:r>
            <a:r>
              <a:rPr lang="en-US" b="1" dirty="0">
                <a:solidFill>
                  <a:srgbClr val="375623"/>
                </a:solidFill>
              </a:rPr>
              <a:t>Purushottam Kar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2A0F-C85C-4C56-813C-66BEDF66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E4E79"/>
                </a:solidFill>
              </a:rPr>
              <a:t>Online Proto-NN</a:t>
            </a:r>
            <a:r>
              <a:rPr lang="en-US" b="1" dirty="0">
                <a:solidFill>
                  <a:srgbClr val="FF0000"/>
                </a:solidFill>
              </a:rPr>
              <a:t>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FD2BB-AE75-4176-86F6-978AD2A83828}"/>
              </a:ext>
            </a:extLst>
          </p:cNvPr>
          <p:cNvSpPr txBox="1"/>
          <p:nvPr/>
        </p:nvSpPr>
        <p:spPr>
          <a:xfrm>
            <a:off x="8820150" y="1619250"/>
            <a:ext cx="2743200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It is not surprising that increasing dimensions increases accuracy. Similar </a:t>
            </a:r>
            <a:r>
              <a:rPr lang="en-US" dirty="0" err="1"/>
              <a:t>behaviour</a:t>
            </a:r>
            <a:r>
              <a:rPr lang="en-US" dirty="0"/>
              <a:t> is observed for number of prototypes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651025-73C2-485A-BE76-ABEEDBF25280}"/>
              </a:ext>
            </a:extLst>
          </p:cNvPr>
          <p:cNvSpPr txBox="1"/>
          <p:nvPr/>
        </p:nvSpPr>
        <p:spPr>
          <a:xfrm>
            <a:off x="8849854" y="403860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However, this leads to lot of calculation.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E2327-0D99-4763-BA80-C4FA304F1C90}"/>
              </a:ext>
            </a:extLst>
          </p:cNvPr>
          <p:cNvSpPr txBox="1"/>
          <p:nvPr/>
        </p:nvSpPr>
        <p:spPr>
          <a:xfrm>
            <a:off x="8849855" y="519112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Should be chosen according to budget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50A2A-7D91-4D6C-BE57-43958C03270E}"/>
              </a:ext>
            </a:extLst>
          </p:cNvPr>
          <p:cNvSpPr txBox="1"/>
          <p:nvPr/>
        </p:nvSpPr>
        <p:spPr>
          <a:xfrm>
            <a:off x="4561205" y="5734050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Interval of 2 in x coordinate means : 5k points</a:t>
            </a:r>
          </a:p>
          <a:p>
            <a:pPr algn="ctr"/>
            <a:endParaRPr lang="en-US" dirty="0"/>
          </a:p>
        </p:txBody>
      </p:sp>
      <p:pic>
        <p:nvPicPr>
          <p:cNvPr id="7" name="Picture 10" descr="dimensions.png">
            <a:extLst>
              <a:ext uri="{FF2B5EF4-FFF2-40B4-BE49-F238E27FC236}">
                <a16:creationId xmlns:a16="http://schemas.microsoft.com/office/drawing/2014/main" id="{79802228-C2A3-4E33-AEDA-38A4BE069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919" y="1302538"/>
            <a:ext cx="84019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4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2A0F-C85C-4C56-813C-66BEDF66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E4E79"/>
                </a:solidFill>
              </a:rPr>
              <a:t>Online Proto-NN</a:t>
            </a:r>
            <a:r>
              <a:rPr lang="en-US" b="1" dirty="0">
                <a:solidFill>
                  <a:srgbClr val="FF0000"/>
                </a:solidFill>
              </a:rPr>
              <a:t> Results</a:t>
            </a:r>
          </a:p>
        </p:txBody>
      </p:sp>
      <p:pic>
        <p:nvPicPr>
          <p:cNvPr id="6" name="Picture 6" descr="gamma.png">
            <a:extLst>
              <a:ext uri="{FF2B5EF4-FFF2-40B4-BE49-F238E27FC236}">
                <a16:creationId xmlns:a16="http://schemas.microsoft.com/office/drawing/2014/main" id="{E60FA201-8AE5-4C0E-9B52-B5780A8AC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381" y="1867960"/>
            <a:ext cx="6095238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2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2A0F-C85C-4C56-813C-66BEDF66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E4E79"/>
                </a:solidFill>
              </a:rPr>
              <a:t>Online Proto-NN</a:t>
            </a:r>
            <a:r>
              <a:rPr lang="en-US" b="1" dirty="0">
                <a:solidFill>
                  <a:srgbClr val="FF0000"/>
                </a:solidFill>
              </a:rPr>
              <a:t>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4BE79-196A-48DB-8CE1-E5FA5764F07B}"/>
              </a:ext>
            </a:extLst>
          </p:cNvPr>
          <p:cNvSpPr txBox="1"/>
          <p:nvPr/>
        </p:nvSpPr>
        <p:spPr>
          <a:xfrm>
            <a:off x="7382817" y="3700145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Simple strategy for step length to avoid large computations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676BD-2C28-4A17-A898-8272BFECC94C}"/>
              </a:ext>
            </a:extLst>
          </p:cNvPr>
          <p:cNvSpPr txBox="1"/>
          <p:nvPr/>
        </p:nvSpPr>
        <p:spPr>
          <a:xfrm>
            <a:off x="4229100" y="594360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Interval of 2 in x coordinate means : 5k points</a:t>
            </a:r>
          </a:p>
        </p:txBody>
      </p:sp>
      <p:pic>
        <p:nvPicPr>
          <p:cNvPr id="6" name="Picture 6" descr="steplength.png">
            <a:extLst>
              <a:ext uri="{FF2B5EF4-FFF2-40B4-BE49-F238E27FC236}">
                <a16:creationId xmlns:a16="http://schemas.microsoft.com/office/drawing/2014/main" id="{484CF328-44A3-45AC-BCF6-2DD59516C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025" y="1333500"/>
            <a:ext cx="54285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2A0F-C85C-4C56-813C-66BEDF66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E4E79"/>
                </a:solidFill>
              </a:rPr>
              <a:t>Online Proto-NN</a:t>
            </a:r>
            <a:r>
              <a:rPr lang="en-US" b="1" dirty="0">
                <a:solidFill>
                  <a:srgbClr val="FF0000"/>
                </a:solidFill>
              </a:rPr>
              <a:t> Results</a:t>
            </a:r>
          </a:p>
        </p:txBody>
      </p:sp>
      <p:pic>
        <p:nvPicPr>
          <p:cNvPr id="4" name="Picture 4" descr="epochs.png">
            <a:extLst>
              <a:ext uri="{FF2B5EF4-FFF2-40B4-BE49-F238E27FC236}">
                <a16:creationId xmlns:a16="http://schemas.microsoft.com/office/drawing/2014/main" id="{ADE965D8-F325-495D-9189-F0CC3370A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9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A282-6DC1-435F-A750-BD5BF73E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E4E79"/>
                </a:solidFill>
              </a:rPr>
              <a:t>Upshots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D8535-9982-4AD8-B699-A4D23EBB3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EDF35-292E-4191-A561-B2AAB87D7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32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are able to achieve 80% accuracy on MNIST dataset</a:t>
            </a:r>
          </a:p>
          <a:p>
            <a:r>
              <a:rPr lang="en-US" dirty="0"/>
              <a:t>However we use much simplified model with less number of prototypes, very small value of epochs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BF668E-7831-4A37-8595-95FE77FEB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Vanilla </a:t>
            </a:r>
            <a:r>
              <a:rPr lang="en-US" dirty="0" err="1">
                <a:solidFill>
                  <a:srgbClr val="FF0000"/>
                </a:solidFill>
              </a:rPr>
              <a:t>ProtoNN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30C579-808B-47D6-9D99-383B1F2E02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ProtoNN</a:t>
            </a:r>
            <a:r>
              <a:rPr lang="en-US" dirty="0"/>
              <a:t> achieves 87%</a:t>
            </a:r>
          </a:p>
          <a:p>
            <a:r>
              <a:rPr lang="en-US" dirty="0"/>
              <a:t>To get 87% you will have to use a large number of prototypes, very high value of epochs, preprocessing on data, humongous computations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5F594A-A323-470B-82D5-DB90161618FD}"/>
              </a:ext>
            </a:extLst>
          </p:cNvPr>
          <p:cNvSpPr txBox="1"/>
          <p:nvPr/>
        </p:nvSpPr>
        <p:spPr>
          <a:xfrm>
            <a:off x="4601162" y="529590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Such preprocessing is infeasible in online settings</a:t>
            </a:r>
          </a:p>
        </p:txBody>
      </p:sp>
    </p:spTree>
    <p:extLst>
      <p:ext uri="{BB962C8B-B14F-4D97-AF65-F5344CB8AC3E}">
        <p14:creationId xmlns:p14="http://schemas.microsoft.com/office/powerpoint/2010/main" val="196873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B32B-8C3D-404F-8C8A-F9E3B204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   </a:t>
            </a:r>
            <a:r>
              <a:rPr lang="en-US" dirty="0" err="1">
                <a:solidFill>
                  <a:srgbClr val="FF0000"/>
                </a:solidFill>
              </a:rPr>
              <a:t>Ball</a:t>
            </a:r>
            <a:r>
              <a:rPr lang="en-US" b="1" dirty="0" err="1">
                <a:solidFill>
                  <a:srgbClr val="2E75B5"/>
                </a:solidFill>
              </a:rPr>
              <a:t>ogorithm</a:t>
            </a:r>
            <a:r>
              <a:rPr lang="en-US" b="1" dirty="0">
                <a:solidFill>
                  <a:srgbClr val="2E75B5"/>
                </a:solidFill>
              </a:rPr>
              <a:t>....</a:t>
            </a:r>
            <a:r>
              <a:rPr lang="en-US" sz="1600" dirty="0">
                <a:solidFill>
                  <a:srgbClr val="000000"/>
                </a:solidFill>
              </a:rPr>
              <a:t>If we have to send points, why not send it smartly? </a:t>
            </a:r>
            <a:endParaRPr lang="en-US" b="1" dirty="0" err="1">
              <a:solidFill>
                <a:srgbClr val="2E75B5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D0F97D-058B-4BB7-AAA5-04314D707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Points which are close to each other must get similar labels</a:t>
            </a:r>
          </a:p>
          <a:p>
            <a:r>
              <a:rPr lang="en-US" dirty="0"/>
              <a:t>Closeness may be defined with </a:t>
            </a:r>
            <a:r>
              <a:rPr lang="en-US" dirty="0" err="1"/>
              <a:t>euclidean</a:t>
            </a:r>
            <a:r>
              <a:rPr lang="en-US" dirty="0"/>
              <a:t> norm, kernel values etc.</a:t>
            </a:r>
          </a:p>
          <a:p>
            <a:r>
              <a:rPr lang="en-US" dirty="0"/>
              <a:t>Instead of sending points what if we send their representatives and apply Proto-NN</a:t>
            </a:r>
          </a:p>
          <a:p>
            <a:r>
              <a:rPr lang="en-US" dirty="0"/>
              <a:t>Let's say we have some ball centers present in space</a:t>
            </a:r>
          </a:p>
          <a:p>
            <a:r>
              <a:rPr lang="en-US" dirty="0"/>
              <a:t>Each ball has some radius(</a:t>
            </a:r>
            <a:r>
              <a:rPr lang="en-US" b="1" dirty="0">
                <a:solidFill>
                  <a:srgbClr val="00B050"/>
                </a:solidFill>
              </a:rPr>
              <a:t>r</a:t>
            </a:r>
            <a:r>
              <a:rPr lang="en-US" dirty="0"/>
              <a:t>) and some initial capacity(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dirty="0"/>
              <a:t>)</a:t>
            </a:r>
          </a:p>
          <a:p>
            <a:r>
              <a:rPr lang="en-US" dirty="0"/>
              <a:t>Both these are hyperparameters and determine how many points will be sent</a:t>
            </a:r>
          </a:p>
          <a:p>
            <a:r>
              <a:rPr lang="en-US" dirty="0"/>
              <a:t>When a new point comes, we check whether it is close to some ball center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B593E7C-8848-4501-82F0-BE6DA4EFA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5" y="0"/>
            <a:ext cx="21431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7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B32B-8C3D-404F-8C8A-F9E3B204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   </a:t>
            </a:r>
            <a:r>
              <a:rPr lang="en-US" dirty="0" err="1">
                <a:solidFill>
                  <a:srgbClr val="FF0000"/>
                </a:solidFill>
              </a:rPr>
              <a:t>Ball</a:t>
            </a:r>
            <a:r>
              <a:rPr lang="en-US" b="1" dirty="0" err="1">
                <a:solidFill>
                  <a:srgbClr val="2E75B5"/>
                </a:solidFill>
              </a:rPr>
              <a:t>ogorithm</a:t>
            </a:r>
            <a:r>
              <a:rPr lang="en-US" b="1" dirty="0">
                <a:solidFill>
                  <a:srgbClr val="2E75B5"/>
                </a:solidFill>
              </a:rPr>
              <a:t>....</a:t>
            </a:r>
            <a:r>
              <a:rPr lang="en-US" sz="1600" dirty="0">
                <a:solidFill>
                  <a:srgbClr val="000000"/>
                </a:solidFill>
              </a:rPr>
              <a:t>If we have to send points, why not send it smartly? </a:t>
            </a:r>
            <a:endParaRPr lang="en-US" b="1" dirty="0" err="1">
              <a:solidFill>
                <a:srgbClr val="2E75B5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D0F97D-058B-4BB7-AAA5-04314D707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If yes then we discard this point and decrease the capacity of the</a:t>
            </a:r>
          </a:p>
          <a:p>
            <a:pPr marL="0" indent="0">
              <a:buNone/>
            </a:pPr>
            <a:r>
              <a:rPr lang="en-US" dirty="0"/>
              <a:t> Corresponding ball</a:t>
            </a:r>
          </a:p>
          <a:p>
            <a:r>
              <a:rPr lang="en-US" dirty="0"/>
              <a:t>If no we'll define a new ball centered at this point with radius(</a:t>
            </a:r>
            <a:r>
              <a:rPr lang="en-US" b="1" dirty="0">
                <a:solidFill>
                  <a:srgbClr val="00B050"/>
                </a:solidFill>
              </a:rPr>
              <a:t>r</a:t>
            </a:r>
            <a:r>
              <a:rPr lang="en-US" dirty="0"/>
              <a:t>) capacity (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b="1" dirty="0"/>
              <a:t>)</a:t>
            </a:r>
          </a:p>
          <a:p>
            <a:r>
              <a:rPr lang="en-US" dirty="0"/>
              <a:t>After every 1k points or so, send the ball centers</a:t>
            </a:r>
          </a:p>
          <a:p>
            <a:r>
              <a:rPr lang="en-US" dirty="0"/>
              <a:t>Or if some ball's capacity goes to zero, send the ball centers</a:t>
            </a:r>
          </a:p>
          <a:p>
            <a:r>
              <a:rPr lang="en-US" dirty="0"/>
              <a:t>Capacity constraint is needed so that not many points are mapped to same ball</a:t>
            </a:r>
          </a:p>
          <a:p>
            <a:r>
              <a:rPr lang="en-US" dirty="0"/>
              <a:t>Experiment shows that if a lot of points are mapped to same ball, then model learnt is weak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B593E7C-8848-4501-82F0-BE6DA4EFA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5" y="0"/>
            <a:ext cx="21431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0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E1FE-EC21-43C8-B589-2A80278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Results</a:t>
            </a:r>
            <a:r>
              <a:rPr lang="en-US" dirty="0"/>
              <a:t> </a:t>
            </a:r>
            <a:r>
              <a:rPr lang="en-US" b="1" dirty="0" err="1">
                <a:solidFill>
                  <a:srgbClr val="1E4E79"/>
                </a:solidFill>
              </a:rPr>
              <a:t>Ballogorithm</a:t>
            </a:r>
          </a:p>
        </p:txBody>
      </p:sp>
      <p:pic>
        <p:nvPicPr>
          <p:cNvPr id="4" name="Picture 4" descr="datasent.png">
            <a:extLst>
              <a:ext uri="{FF2B5EF4-FFF2-40B4-BE49-F238E27FC236}">
                <a16:creationId xmlns:a16="http://schemas.microsoft.com/office/drawing/2014/main" id="{F535B073-712C-469C-AA2E-521C1B294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200" y="1825625"/>
            <a:ext cx="814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0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E1FE-EC21-43C8-B589-2A80278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Results</a:t>
            </a:r>
            <a:r>
              <a:rPr lang="en-US" dirty="0"/>
              <a:t> </a:t>
            </a:r>
            <a:r>
              <a:rPr lang="en-US" b="1" dirty="0" err="1">
                <a:solidFill>
                  <a:srgbClr val="1E4E79"/>
                </a:solidFill>
              </a:rPr>
              <a:t>Ballogorithm</a:t>
            </a:r>
          </a:p>
        </p:txBody>
      </p:sp>
      <p:pic>
        <p:nvPicPr>
          <p:cNvPr id="6" name="Picture 6" descr="datasentflat.png">
            <a:extLst>
              <a:ext uri="{FF2B5EF4-FFF2-40B4-BE49-F238E27FC236}">
                <a16:creationId xmlns:a16="http://schemas.microsoft.com/office/drawing/2014/main" id="{68EC866F-444F-4E53-A270-D2D40AF76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200" y="1825625"/>
            <a:ext cx="814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05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E1FE-EC21-43C8-B589-2A80278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Results</a:t>
            </a:r>
            <a:r>
              <a:rPr lang="en-US" dirty="0"/>
              <a:t> </a:t>
            </a:r>
            <a:r>
              <a:rPr lang="en-US" b="1" dirty="0" err="1">
                <a:solidFill>
                  <a:srgbClr val="1E4E79"/>
                </a:solidFill>
              </a:rPr>
              <a:t>Ballogorithm</a:t>
            </a:r>
          </a:p>
        </p:txBody>
      </p:sp>
      <p:pic>
        <p:nvPicPr>
          <p:cNvPr id="5" name="Picture 6" descr="testacc.png">
            <a:extLst>
              <a:ext uri="{FF2B5EF4-FFF2-40B4-BE49-F238E27FC236}">
                <a16:creationId xmlns:a16="http://schemas.microsoft.com/office/drawing/2014/main" id="{7F2F6C8E-D64F-42B6-81D3-E910D8E8F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200" y="1825625"/>
            <a:ext cx="814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6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2E95-DABF-450B-A441-FF727481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Problem </a:t>
            </a:r>
            <a:r>
              <a:rPr lang="en-US" b="1" dirty="0">
                <a:solidFill>
                  <a:srgbClr val="1F3864"/>
                </a:solidFill>
              </a:rPr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44E2-4DED-47DC-9B06-1265DCC3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are in the age of Internet Of Things (IoT) devices</a:t>
            </a:r>
          </a:p>
          <a:p>
            <a:r>
              <a:rPr lang="en-US" dirty="0"/>
              <a:t>Smartphones, smartwatches, </a:t>
            </a:r>
            <a:r>
              <a:rPr lang="en-US" dirty="0" err="1"/>
              <a:t>smartmirrors</a:t>
            </a:r>
            <a:r>
              <a:rPr lang="en-US" dirty="0"/>
              <a:t>, ...</a:t>
            </a:r>
          </a:p>
          <a:p>
            <a:r>
              <a:rPr lang="en-US" dirty="0"/>
              <a:t>Need to implement ML algorithms on these devices</a:t>
            </a:r>
          </a:p>
          <a:p>
            <a:r>
              <a:rPr lang="en-US" dirty="0"/>
              <a:t>Challenge is to perform well under scarcity of resources</a:t>
            </a:r>
          </a:p>
          <a:p>
            <a:r>
              <a:rPr lang="en-US" dirty="0"/>
              <a:t>Few KBs of RAM and few MHz processor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E1FE-EC21-43C8-B589-2A80278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Results</a:t>
            </a:r>
            <a:r>
              <a:rPr lang="en-US" dirty="0"/>
              <a:t> </a:t>
            </a:r>
            <a:r>
              <a:rPr lang="en-US" b="1" dirty="0" err="1">
                <a:solidFill>
                  <a:srgbClr val="1E4E79"/>
                </a:solidFill>
              </a:rPr>
              <a:t>Ballogorithm</a:t>
            </a:r>
          </a:p>
        </p:txBody>
      </p:sp>
      <p:pic>
        <p:nvPicPr>
          <p:cNvPr id="8" name="Picture 8" descr="testaccflat.png">
            <a:extLst>
              <a:ext uri="{FF2B5EF4-FFF2-40B4-BE49-F238E27FC236}">
                <a16:creationId xmlns:a16="http://schemas.microsoft.com/office/drawing/2014/main" id="{5AD77236-6FF5-4858-B4CC-57D413D25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200" y="1825625"/>
            <a:ext cx="814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05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E1FE-EC21-43C8-B589-2A80278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Results</a:t>
            </a:r>
            <a:r>
              <a:rPr lang="en-US" dirty="0"/>
              <a:t> </a:t>
            </a:r>
            <a:r>
              <a:rPr lang="en-US" b="1" dirty="0" err="1">
                <a:solidFill>
                  <a:srgbClr val="1E4E79"/>
                </a:solidFill>
              </a:rPr>
              <a:t>Ballogorithm</a:t>
            </a:r>
          </a:p>
        </p:txBody>
      </p:sp>
      <p:pic>
        <p:nvPicPr>
          <p:cNvPr id="5" name="Picture 5" descr="trainacc.png">
            <a:extLst>
              <a:ext uri="{FF2B5EF4-FFF2-40B4-BE49-F238E27FC236}">
                <a16:creationId xmlns:a16="http://schemas.microsoft.com/office/drawing/2014/main" id="{67B1D59F-EA9A-4DDD-80C3-0F1F27113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200" y="1825625"/>
            <a:ext cx="814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76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E1FE-EC21-43C8-B589-2A80278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Results</a:t>
            </a:r>
            <a:r>
              <a:rPr lang="en-US" dirty="0"/>
              <a:t> </a:t>
            </a:r>
            <a:r>
              <a:rPr lang="en-US" b="1" dirty="0" err="1">
                <a:solidFill>
                  <a:srgbClr val="1E4E79"/>
                </a:solidFill>
              </a:rPr>
              <a:t>Ballogorithm</a:t>
            </a:r>
          </a:p>
        </p:txBody>
      </p:sp>
      <p:pic>
        <p:nvPicPr>
          <p:cNvPr id="6" name="Picture 6" descr="trainaccflat.png">
            <a:extLst>
              <a:ext uri="{FF2B5EF4-FFF2-40B4-BE49-F238E27FC236}">
                <a16:creationId xmlns:a16="http://schemas.microsoft.com/office/drawing/2014/main" id="{55732183-7F74-43B8-BB22-E6842CDDD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200" y="1825625"/>
            <a:ext cx="814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63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41A1-31B1-416E-8294-E88C722C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Up</a:t>
            </a:r>
            <a:r>
              <a:rPr lang="en-US" b="1" dirty="0">
                <a:solidFill>
                  <a:srgbClr val="1E4E79"/>
                </a:solidFill>
              </a:rPr>
              <a:t>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48B3-2D9D-423B-9848-5C46C6E5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are able to achieve accuracy as high as 87% with only 200 prototypes</a:t>
            </a:r>
          </a:p>
          <a:p>
            <a:r>
              <a:rPr lang="en-US" dirty="0"/>
              <a:t>Points sent is less than 50% of what Proto-NN sends in above case</a:t>
            </a:r>
          </a:p>
          <a:p>
            <a:r>
              <a:rPr lang="en-US" dirty="0"/>
              <a:t>Can reduce #points sent by order of tens and sacrificing 2% accuracy</a:t>
            </a:r>
          </a:p>
          <a:p>
            <a:r>
              <a:rPr lang="en-US" dirty="0"/>
              <a:t>Proto-NN also achieves 87% on same dataset with 200 prototypes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11AC77-4358-4781-8AD6-ACCF21C2A5C2}"/>
              </a:ext>
            </a:extLst>
          </p:cNvPr>
          <p:cNvSpPr txBox="1"/>
          <p:nvPr/>
        </p:nvSpPr>
        <p:spPr>
          <a:xfrm>
            <a:off x="4181475" y="47720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7488-32A7-4AF1-89E2-B732A3F6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E75B5"/>
                </a:solidFill>
              </a:rPr>
              <a:t>Other Approaches that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failed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A104F-B408-473B-A85A-9476A36DB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Percepto</a:t>
            </a:r>
            <a:r>
              <a:rPr lang="en-US" dirty="0">
                <a:solidFill>
                  <a:srgbClr val="00B0F0"/>
                </a:solidFill>
              </a:rPr>
              <a:t>-NN</a:t>
            </a:r>
            <a:r>
              <a:rPr lang="en-US" dirty="0"/>
              <a:t> We obtained an initial model by sending first few points and then sent only the points that were misclassified. Updated model when accuracy fell below a certain level.</a:t>
            </a:r>
          </a:p>
          <a:p>
            <a:pPr>
              <a:buNone/>
            </a:pPr>
            <a:r>
              <a:rPr lang="en-US" dirty="0"/>
              <a:t>  - This approach gave jumpy accuracy</a:t>
            </a:r>
          </a:p>
          <a:p>
            <a:pPr>
              <a:buNone/>
            </a:pPr>
            <a:r>
              <a:rPr lang="en-US" dirty="0"/>
              <a:t>  - This will fail on any dataset that is not entirely separable because</a:t>
            </a:r>
          </a:p>
          <a:p>
            <a:pPr>
              <a:buNone/>
            </a:pPr>
            <a:r>
              <a:rPr lang="en-US" dirty="0"/>
              <a:t>  - We were trying to adjust to outliers and were not rewarding our model for correct classification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D823E90-380E-40C5-92E1-DDEE9B331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50" y="0"/>
            <a:ext cx="18002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9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7488-32A7-4AF1-89E2-B732A3F6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E75B5"/>
                </a:solidFill>
              </a:rPr>
              <a:t>Other Approaches that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failed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DA104F-B408-473B-A85A-9476A36DB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Second Approach</a:t>
            </a:r>
            <a:r>
              <a:rPr lang="en-US" dirty="0"/>
              <a:t> We obtained an initial model by sending first few points and then sent only the points by reducing the dimension. Ran Proto-NN on the decreased dimensions.</a:t>
            </a:r>
          </a:p>
          <a:p>
            <a:pPr>
              <a:buNone/>
            </a:pPr>
            <a:r>
              <a:rPr lang="en-US" dirty="0"/>
              <a:t>  - Prototypes were considered as representatives for correctly classified points</a:t>
            </a:r>
          </a:p>
          <a:p>
            <a:pPr>
              <a:buNone/>
            </a:pPr>
            <a:r>
              <a:rPr lang="en-US" dirty="0"/>
              <a:t>  - Achieved this by assigning weights</a:t>
            </a:r>
          </a:p>
          <a:p>
            <a:pPr>
              <a:buNone/>
            </a:pPr>
            <a:r>
              <a:rPr lang="en-US" dirty="0"/>
              <a:t>  - We realized that we were sacrificing far too much information</a:t>
            </a:r>
          </a:p>
          <a:p>
            <a:pPr>
              <a:buNone/>
            </a:pPr>
            <a:r>
              <a:rPr lang="en-US" dirty="0"/>
              <a:t>  - Gave poor accuracy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D823E90-380E-40C5-92E1-DDEE9B331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50" y="0"/>
            <a:ext cx="18002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8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CF4B-121A-43B9-A88A-5AF9AA36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Further</a:t>
            </a:r>
            <a:r>
              <a:rPr lang="en-US" b="1" dirty="0"/>
              <a:t> </a:t>
            </a:r>
            <a:r>
              <a:rPr lang="en-US" b="1" dirty="0">
                <a:solidFill>
                  <a:srgbClr val="1E4E79"/>
                </a:solidFill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1D24-3ABF-4BC9-88F4-9BC06F7B7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can reduce the calculations at microcontroller by approximating the gradient</a:t>
            </a:r>
          </a:p>
          <a:p>
            <a:r>
              <a:rPr lang="en-US" dirty="0"/>
              <a:t>We can choose to not entertain some points based on some calculations </a:t>
            </a:r>
          </a:p>
          <a:p>
            <a:r>
              <a:rPr lang="en-US" dirty="0"/>
              <a:t>Instead of directly assigning to balls, we can come up with "soft" version of the </a:t>
            </a:r>
            <a:r>
              <a:rPr lang="en-US" dirty="0" err="1"/>
              <a:t>Ballogorithm</a:t>
            </a:r>
          </a:p>
        </p:txBody>
      </p:sp>
    </p:spTree>
    <p:extLst>
      <p:ext uri="{BB962C8B-B14F-4D97-AF65-F5344CB8AC3E}">
        <p14:creationId xmlns:p14="http://schemas.microsoft.com/office/powerpoint/2010/main" val="135810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8A0D-15A1-4735-B734-DDC445689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102E9-BF6A-4177-8864-3B9A06FCD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-by MLG_16</a:t>
            </a:r>
          </a:p>
        </p:txBody>
      </p:sp>
    </p:spTree>
    <p:extLst>
      <p:ext uri="{BB962C8B-B14F-4D97-AF65-F5344CB8AC3E}">
        <p14:creationId xmlns:p14="http://schemas.microsoft.com/office/powerpoint/2010/main" val="402458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0FB3-07B6-4B46-9207-960BC2D8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Existing</a:t>
            </a:r>
            <a:r>
              <a:rPr lang="en-US" b="1" dirty="0">
                <a:solidFill>
                  <a:srgbClr val="1E4E79"/>
                </a:solidFill>
              </a:rPr>
              <a:t>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823A8-20FD-4E63-9EA8-61DAD38B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ProtoNN: Compressed and Accurate k-NN for Resource-scarce Devices, Chirag Gupta Et al. ,  ICML 2017</a:t>
            </a:r>
          </a:p>
          <a:p>
            <a:r>
              <a:rPr lang="en-US" dirty="0"/>
              <a:t>Resource-efficient Machine Learning in 2 KB RAM for the Internet of Things,  Ashish Kumar Et al. , ICML 2017</a:t>
            </a:r>
          </a:p>
          <a:p>
            <a:r>
              <a:rPr lang="en-US" dirty="0"/>
              <a:t>Two-Bit Networks for Deep Learning on Resource-Constrained Embedded Devices, Wenjia Meng Et al., </a:t>
            </a:r>
            <a:r>
              <a:rPr lang="en-US" err="1"/>
              <a:t>CoRR</a:t>
            </a:r>
            <a:r>
              <a:rPr lang="en-US" dirty="0"/>
              <a:t> 2017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8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3BF0-FEC3-4AFF-9AAE-631D012E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Problem</a:t>
            </a:r>
            <a:r>
              <a:rPr lang="en-US" dirty="0"/>
              <a:t> </a:t>
            </a:r>
            <a:r>
              <a:rPr lang="en-US" b="1" dirty="0">
                <a:solidFill>
                  <a:srgbClr val="1F3864"/>
                </a:solidFill>
              </a:rPr>
              <a:t>With current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9B20-73C9-47D5-BAAF-14FB1826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Proto-NN sends all the data to server, trains on server</a:t>
            </a:r>
          </a:p>
          <a:p>
            <a:r>
              <a:rPr lang="en-US" dirty="0"/>
              <a:t>Lot of energy wastage in transmission</a:t>
            </a:r>
          </a:p>
          <a:p>
            <a:r>
              <a:rPr lang="en-US" dirty="0"/>
              <a:t>Security issues- data may be intercepted</a:t>
            </a:r>
          </a:p>
          <a:p>
            <a:r>
              <a:rPr lang="en-US" dirty="0"/>
              <a:t>Once the model goes to micro controller it can't be updated again</a:t>
            </a:r>
          </a:p>
        </p:txBody>
      </p:sp>
    </p:spTree>
    <p:extLst>
      <p:ext uri="{BB962C8B-B14F-4D97-AF65-F5344CB8AC3E}">
        <p14:creationId xmlns:p14="http://schemas.microsoft.com/office/powerpoint/2010/main" val="21671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7216-8B33-4E1C-89E1-34085398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Our</a:t>
            </a:r>
            <a:r>
              <a:rPr lang="en-US" dirty="0"/>
              <a:t> </a:t>
            </a:r>
            <a:r>
              <a:rPr lang="en-US" b="1" dirty="0">
                <a:solidFill>
                  <a:srgbClr val="1F3864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D0337-4E15-42E8-B914-568BB1947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What if we don't send any data to server                       </a:t>
            </a:r>
            <a:r>
              <a:rPr lang="en-US" b="1" i="1" dirty="0">
                <a:solidFill>
                  <a:srgbClr val="C55A11"/>
                </a:solidFill>
              </a:rPr>
              <a:t>Online Proto-NN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B050"/>
                </a:solidFill>
              </a:rPr>
              <a:t>                                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b="1" dirty="0">
                <a:solidFill>
                  <a:srgbClr val="538135"/>
                </a:solidFill>
              </a:rPr>
              <a:t>Pros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                               - Will Solve the problem of security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                               - Can train at micro-controller itself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                               - Can keep learning as and when required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                               - Zero Transmission Costs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                                </a:t>
            </a:r>
            <a:r>
              <a:rPr lang="en-US" b="1" dirty="0">
                <a:solidFill>
                  <a:srgbClr val="C00000"/>
                </a:solidFill>
              </a:rPr>
              <a:t>Cons</a:t>
            </a:r>
            <a:endParaRPr lang="en-US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                                </a:t>
            </a:r>
            <a:r>
              <a:rPr lang="en-US" b="1" dirty="0">
                <a:solidFill>
                  <a:srgbClr val="000000"/>
                </a:solidFill>
              </a:rPr>
              <a:t>- </a:t>
            </a:r>
            <a:r>
              <a:rPr lang="en-US" dirty="0">
                <a:solidFill>
                  <a:srgbClr val="000000"/>
                </a:solidFill>
              </a:rPr>
              <a:t>Lot of computation done on microcontroller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                               - Will need good processor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F955C7E-B9E3-4EB3-8BC3-9E172C5A6AC5}"/>
              </a:ext>
            </a:extLst>
          </p:cNvPr>
          <p:cNvSpPr/>
          <p:nvPr/>
        </p:nvSpPr>
        <p:spPr>
          <a:xfrm>
            <a:off x="7200900" y="182562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1.png">
            <a:extLst>
              <a:ext uri="{FF2B5EF4-FFF2-40B4-BE49-F238E27FC236}">
                <a16:creationId xmlns:a16="http://schemas.microsoft.com/office/drawing/2014/main" id="{51613AD5-24CD-4124-88CB-0D47467A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314455"/>
            <a:ext cx="1586581" cy="1712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26A2F9-07E3-4254-9791-1B8E849210E5}"/>
              </a:ext>
            </a:extLst>
          </p:cNvPr>
          <p:cNvSpPr txBox="1"/>
          <p:nvPr/>
        </p:nvSpPr>
        <p:spPr>
          <a:xfrm>
            <a:off x="8705850" y="3177096"/>
            <a:ext cx="274320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Details will be covered shortly</a:t>
            </a:r>
          </a:p>
        </p:txBody>
      </p:sp>
    </p:spTree>
    <p:extLst>
      <p:ext uri="{BB962C8B-B14F-4D97-AF65-F5344CB8AC3E}">
        <p14:creationId xmlns:p14="http://schemas.microsoft.com/office/powerpoint/2010/main" val="206699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7216-8B33-4E1C-89E1-34085398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Our</a:t>
            </a:r>
            <a:r>
              <a:rPr lang="en-US" dirty="0"/>
              <a:t> </a:t>
            </a:r>
            <a:r>
              <a:rPr lang="en-US" b="1" dirty="0">
                <a:solidFill>
                  <a:srgbClr val="1F3864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D0337-4E15-42E8-B914-568BB1947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 we have to send data, can we do it smartly?                   </a:t>
            </a:r>
            <a:r>
              <a:rPr lang="en-US" b="1" i="1" dirty="0" err="1">
                <a:solidFill>
                  <a:srgbClr val="C55A11"/>
                </a:solidFill>
              </a:rPr>
              <a:t>Ballogorithm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B050"/>
                </a:solidFill>
              </a:rPr>
              <a:t>                                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b="1" dirty="0">
                <a:solidFill>
                  <a:srgbClr val="538135"/>
                </a:solidFill>
              </a:rPr>
              <a:t>Pros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                               - Will reduce</a:t>
            </a:r>
            <a:r>
              <a:rPr lang="en-US" dirty="0"/>
              <a:t> transmission cost by order of 10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                               - Approximately same accuracy obtained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                                 Obtained by vanilla Proto-NN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                               - Novel extensions possible in future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                                </a:t>
            </a:r>
            <a:r>
              <a:rPr lang="en-US" b="1" dirty="0">
                <a:solidFill>
                  <a:srgbClr val="C00000"/>
                </a:solidFill>
              </a:rPr>
              <a:t>Cons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                               - Training on Server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F955C7E-B9E3-4EB3-8BC3-9E172C5A6AC5}"/>
              </a:ext>
            </a:extLst>
          </p:cNvPr>
          <p:cNvSpPr/>
          <p:nvPr/>
        </p:nvSpPr>
        <p:spPr>
          <a:xfrm>
            <a:off x="7800975" y="17811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1.png">
            <a:extLst>
              <a:ext uri="{FF2B5EF4-FFF2-40B4-BE49-F238E27FC236}">
                <a16:creationId xmlns:a16="http://schemas.microsoft.com/office/drawing/2014/main" id="{51613AD5-24CD-4124-88CB-0D47467A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314455"/>
            <a:ext cx="1586581" cy="1712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26A2F9-07E3-4254-9791-1B8E849210E5}"/>
              </a:ext>
            </a:extLst>
          </p:cNvPr>
          <p:cNvSpPr txBox="1"/>
          <p:nvPr/>
        </p:nvSpPr>
        <p:spPr>
          <a:xfrm>
            <a:off x="8877300" y="3848100"/>
            <a:ext cx="27432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Details will be covered shortly</a:t>
            </a:r>
          </a:p>
        </p:txBody>
      </p:sp>
    </p:spTree>
    <p:extLst>
      <p:ext uri="{BB962C8B-B14F-4D97-AF65-F5344CB8AC3E}">
        <p14:creationId xmlns:p14="http://schemas.microsoft.com/office/powerpoint/2010/main" val="9112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24F6-57DE-4E03-A611-5742C869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Online</a:t>
            </a:r>
            <a:r>
              <a:rPr lang="en-US" dirty="0"/>
              <a:t> </a:t>
            </a:r>
            <a:r>
              <a:rPr lang="en-US" b="1" dirty="0">
                <a:solidFill>
                  <a:srgbClr val="1E4E79"/>
                </a:solidFill>
              </a:rPr>
              <a:t>Proto-NN …... </a:t>
            </a:r>
            <a:r>
              <a:rPr lang="en-US" sz="2000" b="1" dirty="0">
                <a:solidFill>
                  <a:srgbClr val="000000"/>
                </a:solidFill>
              </a:rPr>
              <a:t>Inspired from NN 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40741-FFB0-4779-9959-C994E1D5A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875"/>
            <a:ext cx="11275680" cy="50077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Instead of storing points, store </a:t>
            </a:r>
            <a:r>
              <a:rPr lang="en-US" dirty="0">
                <a:solidFill>
                  <a:srgbClr val="000000"/>
                </a:solidFill>
              </a:rPr>
              <a:t>prototypes</a:t>
            </a:r>
            <a:r>
              <a:rPr lang="en-US" dirty="0"/>
              <a:t> and their score vector </a:t>
            </a:r>
            <a:r>
              <a:rPr lang="en-US" i="1" dirty="0"/>
              <a:t>(</a:t>
            </a:r>
            <a:r>
              <a:rPr lang="en-US" b="1" i="1" dirty="0">
                <a:solidFill>
                  <a:srgbClr val="00B050"/>
                </a:solidFill>
              </a:rPr>
              <a:t>B, Z</a:t>
            </a:r>
            <a:r>
              <a:rPr lang="en-US" i="1" dirty="0"/>
              <a:t>)</a:t>
            </a:r>
            <a:endParaRPr lang="en-US" dirty="0" err="1"/>
          </a:p>
          <a:p>
            <a:r>
              <a:rPr lang="en-US" dirty="0"/>
              <a:t>Will have a dimensionality reducing matrix </a:t>
            </a:r>
            <a:r>
              <a:rPr lang="en-US" i="1" dirty="0"/>
              <a:t>(</a:t>
            </a:r>
            <a:r>
              <a:rPr lang="en-US" b="1" i="1" dirty="0">
                <a:solidFill>
                  <a:srgbClr val="00B050"/>
                </a:solidFill>
              </a:rPr>
              <a:t>W</a:t>
            </a:r>
            <a:r>
              <a:rPr lang="en-US" i="1" dirty="0"/>
              <a:t>)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Learn these three with alternating optimization</a:t>
            </a:r>
            <a:endParaRPr lang="en-US" i="1" dirty="0"/>
          </a:p>
          <a:p>
            <a:r>
              <a:rPr lang="en-US" dirty="0"/>
              <a:t>Predict using following formula :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7" descr="2.png">
            <a:extLst>
              <a:ext uri="{FF2B5EF4-FFF2-40B4-BE49-F238E27FC236}">
                <a16:creationId xmlns:a16="http://schemas.microsoft.com/office/drawing/2014/main" id="{4827C1F3-3A5B-436A-AE16-B16B550F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85" y="2771775"/>
            <a:ext cx="10234141" cy="914484"/>
          </a:xfrm>
          <a:prstGeom prst="rect">
            <a:avLst/>
          </a:prstGeom>
        </p:spPr>
      </p:pic>
      <p:pic>
        <p:nvPicPr>
          <p:cNvPr id="9" name="Picture 9" descr="4.png">
            <a:extLst>
              <a:ext uri="{FF2B5EF4-FFF2-40B4-BE49-F238E27FC236}">
                <a16:creationId xmlns:a16="http://schemas.microsoft.com/office/drawing/2014/main" id="{562CCD1C-25D8-40E9-8C95-DAC11AEA4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4819650"/>
            <a:ext cx="5554458" cy="162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24F6-57DE-4E03-A611-5742C869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Online</a:t>
            </a:r>
            <a:r>
              <a:rPr lang="en-US" dirty="0"/>
              <a:t> </a:t>
            </a:r>
            <a:r>
              <a:rPr lang="en-US" b="1" dirty="0">
                <a:solidFill>
                  <a:srgbClr val="1E4E79"/>
                </a:solidFill>
              </a:rPr>
              <a:t>Proto-NN …... </a:t>
            </a:r>
            <a:r>
              <a:rPr lang="en-US" sz="2000" b="1" dirty="0">
                <a:solidFill>
                  <a:srgbClr val="000000"/>
                </a:solidFill>
              </a:rPr>
              <a:t>Inspired from NN 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40741-FFB0-4779-9959-C994E1D5A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B050"/>
                </a:solidFill>
              </a:rPr>
              <a:t>  Algorithm</a:t>
            </a:r>
            <a:endParaRPr lang="en-US" sz="3600" b="1" dirty="0" err="1">
              <a:solidFill>
                <a:srgbClr val="00B050"/>
              </a:solidFill>
            </a:endParaRPr>
          </a:p>
          <a:p>
            <a:r>
              <a:rPr lang="en-US" dirty="0"/>
              <a:t>Initialize </a:t>
            </a:r>
            <a:r>
              <a:rPr lang="en-US" i="1" dirty="0"/>
              <a:t>W, B, Z</a:t>
            </a:r>
            <a:endParaRPr lang="en-US" dirty="0"/>
          </a:p>
          <a:p>
            <a:r>
              <a:rPr lang="en-US" i="1" dirty="0"/>
              <a:t>Take input a point x</a:t>
            </a:r>
          </a:p>
          <a:p>
            <a:r>
              <a:rPr lang="en-US" i="1" dirty="0"/>
              <a:t>Predict label using formula in previous slide</a:t>
            </a:r>
          </a:p>
          <a:p>
            <a:r>
              <a:rPr lang="en-US" i="1" dirty="0"/>
              <a:t>For j = 1,2,...e </a:t>
            </a:r>
          </a:p>
          <a:p>
            <a:pPr marL="0" indent="0">
              <a:buNone/>
            </a:pPr>
            <a:r>
              <a:rPr lang="en-US" i="1" dirty="0"/>
              <a:t>      </a:t>
            </a:r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Instead of sending the data, train on each point at microcontroller itself </a:t>
            </a:r>
          </a:p>
          <a:p>
            <a:endParaRPr lang="en-US" dirty="0"/>
          </a:p>
        </p:txBody>
      </p:sp>
      <p:pic>
        <p:nvPicPr>
          <p:cNvPr id="4" name="Picture 5" descr="3.png">
            <a:extLst>
              <a:ext uri="{FF2B5EF4-FFF2-40B4-BE49-F238E27FC236}">
                <a16:creationId xmlns:a16="http://schemas.microsoft.com/office/drawing/2014/main" id="{D252BEB5-5A16-41EA-83DC-ECB65AB8F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3933825"/>
            <a:ext cx="4065151" cy="16468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3FACB9-A721-4EEA-BAE8-17DCBFA5D0C4}"/>
              </a:ext>
            </a:extLst>
          </p:cNvPr>
          <p:cNvSpPr txBox="1"/>
          <p:nvPr/>
        </p:nvSpPr>
        <p:spPr>
          <a:xfrm>
            <a:off x="6677025" y="435292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Exact Calculations in Project Report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73E182D6-ACBE-41F0-AEFC-BE0EF8FB4534}"/>
              </a:ext>
            </a:extLst>
          </p:cNvPr>
          <p:cNvSpPr/>
          <p:nvPr/>
        </p:nvSpPr>
        <p:spPr>
          <a:xfrm>
            <a:off x="10306050" y="5219700"/>
            <a:ext cx="914400" cy="9144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50D3-A8E1-4158-A35A-1A28E5CD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Amount of</a:t>
            </a:r>
            <a:r>
              <a:rPr lang="en-US" dirty="0"/>
              <a:t> </a:t>
            </a:r>
            <a:r>
              <a:rPr lang="en-US" b="1" dirty="0">
                <a:solidFill>
                  <a:srgbClr val="1E4E79"/>
                </a:solidFill>
              </a:rPr>
              <a:t>Computation</a:t>
            </a:r>
          </a:p>
        </p:txBody>
      </p:sp>
      <p:pic>
        <p:nvPicPr>
          <p:cNvPr id="10" name="Picture 10" descr="Screenshot-2017-11-24 MLAssign_3 - Online LaTeX Editor ShareLaTeX(1).png">
            <a:extLst>
              <a:ext uri="{FF2B5EF4-FFF2-40B4-BE49-F238E27FC236}">
                <a16:creationId xmlns:a16="http://schemas.microsoft.com/office/drawing/2014/main" id="{4A68B239-6C17-4043-B60F-2A687A716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805" y="2590800"/>
            <a:ext cx="7071078" cy="13379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6B84CC-C914-4170-A411-97FD37B95046}"/>
              </a:ext>
            </a:extLst>
          </p:cNvPr>
          <p:cNvSpPr txBox="1"/>
          <p:nvPr/>
        </p:nvSpPr>
        <p:spPr>
          <a:xfrm>
            <a:off x="3496605" y="397192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More details to come in report</a:t>
            </a:r>
          </a:p>
        </p:txBody>
      </p:sp>
    </p:spTree>
    <p:extLst>
      <p:ext uri="{BB962C8B-B14F-4D97-AF65-F5344CB8AC3E}">
        <p14:creationId xmlns:p14="http://schemas.microsoft.com/office/powerpoint/2010/main" val="196842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Nano Machine Learning</vt:lpstr>
      <vt:lpstr>Problem Statement</vt:lpstr>
      <vt:lpstr>Existing Work</vt:lpstr>
      <vt:lpstr>Problem With current Approach</vt:lpstr>
      <vt:lpstr>Our Approach</vt:lpstr>
      <vt:lpstr>Our Approach</vt:lpstr>
      <vt:lpstr>Online Proto-NN …... Inspired from NN based methods</vt:lpstr>
      <vt:lpstr>Online Proto-NN …... Inspired from NN based methods</vt:lpstr>
      <vt:lpstr>Amount of Computation</vt:lpstr>
      <vt:lpstr>Online Proto-NN Results</vt:lpstr>
      <vt:lpstr>Online Proto-NN Results</vt:lpstr>
      <vt:lpstr>Online Proto-NN Results</vt:lpstr>
      <vt:lpstr>Online Proto-NN Results</vt:lpstr>
      <vt:lpstr>Upshots</vt:lpstr>
      <vt:lpstr>   Ballogorithm....If we have to send points, why not send it smartly? </vt:lpstr>
      <vt:lpstr>   Ballogorithm....If we have to send points, why not send it smartly? </vt:lpstr>
      <vt:lpstr>Results Ballogorithm</vt:lpstr>
      <vt:lpstr>Results Ballogorithm</vt:lpstr>
      <vt:lpstr>Results Ballogorithm</vt:lpstr>
      <vt:lpstr>Results Ballogorithm</vt:lpstr>
      <vt:lpstr>Results Ballogorithm</vt:lpstr>
      <vt:lpstr>Results Ballogorithm</vt:lpstr>
      <vt:lpstr>Upshots</vt:lpstr>
      <vt:lpstr>Other Approaches that failed </vt:lpstr>
      <vt:lpstr>Other Approaches that failed </vt:lpstr>
      <vt:lpstr>Further 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 Machine Learning</dc:title>
  <dc:creator/>
  <cp:lastModifiedBy/>
  <cp:revision>45</cp:revision>
  <dcterms:created xsi:type="dcterms:W3CDTF">2012-07-27T01:16:44Z</dcterms:created>
  <dcterms:modified xsi:type="dcterms:W3CDTF">2017-11-26T10:31:35Z</dcterms:modified>
</cp:coreProperties>
</file>