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857E56-3705-46A6-9577-25BED5C25106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97EB43-F020-41E7-97E5-6E9051275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62200"/>
            <a:ext cx="7617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CS4271 Critical System and their Verification</a:t>
            </a:r>
            <a:br>
              <a:rPr lang="en-US" sz="3200" dirty="0" smtClean="0"/>
            </a:br>
            <a:r>
              <a:rPr lang="en-US" sz="3200" dirty="0" smtClean="0"/>
              <a:t>Homework 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short demo for SPIN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Two processes Pi and </a:t>
            </a:r>
            <a:r>
              <a:rPr lang="en-US" sz="1800" dirty="0" err="1" smtClean="0"/>
              <a:t>Pj</a:t>
            </a:r>
            <a:r>
              <a:rPr lang="en-US" sz="1800" dirty="0" smtClean="0"/>
              <a:t> executing concurrently.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Code for process Pi: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do </a:t>
            </a:r>
            <a:r>
              <a:rPr lang="en-US" sz="1800" dirty="0" smtClean="0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  flag[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>
                <a:solidFill>
                  <a:srgbClr val="0000FF"/>
                </a:solidFill>
              </a:rPr>
              <a:t>]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	  while </a:t>
            </a:r>
            <a:r>
              <a:rPr lang="en-US" sz="1800" dirty="0" smtClean="0">
                <a:solidFill>
                  <a:srgbClr val="0000FF"/>
                </a:solidFill>
              </a:rPr>
              <a:t>( flag[j] </a:t>
            </a:r>
            <a:r>
              <a:rPr lang="en-US" sz="1800" dirty="0" smtClean="0">
                <a:solidFill>
                  <a:srgbClr val="0000FF"/>
                </a:solidFill>
              </a:rPr>
              <a:t>);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    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  flag[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>
                <a:solidFill>
                  <a:srgbClr val="0000FF"/>
                </a:solidFill>
              </a:rPr>
              <a:t>]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        </a:t>
            </a:r>
            <a:r>
              <a:rPr lang="en-US" sz="1800" dirty="0" smtClean="0">
                <a:solidFill>
                  <a:srgbClr val="0000FF"/>
                </a:solidFill>
              </a:rPr>
              <a:t>REMAINDER </a:t>
            </a:r>
            <a:r>
              <a:rPr lang="en-US" sz="1800" dirty="0" smtClean="0">
                <a:solidFill>
                  <a:srgbClr val="0000FF"/>
                </a:solidFill>
              </a:rPr>
              <a:t>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</a:t>
            </a:r>
            <a:r>
              <a:rPr lang="en-US" sz="1800" dirty="0" smtClean="0">
                <a:solidFill>
                  <a:srgbClr val="0000FF"/>
                </a:solidFill>
              </a:rPr>
              <a:t>  } </a:t>
            </a:r>
            <a:r>
              <a:rPr lang="en-US" sz="1800" dirty="0" smtClean="0">
                <a:solidFill>
                  <a:srgbClr val="0000FF"/>
                </a:solidFill>
              </a:rPr>
              <a:t>while (TRUE);</a:t>
            </a:r>
            <a:endParaRPr lang="en-SG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boring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Things to be asked</a:t>
            </a:r>
          </a:p>
          <a:p>
            <a:pPr lvl="1"/>
            <a:r>
              <a:rPr lang="en-US" sz="1400" dirty="0" smtClean="0"/>
              <a:t>Any installation problem </a:t>
            </a:r>
            <a:r>
              <a:rPr lang="en-US" sz="1400" dirty="0" smtClean="0">
                <a:solidFill>
                  <a:srgbClr val="FF0000"/>
                </a:solidFill>
              </a:rPr>
              <a:t>(only first week)</a:t>
            </a:r>
          </a:p>
          <a:p>
            <a:pPr lvl="1"/>
            <a:r>
              <a:rPr lang="en-US" sz="1400" dirty="0" smtClean="0"/>
              <a:t>Any doubt in problem definition </a:t>
            </a:r>
            <a:r>
              <a:rPr lang="en-US" sz="1400" dirty="0" smtClean="0">
                <a:solidFill>
                  <a:srgbClr val="FF0000"/>
                </a:solidFill>
              </a:rPr>
              <a:t>(only first week)</a:t>
            </a:r>
          </a:p>
          <a:p>
            <a:pPr lvl="1"/>
            <a:r>
              <a:rPr lang="en-US" sz="1400" dirty="0" smtClean="0"/>
              <a:t>Difficulty in using the tool</a:t>
            </a:r>
          </a:p>
          <a:p>
            <a:r>
              <a:rPr lang="en-US" sz="1800" dirty="0" smtClean="0"/>
              <a:t>Things  not to be asked</a:t>
            </a:r>
          </a:p>
          <a:p>
            <a:pPr lvl="1"/>
            <a:r>
              <a:rPr lang="en-US" sz="1400" dirty="0" smtClean="0"/>
              <a:t>Any hint / direction to solve the problem</a:t>
            </a:r>
          </a:p>
          <a:p>
            <a:pPr lvl="1"/>
            <a:r>
              <a:rPr lang="en-US" sz="1400" dirty="0" smtClean="0"/>
              <a:t>Features of </a:t>
            </a:r>
            <a:r>
              <a:rPr lang="en-US" sz="1400" dirty="0" err="1" smtClean="0"/>
              <a:t>Promela</a:t>
            </a:r>
            <a:r>
              <a:rPr lang="en-US" sz="1400" dirty="0" smtClean="0"/>
              <a:t> need to be used to implement the model (everything is clear in the problem definition)</a:t>
            </a:r>
          </a:p>
          <a:p>
            <a:r>
              <a:rPr lang="en-US" sz="1800" dirty="0" smtClean="0"/>
              <a:t>Consultation time </a:t>
            </a:r>
          </a:p>
          <a:p>
            <a:pPr lvl="1"/>
            <a:r>
              <a:rPr lang="en-US" sz="1400" dirty="0" smtClean="0"/>
              <a:t>Monday to Friday (11 am to 6 pm) in person but you can send email at anytime.</a:t>
            </a:r>
          </a:p>
          <a:p>
            <a:pPr lvl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8600" y="2743200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 Black" pitchFamily="34" charset="0"/>
              </a:rPr>
              <a:t>?</a:t>
            </a:r>
            <a:endParaRPr lang="en-US" sz="7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297" y="2964359"/>
            <a:ext cx="2587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514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62600" y="2514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05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4946" y="3429000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4946" y="3429000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4419600"/>
            <a:ext cx="534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 1 and Station 2 can both send and receive data.</a:t>
            </a:r>
            <a:endParaRPr lang="en-US" dirty="0"/>
          </a:p>
        </p:txBody>
      </p:sp>
      <p:cxnSp>
        <p:nvCxnSpPr>
          <p:cNvPr id="18" name="Curved Connector 17"/>
          <p:cNvCxnSpPr>
            <a:stCxn id="4" idx="7"/>
            <a:endCxn id="5" idx="1"/>
          </p:cNvCxnSpPr>
          <p:nvPr/>
        </p:nvCxnSpPr>
        <p:spPr>
          <a:xfrm rot="5400000" flipH="1" flipV="1">
            <a:off x="4495800" y="1447800"/>
            <a:ext cx="1588" cy="2401422"/>
          </a:xfrm>
          <a:prstGeom prst="curvedConnector3">
            <a:avLst>
              <a:gd name="adj1" fmla="val 22828149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5"/>
            <a:endCxn id="5" idx="3"/>
          </p:cNvCxnSpPr>
          <p:nvPr/>
        </p:nvCxnSpPr>
        <p:spPr>
          <a:xfrm rot="16200000" flipH="1">
            <a:off x="4495800" y="2094378"/>
            <a:ext cx="1588" cy="2401422"/>
          </a:xfrm>
          <a:prstGeom prst="curvedConnector3">
            <a:avLst>
              <a:gd name="adj1" fmla="val 22828149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305966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3288268"/>
            <a:ext cx="2133600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3974068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1600200"/>
            <a:ext cx="590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channels for communication (sending data and receiving </a:t>
            </a:r>
          </a:p>
          <a:p>
            <a:r>
              <a:rPr lang="en-US" dirty="0" smtClean="0"/>
              <a:t>Acknowledgment)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2983468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343400" y="3657600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33644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err="1" smtClean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191666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2145268"/>
            <a:ext cx="2133600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22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831068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840468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2514600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22214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err="1" smtClean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7400" y="3962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5600" y="4191000"/>
            <a:ext cx="2133600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4267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4876800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886200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971800" y="456033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26720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err="1" smtClean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438400"/>
            <a:ext cx="265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processes running</a:t>
            </a:r>
          </a:p>
          <a:p>
            <a:r>
              <a:rPr lang="en-US" dirty="0" smtClean="0"/>
              <a:t>concurrently</a:t>
            </a:r>
          </a:p>
          <a:p>
            <a:endParaRPr lang="en-US" dirty="0"/>
          </a:p>
          <a:p>
            <a:r>
              <a:rPr lang="en-US" dirty="0" smtClean="0"/>
              <a:t>Sender process and receiver process </a:t>
            </a:r>
          </a:p>
          <a:p>
            <a:r>
              <a:rPr lang="en-US" dirty="0" smtClean="0"/>
              <a:t>for each of the two nodes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295400"/>
            <a:ext cx="606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typical message transfer sequence (from node 1 perspective)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9050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79834" y="18288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!start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2703" y="19050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52990" y="2057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2009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5" idx="6"/>
            <a:endCxn id="13" idx="2"/>
          </p:cNvCxnSpPr>
          <p:nvPr/>
        </p:nvCxnSpPr>
        <p:spPr>
          <a:xfrm>
            <a:off x="2638097" y="2133600"/>
            <a:ext cx="112460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67400" y="19050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92462" y="18288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?</a:t>
            </a:r>
            <a:r>
              <a:rPr lang="en-US" sz="1200" dirty="0" err="1" smtClean="0">
                <a:solidFill>
                  <a:srgbClr val="FF0000"/>
                </a:solidFill>
              </a:rPr>
              <a:t>ack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96503" y="19050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86790" y="2057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0" y="2009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38" idx="6"/>
            <a:endCxn id="40" idx="2"/>
          </p:cNvCxnSpPr>
          <p:nvPr/>
        </p:nvCxnSpPr>
        <p:spPr>
          <a:xfrm>
            <a:off x="6371897" y="2133600"/>
            <a:ext cx="112460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09800" y="28956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56034" y="28194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!data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38903" y="28956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190" y="3048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9624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4" idx="6"/>
            <a:endCxn id="46" idx="2"/>
          </p:cNvCxnSpPr>
          <p:nvPr/>
        </p:nvCxnSpPr>
        <p:spPr>
          <a:xfrm>
            <a:off x="2714297" y="3124200"/>
            <a:ext cx="112460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43600" y="28956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8662" y="28194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?</a:t>
            </a:r>
            <a:r>
              <a:rPr lang="en-US" sz="1200" dirty="0" err="1" smtClean="0">
                <a:solidFill>
                  <a:srgbClr val="FF0000"/>
                </a:solidFill>
              </a:rPr>
              <a:t>ack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572703" y="28956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62990" y="3048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962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0" idx="6"/>
            <a:endCxn id="52" idx="2"/>
          </p:cNvCxnSpPr>
          <p:nvPr/>
        </p:nvCxnSpPr>
        <p:spPr>
          <a:xfrm>
            <a:off x="6448097" y="3124200"/>
            <a:ext cx="112460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09800" y="39624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56034" y="38862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!data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38903" y="39624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29190" y="4114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62400" y="4066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56" idx="6"/>
            <a:endCxn id="58" idx="2"/>
          </p:cNvCxnSpPr>
          <p:nvPr/>
        </p:nvCxnSpPr>
        <p:spPr>
          <a:xfrm>
            <a:off x="2714297" y="4191000"/>
            <a:ext cx="112460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943600" y="39624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68662" y="38862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?</a:t>
            </a:r>
            <a:r>
              <a:rPr lang="en-US" sz="1200" dirty="0" err="1" smtClean="0">
                <a:solidFill>
                  <a:srgbClr val="FF0000"/>
                </a:solidFill>
              </a:rPr>
              <a:t>ack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2703" y="39624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62990" y="4114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696200" y="4066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62" idx="6"/>
            <a:endCxn id="64" idx="2"/>
          </p:cNvCxnSpPr>
          <p:nvPr/>
        </p:nvCxnSpPr>
        <p:spPr>
          <a:xfrm>
            <a:off x="6448097" y="4191000"/>
            <a:ext cx="112460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09800" y="50292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956034" y="49530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!stop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838903" y="50292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329190" y="5181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962400" y="5133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68" idx="6"/>
            <a:endCxn id="70" idx="2"/>
          </p:cNvCxnSpPr>
          <p:nvPr/>
        </p:nvCxnSpPr>
        <p:spPr>
          <a:xfrm>
            <a:off x="2714297" y="5257800"/>
            <a:ext cx="112460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943600" y="50292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68662" y="4953000"/>
            <a:ext cx="54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?stop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572703" y="5029200"/>
            <a:ext cx="50449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062990" y="5181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696200" y="51332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74" idx="6"/>
            <a:endCxn id="76" idx="2"/>
          </p:cNvCxnSpPr>
          <p:nvPr/>
        </p:nvCxnSpPr>
        <p:spPr>
          <a:xfrm>
            <a:off x="6448097" y="5257800"/>
            <a:ext cx="1124606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71800" y="22860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781800" y="22860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971800" y="32004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81800" y="321206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781800" y="427886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1800" y="42672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1800" y="534566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81800" y="53340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600" y="6096000"/>
            <a:ext cx="546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Question:  Whether (8) will eventually follow (1) 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30480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198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4038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1981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40386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23622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105400" y="2362200"/>
            <a:ext cx="838200" cy="685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200" y="34290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105400" y="34290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3048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8412" y="19812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30012" y="4038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0012" y="19812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968412" y="4111823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33919" y="5257800"/>
            <a:ext cx="5790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senders sending packets to a destination IMP node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Packets belong to some message, D node reassembles these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10200" y="28956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67400" y="25146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86200" y="25146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28956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86200" y="37338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43400" y="34290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34290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400" y="3733800"/>
            <a:ext cx="76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10800000" flipV="1">
            <a:off x="5562600" y="2743200"/>
            <a:ext cx="304800" cy="2286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5562600" y="3505201"/>
            <a:ext cx="228600" cy="1524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38600" y="2743200"/>
            <a:ext cx="228600" cy="1524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038600" y="3581400"/>
            <a:ext cx="228600" cy="1524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03407" y="2590800"/>
            <a:ext cx="64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Packets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00200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happening  inside node D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3254" y="2209800"/>
            <a:ext cx="1814146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485292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40723" y="2667000"/>
            <a:ext cx="612531" cy="12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2630269"/>
            <a:ext cx="38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20200" y="2895600"/>
            <a:ext cx="21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packet arrives which belongs</a:t>
            </a:r>
          </a:p>
          <a:p>
            <a:r>
              <a:rPr lang="en-US" sz="1200" dirty="0" smtClean="0"/>
              <a:t>to say message X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038054" y="4572000"/>
            <a:ext cx="1829346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5200" y="4847492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5523" y="5029200"/>
            <a:ext cx="612531" cy="12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4992469"/>
            <a:ext cx="38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5257800"/>
            <a:ext cx="21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packet arrives which belongs</a:t>
            </a:r>
          </a:p>
          <a:p>
            <a:r>
              <a:rPr lang="en-US" sz="1200" dirty="0" smtClean="0"/>
              <a:t>to say message X</a:t>
            </a:r>
            <a:endParaRPr lang="en-US" sz="1200" dirty="0"/>
          </a:p>
        </p:txBody>
      </p:sp>
      <p:sp>
        <p:nvSpPr>
          <p:cNvPr id="17" name="Down Arrow 16"/>
          <p:cNvSpPr/>
          <p:nvPr/>
        </p:nvSpPr>
        <p:spPr>
          <a:xfrm>
            <a:off x="4800600" y="3886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4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648200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10200" y="46482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910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006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054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4648200"/>
            <a:ext cx="167054" cy="410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352800" y="4753708"/>
            <a:ext cx="1143546" cy="19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3733800"/>
            <a:ext cx="2260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Allocates a buffer for</a:t>
            </a:r>
          </a:p>
          <a:p>
            <a:r>
              <a:rPr lang="en-US" dirty="0" smtClean="0"/>
              <a:t>message  X (8 packets</a:t>
            </a:r>
          </a:p>
          <a:p>
            <a:r>
              <a:rPr lang="en-US" dirty="0" smtClean="0"/>
              <a:t>long)</a:t>
            </a:r>
          </a:p>
          <a:p>
            <a:endParaRPr lang="en-US" dirty="0"/>
          </a:p>
          <a:p>
            <a:r>
              <a:rPr lang="en-US" dirty="0" smtClean="0"/>
              <a:t>Waits for the pink </a:t>
            </a:r>
          </a:p>
          <a:p>
            <a:r>
              <a:rPr lang="en-US" dirty="0" smtClean="0"/>
              <a:t>packets to arrive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143000"/>
            <a:ext cx="30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back to the bigger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32766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352800"/>
            <a:ext cx="762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9200" y="33528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335280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657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14600" y="19050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432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00400" y="1981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9400" y="2286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70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194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956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9718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480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242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908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72200" y="19050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4008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58000" y="198120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477000" y="2286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3246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770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5532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6294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7056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7818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248400" y="19812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72200" y="4724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008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858000" y="480060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477000" y="5105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3246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70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532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294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056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7818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484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514600" y="4724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432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200400" y="48006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9400" y="5105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6670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194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8956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9718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480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1242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90800" y="48006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505200" y="2743200"/>
            <a:ext cx="914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410200" y="2743200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505200" y="4114800"/>
            <a:ext cx="914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>
            <a:off x="5410200" y="4114800"/>
            <a:ext cx="762000" cy="609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24000" y="5791200"/>
            <a:ext cx="4989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space in S1,S2,S3,S4 and D are occupied for different messages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6934200" y="34290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086600" y="3429000"/>
            <a:ext cx="120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part of X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676400" y="61722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1752600" y="6096000"/>
            <a:ext cx="352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Packets have not yet arrived to S1,S2,S3 or S4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676400" y="64770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TextBox 115"/>
          <p:cNvSpPr txBox="1"/>
          <p:nvPr/>
        </p:nvSpPr>
        <p:spPr>
          <a:xfrm>
            <a:off x="1752600" y="6400800"/>
            <a:ext cx="34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Packets cannot come to S1,S2,S3 and S4 and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5105400" y="6477000"/>
            <a:ext cx="76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TextBox 117"/>
          <p:cNvSpPr txBox="1"/>
          <p:nvPr/>
        </p:nvSpPr>
        <p:spPr>
          <a:xfrm>
            <a:off x="5181600" y="6400800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cannot go to D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9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BOOM !!!!!!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924800" y="21336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524000" y="21336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524000" y="49530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924800" y="4953000"/>
            <a:ext cx="76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10800000">
            <a:off x="7239000" y="2286000"/>
            <a:ext cx="533400" cy="15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>
            <a:off x="7239001" y="5103811"/>
            <a:ext cx="533400" cy="15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1752601" y="2284411"/>
            <a:ext cx="533400" cy="1588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0800000">
            <a:off x="1752600" y="5103812"/>
            <a:ext cx="533400" cy="1588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67200" y="2209800"/>
            <a:ext cx="16002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485292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38146" y="2485292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2667000"/>
            <a:ext cx="533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23492"/>
            <a:ext cx="167054" cy="410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8146" y="3323492"/>
            <a:ext cx="167054" cy="410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67000" y="3505200"/>
            <a:ext cx="533400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2200" y="4161692"/>
            <a:ext cx="167054" cy="410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8146" y="4161692"/>
            <a:ext cx="167054" cy="410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67000" y="43434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81400" y="2667000"/>
            <a:ext cx="838200" cy="762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3581400"/>
            <a:ext cx="685800" cy="15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3"/>
          </p:cNvCxnSpPr>
          <p:nvPr/>
        </p:nvCxnSpPr>
        <p:spPr>
          <a:xfrm flipV="1">
            <a:off x="3581400" y="4356146"/>
            <a:ext cx="920144" cy="6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6900" y="2206823"/>
            <a:ext cx="1048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Blue stream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3045023"/>
            <a:ext cx="119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Green stream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11157" y="3883223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 stream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4" idx="6"/>
          </p:cNvCxnSpPr>
          <p:nvPr/>
        </p:nvCxnSpPr>
        <p:spPr>
          <a:xfrm flipV="1">
            <a:off x="5867400" y="3429000"/>
            <a:ext cx="17526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57546" y="1981200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57546" y="2409092"/>
            <a:ext cx="167054" cy="410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57546" y="2819400"/>
            <a:ext cx="167054" cy="410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148146" y="1981200"/>
            <a:ext cx="167054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48146" y="2409092"/>
            <a:ext cx="167054" cy="410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48146" y="2819400"/>
            <a:ext cx="167054" cy="410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77000" y="2590800"/>
            <a:ext cx="533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8753" y="1673423"/>
            <a:ext cx="140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Outgoing stream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724400" y="3163669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</TotalTime>
  <Words>416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A short demo for SPIN</vt:lpstr>
      <vt:lpstr>Some boring details</vt:lpstr>
      <vt:lpstr>Slide 12</vt:lpstr>
      <vt:lpstr>Slide 13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g0801442</dc:creator>
  <cp:lastModifiedBy>adminNUS</cp:lastModifiedBy>
  <cp:revision>32</cp:revision>
  <dcterms:created xsi:type="dcterms:W3CDTF">2010-03-04T11:29:53Z</dcterms:created>
  <dcterms:modified xsi:type="dcterms:W3CDTF">2010-03-04T21:25:08Z</dcterms:modified>
</cp:coreProperties>
</file>