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8" r:id="rId3"/>
    <p:sldId id="258" r:id="rId4"/>
    <p:sldId id="296" r:id="rId5"/>
    <p:sldId id="297" r:id="rId6"/>
    <p:sldId id="259" r:id="rId7"/>
    <p:sldId id="279" r:id="rId8"/>
    <p:sldId id="290" r:id="rId9"/>
    <p:sldId id="260" r:id="rId10"/>
    <p:sldId id="261" r:id="rId11"/>
    <p:sldId id="291" r:id="rId12"/>
    <p:sldId id="282" r:id="rId13"/>
    <p:sldId id="283" r:id="rId14"/>
    <p:sldId id="294" r:id="rId15"/>
    <p:sldId id="295" r:id="rId16"/>
    <p:sldId id="298" r:id="rId17"/>
    <p:sldId id="299" r:id="rId18"/>
    <p:sldId id="286" r:id="rId19"/>
    <p:sldId id="301" r:id="rId20"/>
    <p:sldId id="302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559" autoAdjust="0"/>
  </p:normalViewPr>
  <p:slideViewPr>
    <p:cSldViewPr>
      <p:cViewPr>
        <p:scale>
          <a:sx n="75" d="100"/>
          <a:sy n="75" d="100"/>
        </p:scale>
        <p:origin x="-2616" y="-6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B7E9-3E1C-4B81-9066-AF5C08A5F994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CB45B-D96E-4EB3-9746-9F5B294B6D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0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2B87-BD71-42CB-84A9-F91007AD5FFA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C663F-9E44-48FB-B2C8-9B2484F245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73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Stack guard: runtime</a:t>
            </a:r>
            <a:r>
              <a:rPr lang="en-US" baseline="0" dirty="0" smtClean="0"/>
              <a:t> checking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C663F-9E44-48FB-B2C8-9B2484F245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rgbClr val="FF66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BD02-823B-4FF4-84BC-E6B69C06416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B13258B-8604-40A6-8708-2304937E5EC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786D634-DAC5-420E-B23E-315EC189FD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FF0A695-5AD7-4C3E-B639-52357CF239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E6B179D-75A4-40A4-BAF6-D5777268E7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27F840-05B3-4264-8FE9-CE2EB3A360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3FEA1DE-EB7B-4965-BEFA-D6BF4BA39BD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48CFA9E-C95B-4B03-AC31-C04F1E0F3F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‹#›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rgbClr val="FF66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9A70134-157F-4B14-94E9-31BA9165F5E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1600200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4800" dirty="0" smtClean="0">
                <a:solidFill>
                  <a:srgbClr val="FF6600"/>
                </a:solidFill>
              </a:rPr>
              <a:t>Testing and Analysis of Device Drivers</a:t>
            </a:r>
            <a:endParaRPr lang="en-US" sz="4800" dirty="0">
              <a:solidFill>
                <a:srgbClr val="FF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43434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Supervisor: </a:t>
            </a:r>
            <a:r>
              <a:rPr lang="en-US" sz="2400" dirty="0" err="1">
                <a:solidFill>
                  <a:srgbClr val="002060"/>
                </a:solidFill>
              </a:rPr>
              <a:t>Abhik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Roychoudhury</a:t>
            </a:r>
            <a:endParaRPr lang="en-US" sz="2400" dirty="0" smtClean="0">
              <a:solidFill>
                <a:srgbClr val="00206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Author: Pham Van </a:t>
            </a:r>
            <a:r>
              <a:rPr lang="en-US" sz="2400" dirty="0" err="1" smtClean="0">
                <a:solidFill>
                  <a:srgbClr val="002060"/>
                </a:solidFill>
              </a:rPr>
              <a:t>Thuan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"/>
            <a:ext cx="3086531" cy="129558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FA9E-C95B-4B03-AC31-C04F1E0F3FC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RQ-1</a:t>
            </a:r>
            <a:r>
              <a:rPr lang="en-US" sz="4000" dirty="0"/>
              <a:t>. Subsystem aware test case generation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8CFA9E-C95B-4B03-AC31-C04F1E0F3FC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675532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9400" y="59436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Linux driver subsystems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Subsystem aware test case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38" y="1600200"/>
            <a:ext cx="6229474" cy="4495800"/>
          </a:xfrm>
        </p:spPr>
      </p:pic>
      <p:sp>
        <p:nvSpPr>
          <p:cNvPr id="6" name="TextBox 5"/>
          <p:cNvSpPr txBox="1"/>
          <p:nvPr/>
        </p:nvSpPr>
        <p:spPr>
          <a:xfrm>
            <a:off x="2133600" y="6248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Hierarchical view of a USB keyboard device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RQ-1.1. Assertion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static analyzer to detect potential buggy locations</a:t>
            </a:r>
          </a:p>
          <a:p>
            <a:r>
              <a:rPr lang="en-US" dirty="0" smtClean="0"/>
              <a:t>Use code transformation technique to insert calls to run-time checkers.</a:t>
            </a:r>
          </a:p>
          <a:p>
            <a:r>
              <a:rPr lang="en-US" dirty="0" smtClean="0"/>
              <a:t>Design checkers for the interface between the kernel and device drivers (Checker can be used for testing several device drivers)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RQ-1.2. Test program 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19050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0600" y="26670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library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34290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call interface + Virtual File System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90600" y="41910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 subsystem core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990600" y="49530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1524000"/>
            <a:ext cx="3200400" cy="175432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Libc</a:t>
            </a:r>
            <a:r>
              <a:rPr lang="en-US" b="1" dirty="0" smtClean="0"/>
              <a:t>, system calls invocations</a:t>
            </a:r>
          </a:p>
          <a:p>
            <a:r>
              <a:rPr lang="en-US" dirty="0" smtClean="0"/>
              <a:t>Open(…)</a:t>
            </a:r>
          </a:p>
          <a:p>
            <a:r>
              <a:rPr lang="en-US" dirty="0" smtClean="0"/>
              <a:t>Read(…)</a:t>
            </a:r>
          </a:p>
          <a:p>
            <a:r>
              <a:rPr lang="en-US" dirty="0" smtClean="0"/>
              <a:t>Write(…)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Close(…)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581400" y="1524000"/>
            <a:ext cx="990600" cy="381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1400" y="2590800"/>
            <a:ext cx="914400" cy="6858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5800" y="3343870"/>
            <a:ext cx="4114800" cy="92333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Generic interfaces:</a:t>
            </a:r>
          </a:p>
          <a:p>
            <a:r>
              <a:rPr lang="en-US" dirty="0" err="1" smtClean="0"/>
              <a:t>File_operations</a:t>
            </a:r>
            <a:r>
              <a:rPr lang="en-US" dirty="0" smtClean="0"/>
              <a:t>,  </a:t>
            </a:r>
            <a:r>
              <a:rPr lang="en-US" dirty="0" err="1" smtClean="0"/>
              <a:t>block_device_operations</a:t>
            </a:r>
            <a:r>
              <a:rPr lang="en-US" dirty="0" smtClean="0"/>
              <a:t>, </a:t>
            </a:r>
            <a:r>
              <a:rPr lang="en-US" dirty="0" err="1" smtClean="0"/>
              <a:t>net_device_ops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95800" y="44312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Subsystem specific functions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95800" y="5105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Driver entry points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581400" y="3352800"/>
            <a:ext cx="914400" cy="762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81400" y="4114800"/>
            <a:ext cx="914400" cy="1524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9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Skeleton of a driver subsystem call graph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/>
          <a:lstStyle/>
          <a:p>
            <a:r>
              <a:rPr lang="en-US" dirty="0" smtClean="0"/>
              <a:t>Build the skeleton for each driver subsystem.</a:t>
            </a:r>
          </a:p>
          <a:p>
            <a:r>
              <a:rPr lang="en-US" dirty="0" smtClean="0"/>
              <a:t>Generate test program(s) based on the paths in the skeleton of the driver subsystem under test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0"/>
            <a:ext cx="67341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/>
          <p:cNvSpPr/>
          <p:nvPr/>
        </p:nvSpPr>
        <p:spPr>
          <a:xfrm>
            <a:off x="1371600" y="4495800"/>
            <a:ext cx="17526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Entry points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RQ-1.3. Driver entry points and assertions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43000" y="1600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43000" y="2362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43000" y="3124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System call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VFS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3000" y="3886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Driver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0" y="4648200"/>
            <a:ext cx="25908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Device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828800" y="2362200"/>
            <a:ext cx="762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00200" y="2819400"/>
            <a:ext cx="2286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828800" y="2819400"/>
            <a:ext cx="3048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371600" y="3200400"/>
            <a:ext cx="228600" cy="3048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00200" y="3200400"/>
            <a:ext cx="2286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3200400"/>
            <a:ext cx="76200" cy="3048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33600" y="3200400"/>
            <a:ext cx="3048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524000" y="3657600"/>
            <a:ext cx="3048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28800" y="3657600"/>
            <a:ext cx="152400" cy="6096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286000" y="3581400"/>
            <a:ext cx="152400" cy="6096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38400" y="3581400"/>
            <a:ext cx="304800" cy="6096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752600" y="4267200"/>
            <a:ext cx="2286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" idx="0"/>
          </p:cNvCxnSpPr>
          <p:nvPr/>
        </p:nvCxnSpPr>
        <p:spPr>
          <a:xfrm>
            <a:off x="2286000" y="4191000"/>
            <a:ext cx="1524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62600" y="5410200"/>
            <a:ext cx="14478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5181600" y="1600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5181600" y="2362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181600" y="3124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System call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VFS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181600" y="3886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Driver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181600" y="4648200"/>
            <a:ext cx="25908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Device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5867400" y="2362200"/>
            <a:ext cx="762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638800" y="2819400"/>
            <a:ext cx="2286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867400" y="2819400"/>
            <a:ext cx="3048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638800" y="3200400"/>
            <a:ext cx="2286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172200" y="3200400"/>
            <a:ext cx="3048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867400" y="3657600"/>
            <a:ext cx="152400" cy="6096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6324600" y="3581400"/>
            <a:ext cx="152400" cy="6096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5791200" y="4267200"/>
            <a:ext cx="2286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54" idx="0"/>
          </p:cNvCxnSpPr>
          <p:nvPr/>
        </p:nvCxnSpPr>
        <p:spPr>
          <a:xfrm>
            <a:off x="6324600" y="4191000"/>
            <a:ext cx="1524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5562600" y="4648200"/>
            <a:ext cx="2286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791200" y="4648200"/>
            <a:ext cx="228600" cy="5334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4" idx="0"/>
          </p:cNvCxnSpPr>
          <p:nvPr/>
        </p:nvCxnSpPr>
        <p:spPr>
          <a:xfrm flipH="1">
            <a:off x="6324600" y="4648200"/>
            <a:ext cx="1524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4" idx="0"/>
          </p:cNvCxnSpPr>
          <p:nvPr/>
        </p:nvCxnSpPr>
        <p:spPr>
          <a:xfrm>
            <a:off x="6477000" y="4648200"/>
            <a:ext cx="304800" cy="5334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562600" y="5181600"/>
            <a:ext cx="457200" cy="2286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19800" y="5181600"/>
            <a:ext cx="3048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477000" y="5181600"/>
            <a:ext cx="3048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781800" y="5181600"/>
            <a:ext cx="152400" cy="2286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990600" y="6183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 entry points </a:t>
            </a:r>
            <a:r>
              <a:rPr lang="en-US" dirty="0" err="1" smtClean="0"/>
              <a:t>reachability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5029200" y="61838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Assertions </a:t>
            </a:r>
            <a:r>
              <a:rPr lang="en-US" dirty="0" err="1" smtClean="0"/>
              <a:t>reachability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RQ-2. Testing device protocol violation bugs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743200" y="1676400"/>
            <a:ext cx="6022848" cy="4495800"/>
          </a:xfrm>
        </p:spPr>
        <p:txBody>
          <a:bodyPr/>
          <a:lstStyle/>
          <a:p>
            <a:r>
              <a:rPr lang="en-US" dirty="0" smtClean="0"/>
              <a:t>A device driver may violate the protocol of the corresponding hardware device (packet format, sequence of packet transfer, time …)</a:t>
            </a:r>
          </a:p>
          <a:p>
            <a:r>
              <a:rPr lang="en-US" dirty="0" smtClean="0"/>
              <a:t>A Hardware device may run in unexpected states due to bugs in the device driver.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905000"/>
            <a:ext cx="2133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200400"/>
            <a:ext cx="21336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controller + </a:t>
            </a:r>
          </a:p>
          <a:p>
            <a:pPr algn="ctr"/>
            <a:r>
              <a:rPr lang="en-US" dirty="0" smtClean="0"/>
              <a:t>Bus driver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4495800"/>
            <a:ext cx="2133600" cy="91440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hardware device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66800" y="28194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81200" y="28194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66800" y="4114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81200" y="4114800"/>
            <a:ext cx="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531352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RQ-2.1. Virtual symbolic device modeling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828800"/>
          </a:xfrm>
        </p:spPr>
        <p:txBody>
          <a:bodyPr/>
          <a:lstStyle/>
          <a:p>
            <a:r>
              <a:rPr lang="en-US" dirty="0" smtClean="0"/>
              <a:t>Symbolic input/output interfaces</a:t>
            </a:r>
          </a:p>
          <a:p>
            <a:r>
              <a:rPr lang="en-US" dirty="0" smtClean="0"/>
              <a:t>Internal working blocks to emulate real hardware device(s)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81200" y="3352800"/>
            <a:ext cx="5181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800" dirty="0" smtClean="0"/>
              <a:t>Virtual Symbolic Device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2209800" y="3581400"/>
            <a:ext cx="2057400" cy="1295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S2E </a:t>
            </a:r>
          </a:p>
          <a:p>
            <a:pPr algn="ctr"/>
            <a:r>
              <a:rPr lang="en-US" dirty="0" smtClean="0"/>
              <a:t>Symbolic Device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19600" y="3581400"/>
            <a:ext cx="2514600" cy="1295400"/>
          </a:xfrm>
          <a:prstGeom prst="roundRect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QEMU</a:t>
            </a:r>
          </a:p>
          <a:p>
            <a:pPr algn="ctr"/>
            <a:r>
              <a:rPr lang="en-US" dirty="0" smtClean="0"/>
              <a:t>Virtual hardware device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RQ-2.2. </a:t>
            </a:r>
            <a:r>
              <a:rPr lang="en-US" sz="3600" dirty="0" smtClean="0"/>
              <a:t>Assertion &amp; Annotation </a:t>
            </a:r>
            <a:r>
              <a:rPr lang="en-US" sz="3600" dirty="0"/>
              <a:t>generation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29000" y="1600200"/>
            <a:ext cx="5337048" cy="4495800"/>
          </a:xfrm>
        </p:spPr>
        <p:txBody>
          <a:bodyPr/>
          <a:lstStyle/>
          <a:p>
            <a:r>
              <a:rPr lang="en-US" dirty="0" smtClean="0"/>
              <a:t>Assertion</a:t>
            </a:r>
          </a:p>
          <a:p>
            <a:pPr lvl="1"/>
            <a:r>
              <a:rPr lang="en-US" dirty="0" smtClean="0"/>
              <a:t>Assert valid register settings</a:t>
            </a:r>
          </a:p>
          <a:p>
            <a:pPr lvl="1"/>
            <a:r>
              <a:rPr lang="en-US" dirty="0" smtClean="0"/>
              <a:t>Assert a correct working state</a:t>
            </a:r>
          </a:p>
          <a:p>
            <a:pPr lvl="1"/>
            <a:r>
              <a:rPr lang="en-US" dirty="0" smtClean="0"/>
              <a:t>Assert a correct packet format (received from device driver)</a:t>
            </a:r>
          </a:p>
          <a:p>
            <a:r>
              <a:rPr lang="en-US" dirty="0" smtClean="0"/>
              <a:t>Annotation</a:t>
            </a:r>
          </a:p>
          <a:p>
            <a:pPr lvl="1"/>
            <a:r>
              <a:rPr lang="en-US" dirty="0" smtClean="0"/>
              <a:t>Add constraints for the format of packets to be sent to a device driver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05335"/>
            <a:ext cx="3048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informal technical documents (datasheets)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3119735"/>
            <a:ext cx="0" cy="6858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1000" y="4872335"/>
            <a:ext cx="281940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Assertion, annotation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3729335"/>
            <a:ext cx="838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?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76400" y="4262735"/>
            <a:ext cx="0" cy="6858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Control Flow Graph (CFG)</a:t>
            </a:r>
          </a:p>
          <a:p>
            <a:pPr lvl="1"/>
            <a:r>
              <a:rPr lang="en-US" dirty="0" smtClean="0"/>
              <a:t>Use profiling information to resolve indirect calls, indirect jumps.</a:t>
            </a:r>
          </a:p>
          <a:p>
            <a:r>
              <a:rPr lang="en-US" dirty="0" smtClean="0"/>
              <a:t>Control Dependency Graph (CDG)</a:t>
            </a:r>
          </a:p>
          <a:p>
            <a:pPr lvl="1"/>
            <a:r>
              <a:rPr lang="en-US" dirty="0" smtClean="0"/>
              <a:t>CDG works with </a:t>
            </a:r>
            <a:r>
              <a:rPr lang="en-US" dirty="0" smtClean="0"/>
              <a:t>CFG and the skeleton of the subsystem call graph </a:t>
            </a:r>
            <a:r>
              <a:rPr lang="en-US" dirty="0" smtClean="0"/>
              <a:t>to guide path exploration and prune uninteresting paths.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Literature </a:t>
            </a:r>
            <a:r>
              <a:rPr lang="en-US" dirty="0"/>
              <a:t>review</a:t>
            </a:r>
          </a:p>
          <a:p>
            <a:r>
              <a:rPr lang="en-US" dirty="0"/>
              <a:t>Open research problems</a:t>
            </a:r>
          </a:p>
          <a:p>
            <a:r>
              <a:rPr lang="en-US" dirty="0"/>
              <a:t>RQ-1. Subsystem aware test case generation</a:t>
            </a:r>
          </a:p>
          <a:p>
            <a:r>
              <a:rPr lang="en-US" dirty="0"/>
              <a:t>RQ-2. Testing device protocol violation </a:t>
            </a:r>
            <a:r>
              <a:rPr lang="en-US" dirty="0" smtClean="0"/>
              <a:t>bugs</a:t>
            </a:r>
          </a:p>
          <a:p>
            <a:r>
              <a:rPr lang="en-US" dirty="0"/>
              <a:t>Preliminary </a:t>
            </a:r>
            <a:r>
              <a:rPr lang="en-US" dirty="0" smtClean="0"/>
              <a:t>work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8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29000" y="1600200"/>
            <a:ext cx="5337048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Search algorithm replays a path to reach a predefined location (a driver entry point is an example).</a:t>
            </a:r>
          </a:p>
          <a:p>
            <a:r>
              <a:rPr lang="en-US" dirty="0" smtClean="0"/>
              <a:t>Integrate Z3 constraint solver into S2E framework for checking un-sat core, solving string constraints (Z3-str) … (</a:t>
            </a:r>
            <a:r>
              <a:rPr lang="en-US" i="1" dirty="0" smtClean="0"/>
              <a:t>not supported by STP, the default solver of S2E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0600" y="5410200"/>
            <a:ext cx="1447800" cy="533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9600" y="1600200"/>
            <a:ext cx="2590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program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2362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C library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09600" y="3124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System call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VFS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9600" y="3886200"/>
            <a:ext cx="2590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Driver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" y="4648200"/>
            <a:ext cx="2590800" cy="1371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Device 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Driver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295400" y="2362200"/>
            <a:ext cx="762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66800" y="2819400"/>
            <a:ext cx="2286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95400" y="2819400"/>
            <a:ext cx="3048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66800" y="3200400"/>
            <a:ext cx="2286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200" y="3200400"/>
            <a:ext cx="3048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5400" y="3657600"/>
            <a:ext cx="152400" cy="6096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752600" y="3581400"/>
            <a:ext cx="152400" cy="6096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219200" y="4267200"/>
            <a:ext cx="228600" cy="3810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0"/>
          </p:cNvCxnSpPr>
          <p:nvPr/>
        </p:nvCxnSpPr>
        <p:spPr>
          <a:xfrm>
            <a:off x="1752600" y="4191000"/>
            <a:ext cx="152400" cy="457200"/>
          </a:xfrm>
          <a:prstGeom prst="straightConnector1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990600" y="4648200"/>
            <a:ext cx="2286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19200" y="4648200"/>
            <a:ext cx="228600" cy="5334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</p:cNvCxnSpPr>
          <p:nvPr/>
        </p:nvCxnSpPr>
        <p:spPr>
          <a:xfrm flipH="1">
            <a:off x="1752600" y="4648200"/>
            <a:ext cx="1524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</p:cNvCxnSpPr>
          <p:nvPr/>
        </p:nvCxnSpPr>
        <p:spPr>
          <a:xfrm>
            <a:off x="1905000" y="4648200"/>
            <a:ext cx="304800" cy="5334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90600" y="5181600"/>
            <a:ext cx="457200" cy="2286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447800" y="5181600"/>
            <a:ext cx="3048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905000" y="5181600"/>
            <a:ext cx="304800" cy="3810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09800" y="5181600"/>
            <a:ext cx="152400" cy="228600"/>
          </a:xfrm>
          <a:prstGeom prst="straightConnector1">
            <a:avLst/>
          </a:prstGeom>
          <a:ln w="1905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143000" y="4572000"/>
            <a:ext cx="152400" cy="1333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28800" y="4572000"/>
            <a:ext cx="152400" cy="152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anchor="ctr" anchorCtr="1">
            <a:normAutofit/>
          </a:bodyPr>
          <a:lstStyle/>
          <a:p>
            <a:pPr>
              <a:buNone/>
            </a:pPr>
            <a:r>
              <a:rPr lang="en-US" sz="7200" dirty="0" smtClean="0"/>
              <a:t>Q&amp;A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438400"/>
          </a:xfrm>
        </p:spPr>
        <p:txBody>
          <a:bodyPr/>
          <a:lstStyle/>
          <a:p>
            <a:r>
              <a:rPr lang="en-US" dirty="0" smtClean="0"/>
              <a:t>Device </a:t>
            </a:r>
            <a:r>
              <a:rPr lang="en-US" dirty="0"/>
              <a:t>driver bugs are the main cause of OS </a:t>
            </a:r>
            <a:r>
              <a:rPr lang="en-US" dirty="0" smtClean="0"/>
              <a:t>crashes (85% crashes of Windows XP, 53% out of 1000 defects in Linux kernel 2.6.9).</a:t>
            </a:r>
          </a:p>
          <a:p>
            <a:r>
              <a:rPr lang="en-US" dirty="0" smtClean="0"/>
              <a:t>How to find these </a:t>
            </a:r>
            <a:r>
              <a:rPr lang="en-US" dirty="0"/>
              <a:t>bugs </a:t>
            </a:r>
            <a:r>
              <a:rPr lang="en-US" dirty="0" smtClean="0"/>
              <a:t>and/or prevent their negative effects.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8CFA9E-C95B-4B03-AC31-C04F1E0F3FC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40386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model checking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19400" y="4038600"/>
            <a:ext cx="1676400" cy="76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and analysis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24400" y="40386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Isolating and tolerating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29400" y="403860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Modifying current driver architectures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990600" y="3962400"/>
            <a:ext cx="5715000" cy="2362200"/>
            <a:chOff x="990600" y="3962400"/>
            <a:chExt cx="5715000" cy="2362200"/>
          </a:xfrm>
        </p:grpSpPr>
        <p:sp>
          <p:nvSpPr>
            <p:cNvPr id="4" name="Rounded Rectangle 3"/>
            <p:cNvSpPr/>
            <p:nvPr/>
          </p:nvSpPr>
          <p:spPr>
            <a:xfrm>
              <a:off x="1219200" y="5410200"/>
              <a:ext cx="2362200" cy="8382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Static analysis + code transformation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962400" y="5410200"/>
              <a:ext cx="2514600" cy="838200"/>
            </a:xfrm>
            <a:prstGeom prst="roundRect">
              <a:avLst/>
            </a:prstGeom>
            <a:solidFill>
              <a:srgbClr val="FF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Dynamic symbolic execution based testing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4" idx="3"/>
              <a:endCxn id="10" idx="1"/>
            </p:cNvCxnSpPr>
            <p:nvPr/>
          </p:nvCxnSpPr>
          <p:spPr>
            <a:xfrm>
              <a:off x="3581400" y="5829300"/>
              <a:ext cx="38100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990600" y="3962400"/>
              <a:ext cx="5715000" cy="2362200"/>
              <a:chOff x="990600" y="3962400"/>
              <a:chExt cx="5715000" cy="23622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2743200" y="3962400"/>
                <a:ext cx="0" cy="9906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743200" y="3962400"/>
                <a:ext cx="18288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572000" y="3962400"/>
                <a:ext cx="0" cy="9906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990600" y="4953000"/>
                <a:ext cx="1752600" cy="3810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990600" y="5334000"/>
                <a:ext cx="0" cy="9906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90600" y="6324600"/>
                <a:ext cx="5715000" cy="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572000" y="4953000"/>
                <a:ext cx="2133600" cy="3048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6705600" y="5257800"/>
                <a:ext cx="0" cy="1066800"/>
              </a:xfrm>
              <a:prstGeom prst="line">
                <a:avLst/>
              </a:prstGeom>
              <a:ln w="254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456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device driver architecture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 descr="general_Linux_driver_architec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4761" y="1600200"/>
            <a:ext cx="6149428" cy="4495800"/>
          </a:xfrm>
        </p:spPr>
      </p:pic>
      <p:sp>
        <p:nvSpPr>
          <p:cNvPr id="6" name="TextBox 5"/>
          <p:cNvSpPr txBox="1"/>
          <p:nvPr/>
        </p:nvSpPr>
        <p:spPr>
          <a:xfrm>
            <a:off x="3048000" y="6248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Linux device driver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Classification of common device driver bugs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Incorrect use of kernel-internal APIs</a:t>
            </a:r>
          </a:p>
          <a:p>
            <a:r>
              <a:rPr lang="en-US" dirty="0" smtClean="0"/>
              <a:t>Incorrect implementation of the device’s protocol</a:t>
            </a:r>
          </a:p>
          <a:p>
            <a:r>
              <a:rPr lang="en-US" dirty="0" smtClean="0"/>
              <a:t>Concurrency related bug</a:t>
            </a:r>
          </a:p>
          <a:p>
            <a:r>
              <a:rPr lang="en-US" dirty="0" smtClean="0"/>
              <a:t>Memory access violation</a:t>
            </a:r>
          </a:p>
          <a:p>
            <a:r>
              <a:rPr lang="en-US" dirty="0" smtClean="0"/>
              <a:t>Resource leak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Program analysis and Software model checking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8CFA9E-C95B-4B03-AC31-C04F1E0F3FC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419" y="1600200"/>
            <a:ext cx="16764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analysis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619500" y="1600200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Composite static analysis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3877" y="273736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 abstraction + CEGAR 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0923" y="3804166"/>
            <a:ext cx="1682809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model checking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250077" y="4528066"/>
            <a:ext cx="1752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Bounded model checking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688477" y="2737366"/>
            <a:ext cx="19812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Lazy abstraction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604475" y="1905000"/>
            <a:ext cx="2133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Configurable Software Verification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6"/>
            <a:endCxn id="7" idx="2"/>
          </p:cNvCxnSpPr>
          <p:nvPr/>
        </p:nvCxnSpPr>
        <p:spPr>
          <a:xfrm>
            <a:off x="1964819" y="2095500"/>
            <a:ext cx="1654681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6"/>
            <a:endCxn id="11" idx="2"/>
          </p:cNvCxnSpPr>
          <p:nvPr/>
        </p:nvCxnSpPr>
        <p:spPr>
          <a:xfrm>
            <a:off x="4078877" y="3232666"/>
            <a:ext cx="6096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7"/>
            <a:endCxn id="8" idx="3"/>
          </p:cNvCxnSpPr>
          <p:nvPr/>
        </p:nvCxnSpPr>
        <p:spPr>
          <a:xfrm flipV="1">
            <a:off x="1737290" y="3582896"/>
            <a:ext cx="715568" cy="36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5"/>
          </p:cNvCxnSpPr>
          <p:nvPr/>
        </p:nvCxnSpPr>
        <p:spPr>
          <a:xfrm>
            <a:off x="1737290" y="4649696"/>
            <a:ext cx="512787" cy="37367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2" idx="2"/>
          </p:cNvCxnSpPr>
          <p:nvPr/>
        </p:nvCxnSpPr>
        <p:spPr>
          <a:xfrm>
            <a:off x="5372100" y="2095500"/>
            <a:ext cx="1232375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7"/>
          </p:cNvCxnSpPr>
          <p:nvPr/>
        </p:nvCxnSpPr>
        <p:spPr>
          <a:xfrm flipV="1">
            <a:off x="6379537" y="2590800"/>
            <a:ext cx="290140" cy="2916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6301" y="3727966"/>
            <a:ext cx="154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SLAM, SATABS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74277" y="37279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BLAST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86600" y="3059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CPAChecker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783477" y="548056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CBMC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4686300" y="4343400"/>
            <a:ext cx="4076700" cy="2258092"/>
            <a:chOff x="4686300" y="4343400"/>
            <a:chExt cx="4076700" cy="2258092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300" y="4359639"/>
              <a:ext cx="4000500" cy="224185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7823675" y="4343400"/>
              <a:ext cx="939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CEGAR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2000" y="4193940"/>
            <a:ext cx="4191000" cy="2408565"/>
            <a:chOff x="4114800" y="3733800"/>
            <a:chExt cx="4191000" cy="2408565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733800"/>
              <a:ext cx="4191000" cy="240856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467600" y="37338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CBMC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09600" y="2554069"/>
            <a:ext cx="154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" y="5503277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Static symbolic execution (SSE)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76200" y="1676925"/>
            <a:ext cx="2362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Dynamic symbolic/</a:t>
            </a:r>
            <a:r>
              <a:rPr lang="en-US" sz="1600" dirty="0" err="1" smtClean="0"/>
              <a:t>concolic</a:t>
            </a:r>
            <a:r>
              <a:rPr lang="en-US" sz="1600" dirty="0" smtClean="0"/>
              <a:t> execution </a:t>
            </a:r>
          </a:p>
          <a:p>
            <a:pPr algn="ctr"/>
            <a:r>
              <a:rPr lang="en-US" sz="1600" dirty="0" smtClean="0"/>
              <a:t>(DSE)</a:t>
            </a:r>
            <a:endParaRPr lang="en-US" sz="1600" dirty="0"/>
          </a:p>
        </p:txBody>
      </p:sp>
      <p:sp>
        <p:nvSpPr>
          <p:cNvPr id="8" name="Oval 7"/>
          <p:cNvSpPr/>
          <p:nvPr/>
        </p:nvSpPr>
        <p:spPr>
          <a:xfrm>
            <a:off x="3352800" y="5503277"/>
            <a:ext cx="2057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DSE + SSE</a:t>
            </a:r>
            <a:endParaRPr lang="en-US" sz="1600" dirty="0"/>
          </a:p>
        </p:txBody>
      </p:sp>
      <p:sp>
        <p:nvSpPr>
          <p:cNvPr id="9" name="Oval 8"/>
          <p:cNvSpPr/>
          <p:nvPr/>
        </p:nvSpPr>
        <p:spPr>
          <a:xfrm>
            <a:off x="3143250" y="2582610"/>
            <a:ext cx="2476500" cy="76604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DSE + Selective symbolic execution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3467100" y="3660509"/>
            <a:ext cx="1828800" cy="58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DSE + State merging</a:t>
            </a:r>
            <a:endParaRPr lang="en-US" sz="1600" dirty="0"/>
          </a:p>
        </p:txBody>
      </p:sp>
      <p:sp>
        <p:nvSpPr>
          <p:cNvPr id="11" name="Oval 10"/>
          <p:cNvSpPr/>
          <p:nvPr/>
        </p:nvSpPr>
        <p:spPr>
          <a:xfrm>
            <a:off x="3467100" y="4445139"/>
            <a:ext cx="1828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DSE + Interpolation</a:t>
            </a:r>
            <a:endParaRPr lang="en-US" sz="1600" dirty="0"/>
          </a:p>
        </p:txBody>
      </p:sp>
      <p:cxnSp>
        <p:nvCxnSpPr>
          <p:cNvPr id="12" name="Straight Arrow Connector 11"/>
          <p:cNvCxnSpPr>
            <a:stCxn id="6" idx="6"/>
            <a:endCxn id="8" idx="2"/>
          </p:cNvCxnSpPr>
          <p:nvPr/>
        </p:nvCxnSpPr>
        <p:spPr>
          <a:xfrm>
            <a:off x="2133600" y="5922377"/>
            <a:ext cx="12192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9" idx="1"/>
          </p:cNvCxnSpPr>
          <p:nvPr/>
        </p:nvCxnSpPr>
        <p:spPr>
          <a:xfrm>
            <a:off x="2438400" y="2210325"/>
            <a:ext cx="1067525" cy="484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6"/>
            <a:endCxn id="10" idx="2"/>
          </p:cNvCxnSpPr>
          <p:nvPr/>
        </p:nvCxnSpPr>
        <p:spPr>
          <a:xfrm>
            <a:off x="2438400" y="2210325"/>
            <a:ext cx="1028700" cy="174343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11" idx="2"/>
          </p:cNvCxnSpPr>
          <p:nvPr/>
        </p:nvCxnSpPr>
        <p:spPr>
          <a:xfrm>
            <a:off x="2438400" y="2210325"/>
            <a:ext cx="1028700" cy="261581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2753335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DART, KLEE, MAYHEM</a:t>
            </a:r>
            <a:endParaRPr lang="en-US" sz="1600" dirty="0"/>
          </a:p>
        </p:txBody>
      </p:sp>
      <p:sp>
        <p:nvSpPr>
          <p:cNvPr id="17" name="Oval 16"/>
          <p:cNvSpPr/>
          <p:nvPr/>
        </p:nvSpPr>
        <p:spPr>
          <a:xfrm>
            <a:off x="3368467" y="1600200"/>
            <a:ext cx="2057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Compositional DSE</a:t>
            </a:r>
            <a:endParaRPr lang="en-US" sz="1600" dirty="0"/>
          </a:p>
        </p:txBody>
      </p:sp>
      <p:cxnSp>
        <p:nvCxnSpPr>
          <p:cNvPr id="18" name="Straight Arrow Connector 17"/>
          <p:cNvCxnSpPr>
            <a:stCxn id="7" idx="6"/>
            <a:endCxn id="17" idx="2"/>
          </p:cNvCxnSpPr>
          <p:nvPr/>
        </p:nvCxnSpPr>
        <p:spPr>
          <a:xfrm flipV="1">
            <a:off x="2438400" y="1905000"/>
            <a:ext cx="930067" cy="3053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1000" y="6307723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Calysto</a:t>
            </a:r>
            <a:r>
              <a:rPr lang="en-US" sz="1600" dirty="0" smtClean="0"/>
              <a:t> (ICSE’2008)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6172200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ISCE’2014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5009606" y="2057662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POPL’2007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029200" y="3223841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ASPLOS’2011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4077741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PLDI’2012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5053149" y="4949696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FSE’2013</a:t>
            </a:r>
            <a:endParaRPr lang="en-US" sz="1600" dirty="0"/>
          </a:p>
        </p:txBody>
      </p:sp>
      <p:cxnSp>
        <p:nvCxnSpPr>
          <p:cNvPr id="25" name="Straight Arrow Connector 24"/>
          <p:cNvCxnSpPr>
            <a:stCxn id="7" idx="6"/>
            <a:endCxn id="8" idx="2"/>
          </p:cNvCxnSpPr>
          <p:nvPr/>
        </p:nvCxnSpPr>
        <p:spPr>
          <a:xfrm>
            <a:off x="2438400" y="2210325"/>
            <a:ext cx="914400" cy="37120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03" y="1600200"/>
            <a:ext cx="2867297" cy="2725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6081849" y="4190999"/>
            <a:ext cx="2741204" cy="2447274"/>
            <a:chOff x="4940300" y="1882225"/>
            <a:chExt cx="2741204" cy="244727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400800" y="1981200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019800" y="2438400"/>
              <a:ext cx="3810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00800" y="2438400"/>
              <a:ext cx="3810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019800" y="2743200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638800" y="3200400"/>
              <a:ext cx="381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19800" y="3200400"/>
              <a:ext cx="38100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5638800" y="3429000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5257800" y="3886200"/>
              <a:ext cx="3810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638800" y="3886200"/>
              <a:ext cx="381000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781800" y="2743200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6400800" y="3429000"/>
              <a:ext cx="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6096000" y="3200400"/>
              <a:ext cx="68580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5715000" y="3886200"/>
              <a:ext cx="68580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6400800" y="1882225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7150" y="2297723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95950" y="261105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767104" y="2976462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95900" y="32905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5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95900" y="3661453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L6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88100" y="3661453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6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40300" y="40525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24154" y="40525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L8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715000" y="29718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4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1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SymDrive</a:t>
            </a:r>
            <a:r>
              <a:rPr lang="en-US" sz="3600" dirty="0"/>
              <a:t>: Testing drivers without devices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304800" y="5131338"/>
            <a:ext cx="8782050" cy="4572000"/>
          </a:xfrm>
        </p:spPr>
        <p:txBody>
          <a:bodyPr/>
          <a:lstStyle/>
          <a:p>
            <a:r>
              <a:rPr lang="en-US" dirty="0" smtClean="0"/>
              <a:t>Static analyzer + code transformation</a:t>
            </a:r>
          </a:p>
          <a:p>
            <a:r>
              <a:rPr lang="en-US" dirty="0" smtClean="0"/>
              <a:t>Test framework</a:t>
            </a:r>
          </a:p>
          <a:p>
            <a:r>
              <a:rPr lang="en-US" dirty="0" smtClean="0"/>
              <a:t>Symbolic device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786D634-DAC5-420E-B23E-315EC189FD6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3886200" cy="308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600200"/>
            <a:ext cx="4895850" cy="353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38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Scalability problem</a:t>
            </a:r>
          </a:p>
          <a:p>
            <a:r>
              <a:rPr lang="en-US" dirty="0" smtClean="0"/>
              <a:t>Reachability problem</a:t>
            </a:r>
          </a:p>
          <a:p>
            <a:r>
              <a:rPr lang="en-US" dirty="0" smtClean="0"/>
              <a:t>Test oracle – Assertion generation</a:t>
            </a:r>
          </a:p>
          <a:p>
            <a:r>
              <a:rPr lang="en-US" dirty="0" smtClean="0"/>
              <a:t>Driver/Device interface violation 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48CFA9E-C95B-4B03-AC31-C04F1E0F3F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10537</TotalTime>
  <Words>711</Words>
  <Application>Microsoft Office PowerPoint</Application>
  <PresentationFormat>On-screen Show (4:3)</PresentationFormat>
  <Paragraphs>194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PowerPoint Presentation</vt:lpstr>
      <vt:lpstr>Agenda</vt:lpstr>
      <vt:lpstr>Problem statement</vt:lpstr>
      <vt:lpstr>Linux device driver architecture</vt:lpstr>
      <vt:lpstr>Classification of common device driver bugs</vt:lpstr>
      <vt:lpstr>Program analysis and Software model checking</vt:lpstr>
      <vt:lpstr>Symbolic Execution</vt:lpstr>
      <vt:lpstr>SymDrive: Testing drivers without devices</vt:lpstr>
      <vt:lpstr>Open research problems</vt:lpstr>
      <vt:lpstr> RQ-1. Subsystem aware test case generation </vt:lpstr>
      <vt:lpstr>Subsystem aware test case generation</vt:lpstr>
      <vt:lpstr>RQ-1.1. Assertion generation</vt:lpstr>
      <vt:lpstr>RQ-1.2. Test program generation</vt:lpstr>
      <vt:lpstr>Skeleton of a driver subsystem call graph</vt:lpstr>
      <vt:lpstr>RQ-1.3. Driver entry points and assertions reachability</vt:lpstr>
      <vt:lpstr> RQ-2. Testing device protocol violation bugs </vt:lpstr>
      <vt:lpstr>RQ-2.1. Virtual symbolic device modeling</vt:lpstr>
      <vt:lpstr>RQ-2.2. Assertion &amp; Annotation generation</vt:lpstr>
      <vt:lpstr>Preliminary work</vt:lpstr>
      <vt:lpstr>Preliminary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workshop</cp:lastModifiedBy>
  <cp:revision>76</cp:revision>
  <dcterms:created xsi:type="dcterms:W3CDTF">2014-04-15T01:59:24Z</dcterms:created>
  <dcterms:modified xsi:type="dcterms:W3CDTF">2014-04-24T07:11:59Z</dcterms:modified>
</cp:coreProperties>
</file>