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A951CB-5A6C-4C4E-A936-9175B6BBAAE0}">
  <a:tblStyle styleId="{4CA951CB-5A6C-4C4E-A936-9175B6BBAA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rammar.cl/Present/Simple.htm" TargetMode="External"/><Relationship Id="rId4" Type="http://schemas.openxmlformats.org/officeDocument/2006/relationships/hyperlink" Target="https://www.grammar.cl/Present/Do_Does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4350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QUESTION TAGS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838200" y="609600"/>
            <a:ext cx="10515600" cy="556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Tip 3: Conversion Rules of Past &amp; Future Tense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 Past Changes to Past Perfect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“Ira</a:t>
            </a:r>
            <a:r>
              <a:rPr b="1" lang="en-US"/>
              <a:t> arrived </a:t>
            </a:r>
            <a:r>
              <a:rPr lang="en-US"/>
              <a:t>on Monday."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 said that Ira </a:t>
            </a:r>
            <a:r>
              <a:rPr b="1" lang="en-US"/>
              <a:t>had arrived </a:t>
            </a:r>
            <a:r>
              <a:rPr lang="en-US"/>
              <a:t>on Monday.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Past Continuous Changes to Past Perfect Continuous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"We </a:t>
            </a:r>
            <a:r>
              <a:rPr b="1" lang="en-US"/>
              <a:t>were living </a:t>
            </a:r>
            <a:r>
              <a:rPr lang="en-US"/>
              <a:t>in Goa", they told 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They told me that they </a:t>
            </a:r>
            <a:r>
              <a:rPr b="1" lang="en-US"/>
              <a:t>had been living </a:t>
            </a:r>
            <a:r>
              <a:rPr lang="en-US"/>
              <a:t>in Goa.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Future Changes to Present Conditional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"I </a:t>
            </a:r>
            <a:r>
              <a:rPr b="1" lang="en-US"/>
              <a:t>will be </a:t>
            </a:r>
            <a:r>
              <a:rPr lang="en-US"/>
              <a:t>in Kolkata tomorrow."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 said that he </a:t>
            </a:r>
            <a:r>
              <a:rPr b="1" lang="en-US"/>
              <a:t>would be</a:t>
            </a:r>
            <a:r>
              <a:rPr lang="en-US"/>
              <a:t> in Kolkata the next day.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Future Continuous Changes to Conditional Continuous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She said, "</a:t>
            </a:r>
            <a:r>
              <a:rPr b="1" lang="en-US"/>
              <a:t>I'll be using </a:t>
            </a:r>
            <a:r>
              <a:rPr lang="en-US"/>
              <a:t>the car next Friday.”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She said that she </a:t>
            </a:r>
            <a:r>
              <a:rPr b="1" lang="en-US"/>
              <a:t>would be using </a:t>
            </a:r>
            <a:r>
              <a:rPr lang="en-US"/>
              <a:t>the car next Friday.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838200" y="554182"/>
            <a:ext cx="10515600" cy="562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Tip 4: Changes in Modals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changes into COULD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"I </a:t>
            </a:r>
            <a:r>
              <a:rPr b="1" lang="en-US"/>
              <a:t>can </a:t>
            </a:r>
            <a:r>
              <a:rPr lang="en-US"/>
              <a:t>swim."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 said that he </a:t>
            </a:r>
            <a:r>
              <a:rPr b="1" lang="en-US"/>
              <a:t>could</a:t>
            </a:r>
            <a:r>
              <a:rPr lang="en-US"/>
              <a:t> swim.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MAY changes into MIGHT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"I</a:t>
            </a:r>
            <a:r>
              <a:rPr b="1" lang="en-US"/>
              <a:t> may </a:t>
            </a:r>
            <a:r>
              <a:rPr lang="en-US"/>
              <a:t>buy a house.”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 said that he </a:t>
            </a:r>
            <a:r>
              <a:rPr b="1" lang="en-US"/>
              <a:t>might</a:t>
            </a:r>
            <a:r>
              <a:rPr lang="en-US"/>
              <a:t> buy a house.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MUST changes into HAD TO/WOULD HAVE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"I </a:t>
            </a:r>
            <a:r>
              <a:rPr b="1" lang="en-US"/>
              <a:t>must</a:t>
            </a:r>
            <a:r>
              <a:rPr lang="en-US"/>
              <a:t> work hard.”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 said that he </a:t>
            </a:r>
            <a:r>
              <a:rPr b="1" lang="en-US"/>
              <a:t>had to </a:t>
            </a:r>
            <a:r>
              <a:rPr lang="en-US"/>
              <a:t>work hard.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Modals that DO NOT Change: Would, Could, Might, Should, Ought 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"I </a:t>
            </a:r>
            <a:r>
              <a:rPr b="1" lang="en-US"/>
              <a:t>should </a:t>
            </a:r>
            <a:r>
              <a:rPr lang="en-US"/>
              <a:t>face the challenge.”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 said that he </a:t>
            </a:r>
            <a:r>
              <a:rPr b="1" lang="en-US"/>
              <a:t>should</a:t>
            </a:r>
            <a:r>
              <a:rPr lang="en-US"/>
              <a:t> face the challenge.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838200" y="568036"/>
            <a:ext cx="10515600" cy="56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Tip 5: Conversion of Interrogative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Reporting Verb like ‘said/ said to’ changes to asked, enquired or demanded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</a:t>
            </a:r>
            <a:r>
              <a:rPr b="1" lang="en-US"/>
              <a:t>said to </a:t>
            </a:r>
            <a:r>
              <a:rPr lang="en-US"/>
              <a:t>me, “What are you doing?”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 </a:t>
            </a:r>
            <a:r>
              <a:rPr lang="en-US"/>
              <a:t>He </a:t>
            </a:r>
            <a:r>
              <a:rPr b="1" lang="en-US"/>
              <a:t>asked </a:t>
            </a:r>
            <a:r>
              <a:rPr lang="en-US"/>
              <a:t>me what I was doing.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sentence begins with auxiliary verb, the joining clause should be ‘if’ or ‘whether’.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said, “</a:t>
            </a:r>
            <a:r>
              <a:rPr b="1" lang="en-US"/>
              <a:t>Will</a:t>
            </a:r>
            <a:r>
              <a:rPr lang="en-US"/>
              <a:t> you come for the meeting?”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 </a:t>
            </a:r>
            <a:r>
              <a:rPr lang="en-US"/>
              <a:t>He asked them </a:t>
            </a:r>
            <a:r>
              <a:rPr b="1" lang="en-US"/>
              <a:t>whether they would </a:t>
            </a:r>
            <a:r>
              <a:rPr lang="en-US"/>
              <a:t>come for the meeting.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sentence begins with ‘wh’ questions then no conjunction is used as the "question-word" itself acts as the joining clause.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“</a:t>
            </a:r>
            <a:r>
              <a:rPr b="1" lang="en-US"/>
              <a:t>Where</a:t>
            </a:r>
            <a:r>
              <a:rPr lang="en-US"/>
              <a:t> do you live?” asked the girl.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 </a:t>
            </a:r>
            <a:r>
              <a:rPr lang="en-US"/>
              <a:t>The girl </a:t>
            </a:r>
            <a:r>
              <a:rPr b="1" lang="en-US"/>
              <a:t>enquired where </a:t>
            </a:r>
            <a:r>
              <a:rPr lang="en-US"/>
              <a:t>I lived.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838200" y="720436"/>
            <a:ext cx="10515600" cy="5456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Tip 6: Command, Request, Exclamation, Wish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Commands and Requests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Indirect  Speech is introduced by some verbs like ordered, requested, advised and suggested. Forbid(s)/ forbade is used for the negative sentences. The imperative mood is changed into the Infinitive.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a)    </a:t>
            </a:r>
            <a:r>
              <a:rPr b="1" lang="en-US"/>
              <a:t>Direct: </a:t>
            </a:r>
            <a:r>
              <a:rPr lang="en-US"/>
              <a:t>Rafique said to Ahmed, “Go away.”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 </a:t>
            </a:r>
            <a:r>
              <a:rPr b="1" lang="en-US"/>
              <a:t>Indirect: </a:t>
            </a:r>
            <a:r>
              <a:rPr lang="en-US"/>
              <a:t>Rafique </a:t>
            </a:r>
            <a:r>
              <a:rPr b="1" lang="en-US"/>
              <a:t>ordered </a:t>
            </a:r>
            <a:r>
              <a:rPr lang="en-US"/>
              <a:t>Ahmed </a:t>
            </a:r>
            <a:r>
              <a:rPr b="1" lang="en-US"/>
              <a:t>to go </a:t>
            </a:r>
            <a:r>
              <a:rPr lang="en-US"/>
              <a:t>away.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b)    </a:t>
            </a:r>
            <a:r>
              <a:rPr b="1" lang="en-US"/>
              <a:t>Direct: </a:t>
            </a:r>
            <a:r>
              <a:rPr lang="en-US"/>
              <a:t>He said to her, “Please wait.”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    </a:t>
            </a:r>
            <a:r>
              <a:rPr b="1" lang="en-US"/>
              <a:t>Indirect: </a:t>
            </a:r>
            <a:r>
              <a:rPr lang="en-US"/>
              <a:t>He </a:t>
            </a:r>
            <a:r>
              <a:rPr b="1" lang="en-US"/>
              <a:t>requested</a:t>
            </a:r>
            <a:r>
              <a:rPr lang="en-US"/>
              <a:t> her </a:t>
            </a:r>
            <a:r>
              <a:rPr b="1" lang="en-US"/>
              <a:t>to wait.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Exclamations and Wishes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Indirect Speech is introduced by some words like grief, sorrow, happiness, applaud. Exclamatory sentence changes into assertive sentence and Interjections are removed.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a)    </a:t>
            </a:r>
            <a:r>
              <a:rPr b="1" lang="en-US"/>
              <a:t>Direct: </a:t>
            </a:r>
            <a:r>
              <a:rPr lang="en-US"/>
              <a:t>He said, “</a:t>
            </a:r>
            <a:r>
              <a:rPr b="1" lang="en-US"/>
              <a:t>Alas! </a:t>
            </a:r>
            <a:r>
              <a:rPr lang="en-US"/>
              <a:t>I am undone.”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    </a:t>
            </a:r>
            <a:r>
              <a:rPr b="1" lang="en-US"/>
              <a:t>Indirect: </a:t>
            </a:r>
            <a:r>
              <a:rPr lang="en-US"/>
              <a:t>He </a:t>
            </a:r>
            <a:r>
              <a:rPr b="1" lang="en-US"/>
              <a:t>exclaimed sadly </a:t>
            </a:r>
            <a:r>
              <a:rPr lang="en-US"/>
              <a:t>that he was broke.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838200" y="568036"/>
            <a:ext cx="10515600" cy="56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Tip 7: Change of Pronouns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second person of reported speech changes according to the object of reporting speech.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   </a:t>
            </a:r>
            <a:r>
              <a:rPr b="1" lang="en-US"/>
              <a:t>Direct: </a:t>
            </a:r>
            <a:r>
              <a:rPr lang="en-US"/>
              <a:t>He says to </a:t>
            </a:r>
            <a:r>
              <a:rPr b="1" lang="en-US"/>
              <a:t>them</a:t>
            </a:r>
            <a:r>
              <a:rPr lang="en-US"/>
              <a:t>, "</a:t>
            </a:r>
            <a:r>
              <a:rPr b="1" lang="en-US"/>
              <a:t>You</a:t>
            </a:r>
            <a:r>
              <a:rPr lang="en-US"/>
              <a:t> have completed </a:t>
            </a:r>
            <a:r>
              <a:rPr b="1" lang="en-US"/>
              <a:t>your</a:t>
            </a:r>
            <a:r>
              <a:rPr lang="en-US"/>
              <a:t> job.”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   </a:t>
            </a:r>
            <a:r>
              <a:rPr b="1" lang="en-US"/>
              <a:t>Indirect: </a:t>
            </a:r>
            <a:r>
              <a:rPr lang="en-US"/>
              <a:t>He tells </a:t>
            </a:r>
            <a:r>
              <a:rPr b="1" lang="en-US"/>
              <a:t>them </a:t>
            </a:r>
            <a:r>
              <a:rPr lang="en-US"/>
              <a:t>that </a:t>
            </a:r>
            <a:r>
              <a:rPr b="1" lang="en-US"/>
              <a:t>they</a:t>
            </a:r>
            <a:r>
              <a:rPr lang="en-US"/>
              <a:t> have completed </a:t>
            </a:r>
            <a:r>
              <a:rPr b="1" lang="en-US"/>
              <a:t>their </a:t>
            </a:r>
            <a:r>
              <a:rPr lang="en-US"/>
              <a:t>job.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third person of the reported speech doesn't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 </a:t>
            </a:r>
            <a:r>
              <a:rPr b="1" lang="en-US"/>
              <a:t>Direct: H</a:t>
            </a:r>
            <a:r>
              <a:rPr lang="en-US"/>
              <a:t>e says, "</a:t>
            </a:r>
            <a:r>
              <a:rPr b="1" lang="en-US"/>
              <a:t>She</a:t>
            </a:r>
            <a:r>
              <a:rPr lang="en-US"/>
              <a:t> is in tenth class.”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 </a:t>
            </a:r>
            <a:r>
              <a:rPr b="1" lang="en-US"/>
              <a:t>Indirect: H</a:t>
            </a:r>
            <a:r>
              <a:rPr lang="en-US"/>
              <a:t>e says that </a:t>
            </a:r>
            <a:r>
              <a:rPr b="1" lang="en-US"/>
              <a:t>she</a:t>
            </a:r>
            <a:r>
              <a:rPr lang="en-US"/>
              <a:t> is in tenth class.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838200" y="3024553"/>
            <a:ext cx="10515600" cy="315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Tip 8: Change of Place and Time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Words expressing nearness in time or place in Direct Speech are generally changed into words expressing distance in Indirect Speech.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  </a:t>
            </a:r>
            <a:r>
              <a:rPr b="1" lang="en-US"/>
              <a:t>Direct: </a:t>
            </a:r>
            <a:r>
              <a:rPr lang="en-US"/>
              <a:t>She said, “My father came </a:t>
            </a:r>
            <a:r>
              <a:rPr b="1" lang="en-US"/>
              <a:t>yesterday.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   </a:t>
            </a:r>
            <a:r>
              <a:rPr b="1" lang="en-US"/>
              <a:t>Indirect: </a:t>
            </a:r>
            <a:r>
              <a:rPr lang="en-US"/>
              <a:t>She said that her father had come </a:t>
            </a:r>
            <a:r>
              <a:rPr b="1" lang="en-US"/>
              <a:t>the day before.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3063240" y="55418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{4CA951CB-5A6C-4C4E-A936-9175B6BBAAE0}</a:tableStyleId>
              </a:tblPr>
              <a:tblGrid>
                <a:gridCol w="1281425"/>
                <a:gridCol w="1750700"/>
                <a:gridCol w="1051550"/>
                <a:gridCol w="1981825"/>
              </a:tblGrid>
              <a:tr h="52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Now -- then     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Here -- there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Ago -- before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Thus -- so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9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Today -- that day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Tomorrow -- the next day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This -- that 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Yesterday -- the day before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7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These -- those   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Next week/month -- following week/month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Come -- go   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Hence -- thence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ACTIVE AND PASSIVE VOICE</a:t>
            </a:r>
            <a:br>
              <a:rPr lang="en-US"/>
            </a:b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838200" y="1163782"/>
            <a:ext cx="10515600" cy="5013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Simple Present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She writes a letter.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 </a:t>
            </a:r>
            <a:r>
              <a:rPr lang="en-US"/>
              <a:t>A letter </a:t>
            </a:r>
            <a:r>
              <a:rPr b="1" lang="en-US"/>
              <a:t>is</a:t>
            </a:r>
            <a:r>
              <a:rPr lang="en-US"/>
              <a:t> written by 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Present Progressive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They are eating oranges.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 </a:t>
            </a:r>
            <a:r>
              <a:rPr lang="en-US"/>
              <a:t>Oranges </a:t>
            </a:r>
            <a:r>
              <a:rPr b="1" lang="en-US"/>
              <a:t>are being</a:t>
            </a:r>
            <a:r>
              <a:rPr lang="en-US"/>
              <a:t> eaten by them.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Present Perfect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Has she completed the work?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 </a:t>
            </a:r>
            <a:r>
              <a:rPr b="1" lang="en-US"/>
              <a:t>Has </a:t>
            </a:r>
            <a:r>
              <a:rPr lang="en-US"/>
              <a:t>the work </a:t>
            </a:r>
            <a:r>
              <a:rPr b="1" lang="en-US"/>
              <a:t>been </a:t>
            </a:r>
            <a:r>
              <a:rPr lang="en-US"/>
              <a:t>completed by her?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Simple Past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He did not buy a book.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</a:t>
            </a:r>
            <a:r>
              <a:rPr lang="en-US"/>
              <a:t> A book </a:t>
            </a:r>
            <a:r>
              <a:rPr b="1" lang="en-US"/>
              <a:t>was </a:t>
            </a:r>
            <a:r>
              <a:rPr lang="en-US"/>
              <a:t>not bought by him.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 #1: Let</a:t>
            </a:r>
            <a:br>
              <a:rPr lang="en-US"/>
            </a:b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the given sentence in the active voice is in the imperative form, to get the passive voice use </a:t>
            </a:r>
            <a:r>
              <a:rPr b="1" lang="en-US"/>
              <a:t>‘Let’.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 u="sng"/>
              <a:t>Formation of Passive Voice = Let + Object + be + Past Participle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Examples: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 Help 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Let me be helped.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 Open the door.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Let the door be opened.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Tip #2: Helping verbs like am, is, are, was, were, will, have, should, could, will</a:t>
            </a:r>
            <a:br>
              <a:rPr lang="en-US"/>
            </a:b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the question in the Active Voice begins with a Helping verb the Passive voice must also begin with a suitable helping verb.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 Are you writing a letter?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Is a letter being written by you?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 Will you write a letter?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Will a letter be written by you?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What, When, Who, Why, How:</a:t>
            </a:r>
            <a:r>
              <a:rPr b="1" lang="en-US"/>
              <a:t> </a:t>
            </a:r>
            <a:br>
              <a:rPr lang="en-US"/>
            </a:b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the question begins with ‘Wh’ or How’ form (what, when, how, etc.) the Passive Voice must begin with the same. Only ‘who’ gets replaced by ‘By whom’.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 </a:t>
            </a:r>
            <a:r>
              <a:rPr b="1" lang="en-US"/>
              <a:t>Why</a:t>
            </a:r>
            <a:r>
              <a:rPr lang="en-US"/>
              <a:t> did you break the box?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</a:t>
            </a:r>
            <a:r>
              <a:rPr b="1" lang="en-US"/>
              <a:t>Why</a:t>
            </a:r>
            <a:r>
              <a:rPr lang="en-US"/>
              <a:t> was the box broken by you?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 </a:t>
            </a:r>
            <a:r>
              <a:rPr b="1" lang="en-US"/>
              <a:t>Who</a:t>
            </a:r>
            <a:r>
              <a:rPr lang="en-US"/>
              <a:t> broke the window?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</a:t>
            </a:r>
            <a:r>
              <a:rPr b="1" lang="en-US"/>
              <a:t>By whom</a:t>
            </a:r>
            <a:r>
              <a:rPr lang="en-US"/>
              <a:t> was the window broken?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questions at the end of statements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confirm that something is true or not</a:t>
            </a:r>
            <a:r>
              <a:rPr lang="en-US"/>
              <a:t>, or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to encourage a reply</a:t>
            </a:r>
            <a:r>
              <a:rPr lang="en-US"/>
              <a:t> from the person we are speaking 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 #3: Gerund, Infinitive</a:t>
            </a:r>
            <a:br>
              <a:rPr lang="en-US"/>
            </a:b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used in passive form, gerund and Infinitive are formed differently.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Infinitive:</a:t>
            </a:r>
            <a:r>
              <a:rPr b="1" lang="en-US"/>
              <a:t> </a:t>
            </a:r>
            <a:r>
              <a:rPr lang="en-US"/>
              <a:t>passive is formed as ‘to be + past participle’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</a:t>
            </a:r>
            <a:r>
              <a:rPr b="1" lang="en-US"/>
              <a:t> </a:t>
            </a:r>
            <a:r>
              <a:rPr lang="en-US"/>
              <a:t>I want to shoot the tiger.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</a:t>
            </a:r>
            <a:r>
              <a:rPr b="1" lang="en-US"/>
              <a:t> </a:t>
            </a:r>
            <a:r>
              <a:rPr lang="en-US"/>
              <a:t>I want the tiger </a:t>
            </a:r>
            <a:r>
              <a:rPr b="1" lang="en-US"/>
              <a:t>to be shot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Gerund:</a:t>
            </a:r>
            <a:r>
              <a:rPr b="1" lang="en-US"/>
              <a:t> </a:t>
            </a:r>
            <a:r>
              <a:rPr lang="en-US"/>
              <a:t>passive is formed as ‘being + past participle’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</a:t>
            </a:r>
            <a:r>
              <a:rPr b="1" lang="en-US"/>
              <a:t> </a:t>
            </a:r>
            <a:r>
              <a:rPr lang="en-US"/>
              <a:t>I remember my father taking me to the theatre.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</a:t>
            </a:r>
            <a:r>
              <a:rPr b="1" lang="en-US"/>
              <a:t> </a:t>
            </a:r>
            <a:r>
              <a:rPr lang="en-US"/>
              <a:t>I remember </a:t>
            </a:r>
            <a:r>
              <a:rPr b="1" lang="en-US"/>
              <a:t>being taken </a:t>
            </a:r>
            <a:r>
              <a:rPr lang="en-US"/>
              <a:t>to</a:t>
            </a:r>
            <a:r>
              <a:rPr b="1" lang="en-US"/>
              <a:t> </a:t>
            </a:r>
            <a:r>
              <a:rPr lang="en-US"/>
              <a:t>the theatre by my father.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 #4: Direct and Indirect Object</a:t>
            </a:r>
            <a:br>
              <a:rPr lang="en-US"/>
            </a:b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a sentence contains two objects namely Indirect Object and Direct Object in the Active Voice, two forms of Passive Voice can be formed.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</a:t>
            </a:r>
            <a:r>
              <a:rPr b="1" lang="en-US"/>
              <a:t> </a:t>
            </a:r>
            <a:r>
              <a:rPr lang="en-US"/>
              <a:t>She brought me a cup of coffee.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(I)</a:t>
            </a:r>
            <a:r>
              <a:rPr b="1" lang="en-US"/>
              <a:t> </a:t>
            </a:r>
            <a:r>
              <a:rPr lang="en-US"/>
              <a:t>I </a:t>
            </a:r>
            <a:r>
              <a:rPr b="1" lang="en-US"/>
              <a:t>was brought </a:t>
            </a:r>
            <a:r>
              <a:rPr lang="en-US"/>
              <a:t>a cup of coffee </a:t>
            </a:r>
            <a:r>
              <a:rPr b="1" lang="en-US"/>
              <a:t>by</a:t>
            </a:r>
            <a:r>
              <a:rPr lang="en-US"/>
              <a:t> 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</a:t>
            </a:r>
            <a:r>
              <a:rPr b="1" lang="en-US"/>
              <a:t> </a:t>
            </a:r>
            <a:r>
              <a:rPr lang="en-US"/>
              <a:t>(II)</a:t>
            </a:r>
            <a:r>
              <a:rPr b="1" lang="en-US"/>
              <a:t> </a:t>
            </a:r>
            <a:r>
              <a:rPr lang="en-US"/>
              <a:t>A cup of coffee </a:t>
            </a:r>
            <a:r>
              <a:rPr b="1" lang="en-US"/>
              <a:t>was brought </a:t>
            </a:r>
            <a:r>
              <a:rPr lang="en-US"/>
              <a:t>to me </a:t>
            </a:r>
            <a:r>
              <a:rPr b="1" lang="en-US"/>
              <a:t>by </a:t>
            </a:r>
            <a:r>
              <a:rPr lang="en-US"/>
              <a:t>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Object Complement</a:t>
            </a:r>
            <a:r>
              <a:rPr lang="en-US" u="sng"/>
              <a:t>:</a:t>
            </a:r>
            <a:r>
              <a:rPr lang="en-US"/>
              <a:t> When</a:t>
            </a:r>
            <a:r>
              <a:rPr lang="en-US" u="sng"/>
              <a:t> </a:t>
            </a:r>
            <a:r>
              <a:rPr lang="en-US"/>
              <a:t>made passive, these objects complements become subject complements; they come after the verb.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</a:t>
            </a:r>
            <a:r>
              <a:rPr b="1" lang="en-US"/>
              <a:t> </a:t>
            </a:r>
            <a:r>
              <a:rPr lang="en-US"/>
              <a:t>They elected </a:t>
            </a:r>
            <a:r>
              <a:rPr b="1" lang="en-US"/>
              <a:t>him their leader.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</a:t>
            </a:r>
            <a:r>
              <a:rPr b="1" lang="en-US"/>
              <a:t> </a:t>
            </a:r>
            <a:r>
              <a:rPr lang="en-US"/>
              <a:t>He was </a:t>
            </a:r>
            <a:r>
              <a:rPr b="1" lang="en-US"/>
              <a:t>elected their leader.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 #5: Cases where ‘by’ is not used</a:t>
            </a:r>
            <a:br>
              <a:rPr lang="en-US"/>
            </a:b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With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use with in place of ‘by’ to talk about an instrument used by the agent/subject.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</a:t>
            </a:r>
            <a:r>
              <a:rPr b="1" lang="en-US"/>
              <a:t> </a:t>
            </a:r>
            <a:r>
              <a:rPr lang="en-US"/>
              <a:t>Somebody hit the dog with a stick.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 (I)</a:t>
            </a:r>
            <a:r>
              <a:rPr b="1" lang="en-US"/>
              <a:t> </a:t>
            </a:r>
            <a:r>
              <a:rPr lang="en-US"/>
              <a:t>The dog was hit </a:t>
            </a:r>
            <a:r>
              <a:rPr b="1" lang="en-US"/>
              <a:t>by</a:t>
            </a:r>
            <a:r>
              <a:rPr lang="en-US"/>
              <a:t> somebody </a:t>
            </a:r>
            <a:r>
              <a:rPr b="1" lang="en-US"/>
              <a:t>with</a:t>
            </a:r>
            <a:r>
              <a:rPr lang="en-US"/>
              <a:t> a</a:t>
            </a:r>
            <a:r>
              <a:rPr b="1" lang="en-US"/>
              <a:t> stick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Impersonal Passive:</a:t>
            </a:r>
            <a:r>
              <a:rPr lang="en-US"/>
              <a:t> In scientific / technical / business writing, the emphasis is usually on the action or process. So the </a:t>
            </a:r>
            <a:r>
              <a:rPr b="1" lang="en-US"/>
              <a:t>‘by’</a:t>
            </a:r>
            <a:r>
              <a:rPr lang="en-US"/>
              <a:t> phrase is generally omitted.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Active:</a:t>
            </a:r>
            <a:r>
              <a:rPr b="1" lang="en-US"/>
              <a:t> </a:t>
            </a:r>
            <a:r>
              <a:rPr lang="en-US"/>
              <a:t>One finds mosquitoes everywhere.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Passive:</a:t>
            </a:r>
            <a:r>
              <a:rPr b="1" lang="en-US"/>
              <a:t> </a:t>
            </a:r>
            <a:r>
              <a:rPr lang="en-US"/>
              <a:t>Mosquitoes are found everywhere.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838200" y="443345"/>
            <a:ext cx="10515600" cy="573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Past Progressive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She was washing a shirt.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</a:t>
            </a:r>
            <a:r>
              <a:rPr lang="en-US"/>
              <a:t> A shirt </a:t>
            </a:r>
            <a:r>
              <a:rPr b="1" lang="en-US"/>
              <a:t>was being </a:t>
            </a:r>
            <a:r>
              <a:rPr lang="en-US"/>
              <a:t>washed by 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Past Perfect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They had won the match.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</a:t>
            </a:r>
            <a:r>
              <a:rPr lang="en-US"/>
              <a:t> The match </a:t>
            </a:r>
            <a:r>
              <a:rPr b="1" lang="en-US"/>
              <a:t>had been </a:t>
            </a:r>
            <a:r>
              <a:rPr lang="en-US"/>
              <a:t>won by them.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Simple Future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She will write a poem.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</a:t>
            </a:r>
            <a:r>
              <a:rPr lang="en-US"/>
              <a:t> A poem </a:t>
            </a:r>
            <a:r>
              <a:rPr b="1" lang="en-US"/>
              <a:t>will be </a:t>
            </a:r>
            <a:r>
              <a:rPr lang="en-US"/>
              <a:t>written by 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Future Perfect Tense: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Active Voice: </a:t>
            </a:r>
            <a:r>
              <a:rPr lang="en-US"/>
              <a:t>He will have received the letter.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Passive Voice:</a:t>
            </a:r>
            <a:r>
              <a:rPr lang="en-US"/>
              <a:t> The letter </a:t>
            </a:r>
            <a:r>
              <a:rPr b="1" lang="en-US"/>
              <a:t>will have been </a:t>
            </a:r>
            <a:r>
              <a:rPr lang="en-US"/>
              <a:t>received by him.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 #6: Cases where no passive form exists</a:t>
            </a:r>
            <a:br>
              <a:rPr lang="en-US"/>
            </a:b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838200" y="1209822"/>
            <a:ext cx="10515600" cy="496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[</a:t>
            </a:r>
            <a:r>
              <a:rPr b="1" i="1" lang="en-US" u="sng"/>
              <a:t>Note:</a:t>
            </a:r>
            <a:r>
              <a:rPr i="1" lang="en-US"/>
              <a:t> Passive voice cannot be formed for active voice sentences in the Present Perfect Continuous, Past Perfect Continuous, Future Continuous or Future Perfect Continuous.</a:t>
            </a:r>
            <a:r>
              <a:rPr lang="en-US"/>
              <a:t>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Present perfect Continuous:</a:t>
            </a:r>
            <a:r>
              <a:rPr lang="en-US"/>
              <a:t> She </a:t>
            </a:r>
            <a:r>
              <a:rPr b="1" lang="en-US"/>
              <a:t>has been writing</a:t>
            </a:r>
            <a:r>
              <a:rPr lang="en-US"/>
              <a:t> a letter.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Past perfect Continuous:</a:t>
            </a:r>
            <a:r>
              <a:rPr lang="en-US"/>
              <a:t> He </a:t>
            </a:r>
            <a:r>
              <a:rPr b="1" lang="en-US"/>
              <a:t>had been cleaning</a:t>
            </a:r>
            <a:r>
              <a:rPr lang="en-US"/>
              <a:t> the house.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Future Continuous:</a:t>
            </a:r>
            <a:r>
              <a:rPr lang="en-US"/>
              <a:t> I </a:t>
            </a:r>
            <a:r>
              <a:rPr b="1" lang="en-US"/>
              <a:t>will be filing</a:t>
            </a:r>
            <a:r>
              <a:rPr lang="en-US"/>
              <a:t> all the documents tomorrow.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Future Perfect Continuous:</a:t>
            </a:r>
            <a:r>
              <a:rPr lang="en-US"/>
              <a:t> </a:t>
            </a:r>
            <a:r>
              <a:rPr b="1" lang="en-US"/>
              <a:t>I will have been serving</a:t>
            </a:r>
            <a:r>
              <a:rPr lang="en-US"/>
              <a:t> tea for customers at this hotel for twenty years by then.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</a:t>
            </a:r>
            <a:r>
              <a:rPr b="1" lang="en-US"/>
              <a:t>positive</a:t>
            </a:r>
            <a:r>
              <a:rPr lang="en-US"/>
              <a:t> statement is followed by a </a:t>
            </a:r>
            <a:r>
              <a:rPr b="1" lang="en-US"/>
              <a:t>negative</a:t>
            </a:r>
            <a:r>
              <a:rPr lang="en-US"/>
              <a:t> question 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Jack </a:t>
            </a:r>
            <a:r>
              <a:rPr b="1" lang="en-US"/>
              <a:t>is</a:t>
            </a:r>
            <a:r>
              <a:rPr lang="en-US"/>
              <a:t> from Spain, </a:t>
            </a:r>
            <a:r>
              <a:rPr b="1" lang="en-US"/>
              <a:t>isn't </a:t>
            </a:r>
            <a:r>
              <a:rPr lang="en-US"/>
              <a:t>he?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Mary </a:t>
            </a:r>
            <a:r>
              <a:rPr b="1" lang="en-US"/>
              <a:t>can</a:t>
            </a:r>
            <a:r>
              <a:rPr lang="en-US"/>
              <a:t> speak English, </a:t>
            </a:r>
            <a:r>
              <a:rPr b="1" lang="en-US"/>
              <a:t>can't</a:t>
            </a:r>
            <a:r>
              <a:rPr lang="en-US"/>
              <a:t> she?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</a:t>
            </a:r>
            <a:r>
              <a:rPr b="1" lang="en-US"/>
              <a:t>negative</a:t>
            </a:r>
            <a:r>
              <a:rPr lang="en-US"/>
              <a:t> statement is followed by a </a:t>
            </a:r>
            <a:r>
              <a:rPr b="1" lang="en-US"/>
              <a:t>positive</a:t>
            </a:r>
            <a:r>
              <a:rPr lang="en-US"/>
              <a:t> question 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</a:t>
            </a:r>
            <a:r>
              <a:rPr b="1" lang="en-US"/>
              <a:t>aren't </a:t>
            </a:r>
            <a:r>
              <a:rPr lang="en-US"/>
              <a:t>funny,</a:t>
            </a:r>
            <a:r>
              <a:rPr b="1" lang="en-US"/>
              <a:t> are </a:t>
            </a:r>
            <a:r>
              <a:rPr lang="en-US"/>
              <a:t>they?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</a:t>
            </a:r>
            <a:r>
              <a:rPr b="1" lang="en-US"/>
              <a:t> shouldn't</a:t>
            </a:r>
            <a:r>
              <a:rPr lang="en-US"/>
              <a:t> say things like that,</a:t>
            </a:r>
            <a:r>
              <a:rPr b="1" lang="en-US"/>
              <a:t> should </a:t>
            </a:r>
            <a:r>
              <a:rPr lang="en-US"/>
              <a:t>he?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8200" y="609600"/>
            <a:ext cx="10515600" cy="556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 When the verb in the main sentence is in the </a:t>
            </a:r>
            <a:r>
              <a:rPr i="1" lang="en-US" u="sng">
                <a:solidFill>
                  <a:schemeClr val="hlink"/>
                </a:solidFill>
                <a:hlinkClick r:id="rId3"/>
              </a:rPr>
              <a:t>present simple</a:t>
            </a:r>
            <a:r>
              <a:rPr lang="en-US"/>
              <a:t> we form the question tag with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do / does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</a:t>
            </a:r>
            <a:r>
              <a:rPr i="1" lang="en-US"/>
              <a:t>play</a:t>
            </a:r>
            <a:r>
              <a:rPr b="1" lang="en-US"/>
              <a:t> </a:t>
            </a:r>
            <a:r>
              <a:rPr lang="en-US"/>
              <a:t>the guitar, </a:t>
            </a:r>
            <a:r>
              <a:rPr b="1" lang="en-US"/>
              <a:t>don't </a:t>
            </a:r>
            <a:r>
              <a:rPr lang="en-US"/>
              <a:t>you?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Alison </a:t>
            </a:r>
            <a:r>
              <a:rPr i="1" lang="en-US"/>
              <a:t>likes</a:t>
            </a:r>
            <a:r>
              <a:rPr b="1" lang="en-US"/>
              <a:t> </a:t>
            </a:r>
            <a:r>
              <a:rPr lang="en-US"/>
              <a:t>tennis,</a:t>
            </a:r>
            <a:r>
              <a:rPr b="1" lang="en-US"/>
              <a:t> doesn't </a:t>
            </a:r>
            <a:r>
              <a:rPr lang="en-US"/>
              <a:t>she?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 If the verb is in the </a:t>
            </a:r>
            <a:r>
              <a:rPr i="1" lang="en-US"/>
              <a:t>past simple</a:t>
            </a:r>
            <a:r>
              <a:rPr lang="en-US"/>
              <a:t> we use </a:t>
            </a:r>
            <a:r>
              <a:rPr b="1" lang="en-US"/>
              <a:t>did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</a:t>
            </a:r>
            <a:r>
              <a:rPr i="1" lang="en-US"/>
              <a:t>went</a:t>
            </a:r>
            <a:r>
              <a:rPr lang="en-US"/>
              <a:t> to the cinema, </a:t>
            </a:r>
            <a:r>
              <a:rPr b="1" lang="en-US"/>
              <a:t>didn't</a:t>
            </a:r>
            <a:r>
              <a:rPr lang="en-US"/>
              <a:t> they?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She </a:t>
            </a:r>
            <a:r>
              <a:rPr i="1" lang="en-US"/>
              <a:t>studied</a:t>
            </a:r>
            <a:r>
              <a:rPr lang="en-US"/>
              <a:t> in New Zealand, </a:t>
            </a:r>
            <a:r>
              <a:rPr b="1" lang="en-US"/>
              <a:t>didn't</a:t>
            </a:r>
            <a:r>
              <a:rPr lang="en-US"/>
              <a:t> she?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 When the statement contains a word with a </a:t>
            </a:r>
            <a:r>
              <a:rPr b="1" lang="en-US"/>
              <a:t>negative</a:t>
            </a:r>
            <a:r>
              <a:rPr lang="en-US"/>
              <a:t> meaning, the question tag needs to be </a:t>
            </a:r>
            <a:r>
              <a:rPr b="1" lang="en-US"/>
              <a:t>positive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 </a:t>
            </a:r>
            <a:r>
              <a:rPr b="1" lang="en-US"/>
              <a:t>hardly ever</a:t>
            </a:r>
            <a:r>
              <a:rPr lang="en-US"/>
              <a:t> speaks,</a:t>
            </a:r>
            <a:r>
              <a:rPr b="1" lang="en-US"/>
              <a:t> does </a:t>
            </a:r>
            <a:r>
              <a:rPr lang="en-US"/>
              <a:t>he?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</a:t>
            </a:r>
            <a:r>
              <a:rPr b="1" lang="en-US"/>
              <a:t>rarely</a:t>
            </a:r>
            <a:r>
              <a:rPr lang="en-US"/>
              <a:t> eat in restaurants, </a:t>
            </a:r>
            <a:r>
              <a:rPr b="1" lang="en-US"/>
              <a:t>do</a:t>
            </a:r>
            <a:r>
              <a:rPr lang="en-US"/>
              <a:t> they?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38200" y="678874"/>
            <a:ext cx="10515600" cy="54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don't like me, do you?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isn't raining, is it?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You've done your homework, haven't you?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I'm not late, am I?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I'm invited to your party, aren't I?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like German food, don't you?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You'll come to my party, won't you?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8200" y="831274"/>
            <a:ext cx="10515600" cy="534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remembered to feed the cat, didn't you?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Let's play tennis, shall we?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There's a problem here, isn't there?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 never says a word, does he?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Nobody came to your party, did they?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Don't forget, will you?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think you're clever, don't you?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Direct and Indirect speech</a:t>
            </a:r>
            <a:br>
              <a:rPr lang="en-US"/>
            </a:b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838200" y="1302327"/>
            <a:ext cx="10515600" cy="48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Direct Speech: </a:t>
            </a:r>
            <a:r>
              <a:rPr lang="en-US"/>
              <a:t>the message of the speaker is conveyed or reported in his own actual words without any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Indirect Speech: </a:t>
            </a:r>
            <a:r>
              <a:rPr lang="en-US"/>
              <a:t>the message of the speaker is conveyed or reported in our own words.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    All inverted commas or quotation marks are omitted and the sentence ends with a full stop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    Conjunction ‘that’ is added before the indirect statement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    The pronoun ‘I’ is changed to ‘she’. </a:t>
            </a:r>
            <a:r>
              <a:rPr i="1" lang="en-US"/>
              <a:t>(The Pronoun is changed in Person)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    The verb ‘am’ is changed to ‘was’. </a:t>
            </a:r>
            <a:r>
              <a:rPr i="1" lang="en-US"/>
              <a:t>(Present Tense is changed to Past)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    The adverb ‘now’ is changed to ‘then’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38200" y="595745"/>
            <a:ext cx="10515600" cy="558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Tip 1: Conversion Rules as per the Reporting Verb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When the reporting or principal verb is in the Past Tense, all Present tenses of the direct are changed into the corresponding Past Tenses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 </a:t>
            </a:r>
            <a:r>
              <a:rPr b="1" lang="en-US"/>
              <a:t>said, </a:t>
            </a:r>
            <a:r>
              <a:rPr lang="en-US"/>
              <a:t>“I am unwell”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</a:t>
            </a:r>
            <a:r>
              <a:rPr b="1" lang="en-US"/>
              <a:t> said </a:t>
            </a:r>
            <a:r>
              <a:rPr lang="en-US"/>
              <a:t>(that) he </a:t>
            </a:r>
            <a:r>
              <a:rPr b="1" lang="en-US"/>
              <a:t>was </a:t>
            </a:r>
            <a:r>
              <a:rPr lang="en-US"/>
              <a:t>unwell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the reporting verb is in the Present or Future Tense, the tenses of the Direct Speech do not 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He</a:t>
            </a:r>
            <a:r>
              <a:rPr b="1" lang="en-US"/>
              <a:t> says/will say, </a:t>
            </a:r>
            <a:r>
              <a:rPr lang="en-US"/>
              <a:t>“I am unwell”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He</a:t>
            </a:r>
            <a:r>
              <a:rPr b="1" lang="en-US"/>
              <a:t> says/will say </a:t>
            </a:r>
            <a:r>
              <a:rPr lang="en-US"/>
              <a:t>he</a:t>
            </a:r>
            <a:r>
              <a:rPr b="1" lang="en-US"/>
              <a:t> is </a:t>
            </a:r>
            <a:r>
              <a:rPr lang="en-US"/>
              <a:t>unwell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Tense in Indirect Speech is NOT CHANGED if the words within the quotation marks talk of a universal truth or habitual 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They said, “We </a:t>
            </a:r>
            <a:r>
              <a:rPr b="1" lang="en-US"/>
              <a:t>cannot live </a:t>
            </a:r>
            <a:r>
              <a:rPr lang="en-US"/>
              <a:t>without water”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They said that we </a:t>
            </a:r>
            <a:r>
              <a:rPr b="1" lang="en-US"/>
              <a:t>cannot live </a:t>
            </a:r>
            <a:r>
              <a:rPr lang="en-US"/>
              <a:t>without water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838200" y="637309"/>
            <a:ext cx="10515600" cy="5539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Tip 2: Conversion Rules of Present Tense in Direct Speech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 Present Changes to Simple Past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"I </a:t>
            </a:r>
            <a:r>
              <a:rPr b="1" lang="en-US"/>
              <a:t>am</a:t>
            </a:r>
            <a:r>
              <a:rPr lang="en-US"/>
              <a:t> happy", she said.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 </a:t>
            </a:r>
            <a:r>
              <a:rPr lang="en-US"/>
              <a:t>She said that she </a:t>
            </a:r>
            <a:r>
              <a:rPr b="1" lang="en-US"/>
              <a:t>was </a:t>
            </a:r>
            <a:r>
              <a:rPr lang="en-US"/>
              <a:t>happy.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Present Continuous Changes to Past Continuous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"I </a:t>
            </a:r>
            <a:r>
              <a:rPr b="1" lang="en-US"/>
              <a:t>am reading </a:t>
            </a:r>
            <a:r>
              <a:rPr lang="en-US"/>
              <a:t>a book", he explained.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 </a:t>
            </a:r>
            <a:r>
              <a:rPr lang="en-US"/>
              <a:t>He explained that he </a:t>
            </a:r>
            <a:r>
              <a:rPr b="1" lang="en-US"/>
              <a:t>was reading </a:t>
            </a:r>
            <a:r>
              <a:rPr lang="en-US"/>
              <a:t>a book.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Present Perfect Changes to Past Perfect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She said, "He </a:t>
            </a:r>
            <a:r>
              <a:rPr b="1" lang="en-US"/>
              <a:t>has finished </a:t>
            </a:r>
            <a:r>
              <a:rPr lang="en-US"/>
              <a:t>his food“.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 </a:t>
            </a:r>
            <a:r>
              <a:rPr lang="en-US"/>
              <a:t>She said that he </a:t>
            </a:r>
            <a:r>
              <a:rPr b="1" lang="en-US"/>
              <a:t>had finished </a:t>
            </a:r>
            <a:r>
              <a:rPr lang="en-US"/>
              <a:t>his food.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Present Perfect Changes to Past Perfect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a)    </a:t>
            </a:r>
            <a:r>
              <a:rPr b="1" lang="en-US"/>
              <a:t>Direct: </a:t>
            </a:r>
            <a:r>
              <a:rPr lang="en-US"/>
              <a:t>"I </a:t>
            </a:r>
            <a:r>
              <a:rPr b="1" lang="en-US"/>
              <a:t>have been to </a:t>
            </a:r>
            <a:r>
              <a:rPr lang="en-US"/>
              <a:t>Gujarat", he told 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b)    </a:t>
            </a:r>
            <a:r>
              <a:rPr b="1" lang="en-US"/>
              <a:t>Indirect: </a:t>
            </a:r>
            <a:r>
              <a:rPr lang="en-US"/>
              <a:t>He told me that he </a:t>
            </a:r>
            <a:r>
              <a:rPr b="1" lang="en-US"/>
              <a:t>had been to </a:t>
            </a:r>
            <a:r>
              <a:rPr lang="en-US"/>
              <a:t>Gujarat.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