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9" r:id="rId4"/>
    <p:sldId id="257" r:id="rId5"/>
    <p:sldId id="258"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9257092-153F-424B-B430-9FF1C6C199EB}" type="datetimeFigureOut">
              <a:rPr lang="en-US" smtClean="0"/>
              <a:t>15-Jan-19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257092-153F-424B-B430-9FF1C6C199EB}" type="datetimeFigureOut">
              <a:rPr lang="en-US" smtClean="0"/>
              <a:t>15-Jan-19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257092-153F-424B-B430-9FF1C6C199EB}" type="datetimeFigureOut">
              <a:rPr lang="en-US" smtClean="0"/>
              <a:t>15-Jan-19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257092-153F-424B-B430-9FF1C6C199EB}" type="datetimeFigureOut">
              <a:rPr lang="en-US" smtClean="0"/>
              <a:t>15-Jan-19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257092-153F-424B-B430-9FF1C6C199EB}" type="datetimeFigureOut">
              <a:rPr lang="en-US" smtClean="0"/>
              <a:t>15-Jan-19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9257092-153F-424B-B430-9FF1C6C199EB}" type="datetimeFigureOut">
              <a:rPr lang="en-US" smtClean="0"/>
              <a:t>15-Jan-19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9257092-153F-424B-B430-9FF1C6C199EB}" type="datetimeFigureOut">
              <a:rPr lang="en-US" smtClean="0"/>
              <a:t>15-Jan-19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9257092-153F-424B-B430-9FF1C6C199EB}" type="datetimeFigureOut">
              <a:rPr lang="en-US" smtClean="0"/>
              <a:t>15-Jan-19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57092-153F-424B-B430-9FF1C6C199EB}" type="datetimeFigureOut">
              <a:rPr lang="en-US" smtClean="0"/>
              <a:t>15-Jan-19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57092-153F-424B-B430-9FF1C6C199EB}" type="datetimeFigureOut">
              <a:rPr lang="en-US" smtClean="0"/>
              <a:t>15-Jan-19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57092-153F-424B-B430-9FF1C6C199EB}" type="datetimeFigureOut">
              <a:rPr lang="en-US" smtClean="0"/>
              <a:t>15-Jan-19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E4174-617B-41B0-B7B7-94FE0CF24BC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57092-153F-424B-B430-9FF1C6C199EB}" type="datetimeFigureOut">
              <a:rPr lang="en-US" smtClean="0"/>
              <a:t>15-Jan-19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E4174-617B-41B0-B7B7-94FE0CF24BC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765175"/>
          </a:xfrm>
        </p:spPr>
        <p:txBody>
          <a:bodyPr>
            <a:normAutofit fontScale="90000"/>
          </a:bodyPr>
          <a:lstStyle/>
          <a:p>
            <a:pPr algn="l"/>
            <a:r>
              <a:rPr lang="en-GB" sz="3600" b="1" u="sng" dirty="0" smtClean="0">
                <a:latin typeface="Bahnschrift SemiBold Condensed" pitchFamily="34" charset="0"/>
              </a:rPr>
              <a:t>Idea</a:t>
            </a:r>
            <a:r>
              <a:rPr lang="en-GB" sz="3600" dirty="0" smtClean="0"/>
              <a:t> :- </a:t>
            </a:r>
            <a:r>
              <a:rPr lang="en-US" sz="3600" dirty="0" smtClean="0"/>
              <a:t>Advanced Navigation System For Blind.</a:t>
            </a:r>
            <a:br>
              <a:rPr lang="en-US" sz="3600" dirty="0" smtClean="0"/>
            </a:br>
            <a:r>
              <a:rPr lang="en-US" sz="3600" dirty="0" smtClean="0"/>
              <a:t/>
            </a:r>
            <a:br>
              <a:rPr lang="en-US" sz="3600" dirty="0" smtClean="0"/>
            </a:br>
            <a:r>
              <a:rPr lang="en-GB" sz="3600" b="1" u="sng" dirty="0" smtClean="0">
                <a:latin typeface="Bahnschrift SemiBold Condensed" pitchFamily="34" charset="0"/>
              </a:rPr>
              <a:t>Theme</a:t>
            </a:r>
            <a:r>
              <a:rPr lang="en-GB" sz="3600" dirty="0" smtClean="0"/>
              <a:t> :- Healthcare</a:t>
            </a:r>
            <a:r>
              <a:rPr lang="en-US" sz="3600" b="1" dirty="0" smtClean="0">
                <a:ln w="18415" cmpd="sng">
                  <a:solidFill>
                    <a:srgbClr val="FFFFFF"/>
                  </a:solidFill>
                  <a:prstDash val="solid"/>
                </a:ln>
                <a:latin typeface="Arial" pitchFamily="34" charset="0"/>
                <a:cs typeface="Arial" pitchFamily="34" charset="0"/>
              </a:rPr>
              <a:t>.</a:t>
            </a:r>
            <a:r>
              <a:rPr lang="en-GB" dirty="0" smtClean="0"/>
              <a:t/>
            </a:r>
            <a:br>
              <a:rPr lang="en-GB" dirty="0" smtClean="0"/>
            </a:b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PROBLEM</a:t>
            </a:r>
            <a:r>
              <a:rPr lang="en-US" dirty="0" smtClean="0">
                <a:latin typeface="Algerian" pitchFamily="82" charset="0"/>
              </a:rPr>
              <a:t>  </a:t>
            </a:r>
            <a:r>
              <a:rPr lang="en-US" u="sng" dirty="0" smtClean="0">
                <a:latin typeface="Algerian" pitchFamily="82" charset="0"/>
              </a:rPr>
              <a:t>STATEMENT </a:t>
            </a:r>
            <a:r>
              <a:rPr lang="en-US" dirty="0" smtClean="0">
                <a:latin typeface="Algerian" pitchFamily="82" charset="0"/>
              </a:rPr>
              <a:t>:-</a:t>
            </a:r>
            <a:endParaRPr lang="en-GB" dirty="0"/>
          </a:p>
        </p:txBody>
      </p:sp>
      <p:sp>
        <p:nvSpPr>
          <p:cNvPr id="3" name="Content Placeholder 2"/>
          <p:cNvSpPr>
            <a:spLocks noGrp="1"/>
          </p:cNvSpPr>
          <p:nvPr>
            <p:ph idx="1"/>
          </p:nvPr>
        </p:nvSpPr>
        <p:spPr/>
        <p:txBody>
          <a:bodyPr/>
          <a:lstStyle/>
          <a:p>
            <a:r>
              <a:rPr lang="en-GB" i="1" u="sng" dirty="0" smtClean="0"/>
              <a:t>Object detection and navigation</a:t>
            </a:r>
            <a:r>
              <a:rPr lang="en-GB" dirty="0" smtClean="0"/>
              <a:t> is the major problem for blind people and also for old aged people whose eye blindness increases with age. According to WHO, there are 39 million people are blind and 246 million people have low vision. These people face many problems to perform their daily task, to cross the road etc . </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u="sng" dirty="0" smtClean="0">
                <a:latin typeface="Algerian" panose="04020705040A02060702" pitchFamily="82" charset="0"/>
              </a:rPr>
              <a:t>Implementation</a:t>
            </a:r>
            <a:r>
              <a:rPr lang="en-US" dirty="0" smtClean="0">
                <a:latin typeface="Algerian" panose="04020705040A02060702" pitchFamily="82" charset="0"/>
              </a:rPr>
              <a:t> :-</a:t>
            </a:r>
            <a:endParaRPr lang="en-GB"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sz="3300" b="1" u="sng" dirty="0" smtClean="0"/>
              <a:t>Detailed road map of our project</a:t>
            </a:r>
            <a:r>
              <a:rPr lang="en-US" sz="3300" b="1" dirty="0" smtClean="0"/>
              <a:t> :-</a:t>
            </a:r>
          </a:p>
          <a:p>
            <a:pPr>
              <a:buNone/>
            </a:pPr>
            <a:endParaRPr lang="en-US" sz="3300" b="1" dirty="0" smtClean="0"/>
          </a:p>
          <a:p>
            <a:r>
              <a:rPr lang="en-US" sz="3300" dirty="0" smtClean="0"/>
              <a:t>we  will create a device in which </a:t>
            </a:r>
            <a:r>
              <a:rPr lang="en-US" sz="3300" u="sng" dirty="0" smtClean="0"/>
              <a:t>camera is connected to RPI</a:t>
            </a:r>
            <a:r>
              <a:rPr lang="en-GB" sz="3300" u="sng" dirty="0" smtClean="0"/>
              <a:t> which takes a photo</a:t>
            </a:r>
            <a:r>
              <a:rPr lang="en-GB" sz="3300" dirty="0" smtClean="0"/>
              <a:t> by just press a button.</a:t>
            </a:r>
          </a:p>
          <a:p>
            <a:r>
              <a:rPr lang="en-GB" sz="3300" dirty="0" smtClean="0"/>
              <a:t> A </a:t>
            </a:r>
            <a:r>
              <a:rPr lang="en-GB" sz="3300" u="sng" dirty="0" smtClean="0"/>
              <a:t>photo is received by the raspberry-pi </a:t>
            </a:r>
            <a:r>
              <a:rPr lang="en-GB" sz="3300" dirty="0" smtClean="0"/>
              <a:t>in which we used a concept of LSTM(long-short-term-memory-cell) of deep-learning which </a:t>
            </a:r>
            <a:r>
              <a:rPr lang="en-GB" sz="3300" u="sng" dirty="0" smtClean="0"/>
              <a:t>gives us a caption of a photo by a pre-trained model in a few seconds</a:t>
            </a:r>
            <a:r>
              <a:rPr lang="en-GB" sz="3300" dirty="0" smtClean="0"/>
              <a:t>.</a:t>
            </a:r>
          </a:p>
          <a:p>
            <a:r>
              <a:rPr lang="en-GB" sz="3300" dirty="0" smtClean="0"/>
              <a:t>We also make text-to-speech converter which </a:t>
            </a:r>
            <a:r>
              <a:rPr lang="en-GB" sz="3300" u="sng" dirty="0" smtClean="0"/>
              <a:t>convert the text message into a voice message in a second.</a:t>
            </a:r>
          </a:p>
          <a:p>
            <a:r>
              <a:rPr lang="en-US" sz="3300" dirty="0" smtClean="0"/>
              <a:t>Thus on hearing the loud message through </a:t>
            </a:r>
            <a:r>
              <a:rPr lang="en-US" sz="3300" u="sng" dirty="0" err="1" smtClean="0"/>
              <a:t>bluetooth</a:t>
            </a:r>
            <a:r>
              <a:rPr lang="en-US" sz="3300" u="sng" dirty="0" smtClean="0"/>
              <a:t> earphone</a:t>
            </a:r>
            <a:r>
              <a:rPr lang="en-US" sz="3300" dirty="0" smtClean="0"/>
              <a:t>, people with visual disability  will </a:t>
            </a:r>
            <a:r>
              <a:rPr lang="en-US" sz="3300" u="sng" dirty="0" smtClean="0"/>
              <a:t>come to know what is  present in front of them</a:t>
            </a:r>
            <a:r>
              <a:rPr lang="en-US" sz="3300" dirty="0" smtClean="0"/>
              <a:t>.</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sng" strike="noStrike" kern="1200" cap="none" spc="0" normalizeH="0" baseline="0" noProof="0" dirty="0" smtClean="0">
                <a:ln>
                  <a:noFill/>
                </a:ln>
                <a:effectLst/>
                <a:uLnTx/>
                <a:uFillTx/>
                <a:latin typeface="Algerian" pitchFamily="82" charset="0"/>
                <a:ea typeface="+mj-ea"/>
                <a:cs typeface="+mj-cs"/>
              </a:rPr>
              <a:t>BLOCK  DIAGRAM</a:t>
            </a:r>
            <a:r>
              <a:rPr kumimoji="0" lang="en-US" sz="4400" b="0" i="0" u="none" strike="noStrike" kern="1200" cap="none" spc="0" normalizeH="0" baseline="0" noProof="0" dirty="0" smtClean="0">
                <a:ln>
                  <a:noFill/>
                </a:ln>
                <a:effectLst/>
                <a:uLnTx/>
                <a:uFillTx/>
                <a:latin typeface="Algerian" pitchFamily="82" charset="0"/>
                <a:ea typeface="+mj-ea"/>
                <a:cs typeface="+mj-cs"/>
              </a:rPr>
              <a:t> :-</a:t>
            </a:r>
            <a:endParaRPr kumimoji="0" lang="en-GB" sz="4400" b="0" i="0" u="none" strike="noStrike" kern="1200" cap="none" spc="0" normalizeH="0" baseline="0" noProof="0" dirty="0">
              <a:ln>
                <a:noFill/>
              </a:ln>
              <a:effectLst/>
              <a:uLnTx/>
              <a:uFillTx/>
              <a:latin typeface="+mj-lt"/>
              <a:ea typeface="+mj-ea"/>
              <a:cs typeface="+mj-cs"/>
            </a:endParaRPr>
          </a:p>
        </p:txBody>
      </p:sp>
      <p:grpSp>
        <p:nvGrpSpPr>
          <p:cNvPr id="3" name="Group 2"/>
          <p:cNvGrpSpPr/>
          <p:nvPr/>
        </p:nvGrpSpPr>
        <p:grpSpPr>
          <a:xfrm>
            <a:off x="6061847" y="2937981"/>
            <a:ext cx="2472553" cy="575738"/>
            <a:chOff x="2710016" y="2285501"/>
            <a:chExt cx="2472553" cy="651938"/>
          </a:xfrm>
          <a:scene3d>
            <a:camera prst="orthographicFront"/>
            <a:lightRig rig="flat" dir="t"/>
          </a:scene3d>
        </p:grpSpPr>
        <p:sp>
          <p:nvSpPr>
            <p:cNvPr id="4" name="Rectangle 3"/>
            <p:cNvSpPr/>
            <p:nvPr/>
          </p:nvSpPr>
          <p:spPr>
            <a:xfrm>
              <a:off x="2710016" y="2285501"/>
              <a:ext cx="2472553" cy="651938"/>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 name="Rectangle 4"/>
            <p:cNvSpPr/>
            <p:nvPr/>
          </p:nvSpPr>
          <p:spPr>
            <a:xfrm>
              <a:off x="2710016" y="2285501"/>
              <a:ext cx="2472553" cy="65193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Raspberry-Pi-3B+</a:t>
              </a:r>
              <a:endParaRPr lang="en-GB" sz="2400" kern="1200" dirty="0"/>
            </a:p>
          </p:txBody>
        </p:sp>
      </p:grpSp>
      <p:grpSp>
        <p:nvGrpSpPr>
          <p:cNvPr id="6" name="Group 5"/>
          <p:cNvGrpSpPr/>
          <p:nvPr/>
        </p:nvGrpSpPr>
        <p:grpSpPr>
          <a:xfrm>
            <a:off x="3414636" y="2937981"/>
            <a:ext cx="1614564" cy="563183"/>
            <a:chOff x="3155041" y="1264411"/>
            <a:chExt cx="1614564" cy="563183"/>
          </a:xfrm>
          <a:scene3d>
            <a:camera prst="orthographicFront"/>
            <a:lightRig rig="flat" dir="t"/>
          </a:scene3d>
        </p:grpSpPr>
        <p:sp>
          <p:nvSpPr>
            <p:cNvPr id="7" name="Rectangle 6"/>
            <p:cNvSpPr/>
            <p:nvPr/>
          </p:nvSpPr>
          <p:spPr>
            <a:xfrm>
              <a:off x="3155041" y="1264411"/>
              <a:ext cx="1614564" cy="563183"/>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ectangle 7"/>
            <p:cNvSpPr/>
            <p:nvPr/>
          </p:nvSpPr>
          <p:spPr>
            <a:xfrm>
              <a:off x="3155041" y="1264411"/>
              <a:ext cx="1614564" cy="56318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Camera</a:t>
              </a:r>
              <a:endParaRPr lang="en-GB" sz="2400" kern="1200" dirty="0"/>
            </a:p>
          </p:txBody>
        </p:sp>
      </p:grpSp>
      <p:grpSp>
        <p:nvGrpSpPr>
          <p:cNvPr id="9" name="Group 8"/>
          <p:cNvGrpSpPr/>
          <p:nvPr/>
        </p:nvGrpSpPr>
        <p:grpSpPr>
          <a:xfrm>
            <a:off x="1143000" y="2937981"/>
            <a:ext cx="1260488" cy="557302"/>
            <a:chOff x="3383865" y="378648"/>
            <a:chExt cx="1260488" cy="557302"/>
          </a:xfrm>
          <a:scene3d>
            <a:camera prst="orthographicFront"/>
            <a:lightRig rig="flat" dir="t"/>
          </a:scene3d>
        </p:grpSpPr>
        <p:sp>
          <p:nvSpPr>
            <p:cNvPr id="10" name="Rectangle 9"/>
            <p:cNvSpPr/>
            <p:nvPr/>
          </p:nvSpPr>
          <p:spPr>
            <a:xfrm>
              <a:off x="3383865" y="378648"/>
              <a:ext cx="1260488" cy="557302"/>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ectangle 10"/>
            <p:cNvSpPr/>
            <p:nvPr/>
          </p:nvSpPr>
          <p:spPr>
            <a:xfrm>
              <a:off x="3383865" y="378648"/>
              <a:ext cx="1260488" cy="55730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Image</a:t>
              </a:r>
              <a:endParaRPr lang="en-GB" sz="2400" kern="1200" dirty="0"/>
            </a:p>
          </p:txBody>
        </p:sp>
      </p:grpSp>
      <p:grpSp>
        <p:nvGrpSpPr>
          <p:cNvPr id="12" name="Group 11"/>
          <p:cNvGrpSpPr/>
          <p:nvPr/>
        </p:nvGrpSpPr>
        <p:grpSpPr>
          <a:xfrm>
            <a:off x="6308873" y="4233381"/>
            <a:ext cx="2073127" cy="762000"/>
            <a:chOff x="5444285" y="2133588"/>
            <a:chExt cx="2073127" cy="875846"/>
          </a:xfrm>
          <a:scene3d>
            <a:camera prst="orthographicFront"/>
            <a:lightRig rig="flat" dir="t"/>
          </a:scene3d>
        </p:grpSpPr>
        <p:sp>
          <p:nvSpPr>
            <p:cNvPr id="13" name="Rectangle 12"/>
            <p:cNvSpPr/>
            <p:nvPr/>
          </p:nvSpPr>
          <p:spPr>
            <a:xfrm>
              <a:off x="5444285" y="2133588"/>
              <a:ext cx="2073127" cy="875846"/>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ectangle 13"/>
            <p:cNvSpPr/>
            <p:nvPr/>
          </p:nvSpPr>
          <p:spPr>
            <a:xfrm>
              <a:off x="5444285" y="2133588"/>
              <a:ext cx="2073127" cy="87584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Deep Learning Model</a:t>
              </a:r>
              <a:endParaRPr lang="en-GB" sz="2400" kern="1200" dirty="0"/>
            </a:p>
          </p:txBody>
        </p:sp>
      </p:grpSp>
      <p:grpSp>
        <p:nvGrpSpPr>
          <p:cNvPr id="15" name="Group 14"/>
          <p:cNvGrpSpPr/>
          <p:nvPr/>
        </p:nvGrpSpPr>
        <p:grpSpPr>
          <a:xfrm>
            <a:off x="685800" y="4303223"/>
            <a:ext cx="2010059" cy="615958"/>
            <a:chOff x="872358" y="2286008"/>
            <a:chExt cx="1668136" cy="615958"/>
          </a:xfrm>
          <a:scene3d>
            <a:camera prst="orthographicFront"/>
            <a:lightRig rig="flat" dir="t"/>
          </a:scene3d>
        </p:grpSpPr>
        <p:sp>
          <p:nvSpPr>
            <p:cNvPr id="16" name="Rectangle 15"/>
            <p:cNvSpPr/>
            <p:nvPr/>
          </p:nvSpPr>
          <p:spPr>
            <a:xfrm>
              <a:off x="872358" y="2286008"/>
              <a:ext cx="1668136" cy="615958"/>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Rectangle 16"/>
            <p:cNvSpPr/>
            <p:nvPr/>
          </p:nvSpPr>
          <p:spPr>
            <a:xfrm>
              <a:off x="872358" y="2286008"/>
              <a:ext cx="1668136" cy="61595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Caption Audio </a:t>
              </a:r>
              <a:endParaRPr lang="en-GB" sz="2400" kern="1200" dirty="0"/>
            </a:p>
          </p:txBody>
        </p:sp>
      </p:grpSp>
      <p:grpSp>
        <p:nvGrpSpPr>
          <p:cNvPr id="18" name="Group 17"/>
          <p:cNvGrpSpPr/>
          <p:nvPr/>
        </p:nvGrpSpPr>
        <p:grpSpPr>
          <a:xfrm>
            <a:off x="2832604" y="5833581"/>
            <a:ext cx="3110996" cy="567219"/>
            <a:chOff x="838221" y="3429019"/>
            <a:chExt cx="1794717" cy="567219"/>
          </a:xfrm>
          <a:scene3d>
            <a:camera prst="orthographicFront"/>
            <a:lightRig rig="flat" dir="t"/>
          </a:scene3d>
        </p:grpSpPr>
        <p:sp>
          <p:nvSpPr>
            <p:cNvPr id="19" name="Rectangle 18"/>
            <p:cNvSpPr/>
            <p:nvPr/>
          </p:nvSpPr>
          <p:spPr>
            <a:xfrm>
              <a:off x="838221" y="3429019"/>
              <a:ext cx="1794717" cy="567219"/>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ectangle 19"/>
            <p:cNvSpPr/>
            <p:nvPr/>
          </p:nvSpPr>
          <p:spPr>
            <a:xfrm>
              <a:off x="838221" y="3429019"/>
              <a:ext cx="1794717" cy="5672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Bluetooth Earphone</a:t>
              </a:r>
              <a:endParaRPr lang="en-GB" sz="2600" kern="1200" dirty="0"/>
            </a:p>
          </p:txBody>
        </p:sp>
      </p:grpSp>
      <p:grpSp>
        <p:nvGrpSpPr>
          <p:cNvPr id="21" name="Group 20"/>
          <p:cNvGrpSpPr/>
          <p:nvPr/>
        </p:nvGrpSpPr>
        <p:grpSpPr>
          <a:xfrm>
            <a:off x="3742064" y="4233381"/>
            <a:ext cx="1668136" cy="762000"/>
            <a:chOff x="872358" y="2286008"/>
            <a:chExt cx="1668136" cy="615958"/>
          </a:xfrm>
          <a:scene3d>
            <a:camera prst="orthographicFront"/>
            <a:lightRig rig="flat" dir="t"/>
          </a:scene3d>
        </p:grpSpPr>
        <p:sp>
          <p:nvSpPr>
            <p:cNvPr id="22" name="Rectangle 21"/>
            <p:cNvSpPr/>
            <p:nvPr/>
          </p:nvSpPr>
          <p:spPr>
            <a:xfrm>
              <a:off x="872358" y="2286008"/>
              <a:ext cx="1668136" cy="615958"/>
            </a:xfrm>
            <a:prstGeom prst="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Rectangle 22"/>
            <p:cNvSpPr/>
            <p:nvPr/>
          </p:nvSpPr>
          <p:spPr>
            <a:xfrm>
              <a:off x="872358" y="2286008"/>
              <a:ext cx="1668136" cy="61595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Caption of Image</a:t>
              </a:r>
              <a:endParaRPr lang="en-GB" sz="2400" kern="1200" dirty="0"/>
            </a:p>
          </p:txBody>
        </p:sp>
      </p:grpSp>
      <p:sp>
        <p:nvSpPr>
          <p:cNvPr id="24" name="Right Arrow 23"/>
          <p:cNvSpPr/>
          <p:nvPr/>
        </p:nvSpPr>
        <p:spPr>
          <a:xfrm>
            <a:off x="2667000" y="3166581"/>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a:off x="5181600" y="3166581"/>
            <a:ext cx="609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own Arrow 25"/>
          <p:cNvSpPr/>
          <p:nvPr/>
        </p:nvSpPr>
        <p:spPr>
          <a:xfrm>
            <a:off x="7239000" y="3547581"/>
            <a:ext cx="76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flipH="1">
            <a:off x="5410200" y="4614381"/>
            <a:ext cx="838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flipH="1">
            <a:off x="2819400" y="4614381"/>
            <a:ext cx="762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1676400" y="6062181"/>
            <a:ext cx="1066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Down Arrow 29"/>
          <p:cNvSpPr/>
          <p:nvPr/>
        </p:nvSpPr>
        <p:spPr>
          <a:xfrm>
            <a:off x="1676400" y="4995381"/>
            <a:ext cx="76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 descr="C:\Users\Abhishek Kushwaha\Flicker8k_Dataset\49553964_cee950f3ba.jpg"/>
          <p:cNvPicPr>
            <a:picLocks noChangeAspect="1" noChangeArrowheads="1"/>
          </p:cNvPicPr>
          <p:nvPr/>
        </p:nvPicPr>
        <p:blipFill>
          <a:blip r:embed="rId2" cstate="print"/>
          <a:srcRect/>
          <a:stretch>
            <a:fillRect/>
          </a:stretch>
        </p:blipFill>
        <p:spPr bwMode="auto">
          <a:xfrm>
            <a:off x="762000" y="1447800"/>
            <a:ext cx="1981200" cy="1143000"/>
          </a:xfrm>
          <a:prstGeom prst="rect">
            <a:avLst/>
          </a:prstGeom>
          <a:noFill/>
        </p:spPr>
      </p:pic>
      <p:sp>
        <p:nvSpPr>
          <p:cNvPr id="32" name="Title 59"/>
          <p:cNvSpPr txBox="1">
            <a:spLocks/>
          </p:cNvSpPr>
          <p:nvPr/>
        </p:nvSpPr>
        <p:spPr bwMode="auto">
          <a:xfrm>
            <a:off x="2590800" y="3733800"/>
            <a:ext cx="1219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smtClean="0">
                <a:latin typeface="+mj-lt"/>
                <a:ea typeface="+mj-ea"/>
                <a:cs typeface="+mj-cs"/>
              </a:rPr>
              <a:t>White shirt </a:t>
            </a:r>
            <a:r>
              <a:rPr kumimoji="0" lang="en-US" sz="1600" b="0" i="0" u="none" strike="noStrike" kern="1200" cap="none" spc="0" normalizeH="0" baseline="0" noProof="0" dirty="0" smtClean="0">
                <a:ln>
                  <a:noFill/>
                </a:ln>
                <a:effectLst/>
                <a:uLnTx/>
                <a:uFillTx/>
                <a:latin typeface="+mj-lt"/>
                <a:ea typeface="+mj-ea"/>
                <a:cs typeface="+mj-cs"/>
              </a:rPr>
              <a:t>Man surfing on water</a:t>
            </a:r>
            <a:endParaRPr kumimoji="0" lang="en-GB" sz="1600" b="0" i="0" u="none" strike="noStrike" kern="1200" cap="none" spc="0" normalizeH="0" baseline="0" noProof="0" dirty="0">
              <a:ln>
                <a:noFill/>
              </a:ln>
              <a:effectLst/>
              <a:uLnTx/>
              <a:uFillTx/>
              <a:latin typeface="+mj-lt"/>
              <a:ea typeface="+mj-ea"/>
              <a:cs typeface="+mj-cs"/>
            </a:endParaRPr>
          </a:p>
        </p:txBody>
      </p:sp>
      <p:pic>
        <p:nvPicPr>
          <p:cNvPr id="33" name="Picture 2"/>
          <p:cNvPicPr>
            <a:picLocks noChangeAspect="1" noChangeArrowheads="1"/>
          </p:cNvPicPr>
          <p:nvPr/>
        </p:nvPicPr>
        <p:blipFill>
          <a:blip r:embed="rId3"/>
          <a:srcRect l="38067" t="51041" r="46706" b="26042"/>
          <a:stretch>
            <a:fillRect/>
          </a:stretch>
        </p:blipFill>
        <p:spPr bwMode="auto">
          <a:xfrm>
            <a:off x="3505200" y="1447800"/>
            <a:ext cx="1524000" cy="1143000"/>
          </a:xfrm>
          <a:prstGeom prst="rect">
            <a:avLst/>
          </a:prstGeom>
          <a:noFill/>
          <a:ln w="9525">
            <a:noFill/>
            <a:miter lim="800000"/>
            <a:headEnd/>
            <a:tailEnd/>
          </a:ln>
          <a:effectLst/>
        </p:spPr>
      </p:pic>
      <p:pic>
        <p:nvPicPr>
          <p:cNvPr id="34" name="Picture 3"/>
          <p:cNvPicPr>
            <a:picLocks noChangeAspect="1" noChangeArrowheads="1"/>
          </p:cNvPicPr>
          <p:nvPr/>
        </p:nvPicPr>
        <p:blipFill>
          <a:blip r:embed="rId4"/>
          <a:srcRect l="77526" t="40625" r="2562" b="34375"/>
          <a:stretch>
            <a:fillRect/>
          </a:stretch>
        </p:blipFill>
        <p:spPr bwMode="auto">
          <a:xfrm>
            <a:off x="6172200" y="1447800"/>
            <a:ext cx="2057400" cy="1219200"/>
          </a:xfrm>
          <a:prstGeom prst="rect">
            <a:avLst/>
          </a:prstGeom>
          <a:noFill/>
          <a:ln w="9525">
            <a:noFill/>
            <a:miter lim="800000"/>
            <a:headEnd/>
            <a:tailEnd/>
          </a:ln>
          <a:effectLst/>
        </p:spPr>
      </p:pic>
      <p:pic>
        <p:nvPicPr>
          <p:cNvPr id="35" name="Picture 34" descr="Earphone-icon.png"/>
          <p:cNvPicPr>
            <a:picLocks noChangeAspect="1"/>
          </p:cNvPicPr>
          <p:nvPr/>
        </p:nvPicPr>
        <p:blipFill>
          <a:blip r:embed="rId5" cstate="print"/>
          <a:stretch>
            <a:fillRect/>
          </a:stretch>
        </p:blipFill>
        <p:spPr>
          <a:xfrm>
            <a:off x="1752600" y="5334000"/>
            <a:ext cx="990600" cy="83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0600" y="2273300"/>
            <a:ext cx="2743200" cy="3175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chemeClr val="bg1"/>
                </a:solidFill>
                <a:effectLst/>
                <a:uLnTx/>
                <a:uFillTx/>
                <a:latin typeface="+mj-lt"/>
                <a:ea typeface="+mj-ea"/>
                <a:cs typeface="+mj-cs"/>
              </a:rPr>
              <a:t>RPI inbuilt </a:t>
            </a:r>
            <a:r>
              <a:rPr kumimoji="0" lang="en-US" sz="1600" b="0" i="0" u="none" strike="noStrike" kern="1200" cap="none" spc="0" normalizeH="0" baseline="0" noProof="0" dirty="0" err="1" smtClean="0">
                <a:ln>
                  <a:noFill/>
                </a:ln>
                <a:solidFill>
                  <a:schemeClr val="bg1"/>
                </a:solidFill>
                <a:effectLst/>
                <a:uLnTx/>
                <a:uFillTx/>
                <a:latin typeface="+mj-lt"/>
                <a:ea typeface="+mj-ea"/>
                <a:cs typeface="+mj-cs"/>
              </a:rPr>
              <a:t>wifi</a:t>
            </a:r>
            <a:r>
              <a:rPr kumimoji="0" lang="en-US" sz="1600" b="0" i="0" u="none" strike="noStrike" kern="1200" cap="none" spc="0" normalizeH="0" baseline="0" noProof="0" dirty="0" smtClean="0">
                <a:ln>
                  <a:noFill/>
                </a:ln>
                <a:solidFill>
                  <a:schemeClr val="bg1"/>
                </a:solidFill>
                <a:effectLst/>
                <a:uLnTx/>
                <a:uFillTx/>
                <a:latin typeface="+mj-lt"/>
                <a:ea typeface="+mj-ea"/>
                <a:cs typeface="+mj-cs"/>
              </a:rPr>
              <a:t> &amp; </a:t>
            </a:r>
            <a:r>
              <a:rPr kumimoji="0" lang="en-US" sz="1600" b="0" i="0" u="none" strike="noStrike" kern="1200" cap="none" spc="0" normalizeH="0" baseline="0" noProof="0" dirty="0" err="1" smtClean="0">
                <a:ln>
                  <a:noFill/>
                </a:ln>
                <a:solidFill>
                  <a:schemeClr val="bg1"/>
                </a:solidFill>
                <a:effectLst/>
                <a:uLnTx/>
                <a:uFillTx/>
                <a:latin typeface="+mj-lt"/>
                <a:ea typeface="+mj-ea"/>
                <a:cs typeface="+mj-cs"/>
              </a:rPr>
              <a:t>bluetooth</a:t>
            </a:r>
            <a:endParaRPr kumimoji="0" lang="en-GB" sz="1600" b="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 Placeholder 2"/>
          <p:cNvSpPr txBox="1">
            <a:spLocks/>
          </p:cNvSpPr>
          <p:nvPr/>
        </p:nvSpPr>
        <p:spPr>
          <a:xfrm>
            <a:off x="228600" y="457200"/>
            <a:ext cx="6324600" cy="111918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4400" b="0" i="0" u="sng" strike="noStrike" kern="1200" cap="none" spc="0" normalizeH="0" baseline="0" noProof="0" dirty="0" smtClean="0">
                <a:ln>
                  <a:noFill/>
                </a:ln>
                <a:effectLst/>
                <a:uLnTx/>
                <a:uFillTx/>
                <a:latin typeface="Algerian" pitchFamily="82" charset="0"/>
                <a:ea typeface="+mn-ea"/>
                <a:cs typeface="+mn-cs"/>
              </a:rPr>
              <a:t>CIRCUIT DIAGRAM</a:t>
            </a:r>
            <a:r>
              <a:rPr kumimoji="0" lang="en-US" sz="4400" b="0" i="0" u="none" strike="noStrike" kern="1200" cap="none" spc="0" normalizeH="0" baseline="0" noProof="0" dirty="0" smtClean="0">
                <a:ln>
                  <a:noFill/>
                </a:ln>
                <a:effectLst/>
                <a:uLnTx/>
                <a:uFillTx/>
                <a:latin typeface="Algerian" pitchFamily="82" charset="0"/>
                <a:ea typeface="+mn-ea"/>
                <a:cs typeface="+mn-cs"/>
              </a:rPr>
              <a:t> :-</a:t>
            </a:r>
            <a:endParaRPr kumimoji="0" lang="en-GB" sz="4400" b="0" i="0" u="none" strike="noStrike" kern="1200" cap="none" spc="0" normalizeH="0" baseline="0" noProof="0" dirty="0">
              <a:ln>
                <a:noFill/>
              </a:ln>
              <a:effectLst/>
              <a:uLnTx/>
              <a:uFillTx/>
              <a:latin typeface="Algerian" pitchFamily="82" charset="0"/>
              <a:ea typeface="+mn-ea"/>
              <a:cs typeface="+mn-cs"/>
            </a:endParaRPr>
          </a:p>
        </p:txBody>
      </p:sp>
      <p:pic>
        <p:nvPicPr>
          <p:cNvPr id="4" name="Picture 3" descr="C:\Users\Abhishek Kushwaha\Flicker8k_Dataset\49553964_cee950f3ba.jpg"/>
          <p:cNvPicPr>
            <a:picLocks noChangeAspect="1" noChangeArrowheads="1"/>
          </p:cNvPicPr>
          <p:nvPr/>
        </p:nvPicPr>
        <p:blipFill>
          <a:blip r:embed="rId2"/>
          <a:srcRect/>
          <a:stretch>
            <a:fillRect/>
          </a:stretch>
        </p:blipFill>
        <p:spPr bwMode="auto">
          <a:xfrm>
            <a:off x="5638800" y="438150"/>
            <a:ext cx="2362200" cy="1619250"/>
          </a:xfrm>
          <a:prstGeom prst="rect">
            <a:avLst/>
          </a:prstGeom>
          <a:noFill/>
        </p:spPr>
      </p:pic>
      <p:pic>
        <p:nvPicPr>
          <p:cNvPr id="5" name="Picture 4" descr="xxraspberrypi_mobile_camera.png"/>
          <p:cNvPicPr>
            <a:picLocks noChangeAspect="1"/>
          </p:cNvPicPr>
          <p:nvPr/>
        </p:nvPicPr>
        <p:blipFill>
          <a:blip r:embed="rId3"/>
          <a:stretch>
            <a:fillRect/>
          </a:stretch>
        </p:blipFill>
        <p:spPr>
          <a:xfrm>
            <a:off x="381000" y="2514600"/>
            <a:ext cx="8565451" cy="4267200"/>
          </a:xfrm>
          <a:prstGeom prst="rect">
            <a:avLst/>
          </a:prstGeom>
        </p:spPr>
      </p:pic>
      <p:cxnSp>
        <p:nvCxnSpPr>
          <p:cNvPr id="6" name="Straight Arrow Connector 5"/>
          <p:cNvCxnSpPr/>
          <p:nvPr/>
        </p:nvCxnSpPr>
        <p:spPr>
          <a:xfrm rot="16200000" flipH="1">
            <a:off x="5257800" y="24384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6172200" y="2057400"/>
            <a:ext cx="18288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breyer-thank-you.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157</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Idea :- Advanced Navigation System For Blind.  Theme :- Healthcare. </vt:lpstr>
      <vt:lpstr>PROBLEM  STATEMENT :-</vt:lpstr>
      <vt:lpstr>Implementation :-</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 Advanced Navigation System For Blind.         Theme :- Healthcare.</dc:title>
  <dc:creator>Windows User</dc:creator>
  <cp:lastModifiedBy>Windows User</cp:lastModifiedBy>
  <cp:revision>11</cp:revision>
  <dcterms:created xsi:type="dcterms:W3CDTF">2019-01-15T16:40:02Z</dcterms:created>
  <dcterms:modified xsi:type="dcterms:W3CDTF">2019-01-15T18:14:12Z</dcterms:modified>
</cp:coreProperties>
</file>