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9" r:id="rId4"/>
    <p:sldId id="293" r:id="rId5"/>
    <p:sldId id="294" r:id="rId6"/>
    <p:sldId id="295" r:id="rId7"/>
    <p:sldId id="296" r:id="rId8"/>
    <p:sldId id="297" r:id="rId9"/>
    <p:sldId id="298" r:id="rId10"/>
    <p:sldId id="299" r:id="rId11"/>
    <p:sldId id="301" r:id="rId12"/>
    <p:sldId id="300" r:id="rId13"/>
    <p:sldId id="302" r:id="rId14"/>
    <p:sldId id="258" r:id="rId15"/>
    <p:sldId id="284" r:id="rId16"/>
    <p:sldId id="292" r:id="rId17"/>
    <p:sldId id="261" r:id="rId18"/>
    <p:sldId id="269" r:id="rId19"/>
    <p:sldId id="268" r:id="rId20"/>
    <p:sldId id="270" r:id="rId21"/>
    <p:sldId id="271" r:id="rId22"/>
    <p:sldId id="272" r:id="rId23"/>
    <p:sldId id="273" r:id="rId24"/>
    <p:sldId id="275" r:id="rId25"/>
    <p:sldId id="276" r:id="rId26"/>
    <p:sldId id="277" r:id="rId27"/>
    <p:sldId id="262" r:id="rId28"/>
    <p:sldId id="308" r:id="rId29"/>
    <p:sldId id="305" r:id="rId30"/>
    <p:sldId id="306" r:id="rId31"/>
    <p:sldId id="309" r:id="rId32"/>
    <p:sldId id="310" r:id="rId33"/>
    <p:sldId id="307" r:id="rId34"/>
    <p:sldId id="285" r:id="rId35"/>
    <p:sldId id="274" r:id="rId36"/>
    <p:sldId id="278" r:id="rId37"/>
    <p:sldId id="280" r:id="rId38"/>
    <p:sldId id="281" r:id="rId39"/>
    <p:sldId id="282" r:id="rId40"/>
    <p:sldId id="28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92077" autoAdjust="0"/>
  </p:normalViewPr>
  <p:slideViewPr>
    <p:cSldViewPr snapToGrid="0">
      <p:cViewPr varScale="1">
        <p:scale>
          <a:sx n="69" d="100"/>
          <a:sy n="69" d="100"/>
        </p:scale>
        <p:origin x="441" y="33"/>
      </p:cViewPr>
      <p:guideLst>
        <p:guide orient="horz" pos="2160"/>
        <p:guide pos="384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Trash</a:t>
            </a:r>
            <a:r>
              <a:rPr lang="en-US" baseline="0" dirty="0"/>
              <a:t> disposal frequency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1-2 times a weel</c:v>
                </c:pt>
              </c:strCache>
            </c:strRef>
          </c:tx>
          <c:spPr>
            <a:solidFill>
              <a:schemeClr val="accent1"/>
            </a:solidFill>
            <a:ln>
              <a:noFill/>
            </a:ln>
            <a:effectLst/>
          </c:spPr>
          <c:invertIfNegative val="0"/>
          <c:cat>
            <c:strRef>
              <c:f>Sheet1!$A$2:$A$4</c:f>
              <c:strCache>
                <c:ptCount val="3"/>
                <c:pt idx="0">
                  <c:v>Curbside trash pickup</c:v>
                </c:pt>
                <c:pt idx="1">
                  <c:v>Trash collection by private management</c:v>
                </c:pt>
                <c:pt idx="2">
                  <c:v>Community trash bins</c:v>
                </c:pt>
              </c:strCache>
            </c:strRef>
          </c:cat>
          <c:val>
            <c:numRef>
              <c:f>Sheet1!$B$2:$B$4</c:f>
              <c:numCache>
                <c:formatCode>General</c:formatCode>
                <c:ptCount val="3"/>
                <c:pt idx="0">
                  <c:v>85</c:v>
                </c:pt>
                <c:pt idx="1">
                  <c:v>77.900000000000006</c:v>
                </c:pt>
                <c:pt idx="2">
                  <c:v>54.5</c:v>
                </c:pt>
              </c:numCache>
            </c:numRef>
          </c:val>
          <c:extLst>
            <c:ext xmlns:c16="http://schemas.microsoft.com/office/drawing/2014/chart" uri="{C3380CC4-5D6E-409C-BE32-E72D297353CC}">
              <c16:uniqueId val="{00000000-B495-449A-9816-EE8BAA7C23EF}"/>
            </c:ext>
          </c:extLst>
        </c:ser>
        <c:ser>
          <c:idx val="1"/>
          <c:order val="1"/>
          <c:tx>
            <c:strRef>
              <c:f>Sheet1!$C$1</c:f>
              <c:strCache>
                <c:ptCount val="1"/>
                <c:pt idx="0">
                  <c:v>3-4 times a week</c:v>
                </c:pt>
              </c:strCache>
            </c:strRef>
          </c:tx>
          <c:spPr>
            <a:solidFill>
              <a:schemeClr val="accent2"/>
            </a:solidFill>
            <a:ln>
              <a:noFill/>
            </a:ln>
            <a:effectLst/>
          </c:spPr>
          <c:invertIfNegative val="0"/>
          <c:cat>
            <c:strRef>
              <c:f>Sheet1!$A$2:$A$4</c:f>
              <c:strCache>
                <c:ptCount val="3"/>
                <c:pt idx="0">
                  <c:v>Curbside trash pickup</c:v>
                </c:pt>
                <c:pt idx="1">
                  <c:v>Trash collection by private management</c:v>
                </c:pt>
                <c:pt idx="2">
                  <c:v>Community trash bins</c:v>
                </c:pt>
              </c:strCache>
            </c:strRef>
          </c:cat>
          <c:val>
            <c:numRef>
              <c:f>Sheet1!$C$2:$C$4</c:f>
              <c:numCache>
                <c:formatCode>General</c:formatCode>
                <c:ptCount val="3"/>
                <c:pt idx="0">
                  <c:v>15</c:v>
                </c:pt>
                <c:pt idx="1">
                  <c:v>5.5</c:v>
                </c:pt>
                <c:pt idx="2">
                  <c:v>27.3</c:v>
                </c:pt>
              </c:numCache>
            </c:numRef>
          </c:val>
          <c:extLst>
            <c:ext xmlns:c16="http://schemas.microsoft.com/office/drawing/2014/chart" uri="{C3380CC4-5D6E-409C-BE32-E72D297353CC}">
              <c16:uniqueId val="{00000001-B495-449A-9816-EE8BAA7C23EF}"/>
            </c:ext>
          </c:extLst>
        </c:ser>
        <c:ser>
          <c:idx val="2"/>
          <c:order val="2"/>
          <c:tx>
            <c:strRef>
              <c:f>Sheet1!$D$1</c:f>
              <c:strCache>
                <c:ptCount val="1"/>
                <c:pt idx="0">
                  <c:v>&gt;=5 times a week</c:v>
                </c:pt>
              </c:strCache>
            </c:strRef>
          </c:tx>
          <c:spPr>
            <a:solidFill>
              <a:schemeClr val="accent3"/>
            </a:solidFill>
            <a:ln>
              <a:noFill/>
            </a:ln>
            <a:effectLst/>
          </c:spPr>
          <c:invertIfNegative val="0"/>
          <c:cat>
            <c:strRef>
              <c:f>Sheet1!$A$2:$A$4</c:f>
              <c:strCache>
                <c:ptCount val="3"/>
                <c:pt idx="0">
                  <c:v>Curbside trash pickup</c:v>
                </c:pt>
                <c:pt idx="1">
                  <c:v>Trash collection by private management</c:v>
                </c:pt>
                <c:pt idx="2">
                  <c:v>Community trash bins</c:v>
                </c:pt>
              </c:strCache>
            </c:strRef>
          </c:cat>
          <c:val>
            <c:numRef>
              <c:f>Sheet1!$D$2:$D$4</c:f>
              <c:numCache>
                <c:formatCode>General</c:formatCode>
                <c:ptCount val="3"/>
                <c:pt idx="0">
                  <c:v>0</c:v>
                </c:pt>
                <c:pt idx="1">
                  <c:v>16.600000000000001</c:v>
                </c:pt>
                <c:pt idx="2">
                  <c:v>18.2</c:v>
                </c:pt>
              </c:numCache>
            </c:numRef>
          </c:val>
          <c:extLst>
            <c:ext xmlns:c16="http://schemas.microsoft.com/office/drawing/2014/chart" uri="{C3380CC4-5D6E-409C-BE32-E72D297353CC}">
              <c16:uniqueId val="{00000002-B495-449A-9816-EE8BAA7C23EF}"/>
            </c:ext>
          </c:extLst>
        </c:ser>
        <c:dLbls>
          <c:showLegendKey val="0"/>
          <c:showVal val="0"/>
          <c:showCatName val="0"/>
          <c:showSerName val="0"/>
          <c:showPercent val="0"/>
          <c:showBubbleSize val="0"/>
        </c:dLbls>
        <c:gapWidth val="150"/>
        <c:overlap val="100"/>
        <c:axId val="55148896"/>
        <c:axId val="73948400"/>
      </c:barChart>
      <c:catAx>
        <c:axId val="5514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948400"/>
        <c:crosses val="autoZero"/>
        <c:auto val="1"/>
        <c:lblAlgn val="ctr"/>
        <c:lblOffset val="100"/>
        <c:noMultiLvlLbl val="0"/>
      </c:catAx>
      <c:valAx>
        <c:axId val="73948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14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Trash</a:t>
            </a:r>
            <a:r>
              <a:rPr lang="en-US" baseline="0" dirty="0"/>
              <a:t> disposal frequency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1-2 times a weel</c:v>
                </c:pt>
              </c:strCache>
            </c:strRef>
          </c:tx>
          <c:spPr>
            <a:solidFill>
              <a:schemeClr val="accent1"/>
            </a:solidFill>
            <a:ln>
              <a:noFill/>
            </a:ln>
            <a:effectLst/>
          </c:spPr>
          <c:invertIfNegative val="0"/>
          <c:cat>
            <c:strRef>
              <c:f>Sheet1!$A$2:$A$4</c:f>
              <c:strCache>
                <c:ptCount val="3"/>
                <c:pt idx="0">
                  <c:v>Curbside trash pickup</c:v>
                </c:pt>
                <c:pt idx="1">
                  <c:v>Trash collection by private management</c:v>
                </c:pt>
                <c:pt idx="2">
                  <c:v>Community trash bins</c:v>
                </c:pt>
              </c:strCache>
            </c:strRef>
          </c:cat>
          <c:val>
            <c:numRef>
              <c:f>Sheet1!$B$2:$B$4</c:f>
              <c:numCache>
                <c:formatCode>General</c:formatCode>
                <c:ptCount val="3"/>
                <c:pt idx="0">
                  <c:v>85</c:v>
                </c:pt>
                <c:pt idx="1">
                  <c:v>77.900000000000006</c:v>
                </c:pt>
                <c:pt idx="2">
                  <c:v>54.5</c:v>
                </c:pt>
              </c:numCache>
            </c:numRef>
          </c:val>
          <c:extLst>
            <c:ext xmlns:c16="http://schemas.microsoft.com/office/drawing/2014/chart" uri="{C3380CC4-5D6E-409C-BE32-E72D297353CC}">
              <c16:uniqueId val="{00000000-11EA-4024-9C28-112E8557FE2B}"/>
            </c:ext>
          </c:extLst>
        </c:ser>
        <c:ser>
          <c:idx val="1"/>
          <c:order val="1"/>
          <c:tx>
            <c:strRef>
              <c:f>Sheet1!$C$1</c:f>
              <c:strCache>
                <c:ptCount val="1"/>
                <c:pt idx="0">
                  <c:v>3-4 times a week</c:v>
                </c:pt>
              </c:strCache>
            </c:strRef>
          </c:tx>
          <c:spPr>
            <a:solidFill>
              <a:schemeClr val="accent2"/>
            </a:solidFill>
            <a:ln>
              <a:noFill/>
            </a:ln>
            <a:effectLst/>
          </c:spPr>
          <c:invertIfNegative val="0"/>
          <c:cat>
            <c:strRef>
              <c:f>Sheet1!$A$2:$A$4</c:f>
              <c:strCache>
                <c:ptCount val="3"/>
                <c:pt idx="0">
                  <c:v>Curbside trash pickup</c:v>
                </c:pt>
                <c:pt idx="1">
                  <c:v>Trash collection by private management</c:v>
                </c:pt>
                <c:pt idx="2">
                  <c:v>Community trash bins</c:v>
                </c:pt>
              </c:strCache>
            </c:strRef>
          </c:cat>
          <c:val>
            <c:numRef>
              <c:f>Sheet1!$C$2:$C$4</c:f>
              <c:numCache>
                <c:formatCode>General</c:formatCode>
                <c:ptCount val="3"/>
                <c:pt idx="0">
                  <c:v>15</c:v>
                </c:pt>
                <c:pt idx="1">
                  <c:v>5.5</c:v>
                </c:pt>
                <c:pt idx="2">
                  <c:v>27.3</c:v>
                </c:pt>
              </c:numCache>
            </c:numRef>
          </c:val>
          <c:extLst>
            <c:ext xmlns:c16="http://schemas.microsoft.com/office/drawing/2014/chart" uri="{C3380CC4-5D6E-409C-BE32-E72D297353CC}">
              <c16:uniqueId val="{00000001-11EA-4024-9C28-112E8557FE2B}"/>
            </c:ext>
          </c:extLst>
        </c:ser>
        <c:ser>
          <c:idx val="2"/>
          <c:order val="2"/>
          <c:tx>
            <c:strRef>
              <c:f>Sheet1!$D$1</c:f>
              <c:strCache>
                <c:ptCount val="1"/>
                <c:pt idx="0">
                  <c:v>&gt;=5 times a week</c:v>
                </c:pt>
              </c:strCache>
            </c:strRef>
          </c:tx>
          <c:spPr>
            <a:solidFill>
              <a:schemeClr val="accent3"/>
            </a:solidFill>
            <a:ln>
              <a:noFill/>
            </a:ln>
            <a:effectLst/>
          </c:spPr>
          <c:invertIfNegative val="0"/>
          <c:cat>
            <c:strRef>
              <c:f>Sheet1!$A$2:$A$4</c:f>
              <c:strCache>
                <c:ptCount val="3"/>
                <c:pt idx="0">
                  <c:v>Curbside trash pickup</c:v>
                </c:pt>
                <c:pt idx="1">
                  <c:v>Trash collection by private management</c:v>
                </c:pt>
                <c:pt idx="2">
                  <c:v>Community trash bins</c:v>
                </c:pt>
              </c:strCache>
            </c:strRef>
          </c:cat>
          <c:val>
            <c:numRef>
              <c:f>Sheet1!$D$2:$D$4</c:f>
              <c:numCache>
                <c:formatCode>General</c:formatCode>
                <c:ptCount val="3"/>
                <c:pt idx="0">
                  <c:v>0</c:v>
                </c:pt>
                <c:pt idx="1">
                  <c:v>16.600000000000001</c:v>
                </c:pt>
                <c:pt idx="2">
                  <c:v>18.2</c:v>
                </c:pt>
              </c:numCache>
            </c:numRef>
          </c:val>
          <c:extLst>
            <c:ext xmlns:c16="http://schemas.microsoft.com/office/drawing/2014/chart" uri="{C3380CC4-5D6E-409C-BE32-E72D297353CC}">
              <c16:uniqueId val="{00000002-11EA-4024-9C28-112E8557FE2B}"/>
            </c:ext>
          </c:extLst>
        </c:ser>
        <c:dLbls>
          <c:showLegendKey val="0"/>
          <c:showVal val="0"/>
          <c:showCatName val="0"/>
          <c:showSerName val="0"/>
          <c:showPercent val="0"/>
          <c:showBubbleSize val="0"/>
        </c:dLbls>
        <c:gapWidth val="150"/>
        <c:overlap val="100"/>
        <c:axId val="55148896"/>
        <c:axId val="73948400"/>
      </c:barChart>
      <c:catAx>
        <c:axId val="5514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948400"/>
        <c:crosses val="autoZero"/>
        <c:auto val="1"/>
        <c:lblAlgn val="ctr"/>
        <c:lblOffset val="100"/>
        <c:noMultiLvlLbl val="0"/>
      </c:catAx>
      <c:valAx>
        <c:axId val="73948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14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Trash</a:t>
            </a:r>
            <a:r>
              <a:rPr lang="en-US" baseline="0" dirty="0"/>
              <a:t> disposal frequency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1-2 times a weel</c:v>
                </c:pt>
              </c:strCache>
            </c:strRef>
          </c:tx>
          <c:spPr>
            <a:solidFill>
              <a:schemeClr val="accent1"/>
            </a:solidFill>
            <a:ln>
              <a:noFill/>
            </a:ln>
            <a:effectLst/>
          </c:spPr>
          <c:invertIfNegative val="0"/>
          <c:cat>
            <c:strRef>
              <c:f>Sheet1!$A$2:$A$4</c:f>
              <c:strCache>
                <c:ptCount val="3"/>
                <c:pt idx="0">
                  <c:v>Curbside trash pickup</c:v>
                </c:pt>
                <c:pt idx="1">
                  <c:v>Trash collection by private management</c:v>
                </c:pt>
                <c:pt idx="2">
                  <c:v>Community trash bins</c:v>
                </c:pt>
              </c:strCache>
            </c:strRef>
          </c:cat>
          <c:val>
            <c:numRef>
              <c:f>Sheet1!$B$2:$B$4</c:f>
              <c:numCache>
                <c:formatCode>General</c:formatCode>
                <c:ptCount val="3"/>
                <c:pt idx="0">
                  <c:v>85</c:v>
                </c:pt>
                <c:pt idx="1">
                  <c:v>77.900000000000006</c:v>
                </c:pt>
                <c:pt idx="2">
                  <c:v>54.5</c:v>
                </c:pt>
              </c:numCache>
            </c:numRef>
          </c:val>
          <c:extLst>
            <c:ext xmlns:c16="http://schemas.microsoft.com/office/drawing/2014/chart" uri="{C3380CC4-5D6E-409C-BE32-E72D297353CC}">
              <c16:uniqueId val="{00000000-DAE5-4FFD-BF1F-ACD07A5E7EF9}"/>
            </c:ext>
          </c:extLst>
        </c:ser>
        <c:ser>
          <c:idx val="1"/>
          <c:order val="1"/>
          <c:tx>
            <c:strRef>
              <c:f>Sheet1!$C$1</c:f>
              <c:strCache>
                <c:ptCount val="1"/>
                <c:pt idx="0">
                  <c:v>3-4 times a week</c:v>
                </c:pt>
              </c:strCache>
            </c:strRef>
          </c:tx>
          <c:spPr>
            <a:solidFill>
              <a:schemeClr val="accent2"/>
            </a:solidFill>
            <a:ln>
              <a:noFill/>
            </a:ln>
            <a:effectLst/>
          </c:spPr>
          <c:invertIfNegative val="0"/>
          <c:cat>
            <c:strRef>
              <c:f>Sheet1!$A$2:$A$4</c:f>
              <c:strCache>
                <c:ptCount val="3"/>
                <c:pt idx="0">
                  <c:v>Curbside trash pickup</c:v>
                </c:pt>
                <c:pt idx="1">
                  <c:v>Trash collection by private management</c:v>
                </c:pt>
                <c:pt idx="2">
                  <c:v>Community trash bins</c:v>
                </c:pt>
              </c:strCache>
            </c:strRef>
          </c:cat>
          <c:val>
            <c:numRef>
              <c:f>Sheet1!$C$2:$C$4</c:f>
              <c:numCache>
                <c:formatCode>General</c:formatCode>
                <c:ptCount val="3"/>
                <c:pt idx="0">
                  <c:v>15</c:v>
                </c:pt>
                <c:pt idx="1">
                  <c:v>5.5</c:v>
                </c:pt>
                <c:pt idx="2">
                  <c:v>27.3</c:v>
                </c:pt>
              </c:numCache>
            </c:numRef>
          </c:val>
          <c:extLst>
            <c:ext xmlns:c16="http://schemas.microsoft.com/office/drawing/2014/chart" uri="{C3380CC4-5D6E-409C-BE32-E72D297353CC}">
              <c16:uniqueId val="{00000001-DAE5-4FFD-BF1F-ACD07A5E7EF9}"/>
            </c:ext>
          </c:extLst>
        </c:ser>
        <c:ser>
          <c:idx val="2"/>
          <c:order val="2"/>
          <c:tx>
            <c:strRef>
              <c:f>Sheet1!$D$1</c:f>
              <c:strCache>
                <c:ptCount val="1"/>
                <c:pt idx="0">
                  <c:v>&gt;=5 times a week</c:v>
                </c:pt>
              </c:strCache>
            </c:strRef>
          </c:tx>
          <c:spPr>
            <a:solidFill>
              <a:schemeClr val="accent3"/>
            </a:solidFill>
            <a:ln>
              <a:noFill/>
            </a:ln>
            <a:effectLst/>
          </c:spPr>
          <c:invertIfNegative val="0"/>
          <c:cat>
            <c:strRef>
              <c:f>Sheet1!$A$2:$A$4</c:f>
              <c:strCache>
                <c:ptCount val="3"/>
                <c:pt idx="0">
                  <c:v>Curbside trash pickup</c:v>
                </c:pt>
                <c:pt idx="1">
                  <c:v>Trash collection by private management</c:v>
                </c:pt>
                <c:pt idx="2">
                  <c:v>Community trash bins</c:v>
                </c:pt>
              </c:strCache>
            </c:strRef>
          </c:cat>
          <c:val>
            <c:numRef>
              <c:f>Sheet1!$D$2:$D$4</c:f>
              <c:numCache>
                <c:formatCode>General</c:formatCode>
                <c:ptCount val="3"/>
                <c:pt idx="0">
                  <c:v>0</c:v>
                </c:pt>
                <c:pt idx="1">
                  <c:v>16.600000000000001</c:v>
                </c:pt>
                <c:pt idx="2">
                  <c:v>18.2</c:v>
                </c:pt>
              </c:numCache>
            </c:numRef>
          </c:val>
          <c:extLst>
            <c:ext xmlns:c16="http://schemas.microsoft.com/office/drawing/2014/chart" uri="{C3380CC4-5D6E-409C-BE32-E72D297353CC}">
              <c16:uniqueId val="{00000002-DAE5-4FFD-BF1F-ACD07A5E7EF9}"/>
            </c:ext>
          </c:extLst>
        </c:ser>
        <c:dLbls>
          <c:showLegendKey val="0"/>
          <c:showVal val="0"/>
          <c:showCatName val="0"/>
          <c:showSerName val="0"/>
          <c:showPercent val="0"/>
          <c:showBubbleSize val="0"/>
        </c:dLbls>
        <c:gapWidth val="150"/>
        <c:overlap val="100"/>
        <c:axId val="55148896"/>
        <c:axId val="73948400"/>
      </c:barChart>
      <c:catAx>
        <c:axId val="5514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948400"/>
        <c:crosses val="autoZero"/>
        <c:auto val="1"/>
        <c:lblAlgn val="ctr"/>
        <c:lblOffset val="100"/>
        <c:noMultiLvlLbl val="0"/>
      </c:catAx>
      <c:valAx>
        <c:axId val="73948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14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1E1F5-260A-426F-A9BE-D11A9AD7336F}"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F753C-95A8-47E0-839E-FCA72B517554}" type="slidenum">
              <a:rPr lang="en-US" smtClean="0"/>
              <a:t>‹#›</a:t>
            </a:fld>
            <a:endParaRPr lang="en-US"/>
          </a:p>
        </p:txBody>
      </p:sp>
    </p:spTree>
    <p:extLst>
      <p:ext uri="{BB962C8B-B14F-4D97-AF65-F5344CB8AC3E}">
        <p14:creationId xmlns:p14="http://schemas.microsoft.com/office/powerpoint/2010/main" val="390686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Yoda image is copyright of Lucas Disney Entertainment</a:t>
            </a:r>
          </a:p>
        </p:txBody>
      </p:sp>
      <p:sp>
        <p:nvSpPr>
          <p:cNvPr id="4" name="Slide Number Placeholder 3"/>
          <p:cNvSpPr>
            <a:spLocks noGrp="1"/>
          </p:cNvSpPr>
          <p:nvPr>
            <p:ph type="sldNum" sz="quarter" idx="5"/>
          </p:nvPr>
        </p:nvSpPr>
        <p:spPr/>
        <p:txBody>
          <a:bodyPr/>
          <a:lstStyle/>
          <a:p>
            <a:fld id="{AABF753C-95A8-47E0-839E-FCA72B517554}" type="slidenum">
              <a:rPr lang="en-US" smtClean="0"/>
              <a:t>1</a:t>
            </a:fld>
            <a:endParaRPr lang="en-US"/>
          </a:p>
        </p:txBody>
      </p:sp>
    </p:spTree>
    <p:extLst>
      <p:ext uri="{BB962C8B-B14F-4D97-AF65-F5344CB8AC3E}">
        <p14:creationId xmlns:p14="http://schemas.microsoft.com/office/powerpoint/2010/main" val="214447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F753C-95A8-47E0-839E-FCA72B517554}" type="slidenum">
              <a:rPr lang="en-US" smtClean="0"/>
              <a:t>2</a:t>
            </a:fld>
            <a:endParaRPr lang="en-US"/>
          </a:p>
        </p:txBody>
      </p:sp>
    </p:spTree>
    <p:extLst>
      <p:ext uri="{BB962C8B-B14F-4D97-AF65-F5344CB8AC3E}">
        <p14:creationId xmlns:p14="http://schemas.microsoft.com/office/powerpoint/2010/main" val="373974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Based on our interview and survey data, one observation we were able to make is that people’s behavior towards recycling is influenced by their community or living environment. Here are some quotes and paraphrasing from 3 interviews where we see this trend. One quote that I really love is from my friend Julia, who said that </a:t>
            </a:r>
            <a:r>
              <a:rPr lang="en-US" sz="1800" b="0" i="1" u="none" strike="noStrike" dirty="0">
                <a:solidFill>
                  <a:srgbClr val="000000"/>
                </a:solidFill>
                <a:effectLst/>
                <a:latin typeface="Calibri" panose="020F0502020204030204" pitchFamily="34" charset="0"/>
              </a:rPr>
              <a:t>“...in my new building, you are expected to break down all of your cardboard and put that into one bin, and then put plastic and cans into a different bin. Everyone who lives in the building really sticks to these rules, so if I were to just dump my recycling into the wrong bin I feel like there would be a picture of me put up in the lobby or something because I didn’t recycle properly.” </a:t>
            </a:r>
            <a:r>
              <a:rPr lang="en-US" sz="1800" b="0" i="0" u="none" strike="noStrike" dirty="0">
                <a:solidFill>
                  <a:srgbClr val="000000"/>
                </a:solidFill>
                <a:effectLst/>
                <a:latin typeface="Calibri" panose="020F0502020204030204" pitchFamily="34" charset="0"/>
              </a:rPr>
              <a:t>What Julia says really shows how her communities expectations, whether implicit or explicit, almost “shame” her into recycling.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ABF753C-95A8-47E0-839E-FCA72B517554}" type="slidenum">
              <a:rPr lang="en-US" smtClean="0"/>
              <a:t>9</a:t>
            </a:fld>
            <a:endParaRPr lang="en-US"/>
          </a:p>
        </p:txBody>
      </p:sp>
    </p:spTree>
    <p:extLst>
      <p:ext uri="{BB962C8B-B14F-4D97-AF65-F5344CB8AC3E}">
        <p14:creationId xmlns:p14="http://schemas.microsoft.com/office/powerpoint/2010/main" val="99044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Based on our interview and survey data, one observation we were able to make is that people’s behavior towards recycling is influenced by their community or living environment. Here are some quotes and paraphrasing from 3 interviews where we see this trend. One quote that I really love is from my friend Julia, who said that </a:t>
            </a:r>
            <a:r>
              <a:rPr lang="en-US" sz="1800" b="0" i="1" u="none" strike="noStrike" dirty="0">
                <a:solidFill>
                  <a:srgbClr val="000000"/>
                </a:solidFill>
                <a:effectLst/>
                <a:latin typeface="Calibri" panose="020F0502020204030204" pitchFamily="34" charset="0"/>
              </a:rPr>
              <a:t>“...in my new building, you are expected to break down all of your cardboard and put that into one bin, and then put plastic and cans into a different bin. Everyone who lives in the building really sticks to these rules, so if I were to just dump my recycling into the wrong bin I feel like there would be a picture of me put up in the lobby or something because I didn’t recycle properly.” </a:t>
            </a:r>
            <a:r>
              <a:rPr lang="en-US" sz="1800" b="0" i="0" u="none" strike="noStrike" dirty="0">
                <a:solidFill>
                  <a:srgbClr val="000000"/>
                </a:solidFill>
                <a:effectLst/>
                <a:latin typeface="Calibri" panose="020F0502020204030204" pitchFamily="34" charset="0"/>
              </a:rPr>
              <a:t>What Julia says really shows how her communities expectations, whether implicit or explicit, almost “shame” her into recycling.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ABF753C-95A8-47E0-839E-FCA72B517554}" type="slidenum">
              <a:rPr lang="en-US" smtClean="0"/>
              <a:t>10</a:t>
            </a:fld>
            <a:endParaRPr lang="en-US"/>
          </a:p>
        </p:txBody>
      </p:sp>
    </p:spTree>
    <p:extLst>
      <p:ext uri="{BB962C8B-B14F-4D97-AF65-F5344CB8AC3E}">
        <p14:creationId xmlns:p14="http://schemas.microsoft.com/office/powerpoint/2010/main" val="3909944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Going off of this theme, it also seemed as though many had concerns about the recycling habits of others, particularly their neighbors. This makes sense, as especially in such a concentrated place as New York, where many live in apartments and share a trash disposal area, it is really easy to witness or infer your neighbors recycling behavior based on the state of the trash disposal room. “If nobody else is recycling, why should I?”</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ABF753C-95A8-47E0-839E-FCA72B517554}" type="slidenum">
              <a:rPr lang="en-US" smtClean="0"/>
              <a:t>11</a:t>
            </a:fld>
            <a:endParaRPr lang="en-US"/>
          </a:p>
        </p:txBody>
      </p:sp>
    </p:spTree>
    <p:extLst>
      <p:ext uri="{BB962C8B-B14F-4D97-AF65-F5344CB8AC3E}">
        <p14:creationId xmlns:p14="http://schemas.microsoft.com/office/powerpoint/2010/main" val="2715304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We also saw that implementing rewards would likely compel people to recycle more. </a:t>
            </a:r>
            <a:endParaRPr lang="en-US" sz="2800" b="0" dirty="0">
              <a:effectLst/>
            </a:endParaRPr>
          </a:p>
          <a:p>
            <a:br>
              <a:rPr lang="en-US" sz="2800" dirty="0"/>
            </a:br>
            <a:endParaRPr lang="en-US" dirty="0"/>
          </a:p>
        </p:txBody>
      </p:sp>
      <p:sp>
        <p:nvSpPr>
          <p:cNvPr id="4" name="Slide Number Placeholder 3"/>
          <p:cNvSpPr>
            <a:spLocks noGrp="1"/>
          </p:cNvSpPr>
          <p:nvPr>
            <p:ph type="sldNum" sz="quarter" idx="5"/>
          </p:nvPr>
        </p:nvSpPr>
        <p:spPr/>
        <p:txBody>
          <a:bodyPr/>
          <a:lstStyle/>
          <a:p>
            <a:fld id="{AABF753C-95A8-47E0-839E-FCA72B517554}" type="slidenum">
              <a:rPr lang="en-US" smtClean="0"/>
              <a:t>12</a:t>
            </a:fld>
            <a:endParaRPr lang="en-US"/>
          </a:p>
        </p:txBody>
      </p:sp>
    </p:spTree>
    <p:extLst>
      <p:ext uri="{BB962C8B-B14F-4D97-AF65-F5344CB8AC3E}">
        <p14:creationId xmlns:p14="http://schemas.microsoft.com/office/powerpoint/2010/main" val="312891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Arial-BoldMT"/>
              </a:rPr>
              <a:t>Idea 1: Reward </a:t>
            </a:r>
            <a:r>
              <a:rPr lang="en-US" sz="1800" b="0" i="0" u="none" strike="noStrike" baseline="0" dirty="0">
                <a:latin typeface="ArialMT"/>
              </a:rPr>
              <a:t>based system for proper </a:t>
            </a:r>
            <a:r>
              <a:rPr lang="en-US" sz="1800" b="1" i="0" u="none" strike="noStrike" baseline="0" dirty="0">
                <a:latin typeface="Arial-BoldMT"/>
              </a:rPr>
              <a:t>disposal </a:t>
            </a:r>
            <a:r>
              <a:rPr lang="en-US" sz="1800" b="0" i="0" u="none" strike="noStrike" baseline="0" dirty="0">
                <a:latin typeface="ArialMT"/>
              </a:rPr>
              <a:t>of recyclable materials</a:t>
            </a:r>
          </a:p>
          <a:p>
            <a:pPr algn="l"/>
            <a:r>
              <a:rPr lang="en-US" sz="1800" b="0" i="1" u="none" strike="noStrike" baseline="0" dirty="0">
                <a:latin typeface="Arial-ItalicMT"/>
              </a:rPr>
              <a:t>Prototype 1: </a:t>
            </a:r>
            <a:r>
              <a:rPr lang="en-US" sz="1800" b="0" i="0" u="none" strike="noStrike" baseline="0" dirty="0">
                <a:latin typeface="ArialMT"/>
              </a:rPr>
              <a:t>Testing different types of reward systems. Participants were asked to choose a</a:t>
            </a:r>
          </a:p>
          <a:p>
            <a:pPr algn="l"/>
            <a:r>
              <a:rPr lang="en-US" sz="1800" b="0" i="0" u="none" strike="noStrike" baseline="0" dirty="0">
                <a:latin typeface="ArialMT"/>
              </a:rPr>
              <a:t>preferred reward system, either Immediate - Cuts on utility bills, taxes etc. or Long term -</a:t>
            </a:r>
          </a:p>
          <a:p>
            <a:pPr algn="l"/>
            <a:r>
              <a:rPr lang="en-US" sz="1800" b="0" i="0" u="none" strike="noStrike" baseline="0" dirty="0">
                <a:latin typeface="ArialMT"/>
              </a:rPr>
              <a:t>Federal credits for lower loan rates, mortgage relief etc.</a:t>
            </a:r>
          </a:p>
          <a:p>
            <a:pPr algn="l"/>
            <a:r>
              <a:rPr lang="en-US" sz="1800" b="0" i="1" u="none" strike="noStrike" baseline="0" dirty="0">
                <a:latin typeface="Arial-ItalicMT"/>
              </a:rPr>
              <a:t>Prototype 2: </a:t>
            </a:r>
            <a:r>
              <a:rPr lang="en-US" sz="1800" b="0" i="0" u="none" strike="noStrike" baseline="0" dirty="0">
                <a:latin typeface="ArialMT"/>
              </a:rPr>
              <a:t>Testing relative reward redistribution. Participants were given rewards</a:t>
            </a:r>
          </a:p>
          <a:p>
            <a:pPr algn="l"/>
            <a:r>
              <a:rPr lang="en-US" sz="1800" b="0" i="0" u="none" strike="noStrike" baseline="0" dirty="0">
                <a:latin typeface="ArialMT"/>
              </a:rPr>
              <a:t>commensurate with their amount recycled directly or could opt in a relative system, where based</a:t>
            </a:r>
          </a:p>
          <a:p>
            <a:pPr algn="l"/>
            <a:r>
              <a:rPr lang="en-US" sz="1800" b="0" i="0" u="none" strike="noStrike" baseline="0" dirty="0">
                <a:latin typeface="ArialMT"/>
              </a:rPr>
              <a:t>on their performance relative to the community, the rewards were redistributed.</a:t>
            </a:r>
          </a:p>
          <a:p>
            <a:pPr algn="l"/>
            <a:r>
              <a:rPr lang="en-US" sz="1800" b="0" i="1" u="none" strike="noStrike" baseline="0" dirty="0">
                <a:latin typeface="Arial-ItalicMT"/>
              </a:rPr>
              <a:t>Learnings:</a:t>
            </a:r>
          </a:p>
          <a:p>
            <a:pPr algn="l"/>
            <a:r>
              <a:rPr lang="en-US" sz="1800" b="0" i="0" u="none" strike="noStrike" baseline="0" dirty="0">
                <a:latin typeface="ArialMT"/>
              </a:rPr>
              <a:t>● People prefer immediate rewards over long term rewards, which is purely instinctive and</a:t>
            </a:r>
          </a:p>
          <a:p>
            <a:pPr algn="l"/>
            <a:r>
              <a:rPr lang="en-US" sz="1800" b="0" i="0" u="none" strike="noStrike" baseline="0" dirty="0">
                <a:latin typeface="ArialMT"/>
              </a:rPr>
              <a:t>includes no calculated decision making</a:t>
            </a:r>
          </a:p>
          <a:p>
            <a:pPr algn="l"/>
            <a:r>
              <a:rPr lang="en-US" sz="1800" b="0" i="0" u="none" strike="noStrike" baseline="0" dirty="0">
                <a:latin typeface="ArialMT"/>
              </a:rPr>
              <a:t>● People do not want their rewards to be influenced by patterns of the community. Ideally</a:t>
            </a:r>
          </a:p>
          <a:p>
            <a:pPr algn="l"/>
            <a:r>
              <a:rPr lang="en-US" sz="1800" b="0" i="0" u="none" strike="noStrike" baseline="0" dirty="0">
                <a:latin typeface="ArialMT"/>
              </a:rPr>
              <a:t>competitive nature should foster better individual behavior, but seemingly is not observed</a:t>
            </a:r>
          </a:p>
          <a:p>
            <a:pPr algn="l"/>
            <a:r>
              <a:rPr lang="en-US" sz="1800" b="0" i="0" u="none" strike="noStrike" baseline="0" dirty="0">
                <a:latin typeface="ArialMT"/>
              </a:rPr>
              <a:t>in the testing.</a:t>
            </a:r>
          </a:p>
          <a:p>
            <a:pPr algn="l"/>
            <a:r>
              <a:rPr lang="en-US" sz="1800" b="0" i="0" u="none" strike="noStrike" baseline="0" dirty="0">
                <a:latin typeface="ArialMT"/>
              </a:rPr>
              <a:t>● If people do choose relative rewards, they do not agree with “recycled amount” as a</a:t>
            </a:r>
          </a:p>
          <a:p>
            <a:pPr algn="l"/>
            <a:r>
              <a:rPr lang="en-US" sz="1800" b="0" i="0" u="none" strike="noStrike" baseline="0" dirty="0">
                <a:latin typeface="ArialMT"/>
              </a:rPr>
              <a:t>proper metric.</a:t>
            </a:r>
            <a:endParaRPr lang="en-US" dirty="0"/>
          </a:p>
        </p:txBody>
      </p:sp>
      <p:sp>
        <p:nvSpPr>
          <p:cNvPr id="4" name="Slide Number Placeholder 3"/>
          <p:cNvSpPr>
            <a:spLocks noGrp="1"/>
          </p:cNvSpPr>
          <p:nvPr>
            <p:ph type="sldNum" sz="quarter" idx="5"/>
          </p:nvPr>
        </p:nvSpPr>
        <p:spPr/>
        <p:txBody>
          <a:bodyPr/>
          <a:lstStyle/>
          <a:p>
            <a:fld id="{AABF753C-95A8-47E0-839E-FCA72B517554}" type="slidenum">
              <a:rPr lang="en-US" smtClean="0"/>
              <a:t>17</a:t>
            </a:fld>
            <a:endParaRPr lang="en-US"/>
          </a:p>
        </p:txBody>
      </p:sp>
    </p:spTree>
    <p:extLst>
      <p:ext uri="{BB962C8B-B14F-4D97-AF65-F5344CB8AC3E}">
        <p14:creationId xmlns:p14="http://schemas.microsoft.com/office/powerpoint/2010/main" val="1632954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Arial-BoldMT"/>
              </a:rPr>
              <a:t>Idea 2: Punishment </a:t>
            </a:r>
            <a:r>
              <a:rPr lang="en-US" sz="1800" b="0" i="0" u="none" strike="noStrike" baseline="0" dirty="0">
                <a:latin typeface="ArialMT"/>
              </a:rPr>
              <a:t>based system factoring in the waste </a:t>
            </a:r>
            <a:r>
              <a:rPr lang="en-US" sz="1800" b="1" i="0" u="none" strike="noStrike" baseline="0" dirty="0">
                <a:latin typeface="Arial-BoldMT"/>
              </a:rPr>
              <a:t>generation </a:t>
            </a:r>
            <a:r>
              <a:rPr lang="en-US" sz="1800" b="0" i="0" u="none" strike="noStrike" baseline="0" dirty="0">
                <a:latin typeface="ArialMT"/>
              </a:rPr>
              <a:t>aspect</a:t>
            </a:r>
          </a:p>
          <a:p>
            <a:pPr algn="l"/>
            <a:r>
              <a:rPr lang="en-US" sz="1800" b="0" i="1" u="none" strike="noStrike" baseline="0" dirty="0">
                <a:latin typeface="Arial-ItalicMT"/>
              </a:rPr>
              <a:t>Prototype 1: </a:t>
            </a:r>
            <a:r>
              <a:rPr lang="en-US" sz="1800" b="0" i="0" u="none" strike="noStrike" baseline="0" dirty="0">
                <a:latin typeface="ArialMT"/>
              </a:rPr>
              <a:t>Testing 2 things. 1) Do people even read packaging and if so, does it impact their</a:t>
            </a:r>
          </a:p>
          <a:p>
            <a:pPr algn="l"/>
            <a:r>
              <a:rPr lang="en-US" sz="1800" b="0" i="0" u="none" strike="noStrike" baseline="0" dirty="0">
                <a:latin typeface="ArialMT"/>
              </a:rPr>
              <a:t>purchase decision concerning their environmental impact? 2) Will people agree to a mandatory</a:t>
            </a:r>
          </a:p>
          <a:p>
            <a:pPr algn="l"/>
            <a:r>
              <a:rPr lang="en-US" sz="1800" b="0" i="0" u="none" strike="noStrike" baseline="0" dirty="0">
                <a:latin typeface="ArialMT"/>
              </a:rPr>
              <a:t>program about logging waste generation of an individual at the source (purchase time).</a:t>
            </a:r>
          </a:p>
          <a:p>
            <a:pPr algn="l"/>
            <a:r>
              <a:rPr lang="en-US" sz="1800" b="0" i="1" u="none" strike="noStrike" baseline="0" dirty="0">
                <a:latin typeface="Arial-ItalicMT"/>
              </a:rPr>
              <a:t>Prototype 2: </a:t>
            </a:r>
            <a:r>
              <a:rPr lang="en-US" sz="1800" b="0" i="0" u="none" strike="noStrike" baseline="0" dirty="0">
                <a:latin typeface="ArialMT"/>
              </a:rPr>
              <a:t>Testing penalty system based on waste generation metric of an individual.</a:t>
            </a:r>
          </a:p>
          <a:p>
            <a:pPr algn="l"/>
            <a:r>
              <a:rPr lang="en-US" sz="1800" b="0" i="1" u="none" strike="noStrike" baseline="0" dirty="0">
                <a:latin typeface="Arial-ItalicMT"/>
              </a:rPr>
              <a:t>Learnings:</a:t>
            </a:r>
          </a:p>
          <a:p>
            <a:pPr algn="l"/>
            <a:r>
              <a:rPr lang="en-US" sz="1800" b="0" i="0" u="none" strike="noStrike" baseline="0" dirty="0">
                <a:latin typeface="ArialMT"/>
              </a:rPr>
              <a:t>● Printing environmental impact on packaging is more or less irrelevant, as people tend</a:t>
            </a:r>
          </a:p>
          <a:p>
            <a:pPr algn="l"/>
            <a:r>
              <a:rPr lang="en-US" sz="1800" b="0" i="0" u="none" strike="noStrike" baseline="0" dirty="0">
                <a:latin typeface="ArialMT"/>
              </a:rPr>
              <a:t>not to make their purchase decisions based on those factors.</a:t>
            </a:r>
          </a:p>
          <a:p>
            <a:pPr algn="l"/>
            <a:r>
              <a:rPr lang="en-US" sz="1800" b="0" i="0" u="none" strike="noStrike" baseline="0" dirty="0">
                <a:latin typeface="ArialMT"/>
              </a:rPr>
              <a:t>● Mandatory waste generation log for individuals does not seem to sit well with people.</a:t>
            </a:r>
          </a:p>
          <a:p>
            <a:pPr algn="l"/>
            <a:r>
              <a:rPr lang="en-US" sz="1800" b="0" i="0" u="none" strike="noStrike" baseline="0" dirty="0">
                <a:latin typeface="ArialMT"/>
              </a:rPr>
              <a:t>● People do not want to get penalized for their purchases. Even if they agree to it as a part</a:t>
            </a:r>
          </a:p>
          <a:p>
            <a:pPr algn="l"/>
            <a:r>
              <a:rPr lang="en-US" sz="1800" b="0" i="0" u="none" strike="noStrike" baseline="0" dirty="0">
                <a:latin typeface="ArialMT"/>
              </a:rPr>
              <a:t>of a new tax regime, just the amount of waste generated is not a good metric if all of it</a:t>
            </a:r>
          </a:p>
          <a:p>
            <a:pPr algn="l"/>
            <a:r>
              <a:rPr lang="en-US" sz="1800" b="0" i="0" u="none" strike="noStrike" baseline="0" dirty="0">
                <a:latin typeface="ArialMT"/>
              </a:rPr>
              <a:t>just ends in landfill.</a:t>
            </a:r>
            <a:endParaRPr lang="en-US" dirty="0"/>
          </a:p>
        </p:txBody>
      </p:sp>
      <p:sp>
        <p:nvSpPr>
          <p:cNvPr id="4" name="Slide Number Placeholder 3"/>
          <p:cNvSpPr>
            <a:spLocks noGrp="1"/>
          </p:cNvSpPr>
          <p:nvPr>
            <p:ph type="sldNum" sz="quarter" idx="5"/>
          </p:nvPr>
        </p:nvSpPr>
        <p:spPr/>
        <p:txBody>
          <a:bodyPr/>
          <a:lstStyle/>
          <a:p>
            <a:fld id="{AABF753C-95A8-47E0-839E-FCA72B517554}" type="slidenum">
              <a:rPr lang="en-US" smtClean="0"/>
              <a:t>35</a:t>
            </a:fld>
            <a:endParaRPr lang="en-US"/>
          </a:p>
        </p:txBody>
      </p:sp>
    </p:spTree>
    <p:extLst>
      <p:ext uri="{BB962C8B-B14F-4D97-AF65-F5344CB8AC3E}">
        <p14:creationId xmlns:p14="http://schemas.microsoft.com/office/powerpoint/2010/main" val="3308096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6137-7F5C-B74D-F96F-A90594F1EB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F315FF-D4C6-297B-D92A-F9F66AC48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30C5C0-8D90-9D2E-1550-0AA3974962C2}"/>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5" name="Footer Placeholder 4">
            <a:extLst>
              <a:ext uri="{FF2B5EF4-FFF2-40B4-BE49-F238E27FC236}">
                <a16:creationId xmlns:a16="http://schemas.microsoft.com/office/drawing/2014/main" id="{CB773A5B-B0BE-1FF6-A084-D6CF04A55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892B1-B8FE-BF55-EDB8-3A7E976E9CE5}"/>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50014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EDCD-3337-8FF2-BD7B-25845939D9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9A695C-2FBF-A5B2-8E73-CF7A082C2B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46429-DA9E-2FBA-0483-D18B8003E5EE}"/>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5" name="Footer Placeholder 4">
            <a:extLst>
              <a:ext uri="{FF2B5EF4-FFF2-40B4-BE49-F238E27FC236}">
                <a16:creationId xmlns:a16="http://schemas.microsoft.com/office/drawing/2014/main" id="{14F98B64-75DC-5A8B-5730-354E203B5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9A8AA-A180-3E5F-D8AD-29CA80E756D3}"/>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13614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15A1A-0A24-BEA3-4B49-FB69033074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4698ED-1EDF-78B2-A960-5B1EC927D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041D8-050B-38C1-BB64-7BAE94AC5205}"/>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5" name="Footer Placeholder 4">
            <a:extLst>
              <a:ext uri="{FF2B5EF4-FFF2-40B4-BE49-F238E27FC236}">
                <a16:creationId xmlns:a16="http://schemas.microsoft.com/office/drawing/2014/main" id="{9653198D-3B0E-28B6-0624-121974CEE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0C9AE-81AC-3ACB-0023-CC113647043D}"/>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4484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8ED8-E272-08EE-DC9C-C0FF5F341D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C041D0-FEEC-BA68-8AA5-8616579513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3583A-0186-5014-37AC-65B1BDB8009D}"/>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5" name="Footer Placeholder 4">
            <a:extLst>
              <a:ext uri="{FF2B5EF4-FFF2-40B4-BE49-F238E27FC236}">
                <a16:creationId xmlns:a16="http://schemas.microsoft.com/office/drawing/2014/main" id="{4C9E5A8E-7877-873D-F5F3-36AC5FC8D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89D86-035A-0340-40AA-BEEE9E74D4CB}"/>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323113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FE45-B755-9556-ACBA-A43409794E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31B727-FAFD-6BCD-A056-0EE4E1329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117A88-C19B-3B63-099D-87A9A813A92A}"/>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5" name="Footer Placeholder 4">
            <a:extLst>
              <a:ext uri="{FF2B5EF4-FFF2-40B4-BE49-F238E27FC236}">
                <a16:creationId xmlns:a16="http://schemas.microsoft.com/office/drawing/2014/main" id="{E6783BA7-39EE-D808-24A9-AF275404E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D5A96-3292-0C02-EE84-3FF15BC2D110}"/>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33116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692D-4391-795A-282F-3757B47D8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875697-FB9E-6912-A176-1CAD6FC55A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B30894-ED64-9C8B-9277-917BA51CF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06F950-336F-9B97-403F-140FA9A64465}"/>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6" name="Footer Placeholder 5">
            <a:extLst>
              <a:ext uri="{FF2B5EF4-FFF2-40B4-BE49-F238E27FC236}">
                <a16:creationId xmlns:a16="http://schemas.microsoft.com/office/drawing/2014/main" id="{7F98FF5A-19F4-8C92-A2E8-3DB5B0641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3CA90-2314-4FE1-53D2-2A88E1916F3E}"/>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15401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D48A-DC5C-CB7B-FE17-1952732C94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4E7FAA-FA24-923B-2A2C-53C71F3360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B083A-75EA-9390-8012-81EF18C3CC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765C83-E291-6737-28A2-3047936BE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E9EB9-3FFF-EBBB-7AA9-64CAAFC48E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28DCB9-6F33-2838-5A60-C63DB2737998}"/>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8" name="Footer Placeholder 7">
            <a:extLst>
              <a:ext uri="{FF2B5EF4-FFF2-40B4-BE49-F238E27FC236}">
                <a16:creationId xmlns:a16="http://schemas.microsoft.com/office/drawing/2014/main" id="{A631A36F-5895-0145-E90D-2128DE376D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330039-CF2D-2CB9-545E-FBEEE5567B2F}"/>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106284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A83A-1C15-E5E3-9F31-19026201A1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2D5381-741E-477F-6920-B90F45171AFF}"/>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4" name="Footer Placeholder 3">
            <a:extLst>
              <a:ext uri="{FF2B5EF4-FFF2-40B4-BE49-F238E27FC236}">
                <a16:creationId xmlns:a16="http://schemas.microsoft.com/office/drawing/2014/main" id="{81B201D5-3927-1754-A81C-4D27842B40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F1623E-F711-649E-9531-6FFF81336BDC}"/>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292934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28563-5009-135E-7170-B54D40C23F42}"/>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3" name="Footer Placeholder 2">
            <a:extLst>
              <a:ext uri="{FF2B5EF4-FFF2-40B4-BE49-F238E27FC236}">
                <a16:creationId xmlns:a16="http://schemas.microsoft.com/office/drawing/2014/main" id="{578DC109-7771-1EF3-E431-536DBB0DFA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FDF60-D104-DBC4-8494-672F592BCDDA}"/>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272329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C450-EF23-8850-18C2-4F34A3D89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38E463-47B6-E13C-FF68-7B2F3EE3A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658778-8977-B6F3-68F6-5B8D3DAC8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34A97-F273-F354-AB43-50759B0FFB59}"/>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6" name="Footer Placeholder 5">
            <a:extLst>
              <a:ext uri="{FF2B5EF4-FFF2-40B4-BE49-F238E27FC236}">
                <a16:creationId xmlns:a16="http://schemas.microsoft.com/office/drawing/2014/main" id="{CEDF6EA1-0235-065A-D6A4-163CECACB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7422D-04AF-2BA7-73D3-124847658003}"/>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375192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4942-602E-6AC8-F039-E7A93C057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12C4A0-0BE5-37CC-AF21-8C9225CD8B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5EF88C-021C-DE1B-DBE2-952C33256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F5D4C-5CA1-69DC-09FE-A50C4A865099}"/>
              </a:ext>
            </a:extLst>
          </p:cNvPr>
          <p:cNvSpPr>
            <a:spLocks noGrp="1"/>
          </p:cNvSpPr>
          <p:nvPr>
            <p:ph type="dt" sz="half" idx="10"/>
          </p:nvPr>
        </p:nvSpPr>
        <p:spPr/>
        <p:txBody>
          <a:bodyPr/>
          <a:lstStyle/>
          <a:p>
            <a:fld id="{0902CD79-84D1-47CA-820E-3418AA614487}" type="datetimeFigureOut">
              <a:rPr lang="en-US" smtClean="0"/>
              <a:t>12/12/2023</a:t>
            </a:fld>
            <a:endParaRPr lang="en-US"/>
          </a:p>
        </p:txBody>
      </p:sp>
      <p:sp>
        <p:nvSpPr>
          <p:cNvPr id="6" name="Footer Placeholder 5">
            <a:extLst>
              <a:ext uri="{FF2B5EF4-FFF2-40B4-BE49-F238E27FC236}">
                <a16:creationId xmlns:a16="http://schemas.microsoft.com/office/drawing/2014/main" id="{FCA4D347-0821-1BD1-74C5-D6D4AC0B1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45CCC7-D4AB-3CE2-CBDE-E2ACB5CD926D}"/>
              </a:ext>
            </a:extLst>
          </p:cNvPr>
          <p:cNvSpPr>
            <a:spLocks noGrp="1"/>
          </p:cNvSpPr>
          <p:nvPr>
            <p:ph type="sldNum" sz="quarter" idx="12"/>
          </p:nvPr>
        </p:nvSpPr>
        <p:spPr/>
        <p:txBody>
          <a:bodyPr/>
          <a:lstStyle/>
          <a:p>
            <a:fld id="{F81C07EB-1C79-455C-BDFF-6A72C41CCE65}" type="slidenum">
              <a:rPr lang="en-US" smtClean="0"/>
              <a:t>‹#›</a:t>
            </a:fld>
            <a:endParaRPr lang="en-US"/>
          </a:p>
        </p:txBody>
      </p:sp>
    </p:spTree>
    <p:extLst>
      <p:ext uri="{BB962C8B-B14F-4D97-AF65-F5344CB8AC3E}">
        <p14:creationId xmlns:p14="http://schemas.microsoft.com/office/powerpoint/2010/main" val="129736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274BB-5B33-A894-1741-C5221C99A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76128-B267-1299-5033-E5B8F4C76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33093-FE16-E3AC-8F54-E9E7975CB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2CD79-84D1-47CA-820E-3418AA614487}" type="datetimeFigureOut">
              <a:rPr lang="en-US" smtClean="0"/>
              <a:t>12/12/2023</a:t>
            </a:fld>
            <a:endParaRPr lang="en-US"/>
          </a:p>
        </p:txBody>
      </p:sp>
      <p:sp>
        <p:nvSpPr>
          <p:cNvPr id="5" name="Footer Placeholder 4">
            <a:extLst>
              <a:ext uri="{FF2B5EF4-FFF2-40B4-BE49-F238E27FC236}">
                <a16:creationId xmlns:a16="http://schemas.microsoft.com/office/drawing/2014/main" id="{12E06D06-6E7F-50DE-304B-9A62DCCBC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9920E3-6DCE-55A0-9AAA-36A77C7F5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C07EB-1C79-455C-BDFF-6A72C41CCE65}" type="slidenum">
              <a:rPr lang="en-US" smtClean="0"/>
              <a:t>‹#›</a:t>
            </a:fld>
            <a:endParaRPr lang="en-US"/>
          </a:p>
        </p:txBody>
      </p:sp>
    </p:spTree>
    <p:extLst>
      <p:ext uri="{BB962C8B-B14F-4D97-AF65-F5344CB8AC3E}">
        <p14:creationId xmlns:p14="http://schemas.microsoft.com/office/powerpoint/2010/main" val="318119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10" Type="http://schemas.openxmlformats.org/officeDocument/2006/relationships/chart" Target="../charts/chart1.xml"/><Relationship Id="rId4" Type="http://schemas.openxmlformats.org/officeDocument/2006/relationships/image" Target="../media/image19.png"/><Relationship Id="rId9"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18.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2.svg"/><Relationship Id="rId3" Type="http://schemas.openxmlformats.org/officeDocument/2006/relationships/image" Target="../media/image30.svg"/><Relationship Id="rId7" Type="http://schemas.openxmlformats.org/officeDocument/2006/relationships/image" Target="../media/image36.svg"/><Relationship Id="rId12"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sv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0.svg"/><Relationship Id="rId7" Type="http://schemas.openxmlformats.org/officeDocument/2006/relationships/image" Target="../media/image42.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34.svg"/><Relationship Id="rId10" Type="http://schemas.openxmlformats.org/officeDocument/2006/relationships/image" Target="../media/image45.png"/><Relationship Id="rId4" Type="http://schemas.openxmlformats.org/officeDocument/2006/relationships/image" Target="../media/image33.png"/><Relationship Id="rId9" Type="http://schemas.openxmlformats.org/officeDocument/2006/relationships/image" Target="../media/image4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0.svg"/><Relationship Id="rId3" Type="http://schemas.openxmlformats.org/officeDocument/2006/relationships/image" Target="../media/image30.svg"/><Relationship Id="rId7" Type="http://schemas.openxmlformats.org/officeDocument/2006/relationships/image" Target="../media/image42.svg"/><Relationship Id="rId12" Type="http://schemas.openxmlformats.org/officeDocument/2006/relationships/image" Target="../media/image4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8.svg"/><Relationship Id="rId5" Type="http://schemas.openxmlformats.org/officeDocument/2006/relationships/image" Target="../media/image34.svg"/><Relationship Id="rId15" Type="http://schemas.openxmlformats.org/officeDocument/2006/relationships/image" Target="../media/image46.svg"/><Relationship Id="rId10" Type="http://schemas.openxmlformats.org/officeDocument/2006/relationships/image" Target="../media/image47.png"/><Relationship Id="rId4" Type="http://schemas.openxmlformats.org/officeDocument/2006/relationships/image" Target="../media/image33.png"/><Relationship Id="rId9" Type="http://schemas.openxmlformats.org/officeDocument/2006/relationships/image" Target="../media/image44.svg"/><Relationship Id="rId14"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svg"/><Relationship Id="rId3" Type="http://schemas.openxmlformats.org/officeDocument/2006/relationships/image" Target="../media/image30.svg"/><Relationship Id="rId7" Type="http://schemas.openxmlformats.org/officeDocument/2006/relationships/image" Target="../media/image42.svg"/><Relationship Id="rId12" Type="http://schemas.openxmlformats.org/officeDocument/2006/relationships/image" Target="../media/image5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50.svg"/><Relationship Id="rId5" Type="http://schemas.openxmlformats.org/officeDocument/2006/relationships/image" Target="../media/image34.svg"/><Relationship Id="rId10" Type="http://schemas.openxmlformats.org/officeDocument/2006/relationships/image" Target="../media/image49.png"/><Relationship Id="rId4" Type="http://schemas.openxmlformats.org/officeDocument/2006/relationships/image" Target="../media/image33.png"/><Relationship Id="rId9" Type="http://schemas.openxmlformats.org/officeDocument/2006/relationships/image" Target="../media/image48.sv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0.svg"/><Relationship Id="rId7" Type="http://schemas.openxmlformats.org/officeDocument/2006/relationships/image" Target="../media/image42.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50.svg"/><Relationship Id="rId5" Type="http://schemas.openxmlformats.org/officeDocument/2006/relationships/image" Target="../media/image34.svg"/><Relationship Id="rId10" Type="http://schemas.openxmlformats.org/officeDocument/2006/relationships/image" Target="../media/image49.png"/><Relationship Id="rId4" Type="http://schemas.openxmlformats.org/officeDocument/2006/relationships/image" Target="../media/image33.png"/><Relationship Id="rId9" Type="http://schemas.openxmlformats.org/officeDocument/2006/relationships/image" Target="../media/image48.svg"/></Relationships>
</file>

<file path=ppt/slides/_rels/slide2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3" Type="http://schemas.openxmlformats.org/officeDocument/2006/relationships/image" Target="../media/image30.svg"/><Relationship Id="rId7" Type="http://schemas.openxmlformats.org/officeDocument/2006/relationships/image" Target="../media/image48.svg"/><Relationship Id="rId12" Type="http://schemas.openxmlformats.org/officeDocument/2006/relationships/image" Target="../media/image57.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6.svg"/><Relationship Id="rId5" Type="http://schemas.openxmlformats.org/officeDocument/2006/relationships/image" Target="../media/image40.svg"/><Relationship Id="rId10" Type="http://schemas.openxmlformats.org/officeDocument/2006/relationships/image" Target="../media/image55.png"/><Relationship Id="rId4" Type="http://schemas.openxmlformats.org/officeDocument/2006/relationships/image" Target="../media/image39.png"/><Relationship Id="rId9" Type="http://schemas.openxmlformats.org/officeDocument/2006/relationships/image" Target="../media/image54.svg"/></Relationships>
</file>

<file path=ppt/slides/_rels/slide2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3" Type="http://schemas.openxmlformats.org/officeDocument/2006/relationships/image" Target="../media/image30.svg"/><Relationship Id="rId7" Type="http://schemas.openxmlformats.org/officeDocument/2006/relationships/image" Target="../media/image48.svg"/><Relationship Id="rId12" Type="http://schemas.openxmlformats.org/officeDocument/2006/relationships/image" Target="../media/image57.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6.svg"/><Relationship Id="rId5" Type="http://schemas.openxmlformats.org/officeDocument/2006/relationships/image" Target="../media/image40.svg"/><Relationship Id="rId10" Type="http://schemas.openxmlformats.org/officeDocument/2006/relationships/image" Target="../media/image55.png"/><Relationship Id="rId4" Type="http://schemas.openxmlformats.org/officeDocument/2006/relationships/image" Target="../media/image39.png"/><Relationship Id="rId9" Type="http://schemas.openxmlformats.org/officeDocument/2006/relationships/image" Target="../media/image54.svg"/></Relationships>
</file>

<file path=ppt/slides/_rels/slide25.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3" Type="http://schemas.openxmlformats.org/officeDocument/2006/relationships/image" Target="../media/image30.svg"/><Relationship Id="rId7" Type="http://schemas.openxmlformats.org/officeDocument/2006/relationships/image" Target="../media/image48.svg"/><Relationship Id="rId12" Type="http://schemas.openxmlformats.org/officeDocument/2006/relationships/image" Target="../media/image57.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6.svg"/><Relationship Id="rId5" Type="http://schemas.openxmlformats.org/officeDocument/2006/relationships/image" Target="../media/image40.svg"/><Relationship Id="rId15" Type="http://schemas.openxmlformats.org/officeDocument/2006/relationships/image" Target="../media/image60.svg"/><Relationship Id="rId10" Type="http://schemas.openxmlformats.org/officeDocument/2006/relationships/image" Target="../media/image55.png"/><Relationship Id="rId4" Type="http://schemas.openxmlformats.org/officeDocument/2006/relationships/image" Target="../media/image39.png"/><Relationship Id="rId9" Type="http://schemas.openxmlformats.org/officeDocument/2006/relationships/image" Target="../media/image54.svg"/><Relationship Id="rId14" Type="http://schemas.openxmlformats.org/officeDocument/2006/relationships/image" Target="../media/image59.png"/></Relationships>
</file>

<file path=ppt/slides/_rels/slide26.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3" Type="http://schemas.openxmlformats.org/officeDocument/2006/relationships/image" Target="../media/image30.svg"/><Relationship Id="rId7" Type="http://schemas.openxmlformats.org/officeDocument/2006/relationships/image" Target="../media/image48.svg"/><Relationship Id="rId12" Type="http://schemas.openxmlformats.org/officeDocument/2006/relationships/image" Target="../media/image57.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6.svg"/><Relationship Id="rId5" Type="http://schemas.openxmlformats.org/officeDocument/2006/relationships/image" Target="../media/image40.svg"/><Relationship Id="rId15" Type="http://schemas.openxmlformats.org/officeDocument/2006/relationships/image" Target="../media/image62.svg"/><Relationship Id="rId10" Type="http://schemas.openxmlformats.org/officeDocument/2006/relationships/image" Target="../media/image55.png"/><Relationship Id="rId4" Type="http://schemas.openxmlformats.org/officeDocument/2006/relationships/image" Target="../media/image39.png"/><Relationship Id="rId9" Type="http://schemas.openxmlformats.org/officeDocument/2006/relationships/image" Target="../media/image54.svg"/><Relationship Id="rId1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2.svg"/><Relationship Id="rId7" Type="http://schemas.openxmlformats.org/officeDocument/2006/relationships/image" Target="../media/image67.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24.svg"/><Relationship Id="rId5" Type="http://schemas.openxmlformats.org/officeDocument/2006/relationships/image" Target="../media/image42.sv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17.svg"/></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2.svg"/><Relationship Id="rId7" Type="http://schemas.openxmlformats.org/officeDocument/2006/relationships/image" Target="../media/image67.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24.svg"/><Relationship Id="rId5" Type="http://schemas.openxmlformats.org/officeDocument/2006/relationships/image" Target="../media/image42.sv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17.svg"/></Relationships>
</file>

<file path=ppt/slides/_rels/slide3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67.svg"/><Relationship Id="rId7" Type="http://schemas.openxmlformats.org/officeDocument/2006/relationships/image" Target="../media/image24.sv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42.svg"/><Relationship Id="rId5" Type="http://schemas.openxmlformats.org/officeDocument/2006/relationships/image" Target="../media/image17.svg"/><Relationship Id="rId10" Type="http://schemas.openxmlformats.org/officeDocument/2006/relationships/image" Target="../media/image41.png"/><Relationship Id="rId4" Type="http://schemas.openxmlformats.org/officeDocument/2006/relationships/image" Target="../media/image16.png"/><Relationship Id="rId9" Type="http://schemas.openxmlformats.org/officeDocument/2006/relationships/image" Target="../media/image32.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69.svg"/></Relationships>
</file>

<file path=ppt/slides/_rels/slide36.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svg"/><Relationship Id="rId3" Type="http://schemas.openxmlformats.org/officeDocument/2006/relationships/image" Target="../media/image69.svg"/><Relationship Id="rId7" Type="http://schemas.openxmlformats.org/officeDocument/2006/relationships/image" Target="../media/image71.svg"/><Relationship Id="rId12" Type="http://schemas.openxmlformats.org/officeDocument/2006/relationships/image" Target="../media/image76.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svg"/><Relationship Id="rId5" Type="http://schemas.openxmlformats.org/officeDocument/2006/relationships/image" Target="../media/image32.svg"/><Relationship Id="rId10" Type="http://schemas.openxmlformats.org/officeDocument/2006/relationships/image" Target="../media/image74.png"/><Relationship Id="rId4" Type="http://schemas.openxmlformats.org/officeDocument/2006/relationships/image" Target="../media/image31.png"/><Relationship Id="rId9" Type="http://schemas.openxmlformats.org/officeDocument/2006/relationships/image" Target="../media/image73.svg"/></Relationships>
</file>

<file path=ppt/slides/_rels/slide37.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svg"/><Relationship Id="rId3" Type="http://schemas.openxmlformats.org/officeDocument/2006/relationships/image" Target="../media/image69.svg"/><Relationship Id="rId7" Type="http://schemas.openxmlformats.org/officeDocument/2006/relationships/image" Target="../media/image71.svg"/><Relationship Id="rId12" Type="http://schemas.openxmlformats.org/officeDocument/2006/relationships/image" Target="../media/image76.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svg"/><Relationship Id="rId5" Type="http://schemas.openxmlformats.org/officeDocument/2006/relationships/image" Target="../media/image32.svg"/><Relationship Id="rId15" Type="http://schemas.openxmlformats.org/officeDocument/2006/relationships/image" Target="../media/image79.svg"/><Relationship Id="rId10" Type="http://schemas.openxmlformats.org/officeDocument/2006/relationships/image" Target="../media/image74.png"/><Relationship Id="rId4" Type="http://schemas.openxmlformats.org/officeDocument/2006/relationships/image" Target="../media/image31.png"/><Relationship Id="rId9" Type="http://schemas.openxmlformats.org/officeDocument/2006/relationships/image" Target="../media/image73.svg"/><Relationship Id="rId14" Type="http://schemas.openxmlformats.org/officeDocument/2006/relationships/image" Target="../media/image78.png"/></Relationships>
</file>

<file path=ppt/slides/_rels/slide38.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svg"/><Relationship Id="rId3" Type="http://schemas.openxmlformats.org/officeDocument/2006/relationships/image" Target="../media/image69.svg"/><Relationship Id="rId7" Type="http://schemas.openxmlformats.org/officeDocument/2006/relationships/image" Target="../media/image71.svg"/><Relationship Id="rId12" Type="http://schemas.openxmlformats.org/officeDocument/2006/relationships/image" Target="../media/image76.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svg"/><Relationship Id="rId5" Type="http://schemas.openxmlformats.org/officeDocument/2006/relationships/image" Target="../media/image32.svg"/><Relationship Id="rId15" Type="http://schemas.openxmlformats.org/officeDocument/2006/relationships/image" Target="../media/image54.svg"/><Relationship Id="rId10" Type="http://schemas.openxmlformats.org/officeDocument/2006/relationships/image" Target="../media/image74.png"/><Relationship Id="rId4" Type="http://schemas.openxmlformats.org/officeDocument/2006/relationships/image" Target="../media/image31.png"/><Relationship Id="rId9" Type="http://schemas.openxmlformats.org/officeDocument/2006/relationships/image" Target="../media/image73.svg"/><Relationship Id="rId14" Type="http://schemas.openxmlformats.org/officeDocument/2006/relationships/image" Target="../media/image53.png"/></Relationships>
</file>

<file path=ppt/slides/_rels/slide3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svg"/><Relationship Id="rId7" Type="http://schemas.openxmlformats.org/officeDocument/2006/relationships/image" Target="../media/image75.sv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54.svg"/><Relationship Id="rId5" Type="http://schemas.openxmlformats.org/officeDocument/2006/relationships/image" Target="../media/image73.svg"/><Relationship Id="rId10" Type="http://schemas.openxmlformats.org/officeDocument/2006/relationships/image" Target="../media/image53.png"/><Relationship Id="rId4" Type="http://schemas.openxmlformats.org/officeDocument/2006/relationships/image" Target="../media/image72.png"/><Relationship Id="rId9" Type="http://schemas.openxmlformats.org/officeDocument/2006/relationships/image" Target="../media/image7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0.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40.svg"/><Relationship Id="rId18" Type="http://schemas.openxmlformats.org/officeDocument/2006/relationships/image" Target="../media/image80.png"/><Relationship Id="rId3" Type="http://schemas.openxmlformats.org/officeDocument/2006/relationships/image" Target="../media/image71.svg"/><Relationship Id="rId7" Type="http://schemas.openxmlformats.org/officeDocument/2006/relationships/image" Target="../media/image75.svg"/><Relationship Id="rId12" Type="http://schemas.openxmlformats.org/officeDocument/2006/relationships/image" Target="../media/image39.png"/><Relationship Id="rId17" Type="http://schemas.openxmlformats.org/officeDocument/2006/relationships/image" Target="../media/image58.svg"/><Relationship Id="rId2" Type="http://schemas.openxmlformats.org/officeDocument/2006/relationships/image" Target="../media/image70.png"/><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54.svg"/><Relationship Id="rId5" Type="http://schemas.openxmlformats.org/officeDocument/2006/relationships/image" Target="../media/image73.svg"/><Relationship Id="rId15" Type="http://schemas.openxmlformats.org/officeDocument/2006/relationships/image" Target="../media/image56.svg"/><Relationship Id="rId10" Type="http://schemas.openxmlformats.org/officeDocument/2006/relationships/image" Target="../media/image53.png"/><Relationship Id="rId19" Type="http://schemas.openxmlformats.org/officeDocument/2006/relationships/image" Target="../media/image81.svg"/><Relationship Id="rId4" Type="http://schemas.openxmlformats.org/officeDocument/2006/relationships/image" Target="../media/image72.png"/><Relationship Id="rId9" Type="http://schemas.openxmlformats.org/officeDocument/2006/relationships/image" Target="../media/image77.svg"/><Relationship Id="rId1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F37F-59A3-653F-E498-DFE2E3BC9443}"/>
              </a:ext>
            </a:extLst>
          </p:cNvPr>
          <p:cNvSpPr>
            <a:spLocks noGrp="1"/>
          </p:cNvSpPr>
          <p:nvPr>
            <p:ph type="ctrTitle"/>
          </p:nvPr>
        </p:nvSpPr>
        <p:spPr>
          <a:xfrm>
            <a:off x="1524000" y="1122363"/>
            <a:ext cx="9144000" cy="1498007"/>
          </a:xfrm>
        </p:spPr>
        <p:txBody>
          <a:bodyPr>
            <a:normAutofit/>
          </a:bodyPr>
          <a:lstStyle/>
          <a:p>
            <a:r>
              <a:rPr lang="en-US" sz="7200" b="1" dirty="0">
                <a:latin typeface="+mn-lt"/>
              </a:rPr>
              <a:t>Recycle </a:t>
            </a:r>
            <a:r>
              <a:rPr lang="en-US" sz="7200" b="1" dirty="0">
                <a:solidFill>
                  <a:schemeClr val="accent6"/>
                </a:solidFill>
                <a:latin typeface="+mn-lt"/>
              </a:rPr>
              <a:t>If You Will</a:t>
            </a:r>
          </a:p>
        </p:txBody>
      </p:sp>
      <p:sp>
        <p:nvSpPr>
          <p:cNvPr id="3" name="Subtitle 2">
            <a:extLst>
              <a:ext uri="{FF2B5EF4-FFF2-40B4-BE49-F238E27FC236}">
                <a16:creationId xmlns:a16="http://schemas.microsoft.com/office/drawing/2014/main" id="{BCF0608B-73F7-FEAD-66F1-7EEDC37FFFE7}"/>
              </a:ext>
            </a:extLst>
          </p:cNvPr>
          <p:cNvSpPr>
            <a:spLocks noGrp="1"/>
          </p:cNvSpPr>
          <p:nvPr>
            <p:ph type="subTitle" idx="1"/>
          </p:nvPr>
        </p:nvSpPr>
        <p:spPr>
          <a:xfrm>
            <a:off x="1469409" y="2981065"/>
            <a:ext cx="9144000" cy="1655762"/>
          </a:xfrm>
        </p:spPr>
        <p:txBody>
          <a:bodyPr/>
          <a:lstStyle/>
          <a:p>
            <a:endParaRPr lang="en-US" dirty="0"/>
          </a:p>
          <a:p>
            <a:r>
              <a:rPr lang="en-US" dirty="0"/>
              <a:t>By Merry, Rissa, Ali,</a:t>
            </a:r>
          </a:p>
          <a:p>
            <a:r>
              <a:rPr lang="en-US" dirty="0" err="1"/>
              <a:t>Yuheng</a:t>
            </a:r>
            <a:r>
              <a:rPr lang="en-US" dirty="0"/>
              <a:t> and Abhi</a:t>
            </a:r>
          </a:p>
        </p:txBody>
      </p:sp>
      <p:grpSp>
        <p:nvGrpSpPr>
          <p:cNvPr id="16" name="Group 15">
            <a:extLst>
              <a:ext uri="{FF2B5EF4-FFF2-40B4-BE49-F238E27FC236}">
                <a16:creationId xmlns:a16="http://schemas.microsoft.com/office/drawing/2014/main" id="{18D1E5A4-9210-B40B-ACEF-3AAC5CB97CA4}"/>
              </a:ext>
            </a:extLst>
          </p:cNvPr>
          <p:cNvGrpSpPr/>
          <p:nvPr/>
        </p:nvGrpSpPr>
        <p:grpSpPr>
          <a:xfrm>
            <a:off x="-308710" y="4817969"/>
            <a:ext cx="4474661" cy="2613355"/>
            <a:chOff x="-308710" y="4817969"/>
            <a:chExt cx="4474661" cy="2613355"/>
          </a:xfrm>
        </p:grpSpPr>
        <p:pic>
          <p:nvPicPr>
            <p:cNvPr id="11" name="Picture 10" descr="A green alien with pointy ears&#10;&#10;Description automatically generated">
              <a:extLst>
                <a:ext uri="{FF2B5EF4-FFF2-40B4-BE49-F238E27FC236}">
                  <a16:creationId xmlns:a16="http://schemas.microsoft.com/office/drawing/2014/main" id="{D70D1201-FC92-46E7-3951-789A4FAAC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10" y="4817969"/>
              <a:ext cx="4133468" cy="2060812"/>
            </a:xfrm>
            <a:prstGeom prst="rect">
              <a:avLst/>
            </a:prstGeom>
          </p:spPr>
        </p:pic>
        <p:pic>
          <p:nvPicPr>
            <p:cNvPr id="13" name="Picture 12" descr="A hand with a black background&#10;&#10;Description automatically generated">
              <a:extLst>
                <a:ext uri="{FF2B5EF4-FFF2-40B4-BE49-F238E27FC236}">
                  <a16:creationId xmlns:a16="http://schemas.microsoft.com/office/drawing/2014/main" id="{9059209E-3287-CA16-A517-06EDD09C80D6}"/>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flipH="1">
              <a:off x="2353794" y="5735637"/>
              <a:ext cx="1566498" cy="1695687"/>
            </a:xfrm>
            <a:prstGeom prst="rect">
              <a:avLst/>
            </a:prstGeom>
          </p:spPr>
        </p:pic>
        <p:pic>
          <p:nvPicPr>
            <p:cNvPr id="15" name="Graphic 14" descr="Recycle with solid fill">
              <a:extLst>
                <a:ext uri="{FF2B5EF4-FFF2-40B4-BE49-F238E27FC236}">
                  <a16:creationId xmlns:a16="http://schemas.microsoft.com/office/drawing/2014/main" id="{E50C49F6-705D-32C3-B2AB-42849FB88A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51551" y="5479742"/>
              <a:ext cx="914400" cy="914400"/>
            </a:xfrm>
            <a:prstGeom prst="rect">
              <a:avLst/>
            </a:prstGeom>
          </p:spPr>
        </p:pic>
      </p:grpSp>
    </p:spTree>
    <p:extLst>
      <p:ext uri="{BB962C8B-B14F-4D97-AF65-F5344CB8AC3E}">
        <p14:creationId xmlns:p14="http://schemas.microsoft.com/office/powerpoint/2010/main" val="1630153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1DFB-24D5-197D-91D0-8D1FE90631C3}"/>
              </a:ext>
            </a:extLst>
          </p:cNvPr>
          <p:cNvSpPr>
            <a:spLocks noGrp="1"/>
          </p:cNvSpPr>
          <p:nvPr>
            <p:ph type="title"/>
          </p:nvPr>
        </p:nvSpPr>
        <p:spPr/>
        <p:txBody>
          <a:bodyPr/>
          <a:lstStyle/>
          <a:p>
            <a:r>
              <a:rPr lang="en-US" b="1" dirty="0">
                <a:latin typeface="+mn-lt"/>
              </a:rPr>
              <a:t>Drawing Insights</a:t>
            </a:r>
          </a:p>
        </p:txBody>
      </p:sp>
      <p:sp>
        <p:nvSpPr>
          <p:cNvPr id="3" name="Content Placeholder 2">
            <a:extLst>
              <a:ext uri="{FF2B5EF4-FFF2-40B4-BE49-F238E27FC236}">
                <a16:creationId xmlns:a16="http://schemas.microsoft.com/office/drawing/2014/main" id="{91C7FDE4-2DF9-5A05-5B80-FB5A5DB63587}"/>
              </a:ext>
            </a:extLst>
          </p:cNvPr>
          <p:cNvSpPr>
            <a:spLocks noGrp="1"/>
          </p:cNvSpPr>
          <p:nvPr>
            <p:ph idx="1"/>
          </p:nvPr>
        </p:nvSpPr>
        <p:spPr>
          <a:xfrm>
            <a:off x="2050474" y="1777134"/>
            <a:ext cx="9476510" cy="4351338"/>
          </a:xfrm>
        </p:spPr>
        <p:txBody>
          <a:bodyPr>
            <a:normAutofit/>
          </a:bodyPr>
          <a:lstStyle/>
          <a:p>
            <a:pPr marL="0" indent="0">
              <a:buNone/>
            </a:pPr>
            <a:r>
              <a:rPr lang="en-US" dirty="0"/>
              <a:t>Sentiments and actions influenced by </a:t>
            </a:r>
            <a:r>
              <a:rPr lang="en-US" b="1" dirty="0">
                <a:solidFill>
                  <a:schemeClr val="accent6"/>
                </a:solidFill>
              </a:rPr>
              <a:t>community</a:t>
            </a:r>
          </a:p>
          <a:p>
            <a:pPr marL="0" indent="0">
              <a:buNone/>
            </a:pPr>
            <a:endParaRPr lang="en-US" sz="2000" dirty="0"/>
          </a:p>
        </p:txBody>
      </p:sp>
      <p:pic>
        <p:nvPicPr>
          <p:cNvPr id="5" name="Graphic 4" descr="Users with solid fill">
            <a:extLst>
              <a:ext uri="{FF2B5EF4-FFF2-40B4-BE49-F238E27FC236}">
                <a16:creationId xmlns:a16="http://schemas.microsoft.com/office/drawing/2014/main" id="{1675F8FA-19CD-8FEE-B6E7-0BAF72AC87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4400" y="1537854"/>
            <a:ext cx="914400" cy="914400"/>
          </a:xfrm>
          <a:prstGeom prst="rect">
            <a:avLst/>
          </a:prstGeom>
        </p:spPr>
      </p:pic>
      <p:sp>
        <p:nvSpPr>
          <p:cNvPr id="4" name="TextBox 3">
            <a:extLst>
              <a:ext uri="{FF2B5EF4-FFF2-40B4-BE49-F238E27FC236}">
                <a16:creationId xmlns:a16="http://schemas.microsoft.com/office/drawing/2014/main" id="{BDD7D035-6E54-B757-EACA-892242096098}"/>
              </a:ext>
            </a:extLst>
          </p:cNvPr>
          <p:cNvSpPr txBox="1"/>
          <p:nvPr/>
        </p:nvSpPr>
        <p:spPr>
          <a:xfrm>
            <a:off x="716150" y="3198421"/>
            <a:ext cx="10810834" cy="2554545"/>
          </a:xfrm>
          <a:prstGeom prst="rect">
            <a:avLst/>
          </a:prstGeom>
          <a:noFill/>
        </p:spPr>
        <p:txBody>
          <a:bodyPr wrap="square" rtlCol="0">
            <a:spAutoFit/>
          </a:bodyPr>
          <a:lstStyle/>
          <a:p>
            <a:pPr marL="0" indent="0">
              <a:buNone/>
            </a:pPr>
            <a:r>
              <a:rPr lang="en-US" sz="2000" i="1" dirty="0"/>
              <a:t>“...in my new building, you are expected to break down all of your cardboard and put that into one bin, and then put plastic and cans into a different bin. Everyone who lives in the building really sticks to these rules, so if I were to just dump my recycling into the wrong bin I feel like there would be a picture of me put up in the lobby or something because I didn’t recycle properly.” </a:t>
            </a:r>
          </a:p>
          <a:p>
            <a:pPr marL="0" indent="0">
              <a:buNone/>
            </a:pPr>
            <a:endParaRPr lang="en-US" sz="2000" dirty="0"/>
          </a:p>
          <a:p>
            <a:pPr marL="0" indent="0">
              <a:buNone/>
            </a:pPr>
            <a:r>
              <a:rPr lang="en-US" sz="2000" i="1" dirty="0"/>
              <a:t>Jay, who lives in Brooklyn with his family,  is proud of Brooklyn's </a:t>
            </a:r>
            <a:r>
              <a:rPr lang="en-US" sz="2000" b="1" i="1" dirty="0"/>
              <a:t>community-centric</a:t>
            </a:r>
            <a:r>
              <a:rPr lang="en-US" sz="2000" i="1" dirty="0"/>
              <a:t> approach to recycling and often takes part in local awareness campaigns.</a:t>
            </a:r>
          </a:p>
          <a:p>
            <a:endParaRPr lang="en-US" sz="2000" dirty="0"/>
          </a:p>
        </p:txBody>
      </p:sp>
      <p:pic>
        <p:nvPicPr>
          <p:cNvPr id="6" name="Picture 2" descr="Forms response chart. Question title: Do you think some sort of reward based system will compel you to recycle consistently ?. Number of responses: 25 responses.">
            <a:extLst>
              <a:ext uri="{FF2B5EF4-FFF2-40B4-BE49-F238E27FC236}">
                <a16:creationId xmlns:a16="http://schemas.microsoft.com/office/drawing/2014/main" id="{A9AF0327-59DB-4DDB-71B4-FA6889B313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47507" y="2629452"/>
            <a:ext cx="10051143" cy="42285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5CF0C6-BCED-9368-0D88-E90D41877148}"/>
              </a:ext>
            </a:extLst>
          </p:cNvPr>
          <p:cNvSpPr txBox="1"/>
          <p:nvPr/>
        </p:nvSpPr>
        <p:spPr>
          <a:xfrm>
            <a:off x="12356541" y="3198421"/>
            <a:ext cx="10810834" cy="1015663"/>
          </a:xfrm>
          <a:prstGeom prst="rect">
            <a:avLst/>
          </a:prstGeom>
          <a:noFill/>
        </p:spPr>
        <p:txBody>
          <a:bodyPr wrap="square" rtlCol="0">
            <a:spAutoFit/>
          </a:bodyPr>
          <a:lstStyle/>
          <a:p>
            <a:pPr marL="0" indent="0">
              <a:buNone/>
            </a:pPr>
            <a:r>
              <a:rPr lang="en-US" sz="2000" i="1" dirty="0" err="1"/>
              <a:t>Marionna</a:t>
            </a:r>
            <a:r>
              <a:rPr lang="en-US" sz="2000" i="1" dirty="0"/>
              <a:t>, a sophomore at CC residing at Carleton Arms, expressed reservations about the overall impact of her recycling efforts, citing concerns about incorrect sorting by others within her living environment.</a:t>
            </a:r>
          </a:p>
        </p:txBody>
      </p:sp>
    </p:spTree>
    <p:extLst>
      <p:ext uri="{BB962C8B-B14F-4D97-AF65-F5344CB8AC3E}">
        <p14:creationId xmlns:p14="http://schemas.microsoft.com/office/powerpoint/2010/main" val="33457781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1DFB-24D5-197D-91D0-8D1FE90631C3}"/>
              </a:ext>
            </a:extLst>
          </p:cNvPr>
          <p:cNvSpPr>
            <a:spLocks noGrp="1"/>
          </p:cNvSpPr>
          <p:nvPr>
            <p:ph type="title"/>
          </p:nvPr>
        </p:nvSpPr>
        <p:spPr/>
        <p:txBody>
          <a:bodyPr/>
          <a:lstStyle/>
          <a:p>
            <a:r>
              <a:rPr lang="en-US" b="1" dirty="0">
                <a:latin typeface="+mn-lt"/>
              </a:rPr>
              <a:t>Drawing Insights</a:t>
            </a:r>
          </a:p>
        </p:txBody>
      </p:sp>
      <p:sp>
        <p:nvSpPr>
          <p:cNvPr id="3" name="Content Placeholder 2">
            <a:extLst>
              <a:ext uri="{FF2B5EF4-FFF2-40B4-BE49-F238E27FC236}">
                <a16:creationId xmlns:a16="http://schemas.microsoft.com/office/drawing/2014/main" id="{91C7FDE4-2DF9-5A05-5B80-FB5A5DB63587}"/>
              </a:ext>
            </a:extLst>
          </p:cNvPr>
          <p:cNvSpPr>
            <a:spLocks noGrp="1"/>
          </p:cNvSpPr>
          <p:nvPr>
            <p:ph idx="1"/>
          </p:nvPr>
        </p:nvSpPr>
        <p:spPr>
          <a:xfrm>
            <a:off x="3062516" y="1784391"/>
            <a:ext cx="8348355" cy="4351338"/>
          </a:xfrm>
        </p:spPr>
        <p:txBody>
          <a:bodyPr>
            <a:normAutofit/>
          </a:bodyPr>
          <a:lstStyle/>
          <a:p>
            <a:pPr marL="0" indent="0">
              <a:buNone/>
            </a:pPr>
            <a:r>
              <a:rPr lang="en-US" dirty="0"/>
              <a:t>Concern about recycling habits of </a:t>
            </a:r>
            <a:r>
              <a:rPr lang="en-US" b="1" dirty="0">
                <a:solidFill>
                  <a:srgbClr val="FF0000"/>
                </a:solidFill>
              </a:rPr>
              <a:t>others</a:t>
            </a:r>
          </a:p>
          <a:p>
            <a:pPr marL="0" indent="0">
              <a:buNone/>
            </a:pPr>
            <a:endParaRPr lang="en-US" sz="2000" dirty="0"/>
          </a:p>
        </p:txBody>
      </p:sp>
      <p:pic>
        <p:nvPicPr>
          <p:cNvPr id="6" name="Picture 2" descr="Forms response chart. Question title: Do you think some sort of reward based system will compel you to recycle consistently ?. Number of responses: 25 responses.">
            <a:extLst>
              <a:ext uri="{FF2B5EF4-FFF2-40B4-BE49-F238E27FC236}">
                <a16:creationId xmlns:a16="http://schemas.microsoft.com/office/drawing/2014/main" id="{739B8934-F314-838B-A5EF-875E02702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5746" y="2629452"/>
            <a:ext cx="10051143" cy="4228548"/>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Right pointing backhand index with solid fill">
            <a:extLst>
              <a:ext uri="{FF2B5EF4-FFF2-40B4-BE49-F238E27FC236}">
                <a16:creationId xmlns:a16="http://schemas.microsoft.com/office/drawing/2014/main" id="{C606DEA6-3B65-C152-EAF5-7C689F68CE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0990" y="2129991"/>
            <a:ext cx="387129" cy="387129"/>
          </a:xfrm>
          <a:prstGeom prst="rect">
            <a:avLst/>
          </a:prstGeom>
        </p:spPr>
      </p:pic>
      <p:pic>
        <p:nvPicPr>
          <p:cNvPr id="8" name="Graphic 7" descr="Male profile with solid fill">
            <a:extLst>
              <a:ext uri="{FF2B5EF4-FFF2-40B4-BE49-F238E27FC236}">
                <a16:creationId xmlns:a16="http://schemas.microsoft.com/office/drawing/2014/main" id="{E865C689-A2C9-3404-E376-E8505AE28C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0155" y="1672791"/>
            <a:ext cx="914400" cy="914400"/>
          </a:xfrm>
          <a:prstGeom prst="rect">
            <a:avLst/>
          </a:prstGeom>
        </p:spPr>
      </p:pic>
      <p:pic>
        <p:nvPicPr>
          <p:cNvPr id="9" name="Graphic 8" descr="User with solid fill">
            <a:extLst>
              <a:ext uri="{FF2B5EF4-FFF2-40B4-BE49-F238E27FC236}">
                <a16:creationId xmlns:a16="http://schemas.microsoft.com/office/drawing/2014/main" id="{F9012E79-93A3-5604-D684-4219B44E92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54577" y="1700538"/>
            <a:ext cx="914400" cy="914400"/>
          </a:xfrm>
          <a:prstGeom prst="rect">
            <a:avLst/>
          </a:prstGeom>
        </p:spPr>
      </p:pic>
      <p:sp>
        <p:nvSpPr>
          <p:cNvPr id="10" name="TextBox 9">
            <a:extLst>
              <a:ext uri="{FF2B5EF4-FFF2-40B4-BE49-F238E27FC236}">
                <a16:creationId xmlns:a16="http://schemas.microsoft.com/office/drawing/2014/main" id="{DC72CF7B-57D9-12C2-7815-A59BCC191D30}"/>
              </a:ext>
            </a:extLst>
          </p:cNvPr>
          <p:cNvSpPr txBox="1"/>
          <p:nvPr/>
        </p:nvSpPr>
        <p:spPr>
          <a:xfrm>
            <a:off x="716150" y="3198421"/>
            <a:ext cx="10810834" cy="1015663"/>
          </a:xfrm>
          <a:prstGeom prst="rect">
            <a:avLst/>
          </a:prstGeom>
          <a:noFill/>
        </p:spPr>
        <p:txBody>
          <a:bodyPr wrap="square" rtlCol="0">
            <a:spAutoFit/>
          </a:bodyPr>
          <a:lstStyle/>
          <a:p>
            <a:pPr marL="0" indent="0">
              <a:buNone/>
            </a:pPr>
            <a:r>
              <a:rPr lang="en-US" sz="2000" i="1" dirty="0" err="1"/>
              <a:t>Marionna</a:t>
            </a:r>
            <a:r>
              <a:rPr lang="en-US" sz="2000" i="1" dirty="0"/>
              <a:t>, a sophomore at CC residing at Carleton Arms, expressed reservations about the overall impact of her recycling efforts, citing concerns about incorrect sorting by others within her living environment.</a:t>
            </a:r>
          </a:p>
        </p:txBody>
      </p:sp>
      <p:graphicFrame>
        <p:nvGraphicFramePr>
          <p:cNvPr id="5" name="Chart 4">
            <a:extLst>
              <a:ext uri="{FF2B5EF4-FFF2-40B4-BE49-F238E27FC236}">
                <a16:creationId xmlns:a16="http://schemas.microsoft.com/office/drawing/2014/main" id="{1E09C237-B64D-9422-C89B-6E958B630C15}"/>
              </a:ext>
            </a:extLst>
          </p:cNvPr>
          <p:cNvGraphicFramePr/>
          <p:nvPr>
            <p:extLst>
              <p:ext uri="{D42A27DB-BD31-4B8C-83A1-F6EECF244321}">
                <p14:modId xmlns:p14="http://schemas.microsoft.com/office/powerpoint/2010/main" val="1794839904"/>
              </p:ext>
            </p:extLst>
          </p:nvPr>
        </p:nvGraphicFramePr>
        <p:xfrm>
          <a:off x="12870964" y="2293257"/>
          <a:ext cx="5492829" cy="4397905"/>
        </p:xfrm>
        <a:graphic>
          <a:graphicData uri="http://schemas.openxmlformats.org/drawingml/2006/chart">
            <c:chart xmlns:c="http://schemas.openxmlformats.org/drawingml/2006/chart" xmlns:r="http://schemas.openxmlformats.org/officeDocument/2006/relationships" r:id="rId10"/>
          </a:graphicData>
        </a:graphic>
      </p:graphicFrame>
      <p:sp>
        <p:nvSpPr>
          <p:cNvPr id="12" name="TextBox 11">
            <a:extLst>
              <a:ext uri="{FF2B5EF4-FFF2-40B4-BE49-F238E27FC236}">
                <a16:creationId xmlns:a16="http://schemas.microsoft.com/office/drawing/2014/main" id="{39820444-201B-DFB4-8155-DBFBB53CE972}"/>
              </a:ext>
            </a:extLst>
          </p:cNvPr>
          <p:cNvSpPr txBox="1"/>
          <p:nvPr/>
        </p:nvSpPr>
        <p:spPr>
          <a:xfrm>
            <a:off x="-11312846" y="3198421"/>
            <a:ext cx="10810834" cy="2554545"/>
          </a:xfrm>
          <a:prstGeom prst="rect">
            <a:avLst/>
          </a:prstGeom>
          <a:noFill/>
        </p:spPr>
        <p:txBody>
          <a:bodyPr wrap="square" rtlCol="0">
            <a:spAutoFit/>
          </a:bodyPr>
          <a:lstStyle/>
          <a:p>
            <a:pPr marL="0" indent="0">
              <a:buNone/>
            </a:pPr>
            <a:r>
              <a:rPr lang="en-US" sz="2000" i="1" dirty="0"/>
              <a:t>“...in my new building, you are expected to break down all of your cardboard and put that into one bin, and then put plastic and cans into a different bin. Everyone who lives in the building really sticks to these rules, so if I were to just dump my recycling into the wrong bin I feel like there would be a picture of me put up in the lobby or something because I didn’t recycle properly.” </a:t>
            </a:r>
          </a:p>
          <a:p>
            <a:pPr marL="0" indent="0">
              <a:buNone/>
            </a:pPr>
            <a:endParaRPr lang="en-US" sz="2000" dirty="0"/>
          </a:p>
          <a:p>
            <a:pPr marL="0" indent="0">
              <a:buNone/>
            </a:pPr>
            <a:r>
              <a:rPr lang="en-US" sz="2000" i="1" dirty="0"/>
              <a:t>Jay, who lives in Brooklyn with his family,  is proud of Brooklyn's </a:t>
            </a:r>
            <a:r>
              <a:rPr lang="en-US" sz="2000" b="1" i="1" dirty="0"/>
              <a:t>community-centric</a:t>
            </a:r>
            <a:r>
              <a:rPr lang="en-US" sz="2000" i="1" dirty="0"/>
              <a:t> approach to recycling and often takes part in local awareness campaigns.</a:t>
            </a:r>
          </a:p>
          <a:p>
            <a:endParaRPr lang="en-US" sz="2000" dirty="0"/>
          </a:p>
        </p:txBody>
      </p:sp>
    </p:spTree>
    <p:extLst>
      <p:ext uri="{BB962C8B-B14F-4D97-AF65-F5344CB8AC3E}">
        <p14:creationId xmlns:p14="http://schemas.microsoft.com/office/powerpoint/2010/main" val="5886884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1DFB-24D5-197D-91D0-8D1FE90631C3}"/>
              </a:ext>
            </a:extLst>
          </p:cNvPr>
          <p:cNvSpPr>
            <a:spLocks noGrp="1"/>
          </p:cNvSpPr>
          <p:nvPr>
            <p:ph type="title"/>
          </p:nvPr>
        </p:nvSpPr>
        <p:spPr/>
        <p:txBody>
          <a:bodyPr/>
          <a:lstStyle/>
          <a:p>
            <a:r>
              <a:rPr lang="en-US" b="1" dirty="0">
                <a:latin typeface="+mn-lt"/>
              </a:rPr>
              <a:t>Drawing Insights</a:t>
            </a:r>
          </a:p>
        </p:txBody>
      </p:sp>
      <p:sp>
        <p:nvSpPr>
          <p:cNvPr id="3" name="Content Placeholder 2">
            <a:extLst>
              <a:ext uri="{FF2B5EF4-FFF2-40B4-BE49-F238E27FC236}">
                <a16:creationId xmlns:a16="http://schemas.microsoft.com/office/drawing/2014/main" id="{91C7FDE4-2DF9-5A05-5B80-FB5A5DB63587}"/>
              </a:ext>
            </a:extLst>
          </p:cNvPr>
          <p:cNvSpPr>
            <a:spLocks noGrp="1"/>
          </p:cNvSpPr>
          <p:nvPr>
            <p:ph idx="1"/>
          </p:nvPr>
        </p:nvSpPr>
        <p:spPr>
          <a:xfrm>
            <a:off x="2050474" y="1777134"/>
            <a:ext cx="9476510" cy="4351338"/>
          </a:xfrm>
        </p:spPr>
        <p:txBody>
          <a:bodyPr>
            <a:normAutofit/>
          </a:bodyPr>
          <a:lstStyle/>
          <a:p>
            <a:pPr marL="0" indent="0">
              <a:buNone/>
            </a:pPr>
            <a:r>
              <a:rPr lang="en-US" b="1" dirty="0">
                <a:solidFill>
                  <a:schemeClr val="accent5"/>
                </a:solidFill>
              </a:rPr>
              <a:t>Incentive</a:t>
            </a:r>
            <a:r>
              <a:rPr lang="en-US" dirty="0"/>
              <a:t> drives positive behavior</a:t>
            </a:r>
            <a:endParaRPr lang="en-US" b="1" dirty="0">
              <a:solidFill>
                <a:schemeClr val="accent6"/>
              </a:solidFill>
            </a:endParaRPr>
          </a:p>
          <a:p>
            <a:pPr marL="0" indent="0">
              <a:buNone/>
            </a:pPr>
            <a:endParaRPr lang="en-US" sz="2000" dirty="0"/>
          </a:p>
        </p:txBody>
      </p:sp>
      <p:pic>
        <p:nvPicPr>
          <p:cNvPr id="5" name="Graphic 4" descr="Money with solid fill">
            <a:extLst>
              <a:ext uri="{FF2B5EF4-FFF2-40B4-BE49-F238E27FC236}">
                <a16:creationId xmlns:a16="http://schemas.microsoft.com/office/drawing/2014/main" id="{1675F8FA-19CD-8FEE-B6E7-0BAF72AC87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14400" y="1537854"/>
            <a:ext cx="914400" cy="914400"/>
          </a:xfrm>
          <a:prstGeom prst="rect">
            <a:avLst/>
          </a:prstGeom>
        </p:spPr>
      </p:pic>
      <p:sp>
        <p:nvSpPr>
          <p:cNvPr id="4" name="TextBox 3">
            <a:extLst>
              <a:ext uri="{FF2B5EF4-FFF2-40B4-BE49-F238E27FC236}">
                <a16:creationId xmlns:a16="http://schemas.microsoft.com/office/drawing/2014/main" id="{BDD7D035-6E54-B757-EACA-892242096098}"/>
              </a:ext>
            </a:extLst>
          </p:cNvPr>
          <p:cNvSpPr txBox="1"/>
          <p:nvPr/>
        </p:nvSpPr>
        <p:spPr>
          <a:xfrm>
            <a:off x="-11312846" y="3198421"/>
            <a:ext cx="10810834" cy="2554545"/>
          </a:xfrm>
          <a:prstGeom prst="rect">
            <a:avLst/>
          </a:prstGeom>
          <a:noFill/>
        </p:spPr>
        <p:txBody>
          <a:bodyPr wrap="square" rtlCol="0">
            <a:spAutoFit/>
          </a:bodyPr>
          <a:lstStyle/>
          <a:p>
            <a:pPr marL="0" indent="0">
              <a:buNone/>
            </a:pPr>
            <a:r>
              <a:rPr lang="en-US" sz="2000" i="1" dirty="0"/>
              <a:t>“...in my new building, you are expected to break down all of your cardboard and put that into one bin, and then put plastic and cans into a different bin. Everyone who lives in the building really sticks to these rules, so if I were to just dump my recycling into the wrong bin I feel like there would be a picture of me put up in the lobby or something because I didn’t recycle properly.” </a:t>
            </a:r>
          </a:p>
          <a:p>
            <a:pPr marL="0" indent="0">
              <a:buNone/>
            </a:pPr>
            <a:endParaRPr lang="en-US" sz="2000" dirty="0"/>
          </a:p>
          <a:p>
            <a:pPr marL="0" indent="0">
              <a:buNone/>
            </a:pPr>
            <a:r>
              <a:rPr lang="en-US" sz="2000" i="1" dirty="0"/>
              <a:t>Jay, who lives in Brooklyn with his family,  is proud of Brooklyn's </a:t>
            </a:r>
            <a:r>
              <a:rPr lang="en-US" sz="2000" b="1" i="1" dirty="0"/>
              <a:t>community-centric</a:t>
            </a:r>
            <a:r>
              <a:rPr lang="en-US" sz="2000" i="1" dirty="0"/>
              <a:t> approach to recycling and often takes part in local awareness campaigns.</a:t>
            </a:r>
          </a:p>
          <a:p>
            <a:endParaRPr lang="en-US" sz="2000" dirty="0"/>
          </a:p>
        </p:txBody>
      </p:sp>
      <p:pic>
        <p:nvPicPr>
          <p:cNvPr id="6" name="Picture 2" descr="Forms response chart. Question title: Do you think some sort of reward based system will compel you to recycle consistently ?. Number of responses: 25 responses.">
            <a:extLst>
              <a:ext uri="{FF2B5EF4-FFF2-40B4-BE49-F238E27FC236}">
                <a16:creationId xmlns:a16="http://schemas.microsoft.com/office/drawing/2014/main" id="{739B8934-F314-838B-A5EF-875E02702E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782" y="2629452"/>
            <a:ext cx="10051143" cy="42285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589886A-3CC3-DC9A-27CD-2656F41AB969}"/>
              </a:ext>
            </a:extLst>
          </p:cNvPr>
          <p:cNvSpPr txBox="1"/>
          <p:nvPr/>
        </p:nvSpPr>
        <p:spPr>
          <a:xfrm>
            <a:off x="-11533995" y="3198421"/>
            <a:ext cx="10810834" cy="1015663"/>
          </a:xfrm>
          <a:prstGeom prst="rect">
            <a:avLst/>
          </a:prstGeom>
          <a:noFill/>
        </p:spPr>
        <p:txBody>
          <a:bodyPr wrap="square" rtlCol="0">
            <a:spAutoFit/>
          </a:bodyPr>
          <a:lstStyle/>
          <a:p>
            <a:pPr marL="0" indent="0">
              <a:buNone/>
            </a:pPr>
            <a:r>
              <a:rPr lang="en-US" sz="2000" i="1" dirty="0" err="1"/>
              <a:t>Marionna</a:t>
            </a:r>
            <a:r>
              <a:rPr lang="en-US" sz="2000" i="1" dirty="0"/>
              <a:t>, a sophomore at CC residing at Carleton Arms, expressed reservations about the overall impact of her recycling efforts, citing concerns about incorrect sorting by others within her living environment.</a:t>
            </a:r>
          </a:p>
        </p:txBody>
      </p:sp>
      <p:graphicFrame>
        <p:nvGraphicFramePr>
          <p:cNvPr id="9" name="Chart 8">
            <a:extLst>
              <a:ext uri="{FF2B5EF4-FFF2-40B4-BE49-F238E27FC236}">
                <a16:creationId xmlns:a16="http://schemas.microsoft.com/office/drawing/2014/main" id="{0EACE555-C241-7437-AEA0-A787F1B9EF0F}"/>
              </a:ext>
            </a:extLst>
          </p:cNvPr>
          <p:cNvGraphicFramePr/>
          <p:nvPr>
            <p:extLst>
              <p:ext uri="{D42A27DB-BD31-4B8C-83A1-F6EECF244321}">
                <p14:modId xmlns:p14="http://schemas.microsoft.com/office/powerpoint/2010/main" val="2032091344"/>
              </p:ext>
            </p:extLst>
          </p:nvPr>
        </p:nvGraphicFramePr>
        <p:xfrm>
          <a:off x="12870964" y="2293257"/>
          <a:ext cx="5492829" cy="439790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79325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1DFB-24D5-197D-91D0-8D1FE90631C3}"/>
              </a:ext>
            </a:extLst>
          </p:cNvPr>
          <p:cNvSpPr>
            <a:spLocks noGrp="1"/>
          </p:cNvSpPr>
          <p:nvPr>
            <p:ph type="title"/>
          </p:nvPr>
        </p:nvSpPr>
        <p:spPr/>
        <p:txBody>
          <a:bodyPr/>
          <a:lstStyle/>
          <a:p>
            <a:r>
              <a:rPr lang="en-US" b="1" dirty="0">
                <a:latin typeface="+mn-lt"/>
              </a:rPr>
              <a:t>Drawing Insights</a:t>
            </a:r>
          </a:p>
        </p:txBody>
      </p:sp>
      <p:sp>
        <p:nvSpPr>
          <p:cNvPr id="3" name="Content Placeholder 2">
            <a:extLst>
              <a:ext uri="{FF2B5EF4-FFF2-40B4-BE49-F238E27FC236}">
                <a16:creationId xmlns:a16="http://schemas.microsoft.com/office/drawing/2014/main" id="{91C7FDE4-2DF9-5A05-5B80-FB5A5DB63587}"/>
              </a:ext>
            </a:extLst>
          </p:cNvPr>
          <p:cNvSpPr>
            <a:spLocks noGrp="1"/>
          </p:cNvSpPr>
          <p:nvPr>
            <p:ph idx="1"/>
          </p:nvPr>
        </p:nvSpPr>
        <p:spPr>
          <a:xfrm>
            <a:off x="2148114" y="1784391"/>
            <a:ext cx="9262757" cy="4351338"/>
          </a:xfrm>
        </p:spPr>
        <p:txBody>
          <a:bodyPr>
            <a:normAutofit/>
          </a:bodyPr>
          <a:lstStyle/>
          <a:p>
            <a:pPr marL="0" indent="0">
              <a:buNone/>
            </a:pPr>
            <a:r>
              <a:rPr lang="en-US" dirty="0"/>
              <a:t>Availability =&gt; Usage, only when </a:t>
            </a:r>
            <a:r>
              <a:rPr lang="en-US" b="1" dirty="0">
                <a:solidFill>
                  <a:schemeClr val="accent5"/>
                </a:solidFill>
              </a:rPr>
              <a:t>convenient</a:t>
            </a:r>
          </a:p>
          <a:p>
            <a:pPr marL="0" indent="0">
              <a:buNone/>
            </a:pPr>
            <a:endParaRPr lang="en-US" sz="2000" dirty="0"/>
          </a:p>
        </p:txBody>
      </p:sp>
      <p:sp>
        <p:nvSpPr>
          <p:cNvPr id="10" name="TextBox 9">
            <a:extLst>
              <a:ext uri="{FF2B5EF4-FFF2-40B4-BE49-F238E27FC236}">
                <a16:creationId xmlns:a16="http://schemas.microsoft.com/office/drawing/2014/main" id="{DC72CF7B-57D9-12C2-7815-A59BCC191D30}"/>
              </a:ext>
            </a:extLst>
          </p:cNvPr>
          <p:cNvSpPr txBox="1"/>
          <p:nvPr/>
        </p:nvSpPr>
        <p:spPr>
          <a:xfrm>
            <a:off x="-11095133" y="3198421"/>
            <a:ext cx="10810834" cy="1015663"/>
          </a:xfrm>
          <a:prstGeom prst="rect">
            <a:avLst/>
          </a:prstGeom>
          <a:noFill/>
        </p:spPr>
        <p:txBody>
          <a:bodyPr wrap="square" rtlCol="0">
            <a:spAutoFit/>
          </a:bodyPr>
          <a:lstStyle/>
          <a:p>
            <a:pPr marL="0" indent="0">
              <a:buNone/>
            </a:pPr>
            <a:r>
              <a:rPr lang="en-US" sz="2000" i="1" dirty="0" err="1"/>
              <a:t>Marionna</a:t>
            </a:r>
            <a:r>
              <a:rPr lang="en-US" sz="2000" i="1" dirty="0"/>
              <a:t>, a sophomore at CC residing at Carleton Arms, expressed reservations about the overall impact of her recycling efforts, citing concerns about incorrect sorting by others within her living environment.</a:t>
            </a:r>
          </a:p>
        </p:txBody>
      </p:sp>
      <p:pic>
        <p:nvPicPr>
          <p:cNvPr id="4" name="Graphic 3" descr="No Littering with solid fill">
            <a:extLst>
              <a:ext uri="{FF2B5EF4-FFF2-40B4-BE49-F238E27FC236}">
                <a16:creationId xmlns:a16="http://schemas.microsoft.com/office/drawing/2014/main" id="{9A2A6DB4-5E56-4526-8CEC-A9BA507529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5179" y="1616368"/>
            <a:ext cx="914400" cy="914400"/>
          </a:xfrm>
          <a:prstGeom prst="rect">
            <a:avLst/>
          </a:prstGeom>
        </p:spPr>
      </p:pic>
      <p:graphicFrame>
        <p:nvGraphicFramePr>
          <p:cNvPr id="8" name="Chart 7">
            <a:extLst>
              <a:ext uri="{FF2B5EF4-FFF2-40B4-BE49-F238E27FC236}">
                <a16:creationId xmlns:a16="http://schemas.microsoft.com/office/drawing/2014/main" id="{039C20DC-AD6B-8537-EDD7-34180BA910B6}"/>
              </a:ext>
            </a:extLst>
          </p:cNvPr>
          <p:cNvGraphicFramePr/>
          <p:nvPr>
            <p:extLst>
              <p:ext uri="{D42A27DB-BD31-4B8C-83A1-F6EECF244321}">
                <p14:modId xmlns:p14="http://schemas.microsoft.com/office/powerpoint/2010/main" val="1752212219"/>
              </p:ext>
            </p:extLst>
          </p:nvPr>
        </p:nvGraphicFramePr>
        <p:xfrm>
          <a:off x="3349585" y="2293257"/>
          <a:ext cx="5492829" cy="43979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835157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55AF-AF8E-D384-CBF6-381673DED358}"/>
              </a:ext>
            </a:extLst>
          </p:cNvPr>
          <p:cNvSpPr>
            <a:spLocks noGrp="1"/>
          </p:cNvSpPr>
          <p:nvPr>
            <p:ph type="title"/>
          </p:nvPr>
        </p:nvSpPr>
        <p:spPr/>
        <p:txBody>
          <a:bodyPr/>
          <a:lstStyle/>
          <a:p>
            <a:r>
              <a:rPr lang="en-US" b="1" dirty="0">
                <a:latin typeface="+mn-lt"/>
              </a:rPr>
              <a:t>The WHY</a:t>
            </a:r>
          </a:p>
        </p:txBody>
      </p:sp>
      <p:sp>
        <p:nvSpPr>
          <p:cNvPr id="3" name="Content Placeholder 2">
            <a:extLst>
              <a:ext uri="{FF2B5EF4-FFF2-40B4-BE49-F238E27FC236}">
                <a16:creationId xmlns:a16="http://schemas.microsoft.com/office/drawing/2014/main" id="{268A639C-405F-FC7E-62C5-F484067AE7F3}"/>
              </a:ext>
            </a:extLst>
          </p:cNvPr>
          <p:cNvSpPr>
            <a:spLocks noGrp="1"/>
          </p:cNvSpPr>
          <p:nvPr>
            <p:ph idx="1"/>
          </p:nvPr>
        </p:nvSpPr>
        <p:spPr/>
        <p:txBody>
          <a:bodyPr/>
          <a:lstStyle/>
          <a:p>
            <a:pPr marL="0" indent="0">
              <a:buNone/>
            </a:pPr>
            <a:r>
              <a:rPr lang="en-US" dirty="0"/>
              <a:t>The four horsemen of people’s poor recycling habits:</a:t>
            </a:r>
          </a:p>
          <a:p>
            <a:pPr marL="0" indent="0">
              <a:buNone/>
            </a:pPr>
            <a:endParaRPr lang="en-US" dirty="0"/>
          </a:p>
          <a:p>
            <a:r>
              <a:rPr lang="en-US" b="1" dirty="0"/>
              <a:t>Incentives</a:t>
            </a:r>
            <a:r>
              <a:rPr lang="en-US" dirty="0"/>
              <a:t> – Little to None</a:t>
            </a:r>
          </a:p>
          <a:p>
            <a:r>
              <a:rPr lang="en-US" b="1" dirty="0"/>
              <a:t>Resources</a:t>
            </a:r>
            <a:r>
              <a:rPr lang="en-US" dirty="0"/>
              <a:t> – Limited or Inconvenient</a:t>
            </a:r>
          </a:p>
          <a:p>
            <a:r>
              <a:rPr lang="en-US" b="1" dirty="0"/>
              <a:t>Information</a:t>
            </a:r>
            <a:r>
              <a:rPr lang="en-US" dirty="0"/>
              <a:t> – Inadequate or Confusing</a:t>
            </a:r>
          </a:p>
          <a:p>
            <a:r>
              <a:rPr lang="en-US" b="1" dirty="0"/>
              <a:t>Complacency</a:t>
            </a:r>
            <a:r>
              <a:rPr lang="en-US" dirty="0"/>
              <a:t> – Little too much</a:t>
            </a:r>
          </a:p>
          <a:p>
            <a:endParaRPr lang="en-US" dirty="0"/>
          </a:p>
          <a:p>
            <a:endParaRPr lang="en-US" dirty="0"/>
          </a:p>
        </p:txBody>
      </p:sp>
    </p:spTree>
    <p:extLst>
      <p:ext uri="{BB962C8B-B14F-4D97-AF65-F5344CB8AC3E}">
        <p14:creationId xmlns:p14="http://schemas.microsoft.com/office/powerpoint/2010/main" val="151881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34CA-CF59-D7A2-1C82-CD7A15F28121}"/>
              </a:ext>
            </a:extLst>
          </p:cNvPr>
          <p:cNvSpPr>
            <a:spLocks noGrp="1"/>
          </p:cNvSpPr>
          <p:nvPr>
            <p:ph type="title"/>
          </p:nvPr>
        </p:nvSpPr>
        <p:spPr/>
        <p:txBody>
          <a:bodyPr>
            <a:normAutofit/>
          </a:bodyPr>
          <a:lstStyle/>
          <a:p>
            <a:r>
              <a:rPr lang="en-US" b="1" dirty="0">
                <a:latin typeface="+mn-lt"/>
              </a:rPr>
              <a:t>Reframing</a:t>
            </a:r>
          </a:p>
        </p:txBody>
      </p:sp>
      <p:sp>
        <p:nvSpPr>
          <p:cNvPr id="3" name="Content Placeholder 2">
            <a:extLst>
              <a:ext uri="{FF2B5EF4-FFF2-40B4-BE49-F238E27FC236}">
                <a16:creationId xmlns:a16="http://schemas.microsoft.com/office/drawing/2014/main" id="{0772CFF9-8C97-34A6-631E-ED9146573A61}"/>
              </a:ext>
            </a:extLst>
          </p:cNvPr>
          <p:cNvSpPr>
            <a:spLocks noGrp="1"/>
          </p:cNvSpPr>
          <p:nvPr>
            <p:ph idx="1"/>
          </p:nvPr>
        </p:nvSpPr>
        <p:spPr/>
        <p:txBody>
          <a:bodyPr/>
          <a:lstStyle/>
          <a:p>
            <a:pPr marL="0" indent="0">
              <a:buNone/>
            </a:pPr>
            <a:r>
              <a:rPr lang="en-US" dirty="0"/>
              <a:t>A system which promotes recycling by:</a:t>
            </a:r>
          </a:p>
          <a:p>
            <a:pPr marL="0" indent="0">
              <a:buNone/>
            </a:pPr>
            <a:endParaRPr lang="en-US" dirty="0"/>
          </a:p>
          <a:p>
            <a:r>
              <a:rPr lang="en-US" dirty="0"/>
              <a:t>Being convenient enough to fit in </a:t>
            </a:r>
            <a:r>
              <a:rPr lang="en-US" b="1" dirty="0">
                <a:solidFill>
                  <a:schemeClr val="accent6"/>
                </a:solidFill>
              </a:rPr>
              <a:t>daily routines</a:t>
            </a:r>
          </a:p>
          <a:p>
            <a:r>
              <a:rPr lang="en-US" dirty="0"/>
              <a:t>Yet </a:t>
            </a:r>
            <a:r>
              <a:rPr lang="en-US" b="1" dirty="0">
                <a:solidFill>
                  <a:schemeClr val="accent6"/>
                </a:solidFill>
              </a:rPr>
              <a:t>structured</a:t>
            </a:r>
            <a:r>
              <a:rPr lang="en-US" dirty="0"/>
              <a:t> enough to not be cheated with</a:t>
            </a:r>
          </a:p>
          <a:p>
            <a:r>
              <a:rPr lang="en-US" dirty="0"/>
              <a:t>Providing personal stats within context of </a:t>
            </a:r>
            <a:r>
              <a:rPr lang="en-US" b="1" dirty="0">
                <a:solidFill>
                  <a:schemeClr val="accent6"/>
                </a:solidFill>
              </a:rPr>
              <a:t>community trends</a:t>
            </a:r>
          </a:p>
          <a:p>
            <a:r>
              <a:rPr lang="en-US" dirty="0"/>
              <a:t>Distributing </a:t>
            </a:r>
            <a:r>
              <a:rPr lang="en-US" b="1" dirty="0">
                <a:solidFill>
                  <a:schemeClr val="accent6"/>
                </a:solidFill>
              </a:rPr>
              <a:t>tangible</a:t>
            </a:r>
            <a:r>
              <a:rPr lang="en-US" dirty="0"/>
              <a:t> incentives</a:t>
            </a:r>
          </a:p>
          <a:p>
            <a:endParaRPr lang="en-US" dirty="0"/>
          </a:p>
        </p:txBody>
      </p:sp>
    </p:spTree>
    <p:extLst>
      <p:ext uri="{BB962C8B-B14F-4D97-AF65-F5344CB8AC3E}">
        <p14:creationId xmlns:p14="http://schemas.microsoft.com/office/powerpoint/2010/main" val="426785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2375-1E3D-669F-1835-64BC471A1C60}"/>
              </a:ext>
            </a:extLst>
          </p:cNvPr>
          <p:cNvSpPr>
            <a:spLocks noGrp="1"/>
          </p:cNvSpPr>
          <p:nvPr>
            <p:ph type="title"/>
          </p:nvPr>
        </p:nvSpPr>
        <p:spPr/>
        <p:txBody>
          <a:bodyPr/>
          <a:lstStyle/>
          <a:p>
            <a:r>
              <a:rPr lang="en-US" b="1" dirty="0">
                <a:latin typeface="+mn-lt"/>
              </a:rPr>
              <a:t>Idea &amp; Inspiration</a:t>
            </a:r>
            <a:endParaRPr lang="en-US" dirty="0"/>
          </a:p>
        </p:txBody>
      </p:sp>
      <p:sp>
        <p:nvSpPr>
          <p:cNvPr id="3" name="Content Placeholder 2">
            <a:extLst>
              <a:ext uri="{FF2B5EF4-FFF2-40B4-BE49-F238E27FC236}">
                <a16:creationId xmlns:a16="http://schemas.microsoft.com/office/drawing/2014/main" id="{2BD8E002-1EE8-D786-0DDB-38EA267FD114}"/>
              </a:ext>
            </a:extLst>
          </p:cNvPr>
          <p:cNvSpPr>
            <a:spLocks noGrp="1"/>
          </p:cNvSpPr>
          <p:nvPr>
            <p:ph idx="1"/>
          </p:nvPr>
        </p:nvSpPr>
        <p:spPr/>
        <p:txBody>
          <a:bodyPr>
            <a:normAutofit fontScale="85000" lnSpcReduction="20000"/>
          </a:bodyPr>
          <a:lstStyle/>
          <a:p>
            <a:pPr marL="0" indent="0">
              <a:buNone/>
            </a:pPr>
            <a:r>
              <a:rPr lang="en-US" b="1" i="0" u="none" strike="noStrike" baseline="0" dirty="0"/>
              <a:t>Idea: </a:t>
            </a:r>
            <a:r>
              <a:rPr lang="en-US" b="1" i="0" u="none" strike="noStrike" baseline="0" dirty="0">
                <a:solidFill>
                  <a:schemeClr val="accent5"/>
                </a:solidFill>
              </a:rPr>
              <a:t>Community based Reward</a:t>
            </a:r>
            <a:r>
              <a:rPr lang="en-US" i="0" u="none" strike="noStrike" baseline="0" dirty="0"/>
              <a:t> system for proper </a:t>
            </a:r>
            <a:r>
              <a:rPr lang="en-US" b="1" i="0" u="none" strike="noStrike" baseline="0" dirty="0">
                <a:solidFill>
                  <a:schemeClr val="accent6"/>
                </a:solidFill>
              </a:rPr>
              <a:t>disposal</a:t>
            </a:r>
            <a:r>
              <a:rPr lang="en-US" i="0" u="none" strike="noStrike" baseline="0" dirty="0"/>
              <a:t> of recyclable materials</a:t>
            </a:r>
          </a:p>
          <a:p>
            <a:endParaRPr lang="en-US" dirty="0"/>
          </a:p>
          <a:p>
            <a:pPr marL="0" indent="0">
              <a:buNone/>
            </a:pPr>
            <a:r>
              <a:rPr lang="en-US" b="1" dirty="0"/>
              <a:t>Inspiration</a:t>
            </a:r>
            <a:r>
              <a:rPr lang="en-US" dirty="0"/>
              <a:t>:</a:t>
            </a:r>
          </a:p>
          <a:p>
            <a:pPr lvl="1"/>
            <a:r>
              <a:rPr lang="en-US" sz="2800" dirty="0"/>
              <a:t>Financial rewards for recycling in countries like Germany</a:t>
            </a:r>
          </a:p>
          <a:p>
            <a:pPr lvl="1"/>
            <a:r>
              <a:rPr lang="en-US" sz="2800" dirty="0"/>
              <a:t>Accounting for people’s concern about recycling behavior of their neighbors</a:t>
            </a:r>
          </a:p>
          <a:p>
            <a:pPr marL="0" indent="0">
              <a:buNone/>
            </a:pPr>
            <a:endParaRPr lang="en-US" dirty="0"/>
          </a:p>
          <a:p>
            <a:pPr marL="0" indent="0">
              <a:buNone/>
            </a:pPr>
            <a:r>
              <a:rPr lang="en-US" b="1" dirty="0"/>
              <a:t>Tests:</a:t>
            </a:r>
          </a:p>
          <a:p>
            <a:pPr lvl="1"/>
            <a:r>
              <a:rPr lang="en-US" dirty="0"/>
              <a:t>Different kinds of reward system</a:t>
            </a:r>
          </a:p>
          <a:p>
            <a:pPr lvl="1"/>
            <a:r>
              <a:rPr lang="en-US" dirty="0"/>
              <a:t>Different reward distribution strategies</a:t>
            </a:r>
          </a:p>
          <a:p>
            <a:pPr marL="0" indent="0">
              <a:buNone/>
            </a:pPr>
            <a:endParaRPr lang="en-US" dirty="0"/>
          </a:p>
          <a:p>
            <a:pPr marL="0" indent="0">
              <a:buNone/>
            </a:pPr>
            <a:r>
              <a:rPr lang="en-US" dirty="0"/>
              <a:t>Note: Both the ideas were tested using interactive group exercise and live feedback </a:t>
            </a:r>
            <a:r>
              <a:rPr lang="en-US"/>
              <a:t>was captured</a:t>
            </a:r>
            <a:endParaRPr lang="en-US" dirty="0"/>
          </a:p>
        </p:txBody>
      </p:sp>
    </p:spTree>
    <p:extLst>
      <p:ext uri="{BB962C8B-B14F-4D97-AF65-F5344CB8AC3E}">
        <p14:creationId xmlns:p14="http://schemas.microsoft.com/office/powerpoint/2010/main" val="103698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p>
        </p:txBody>
      </p:sp>
      <p:pic>
        <p:nvPicPr>
          <p:cNvPr id="7" name="Graphic 6" descr="Man with solid fill">
            <a:extLst>
              <a:ext uri="{FF2B5EF4-FFF2-40B4-BE49-F238E27FC236}">
                <a16:creationId xmlns:a16="http://schemas.microsoft.com/office/drawing/2014/main" id="{D5778B4A-1B0C-A4CA-23BD-DB26632A55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381" y="2389993"/>
            <a:ext cx="914400" cy="914400"/>
          </a:xfrm>
          <a:prstGeom prst="rect">
            <a:avLst/>
          </a:prstGeom>
        </p:spPr>
      </p:pic>
      <p:pic>
        <p:nvPicPr>
          <p:cNvPr id="4" name="Graphic 3" descr="Seeds with solid fill">
            <a:extLst>
              <a:ext uri="{FF2B5EF4-FFF2-40B4-BE49-F238E27FC236}">
                <a16:creationId xmlns:a16="http://schemas.microsoft.com/office/drawing/2014/main" id="{09B5A5E7-C039-82C4-F825-1317843DDC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60000" y="2052851"/>
            <a:ext cx="914400" cy="914400"/>
          </a:xfrm>
          <a:prstGeom prst="rect">
            <a:avLst/>
          </a:prstGeom>
        </p:spPr>
      </p:pic>
      <p:pic>
        <p:nvPicPr>
          <p:cNvPr id="6" name="Graphic 5" descr="Seeds with solid fill">
            <a:extLst>
              <a:ext uri="{FF2B5EF4-FFF2-40B4-BE49-F238E27FC236}">
                <a16:creationId xmlns:a16="http://schemas.microsoft.com/office/drawing/2014/main" id="{2773CF53-45C1-329E-1E30-41ABB5989C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9254" y="2052851"/>
            <a:ext cx="914400" cy="914400"/>
          </a:xfrm>
          <a:prstGeom prst="rect">
            <a:avLst/>
          </a:prstGeom>
        </p:spPr>
      </p:pic>
      <p:pic>
        <p:nvPicPr>
          <p:cNvPr id="8" name="Graphic 7" descr="Seeds with solid fill">
            <a:extLst>
              <a:ext uri="{FF2B5EF4-FFF2-40B4-BE49-F238E27FC236}">
                <a16:creationId xmlns:a16="http://schemas.microsoft.com/office/drawing/2014/main" id="{80ABA620-1A4F-B8A2-F128-22877BECD7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3801" y="2707943"/>
            <a:ext cx="914400" cy="914400"/>
          </a:xfrm>
          <a:prstGeom prst="rect">
            <a:avLst/>
          </a:prstGeom>
        </p:spPr>
      </p:pic>
      <p:sp>
        <p:nvSpPr>
          <p:cNvPr id="12" name="TextBox 11">
            <a:extLst>
              <a:ext uri="{FF2B5EF4-FFF2-40B4-BE49-F238E27FC236}">
                <a16:creationId xmlns:a16="http://schemas.microsoft.com/office/drawing/2014/main" id="{26B40E58-61A5-431D-221F-D131623ED05C}"/>
              </a:ext>
            </a:extLst>
          </p:cNvPr>
          <p:cNvSpPr txBox="1"/>
          <p:nvPr/>
        </p:nvSpPr>
        <p:spPr>
          <a:xfrm>
            <a:off x="886691" y="3959485"/>
            <a:ext cx="2452255" cy="646331"/>
          </a:xfrm>
          <a:prstGeom prst="rect">
            <a:avLst/>
          </a:prstGeom>
          <a:noFill/>
        </p:spPr>
        <p:txBody>
          <a:bodyPr wrap="square" rtlCol="0">
            <a:spAutoFit/>
          </a:bodyPr>
          <a:lstStyle/>
          <a:p>
            <a:pPr algn="ctr"/>
            <a:r>
              <a:rPr lang="en-US" dirty="0"/>
              <a:t>Trash is generated by an individual</a:t>
            </a:r>
          </a:p>
        </p:txBody>
      </p:sp>
    </p:spTree>
    <p:extLst>
      <p:ext uri="{BB962C8B-B14F-4D97-AF65-F5344CB8AC3E}">
        <p14:creationId xmlns:p14="http://schemas.microsoft.com/office/powerpoint/2010/main" val="20989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p>
        </p:txBody>
      </p:sp>
      <p:pic>
        <p:nvPicPr>
          <p:cNvPr id="7" name="Graphic 6" descr="Man with solid fill">
            <a:extLst>
              <a:ext uri="{FF2B5EF4-FFF2-40B4-BE49-F238E27FC236}">
                <a16:creationId xmlns:a16="http://schemas.microsoft.com/office/drawing/2014/main" id="{D5778B4A-1B0C-A4CA-23BD-DB26632A5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24381" y="2389993"/>
            <a:ext cx="914400" cy="914400"/>
          </a:xfrm>
          <a:prstGeom prst="rect">
            <a:avLst/>
          </a:prstGeom>
        </p:spPr>
      </p:pic>
      <p:pic>
        <p:nvPicPr>
          <p:cNvPr id="9" name="Graphic 8" descr="Recycle with solid fill">
            <a:extLst>
              <a:ext uri="{FF2B5EF4-FFF2-40B4-BE49-F238E27FC236}">
                <a16:creationId xmlns:a16="http://schemas.microsoft.com/office/drawing/2014/main" id="{9573B7B3-8216-F522-A9F6-B0587ADAA5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18435" y="2389993"/>
            <a:ext cx="914400" cy="914400"/>
          </a:xfrm>
          <a:prstGeom prst="rect">
            <a:avLst/>
          </a:prstGeom>
        </p:spPr>
      </p:pic>
      <p:pic>
        <p:nvPicPr>
          <p:cNvPr id="11" name="Graphic 10" descr="Electric Tower with solid fill">
            <a:extLst>
              <a:ext uri="{FF2B5EF4-FFF2-40B4-BE49-F238E27FC236}">
                <a16:creationId xmlns:a16="http://schemas.microsoft.com/office/drawing/2014/main" id="{CAC52E94-474F-9803-70D5-E0A24F266A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201690"/>
            <a:ext cx="914400" cy="914400"/>
          </a:xfrm>
          <a:prstGeom prst="rect">
            <a:avLst/>
          </a:prstGeom>
        </p:spPr>
      </p:pic>
      <p:pic>
        <p:nvPicPr>
          <p:cNvPr id="13" name="Graphic 12" descr="Checklist with solid fill">
            <a:extLst>
              <a:ext uri="{FF2B5EF4-FFF2-40B4-BE49-F238E27FC236}">
                <a16:creationId xmlns:a16="http://schemas.microsoft.com/office/drawing/2014/main" id="{D04738C3-15FA-14D1-EF42-16509506D8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428" y="868296"/>
            <a:ext cx="914400" cy="914400"/>
          </a:xfrm>
          <a:prstGeom prst="rect">
            <a:avLst/>
          </a:prstGeom>
        </p:spPr>
      </p:pic>
      <p:pic>
        <p:nvPicPr>
          <p:cNvPr id="15" name="Graphic 14" descr="Bar graph with downward trend with solid fill">
            <a:extLst>
              <a:ext uri="{FF2B5EF4-FFF2-40B4-BE49-F238E27FC236}">
                <a16:creationId xmlns:a16="http://schemas.microsoft.com/office/drawing/2014/main" id="{E994A620-2B1A-F616-463B-2BF4F57642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3540" y="5817358"/>
            <a:ext cx="914400" cy="914400"/>
          </a:xfrm>
          <a:prstGeom prst="rect">
            <a:avLst/>
          </a:prstGeom>
        </p:spPr>
      </p:pic>
      <p:pic>
        <p:nvPicPr>
          <p:cNvPr id="4" name="Graphic 3" descr="Seeds with solid fill">
            <a:extLst>
              <a:ext uri="{FF2B5EF4-FFF2-40B4-BE49-F238E27FC236}">
                <a16:creationId xmlns:a16="http://schemas.microsoft.com/office/drawing/2014/main" id="{09B5A5E7-C039-82C4-F825-1317843DDCC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2470" y="1690688"/>
            <a:ext cx="914400" cy="914400"/>
          </a:xfrm>
          <a:prstGeom prst="rect">
            <a:avLst/>
          </a:prstGeom>
        </p:spPr>
      </p:pic>
      <p:pic>
        <p:nvPicPr>
          <p:cNvPr id="6" name="Graphic 5" descr="Seeds with solid fill">
            <a:extLst>
              <a:ext uri="{FF2B5EF4-FFF2-40B4-BE49-F238E27FC236}">
                <a16:creationId xmlns:a16="http://schemas.microsoft.com/office/drawing/2014/main" id="{2773CF53-45C1-329E-1E30-41ABB5989C2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7791" y="1690688"/>
            <a:ext cx="914400" cy="914400"/>
          </a:xfrm>
          <a:prstGeom prst="rect">
            <a:avLst/>
          </a:prstGeom>
        </p:spPr>
      </p:pic>
      <p:pic>
        <p:nvPicPr>
          <p:cNvPr id="8" name="Graphic 7" descr="Seeds with solid fill">
            <a:extLst>
              <a:ext uri="{FF2B5EF4-FFF2-40B4-BE49-F238E27FC236}">
                <a16:creationId xmlns:a16="http://schemas.microsoft.com/office/drawing/2014/main" id="{80ABA620-1A4F-B8A2-F128-22877BECD77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2470" y="2748887"/>
            <a:ext cx="914400" cy="914400"/>
          </a:xfrm>
          <a:prstGeom prst="rect">
            <a:avLst/>
          </a:prstGeom>
        </p:spPr>
      </p:pic>
      <p:sp>
        <p:nvSpPr>
          <p:cNvPr id="3" name="TextBox 2">
            <a:extLst>
              <a:ext uri="{FF2B5EF4-FFF2-40B4-BE49-F238E27FC236}">
                <a16:creationId xmlns:a16="http://schemas.microsoft.com/office/drawing/2014/main" id="{D01E35AB-9C7A-F130-402B-01C2FA1329E1}"/>
              </a:ext>
            </a:extLst>
          </p:cNvPr>
          <p:cNvSpPr txBox="1"/>
          <p:nvPr/>
        </p:nvSpPr>
        <p:spPr>
          <a:xfrm>
            <a:off x="886691" y="3959485"/>
            <a:ext cx="2452255" cy="646331"/>
          </a:xfrm>
          <a:prstGeom prst="rect">
            <a:avLst/>
          </a:prstGeom>
          <a:noFill/>
        </p:spPr>
        <p:txBody>
          <a:bodyPr wrap="square" rtlCol="0">
            <a:spAutoFit/>
          </a:bodyPr>
          <a:lstStyle/>
          <a:p>
            <a:pPr algn="ctr"/>
            <a:r>
              <a:rPr lang="en-US" dirty="0"/>
              <a:t>Trash is generated by an individual</a:t>
            </a:r>
          </a:p>
        </p:txBody>
      </p:sp>
    </p:spTree>
    <p:extLst>
      <p:ext uri="{BB962C8B-B14F-4D97-AF65-F5344CB8AC3E}">
        <p14:creationId xmlns:p14="http://schemas.microsoft.com/office/powerpoint/2010/main" val="36179586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p>
        </p:txBody>
      </p:sp>
      <p:pic>
        <p:nvPicPr>
          <p:cNvPr id="7" name="Graphic 6" descr="Man with solid fill">
            <a:extLst>
              <a:ext uri="{FF2B5EF4-FFF2-40B4-BE49-F238E27FC236}">
                <a16:creationId xmlns:a16="http://schemas.microsoft.com/office/drawing/2014/main" id="{D5778B4A-1B0C-A4CA-23BD-DB26632A5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24381" y="2389993"/>
            <a:ext cx="914400" cy="914400"/>
          </a:xfrm>
          <a:prstGeom prst="rect">
            <a:avLst/>
          </a:prstGeom>
        </p:spPr>
      </p:pic>
      <p:pic>
        <p:nvPicPr>
          <p:cNvPr id="9" name="Graphic 8" descr="Recycle with solid fill">
            <a:extLst>
              <a:ext uri="{FF2B5EF4-FFF2-40B4-BE49-F238E27FC236}">
                <a16:creationId xmlns:a16="http://schemas.microsoft.com/office/drawing/2014/main" id="{9573B7B3-8216-F522-A9F6-B0587ADAA5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23942" y="2446263"/>
            <a:ext cx="914400" cy="914400"/>
          </a:xfrm>
          <a:prstGeom prst="rect">
            <a:avLst/>
          </a:prstGeom>
        </p:spPr>
      </p:pic>
      <p:pic>
        <p:nvPicPr>
          <p:cNvPr id="6" name="Graphic 5" descr="Recycle with solid fill">
            <a:extLst>
              <a:ext uri="{FF2B5EF4-FFF2-40B4-BE49-F238E27FC236}">
                <a16:creationId xmlns:a16="http://schemas.microsoft.com/office/drawing/2014/main" id="{2773CF53-45C1-329E-1E30-41ABB5989C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13801" y="1742115"/>
            <a:ext cx="914400" cy="914400"/>
          </a:xfrm>
          <a:prstGeom prst="rect">
            <a:avLst/>
          </a:prstGeom>
        </p:spPr>
      </p:pic>
      <p:pic>
        <p:nvPicPr>
          <p:cNvPr id="8" name="Graphic 7" descr="Banana Peel with solid fill">
            <a:extLst>
              <a:ext uri="{FF2B5EF4-FFF2-40B4-BE49-F238E27FC236}">
                <a16:creationId xmlns:a16="http://schemas.microsoft.com/office/drawing/2014/main" id="{80ABA620-1A4F-B8A2-F128-22877BECD77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013801" y="2707943"/>
            <a:ext cx="914400" cy="914400"/>
          </a:xfrm>
          <a:prstGeom prst="rect">
            <a:avLst/>
          </a:prstGeom>
        </p:spPr>
      </p:pic>
      <p:pic>
        <p:nvPicPr>
          <p:cNvPr id="3" name="Graphic 2" descr="Good Inventory with solid fill">
            <a:extLst>
              <a:ext uri="{FF2B5EF4-FFF2-40B4-BE49-F238E27FC236}">
                <a16:creationId xmlns:a16="http://schemas.microsoft.com/office/drawing/2014/main" id="{FD3D2659-74BC-BA95-00EC-882F2ED7736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5638800" y="6858000"/>
            <a:ext cx="914400" cy="914400"/>
          </a:xfrm>
          <a:prstGeom prst="rect">
            <a:avLst/>
          </a:prstGeom>
        </p:spPr>
      </p:pic>
      <p:sp>
        <p:nvSpPr>
          <p:cNvPr id="5" name="TextBox 4">
            <a:extLst>
              <a:ext uri="{FF2B5EF4-FFF2-40B4-BE49-F238E27FC236}">
                <a16:creationId xmlns:a16="http://schemas.microsoft.com/office/drawing/2014/main" id="{7DD54EA1-66DF-2EFB-E1FA-7FC9A4DDA378}"/>
              </a:ext>
            </a:extLst>
          </p:cNvPr>
          <p:cNvSpPr txBox="1"/>
          <p:nvPr/>
        </p:nvSpPr>
        <p:spPr>
          <a:xfrm>
            <a:off x="886691" y="3959485"/>
            <a:ext cx="2452255" cy="923330"/>
          </a:xfrm>
          <a:prstGeom prst="rect">
            <a:avLst/>
          </a:prstGeom>
          <a:noFill/>
        </p:spPr>
        <p:txBody>
          <a:bodyPr wrap="square" rtlCol="0">
            <a:spAutoFit/>
          </a:bodyPr>
          <a:lstStyle/>
          <a:p>
            <a:pPr algn="ctr"/>
            <a:r>
              <a:rPr lang="en-US" dirty="0"/>
              <a:t>Trash is segregated in recyclable and throwaway</a:t>
            </a:r>
          </a:p>
        </p:txBody>
      </p:sp>
    </p:spTree>
    <p:extLst>
      <p:ext uri="{BB962C8B-B14F-4D97-AF65-F5344CB8AC3E}">
        <p14:creationId xmlns:p14="http://schemas.microsoft.com/office/powerpoint/2010/main" val="9692107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D9F2-87A9-C93A-9862-27A77EE4F6D9}"/>
              </a:ext>
            </a:extLst>
          </p:cNvPr>
          <p:cNvSpPr>
            <a:spLocks noGrp="1"/>
          </p:cNvSpPr>
          <p:nvPr>
            <p:ph type="title"/>
          </p:nvPr>
        </p:nvSpPr>
        <p:spPr/>
        <p:txBody>
          <a:bodyPr/>
          <a:lstStyle/>
          <a:p>
            <a:r>
              <a:rPr lang="en-US" b="1" dirty="0">
                <a:latin typeface="+mn-lt"/>
              </a:rPr>
              <a:t>The WHAT</a:t>
            </a:r>
          </a:p>
        </p:txBody>
      </p:sp>
      <p:sp>
        <p:nvSpPr>
          <p:cNvPr id="3" name="Content Placeholder 2">
            <a:extLst>
              <a:ext uri="{FF2B5EF4-FFF2-40B4-BE49-F238E27FC236}">
                <a16:creationId xmlns:a16="http://schemas.microsoft.com/office/drawing/2014/main" id="{A1CFD7AA-3AB4-DC37-41D3-0894B52366D8}"/>
              </a:ext>
            </a:extLst>
          </p:cNvPr>
          <p:cNvSpPr>
            <a:spLocks noGrp="1"/>
          </p:cNvSpPr>
          <p:nvPr>
            <p:ph idx="1"/>
          </p:nvPr>
        </p:nvSpPr>
        <p:spPr/>
        <p:txBody>
          <a:bodyPr/>
          <a:lstStyle/>
          <a:p>
            <a:r>
              <a:rPr lang="en-US" dirty="0"/>
              <a:t>The challenge of recycling lies in the </a:t>
            </a:r>
            <a:r>
              <a:rPr lang="en-US" b="1" dirty="0">
                <a:solidFill>
                  <a:schemeClr val="accent5"/>
                </a:solidFill>
              </a:rPr>
              <a:t>waste segregation at source</a:t>
            </a:r>
          </a:p>
          <a:p>
            <a:endParaRPr lang="en-US" dirty="0"/>
          </a:p>
          <a:p>
            <a:r>
              <a:rPr lang="en-US" dirty="0"/>
              <a:t>Without waste segregation, recycling is </a:t>
            </a:r>
            <a:r>
              <a:rPr lang="en-US" b="1" dirty="0">
                <a:solidFill>
                  <a:srgbClr val="FF0000"/>
                </a:solidFill>
              </a:rPr>
              <a:t>difficult</a:t>
            </a:r>
            <a:r>
              <a:rPr lang="en-US" dirty="0"/>
              <a:t> if not impossible</a:t>
            </a:r>
          </a:p>
          <a:p>
            <a:endParaRPr lang="en-US" dirty="0"/>
          </a:p>
          <a:p>
            <a:r>
              <a:rPr lang="en-US" dirty="0"/>
              <a:t>As majority of recyclable waste is generated at </a:t>
            </a:r>
            <a:r>
              <a:rPr lang="en-US" b="1" dirty="0">
                <a:solidFill>
                  <a:schemeClr val="accent5"/>
                </a:solidFill>
              </a:rPr>
              <a:t>consumer level</a:t>
            </a:r>
            <a:r>
              <a:rPr lang="en-US" dirty="0"/>
              <a:t>, recycling at its core is still a </a:t>
            </a:r>
            <a:r>
              <a:rPr lang="en-US" b="1" dirty="0">
                <a:solidFill>
                  <a:schemeClr val="accent5"/>
                </a:solidFill>
              </a:rPr>
              <a:t>community effort</a:t>
            </a:r>
          </a:p>
          <a:p>
            <a:endParaRPr lang="en-US" dirty="0"/>
          </a:p>
          <a:p>
            <a:pPr marL="0" indent="0">
              <a:buNone/>
            </a:pPr>
            <a:r>
              <a:rPr lang="en-US" b="1" dirty="0"/>
              <a:t>Key Objective</a:t>
            </a:r>
            <a:r>
              <a:rPr lang="en-US" dirty="0"/>
              <a:t>: Foster recycling behavior in residential communities</a:t>
            </a:r>
          </a:p>
          <a:p>
            <a:endParaRPr lang="en-US" dirty="0"/>
          </a:p>
        </p:txBody>
      </p:sp>
    </p:spTree>
    <p:extLst>
      <p:ext uri="{BB962C8B-B14F-4D97-AF65-F5344CB8AC3E}">
        <p14:creationId xmlns:p14="http://schemas.microsoft.com/office/powerpoint/2010/main" val="422022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latin typeface="+mn-lt"/>
            </a:endParaRPr>
          </a:p>
        </p:txBody>
      </p:sp>
      <p:pic>
        <p:nvPicPr>
          <p:cNvPr id="7" name="Graphic 6" descr="Man with solid fill">
            <a:extLst>
              <a:ext uri="{FF2B5EF4-FFF2-40B4-BE49-F238E27FC236}">
                <a16:creationId xmlns:a16="http://schemas.microsoft.com/office/drawing/2014/main" id="{D5778B4A-1B0C-A4CA-23BD-DB26632A5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24381" y="2389993"/>
            <a:ext cx="914400" cy="914400"/>
          </a:xfrm>
          <a:prstGeom prst="rect">
            <a:avLst/>
          </a:prstGeom>
        </p:spPr>
      </p:pic>
      <p:pic>
        <p:nvPicPr>
          <p:cNvPr id="9" name="Graphic 8" descr="Recycle with solid fill">
            <a:extLst>
              <a:ext uri="{FF2B5EF4-FFF2-40B4-BE49-F238E27FC236}">
                <a16:creationId xmlns:a16="http://schemas.microsoft.com/office/drawing/2014/main" id="{9573B7B3-8216-F522-A9F6-B0587ADAA5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6862" y="2352462"/>
            <a:ext cx="914400" cy="914400"/>
          </a:xfrm>
          <a:prstGeom prst="rect">
            <a:avLst/>
          </a:prstGeom>
        </p:spPr>
      </p:pic>
      <p:pic>
        <p:nvPicPr>
          <p:cNvPr id="6" name="Graphic 5" descr="Recycle with solid fill">
            <a:extLst>
              <a:ext uri="{FF2B5EF4-FFF2-40B4-BE49-F238E27FC236}">
                <a16:creationId xmlns:a16="http://schemas.microsoft.com/office/drawing/2014/main" id="{2773CF53-45C1-329E-1E30-41ABB5989C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774971" y="2389993"/>
            <a:ext cx="914400" cy="914400"/>
          </a:xfrm>
          <a:prstGeom prst="rect">
            <a:avLst/>
          </a:prstGeom>
        </p:spPr>
      </p:pic>
      <p:pic>
        <p:nvPicPr>
          <p:cNvPr id="8" name="Graphic 7" descr="Banana Peel with solid fill">
            <a:extLst>
              <a:ext uri="{FF2B5EF4-FFF2-40B4-BE49-F238E27FC236}">
                <a16:creationId xmlns:a16="http://schemas.microsoft.com/office/drawing/2014/main" id="{80ABA620-1A4F-B8A2-F128-22877BECD77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503073" y="2936656"/>
            <a:ext cx="914400" cy="914400"/>
          </a:xfrm>
          <a:prstGeom prst="rect">
            <a:avLst/>
          </a:prstGeom>
        </p:spPr>
      </p:pic>
      <p:pic>
        <p:nvPicPr>
          <p:cNvPr id="4" name="Graphic 3" descr="School boy with solid fill">
            <a:extLst>
              <a:ext uri="{FF2B5EF4-FFF2-40B4-BE49-F238E27FC236}">
                <a16:creationId xmlns:a16="http://schemas.microsoft.com/office/drawing/2014/main" id="{A8D68113-C456-C81D-D46E-8598B5B3C9A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32979" y="2352462"/>
            <a:ext cx="914400" cy="914400"/>
          </a:xfrm>
          <a:prstGeom prst="rect">
            <a:avLst/>
          </a:prstGeom>
        </p:spPr>
      </p:pic>
      <p:pic>
        <p:nvPicPr>
          <p:cNvPr id="10" name="Graphic 9" descr="Speedometer Low with solid fill">
            <a:extLst>
              <a:ext uri="{FF2B5EF4-FFF2-40B4-BE49-F238E27FC236}">
                <a16:creationId xmlns:a16="http://schemas.microsoft.com/office/drawing/2014/main" id="{019BB946-7D43-1844-A2D8-8A0C0C053B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38800" y="7374405"/>
            <a:ext cx="914400" cy="914400"/>
          </a:xfrm>
          <a:prstGeom prst="rect">
            <a:avLst/>
          </a:prstGeom>
        </p:spPr>
      </p:pic>
      <p:pic>
        <p:nvPicPr>
          <p:cNvPr id="12" name="Graphic 11" descr="Good Inventory with solid fill">
            <a:extLst>
              <a:ext uri="{FF2B5EF4-FFF2-40B4-BE49-F238E27FC236}">
                <a16:creationId xmlns:a16="http://schemas.microsoft.com/office/drawing/2014/main" id="{334B65F4-3C72-64E5-70DD-9110A0E52A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5679096" y="2362112"/>
            <a:ext cx="914400" cy="914400"/>
          </a:xfrm>
          <a:prstGeom prst="rect">
            <a:avLst/>
          </a:prstGeom>
        </p:spPr>
      </p:pic>
      <p:sp>
        <p:nvSpPr>
          <p:cNvPr id="17" name="TextBox 16">
            <a:extLst>
              <a:ext uri="{FF2B5EF4-FFF2-40B4-BE49-F238E27FC236}">
                <a16:creationId xmlns:a16="http://schemas.microsoft.com/office/drawing/2014/main" id="{1E8FFC04-4EE3-2B35-0B6C-FC075EE4AD13}"/>
              </a:ext>
            </a:extLst>
          </p:cNvPr>
          <p:cNvSpPr txBox="1"/>
          <p:nvPr/>
        </p:nvSpPr>
        <p:spPr>
          <a:xfrm>
            <a:off x="2548843" y="3851056"/>
            <a:ext cx="2452255" cy="923330"/>
          </a:xfrm>
          <a:prstGeom prst="rect">
            <a:avLst/>
          </a:prstGeom>
          <a:noFill/>
        </p:spPr>
        <p:txBody>
          <a:bodyPr wrap="square" rtlCol="0">
            <a:spAutoFit/>
          </a:bodyPr>
          <a:lstStyle/>
          <a:p>
            <a:pPr algn="ctr"/>
            <a:r>
              <a:rPr lang="en-US" dirty="0"/>
              <a:t>Recyclables are taken to apartment disposal area on designated days</a:t>
            </a:r>
          </a:p>
        </p:txBody>
      </p:sp>
    </p:spTree>
    <p:extLst>
      <p:ext uri="{BB962C8B-B14F-4D97-AF65-F5344CB8AC3E}">
        <p14:creationId xmlns:p14="http://schemas.microsoft.com/office/powerpoint/2010/main" val="29146678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p>
        </p:txBody>
      </p:sp>
      <p:pic>
        <p:nvPicPr>
          <p:cNvPr id="7" name="Graphic 6" descr="Man with solid fill">
            <a:extLst>
              <a:ext uri="{FF2B5EF4-FFF2-40B4-BE49-F238E27FC236}">
                <a16:creationId xmlns:a16="http://schemas.microsoft.com/office/drawing/2014/main" id="{D5778B4A-1B0C-A4CA-23BD-DB26632A5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24381" y="2389993"/>
            <a:ext cx="914400" cy="914400"/>
          </a:xfrm>
          <a:prstGeom prst="rect">
            <a:avLst/>
          </a:prstGeom>
        </p:spPr>
      </p:pic>
      <p:pic>
        <p:nvPicPr>
          <p:cNvPr id="9" name="Graphic 8" descr="Recycle with solid fill">
            <a:extLst>
              <a:ext uri="{FF2B5EF4-FFF2-40B4-BE49-F238E27FC236}">
                <a16:creationId xmlns:a16="http://schemas.microsoft.com/office/drawing/2014/main" id="{9573B7B3-8216-F522-A9F6-B0587ADAA5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6862" y="2352462"/>
            <a:ext cx="914400" cy="914400"/>
          </a:xfrm>
          <a:prstGeom prst="rect">
            <a:avLst/>
          </a:prstGeom>
        </p:spPr>
      </p:pic>
      <p:pic>
        <p:nvPicPr>
          <p:cNvPr id="6" name="Graphic 5" descr="Recycle with solid fill">
            <a:extLst>
              <a:ext uri="{FF2B5EF4-FFF2-40B4-BE49-F238E27FC236}">
                <a16:creationId xmlns:a16="http://schemas.microsoft.com/office/drawing/2014/main" id="{2773CF53-45C1-329E-1E30-41ABB5989C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774971" y="2389993"/>
            <a:ext cx="914400" cy="914400"/>
          </a:xfrm>
          <a:prstGeom prst="rect">
            <a:avLst/>
          </a:prstGeom>
        </p:spPr>
      </p:pic>
      <p:pic>
        <p:nvPicPr>
          <p:cNvPr id="4" name="Graphic 3" descr="School boy with solid fill">
            <a:extLst>
              <a:ext uri="{FF2B5EF4-FFF2-40B4-BE49-F238E27FC236}">
                <a16:creationId xmlns:a16="http://schemas.microsoft.com/office/drawing/2014/main" id="{A8D68113-C456-C81D-D46E-8598B5B3C9A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32979" y="2352462"/>
            <a:ext cx="914400" cy="914400"/>
          </a:xfrm>
          <a:prstGeom prst="rect">
            <a:avLst/>
          </a:prstGeom>
        </p:spPr>
      </p:pic>
      <p:pic>
        <p:nvPicPr>
          <p:cNvPr id="10" name="Graphic 9" descr="Speedometer Low with solid fill">
            <a:extLst>
              <a:ext uri="{FF2B5EF4-FFF2-40B4-BE49-F238E27FC236}">
                <a16:creationId xmlns:a16="http://schemas.microsoft.com/office/drawing/2014/main" id="{019BB946-7D43-1844-A2D8-8A0C0C053B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800" y="7374405"/>
            <a:ext cx="914400" cy="914400"/>
          </a:xfrm>
          <a:prstGeom prst="rect">
            <a:avLst/>
          </a:prstGeom>
        </p:spPr>
      </p:pic>
      <p:pic>
        <p:nvPicPr>
          <p:cNvPr id="12" name="Graphic 11" descr="Good Inventory with solid fill">
            <a:extLst>
              <a:ext uri="{FF2B5EF4-FFF2-40B4-BE49-F238E27FC236}">
                <a16:creationId xmlns:a16="http://schemas.microsoft.com/office/drawing/2014/main" id="{334B65F4-3C72-64E5-70DD-9110A0E52A9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5679096" y="2362112"/>
            <a:ext cx="914400" cy="914400"/>
          </a:xfrm>
          <a:prstGeom prst="rect">
            <a:avLst/>
          </a:prstGeom>
        </p:spPr>
      </p:pic>
      <p:sp>
        <p:nvSpPr>
          <p:cNvPr id="3" name="TextBox 2">
            <a:extLst>
              <a:ext uri="{FF2B5EF4-FFF2-40B4-BE49-F238E27FC236}">
                <a16:creationId xmlns:a16="http://schemas.microsoft.com/office/drawing/2014/main" id="{7C1540E7-2462-D965-0BF2-243F4C50B10A}"/>
              </a:ext>
            </a:extLst>
          </p:cNvPr>
          <p:cNvSpPr txBox="1"/>
          <p:nvPr/>
        </p:nvSpPr>
        <p:spPr>
          <a:xfrm>
            <a:off x="6136296" y="3784097"/>
            <a:ext cx="2452255" cy="646331"/>
          </a:xfrm>
          <a:prstGeom prst="rect">
            <a:avLst/>
          </a:prstGeom>
          <a:noFill/>
        </p:spPr>
        <p:txBody>
          <a:bodyPr wrap="square" rtlCol="0">
            <a:spAutoFit/>
          </a:bodyPr>
          <a:lstStyle/>
          <a:p>
            <a:pPr algn="ctr"/>
            <a:r>
              <a:rPr lang="en-US" dirty="0"/>
              <a:t>Waste is checked before disposal</a:t>
            </a:r>
          </a:p>
        </p:txBody>
      </p:sp>
    </p:spTree>
    <p:extLst>
      <p:ext uri="{BB962C8B-B14F-4D97-AF65-F5344CB8AC3E}">
        <p14:creationId xmlns:p14="http://schemas.microsoft.com/office/powerpoint/2010/main" val="10890131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b="1" dirty="0"/>
          </a:p>
        </p:txBody>
      </p:sp>
      <p:pic>
        <p:nvPicPr>
          <p:cNvPr id="7" name="Graphic 6" descr="Man with solid fill">
            <a:extLst>
              <a:ext uri="{FF2B5EF4-FFF2-40B4-BE49-F238E27FC236}">
                <a16:creationId xmlns:a16="http://schemas.microsoft.com/office/drawing/2014/main" id="{D5778B4A-1B0C-A4CA-23BD-DB26632A5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24381" y="2389993"/>
            <a:ext cx="914400" cy="914400"/>
          </a:xfrm>
          <a:prstGeom prst="rect">
            <a:avLst/>
          </a:prstGeom>
        </p:spPr>
      </p:pic>
      <p:pic>
        <p:nvPicPr>
          <p:cNvPr id="9" name="Graphic 8" descr="Recycle with solid fill">
            <a:extLst>
              <a:ext uri="{FF2B5EF4-FFF2-40B4-BE49-F238E27FC236}">
                <a16:creationId xmlns:a16="http://schemas.microsoft.com/office/drawing/2014/main" id="{9573B7B3-8216-F522-A9F6-B0587ADAA5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6862" y="2352462"/>
            <a:ext cx="914400" cy="914400"/>
          </a:xfrm>
          <a:prstGeom prst="rect">
            <a:avLst/>
          </a:prstGeom>
        </p:spPr>
      </p:pic>
      <p:pic>
        <p:nvPicPr>
          <p:cNvPr id="6" name="Graphic 5" descr="Recycle with solid fill">
            <a:extLst>
              <a:ext uri="{FF2B5EF4-FFF2-40B4-BE49-F238E27FC236}">
                <a16:creationId xmlns:a16="http://schemas.microsoft.com/office/drawing/2014/main" id="{2773CF53-45C1-329E-1E30-41ABB5989C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774971" y="2389993"/>
            <a:ext cx="914400" cy="914400"/>
          </a:xfrm>
          <a:prstGeom prst="rect">
            <a:avLst/>
          </a:prstGeom>
        </p:spPr>
      </p:pic>
      <p:pic>
        <p:nvPicPr>
          <p:cNvPr id="4" name="Graphic 3" descr="School boy with solid fill">
            <a:extLst>
              <a:ext uri="{FF2B5EF4-FFF2-40B4-BE49-F238E27FC236}">
                <a16:creationId xmlns:a16="http://schemas.microsoft.com/office/drawing/2014/main" id="{A8D68113-C456-C81D-D46E-8598B5B3C9A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32979" y="2352462"/>
            <a:ext cx="914400" cy="914400"/>
          </a:xfrm>
          <a:prstGeom prst="rect">
            <a:avLst/>
          </a:prstGeom>
        </p:spPr>
      </p:pic>
      <p:pic>
        <p:nvPicPr>
          <p:cNvPr id="10" name="Graphic 9" descr="Speedometer Low with solid fill">
            <a:extLst>
              <a:ext uri="{FF2B5EF4-FFF2-40B4-BE49-F238E27FC236}">
                <a16:creationId xmlns:a16="http://schemas.microsoft.com/office/drawing/2014/main" id="{019BB946-7D43-1844-A2D8-8A0C0C053B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79096" y="2389993"/>
            <a:ext cx="914400" cy="914400"/>
          </a:xfrm>
          <a:prstGeom prst="rect">
            <a:avLst/>
          </a:prstGeom>
        </p:spPr>
      </p:pic>
      <p:sp>
        <p:nvSpPr>
          <p:cNvPr id="3" name="TextBox 2">
            <a:extLst>
              <a:ext uri="{FF2B5EF4-FFF2-40B4-BE49-F238E27FC236}">
                <a16:creationId xmlns:a16="http://schemas.microsoft.com/office/drawing/2014/main" id="{0C5C325C-2967-F14B-0E1B-3967D0EC080D}"/>
              </a:ext>
            </a:extLst>
          </p:cNvPr>
          <p:cNvSpPr txBox="1"/>
          <p:nvPr/>
        </p:nvSpPr>
        <p:spPr>
          <a:xfrm>
            <a:off x="6136296" y="3784097"/>
            <a:ext cx="2452255" cy="369332"/>
          </a:xfrm>
          <a:prstGeom prst="rect">
            <a:avLst/>
          </a:prstGeom>
          <a:noFill/>
        </p:spPr>
        <p:txBody>
          <a:bodyPr wrap="square" rtlCol="0">
            <a:spAutoFit/>
          </a:bodyPr>
          <a:lstStyle/>
          <a:p>
            <a:pPr algn="ctr"/>
            <a:r>
              <a:rPr lang="en-US" dirty="0"/>
              <a:t>Waste is then weighted</a:t>
            </a:r>
          </a:p>
        </p:txBody>
      </p:sp>
    </p:spTree>
    <p:extLst>
      <p:ext uri="{BB962C8B-B14F-4D97-AF65-F5344CB8AC3E}">
        <p14:creationId xmlns:p14="http://schemas.microsoft.com/office/powerpoint/2010/main" val="113473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p>
        </p:txBody>
      </p:sp>
      <p:pic>
        <p:nvPicPr>
          <p:cNvPr id="7" name="Graphic 6" descr="Man with solid fill">
            <a:extLst>
              <a:ext uri="{FF2B5EF4-FFF2-40B4-BE49-F238E27FC236}">
                <a16:creationId xmlns:a16="http://schemas.microsoft.com/office/drawing/2014/main" id="{D5778B4A-1B0C-A4CA-23BD-DB26632A5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24381" y="2389993"/>
            <a:ext cx="914400" cy="914400"/>
          </a:xfrm>
          <a:prstGeom prst="rect">
            <a:avLst/>
          </a:prstGeom>
        </p:spPr>
      </p:pic>
      <p:pic>
        <p:nvPicPr>
          <p:cNvPr id="15" name="Graphic 14" descr="Bar graph with downward trend with solid fill">
            <a:extLst>
              <a:ext uri="{FF2B5EF4-FFF2-40B4-BE49-F238E27FC236}">
                <a16:creationId xmlns:a16="http://schemas.microsoft.com/office/drawing/2014/main" id="{E994A620-2B1A-F616-463B-2BF4F57642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18579" y="7457471"/>
            <a:ext cx="914400" cy="914400"/>
          </a:xfrm>
          <a:prstGeom prst="rect">
            <a:avLst/>
          </a:prstGeom>
        </p:spPr>
      </p:pic>
      <p:pic>
        <p:nvPicPr>
          <p:cNvPr id="4" name="Graphic 3" descr="School boy with solid fill">
            <a:extLst>
              <a:ext uri="{FF2B5EF4-FFF2-40B4-BE49-F238E27FC236}">
                <a16:creationId xmlns:a16="http://schemas.microsoft.com/office/drawing/2014/main" id="{A8D68113-C456-C81D-D46E-8598B5B3C9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32979" y="2352462"/>
            <a:ext cx="914400" cy="914400"/>
          </a:xfrm>
          <a:prstGeom prst="rect">
            <a:avLst/>
          </a:prstGeom>
        </p:spPr>
      </p:pic>
      <p:pic>
        <p:nvPicPr>
          <p:cNvPr id="5" name="Graphic 4" descr="List with solid fill">
            <a:extLst>
              <a:ext uri="{FF2B5EF4-FFF2-40B4-BE49-F238E27FC236}">
                <a16:creationId xmlns:a16="http://schemas.microsoft.com/office/drawing/2014/main" id="{5FE923D0-6D1F-3478-5E43-E50CFAAF23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389993"/>
            <a:ext cx="914400" cy="914400"/>
          </a:xfrm>
          <a:prstGeom prst="rect">
            <a:avLst/>
          </a:prstGeom>
        </p:spPr>
      </p:pic>
      <p:pic>
        <p:nvPicPr>
          <p:cNvPr id="14" name="Graphic 13" descr="Scatterplot with solid fill">
            <a:extLst>
              <a:ext uri="{FF2B5EF4-FFF2-40B4-BE49-F238E27FC236}">
                <a16:creationId xmlns:a16="http://schemas.microsoft.com/office/drawing/2014/main" id="{5B817599-26FF-BCF5-0473-556FD2ACB07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81581" y="7457471"/>
            <a:ext cx="914400" cy="914400"/>
          </a:xfrm>
          <a:prstGeom prst="rect">
            <a:avLst/>
          </a:prstGeom>
        </p:spPr>
      </p:pic>
      <p:pic>
        <p:nvPicPr>
          <p:cNvPr id="17" name="Graphic 16" descr="Pie chart with solid fill">
            <a:extLst>
              <a:ext uri="{FF2B5EF4-FFF2-40B4-BE49-F238E27FC236}">
                <a16:creationId xmlns:a16="http://schemas.microsoft.com/office/drawing/2014/main" id="{0D130C39-298C-9D8E-9920-912C47E6687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96000" y="8812157"/>
            <a:ext cx="914400" cy="914400"/>
          </a:xfrm>
          <a:prstGeom prst="rect">
            <a:avLst/>
          </a:prstGeom>
        </p:spPr>
      </p:pic>
      <p:sp>
        <p:nvSpPr>
          <p:cNvPr id="18" name="TextBox 17">
            <a:extLst>
              <a:ext uri="{FF2B5EF4-FFF2-40B4-BE49-F238E27FC236}">
                <a16:creationId xmlns:a16="http://schemas.microsoft.com/office/drawing/2014/main" id="{106D4716-478D-BD0F-4437-E317E7997217}"/>
              </a:ext>
            </a:extLst>
          </p:cNvPr>
          <p:cNvSpPr txBox="1"/>
          <p:nvPr/>
        </p:nvSpPr>
        <p:spPr>
          <a:xfrm>
            <a:off x="5606851" y="3817004"/>
            <a:ext cx="2452255" cy="646331"/>
          </a:xfrm>
          <a:prstGeom prst="rect">
            <a:avLst/>
          </a:prstGeom>
          <a:noFill/>
        </p:spPr>
        <p:txBody>
          <a:bodyPr wrap="square" rtlCol="0">
            <a:spAutoFit/>
          </a:bodyPr>
          <a:lstStyle/>
          <a:p>
            <a:pPr algn="ctr"/>
            <a:r>
              <a:rPr lang="en-US" dirty="0"/>
              <a:t>The amount recycled is logged for the individual</a:t>
            </a:r>
          </a:p>
        </p:txBody>
      </p:sp>
    </p:spTree>
    <p:extLst>
      <p:ext uri="{BB962C8B-B14F-4D97-AF65-F5344CB8AC3E}">
        <p14:creationId xmlns:p14="http://schemas.microsoft.com/office/powerpoint/2010/main" val="122821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p>
        </p:txBody>
      </p:sp>
      <p:pic>
        <p:nvPicPr>
          <p:cNvPr id="7" name="Graphic 6" descr="Man with solid fill">
            <a:extLst>
              <a:ext uri="{FF2B5EF4-FFF2-40B4-BE49-F238E27FC236}">
                <a16:creationId xmlns:a16="http://schemas.microsoft.com/office/drawing/2014/main" id="{D5778B4A-1B0C-A4CA-23BD-DB26632A5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2076" y="2157765"/>
            <a:ext cx="914400" cy="914400"/>
          </a:xfrm>
          <a:prstGeom prst="rect">
            <a:avLst/>
          </a:prstGeom>
        </p:spPr>
      </p:pic>
      <p:pic>
        <p:nvPicPr>
          <p:cNvPr id="15" name="Graphic 14" descr="Bar graph with downward trend with solid fill">
            <a:extLst>
              <a:ext uri="{FF2B5EF4-FFF2-40B4-BE49-F238E27FC236}">
                <a16:creationId xmlns:a16="http://schemas.microsoft.com/office/drawing/2014/main" id="{E994A620-2B1A-F616-463B-2BF4F57642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5145" y="4228042"/>
            <a:ext cx="914400" cy="914400"/>
          </a:xfrm>
          <a:prstGeom prst="rect">
            <a:avLst/>
          </a:prstGeom>
        </p:spPr>
      </p:pic>
      <p:pic>
        <p:nvPicPr>
          <p:cNvPr id="4" name="Graphic 3" descr="School boy with solid fill">
            <a:extLst>
              <a:ext uri="{FF2B5EF4-FFF2-40B4-BE49-F238E27FC236}">
                <a16:creationId xmlns:a16="http://schemas.microsoft.com/office/drawing/2014/main" id="{A8D68113-C456-C81D-D46E-8598B5B3C9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87036" y="2157765"/>
            <a:ext cx="914400" cy="914400"/>
          </a:xfrm>
          <a:prstGeom prst="rect">
            <a:avLst/>
          </a:prstGeom>
        </p:spPr>
      </p:pic>
      <p:pic>
        <p:nvPicPr>
          <p:cNvPr id="5" name="Graphic 4" descr="List with solid fill">
            <a:extLst>
              <a:ext uri="{FF2B5EF4-FFF2-40B4-BE49-F238E27FC236}">
                <a16:creationId xmlns:a16="http://schemas.microsoft.com/office/drawing/2014/main" id="{5FE923D0-6D1F-3478-5E43-E50CFAAF23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08629" y="3313642"/>
            <a:ext cx="914400" cy="914400"/>
          </a:xfrm>
          <a:prstGeom prst="rect">
            <a:avLst/>
          </a:prstGeom>
        </p:spPr>
      </p:pic>
      <p:pic>
        <p:nvPicPr>
          <p:cNvPr id="14" name="Graphic 13" descr="Scatterplot with solid fill">
            <a:extLst>
              <a:ext uri="{FF2B5EF4-FFF2-40B4-BE49-F238E27FC236}">
                <a16:creationId xmlns:a16="http://schemas.microsoft.com/office/drawing/2014/main" id="{5B817599-26FF-BCF5-0473-556FD2ACB07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0166" y="2044965"/>
            <a:ext cx="914400" cy="914400"/>
          </a:xfrm>
          <a:prstGeom prst="rect">
            <a:avLst/>
          </a:prstGeom>
        </p:spPr>
      </p:pic>
      <p:pic>
        <p:nvPicPr>
          <p:cNvPr id="17" name="Graphic 16" descr="Pie chart with solid fill">
            <a:extLst>
              <a:ext uri="{FF2B5EF4-FFF2-40B4-BE49-F238E27FC236}">
                <a16:creationId xmlns:a16="http://schemas.microsoft.com/office/drawing/2014/main" id="{0D130C39-298C-9D8E-9920-912C47E6687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96000" y="8812157"/>
            <a:ext cx="914400" cy="914400"/>
          </a:xfrm>
          <a:prstGeom prst="rect">
            <a:avLst/>
          </a:prstGeom>
        </p:spPr>
      </p:pic>
      <p:sp>
        <p:nvSpPr>
          <p:cNvPr id="3" name="TextBox 2">
            <a:extLst>
              <a:ext uri="{FF2B5EF4-FFF2-40B4-BE49-F238E27FC236}">
                <a16:creationId xmlns:a16="http://schemas.microsoft.com/office/drawing/2014/main" id="{0FD35D94-6E43-0470-8B46-F47F896D9DE7}"/>
              </a:ext>
            </a:extLst>
          </p:cNvPr>
          <p:cNvSpPr txBox="1"/>
          <p:nvPr/>
        </p:nvSpPr>
        <p:spPr>
          <a:xfrm>
            <a:off x="3641238" y="5660318"/>
            <a:ext cx="2452255" cy="923330"/>
          </a:xfrm>
          <a:prstGeom prst="rect">
            <a:avLst/>
          </a:prstGeom>
          <a:noFill/>
        </p:spPr>
        <p:txBody>
          <a:bodyPr wrap="square" rtlCol="0">
            <a:spAutoFit/>
          </a:bodyPr>
          <a:lstStyle/>
          <a:p>
            <a:pPr algn="ctr"/>
            <a:r>
              <a:rPr lang="en-US" dirty="0"/>
              <a:t>The recycling logs are used to generate statistics</a:t>
            </a:r>
          </a:p>
        </p:txBody>
      </p:sp>
    </p:spTree>
    <p:extLst>
      <p:ext uri="{BB962C8B-B14F-4D97-AF65-F5344CB8AC3E}">
        <p14:creationId xmlns:p14="http://schemas.microsoft.com/office/powerpoint/2010/main" val="40190677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p>
        </p:txBody>
      </p:sp>
      <p:pic>
        <p:nvPicPr>
          <p:cNvPr id="7" name="Graphic 6" descr="Man with solid fill">
            <a:extLst>
              <a:ext uri="{FF2B5EF4-FFF2-40B4-BE49-F238E27FC236}">
                <a16:creationId xmlns:a16="http://schemas.microsoft.com/office/drawing/2014/main" id="{D5778B4A-1B0C-A4CA-23BD-DB26632A5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2076" y="2157765"/>
            <a:ext cx="914400" cy="914400"/>
          </a:xfrm>
          <a:prstGeom prst="rect">
            <a:avLst/>
          </a:prstGeom>
        </p:spPr>
      </p:pic>
      <p:pic>
        <p:nvPicPr>
          <p:cNvPr id="15" name="Graphic 14" descr="Bar graph with downward trend with solid fill">
            <a:extLst>
              <a:ext uri="{FF2B5EF4-FFF2-40B4-BE49-F238E27FC236}">
                <a16:creationId xmlns:a16="http://schemas.microsoft.com/office/drawing/2014/main" id="{E994A620-2B1A-F616-463B-2BF4F57642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5145" y="4228042"/>
            <a:ext cx="914400" cy="914400"/>
          </a:xfrm>
          <a:prstGeom prst="rect">
            <a:avLst/>
          </a:prstGeom>
        </p:spPr>
      </p:pic>
      <p:pic>
        <p:nvPicPr>
          <p:cNvPr id="4" name="Graphic 3" descr="School boy with solid fill">
            <a:extLst>
              <a:ext uri="{FF2B5EF4-FFF2-40B4-BE49-F238E27FC236}">
                <a16:creationId xmlns:a16="http://schemas.microsoft.com/office/drawing/2014/main" id="{A8D68113-C456-C81D-D46E-8598B5B3C9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87036" y="2157765"/>
            <a:ext cx="914400" cy="914400"/>
          </a:xfrm>
          <a:prstGeom prst="rect">
            <a:avLst/>
          </a:prstGeom>
        </p:spPr>
      </p:pic>
      <p:pic>
        <p:nvPicPr>
          <p:cNvPr id="5" name="Graphic 4" descr="List with solid fill">
            <a:extLst>
              <a:ext uri="{FF2B5EF4-FFF2-40B4-BE49-F238E27FC236}">
                <a16:creationId xmlns:a16="http://schemas.microsoft.com/office/drawing/2014/main" id="{5FE923D0-6D1F-3478-5E43-E50CFAAF23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08629" y="3313642"/>
            <a:ext cx="914400" cy="914400"/>
          </a:xfrm>
          <a:prstGeom prst="rect">
            <a:avLst/>
          </a:prstGeom>
        </p:spPr>
      </p:pic>
      <p:pic>
        <p:nvPicPr>
          <p:cNvPr id="14" name="Graphic 13" descr="Scatterplot with solid fill">
            <a:extLst>
              <a:ext uri="{FF2B5EF4-FFF2-40B4-BE49-F238E27FC236}">
                <a16:creationId xmlns:a16="http://schemas.microsoft.com/office/drawing/2014/main" id="{5B817599-26FF-BCF5-0473-556FD2ACB07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0166" y="2044965"/>
            <a:ext cx="914400" cy="914400"/>
          </a:xfrm>
          <a:prstGeom prst="rect">
            <a:avLst/>
          </a:prstGeom>
        </p:spPr>
      </p:pic>
      <p:pic>
        <p:nvPicPr>
          <p:cNvPr id="17" name="Graphic 16" descr="Pie chart with solid fill">
            <a:extLst>
              <a:ext uri="{FF2B5EF4-FFF2-40B4-BE49-F238E27FC236}">
                <a16:creationId xmlns:a16="http://schemas.microsoft.com/office/drawing/2014/main" id="{0D130C39-298C-9D8E-9920-912C47E6687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97486" y="3313642"/>
            <a:ext cx="914400" cy="914400"/>
          </a:xfrm>
          <a:prstGeom prst="rect">
            <a:avLst/>
          </a:prstGeom>
        </p:spPr>
      </p:pic>
      <p:pic>
        <p:nvPicPr>
          <p:cNvPr id="6" name="Graphic 5" descr="Contract with solid fill">
            <a:extLst>
              <a:ext uri="{FF2B5EF4-FFF2-40B4-BE49-F238E27FC236}">
                <a16:creationId xmlns:a16="http://schemas.microsoft.com/office/drawing/2014/main" id="{0224C4CB-0C4A-2B56-2870-BAB9FE9AFA0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17429" y="7964714"/>
            <a:ext cx="914400" cy="914400"/>
          </a:xfrm>
          <a:prstGeom prst="rect">
            <a:avLst/>
          </a:prstGeom>
        </p:spPr>
      </p:pic>
      <p:sp>
        <p:nvSpPr>
          <p:cNvPr id="8" name="TextBox 7">
            <a:extLst>
              <a:ext uri="{FF2B5EF4-FFF2-40B4-BE49-F238E27FC236}">
                <a16:creationId xmlns:a16="http://schemas.microsoft.com/office/drawing/2014/main" id="{BFF24C7C-2557-7EA6-27C3-8736CDD34BCA}"/>
              </a:ext>
            </a:extLst>
          </p:cNvPr>
          <p:cNvSpPr txBox="1"/>
          <p:nvPr/>
        </p:nvSpPr>
        <p:spPr>
          <a:xfrm>
            <a:off x="6420724" y="4760432"/>
            <a:ext cx="2452255" cy="1200329"/>
          </a:xfrm>
          <a:prstGeom prst="rect">
            <a:avLst/>
          </a:prstGeom>
          <a:noFill/>
        </p:spPr>
        <p:txBody>
          <a:bodyPr wrap="square" rtlCol="0">
            <a:spAutoFit/>
          </a:bodyPr>
          <a:lstStyle/>
          <a:p>
            <a:pPr algn="ctr"/>
            <a:r>
              <a:rPr lang="en-US" dirty="0"/>
              <a:t>The individual contribution in the community is calculated using the statistics </a:t>
            </a:r>
          </a:p>
        </p:txBody>
      </p:sp>
    </p:spTree>
    <p:extLst>
      <p:ext uri="{BB962C8B-B14F-4D97-AF65-F5344CB8AC3E}">
        <p14:creationId xmlns:p14="http://schemas.microsoft.com/office/powerpoint/2010/main" val="33629033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p>
        </p:txBody>
      </p:sp>
      <p:pic>
        <p:nvPicPr>
          <p:cNvPr id="7" name="Graphic 6" descr="Man with solid fill">
            <a:extLst>
              <a:ext uri="{FF2B5EF4-FFF2-40B4-BE49-F238E27FC236}">
                <a16:creationId xmlns:a16="http://schemas.microsoft.com/office/drawing/2014/main" id="{D5778B4A-1B0C-A4CA-23BD-DB26632A5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2076" y="2157765"/>
            <a:ext cx="914400" cy="914400"/>
          </a:xfrm>
          <a:prstGeom prst="rect">
            <a:avLst/>
          </a:prstGeom>
        </p:spPr>
      </p:pic>
      <p:pic>
        <p:nvPicPr>
          <p:cNvPr id="15" name="Graphic 14" descr="Bar graph with downward trend with solid fill">
            <a:extLst>
              <a:ext uri="{FF2B5EF4-FFF2-40B4-BE49-F238E27FC236}">
                <a16:creationId xmlns:a16="http://schemas.microsoft.com/office/drawing/2014/main" id="{E994A620-2B1A-F616-463B-2BF4F57642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5145" y="4228042"/>
            <a:ext cx="914400" cy="914400"/>
          </a:xfrm>
          <a:prstGeom prst="rect">
            <a:avLst/>
          </a:prstGeom>
        </p:spPr>
      </p:pic>
      <p:pic>
        <p:nvPicPr>
          <p:cNvPr id="4" name="Graphic 3" descr="School boy with solid fill">
            <a:extLst>
              <a:ext uri="{FF2B5EF4-FFF2-40B4-BE49-F238E27FC236}">
                <a16:creationId xmlns:a16="http://schemas.microsoft.com/office/drawing/2014/main" id="{A8D68113-C456-C81D-D46E-8598B5B3C9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87036" y="2157765"/>
            <a:ext cx="914400" cy="914400"/>
          </a:xfrm>
          <a:prstGeom prst="rect">
            <a:avLst/>
          </a:prstGeom>
        </p:spPr>
      </p:pic>
      <p:pic>
        <p:nvPicPr>
          <p:cNvPr id="5" name="Graphic 4" descr="List with solid fill">
            <a:extLst>
              <a:ext uri="{FF2B5EF4-FFF2-40B4-BE49-F238E27FC236}">
                <a16:creationId xmlns:a16="http://schemas.microsoft.com/office/drawing/2014/main" id="{5FE923D0-6D1F-3478-5E43-E50CFAAF23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08629" y="3313642"/>
            <a:ext cx="914400" cy="914400"/>
          </a:xfrm>
          <a:prstGeom prst="rect">
            <a:avLst/>
          </a:prstGeom>
        </p:spPr>
      </p:pic>
      <p:pic>
        <p:nvPicPr>
          <p:cNvPr id="14" name="Graphic 13" descr="Scatterplot with solid fill">
            <a:extLst>
              <a:ext uri="{FF2B5EF4-FFF2-40B4-BE49-F238E27FC236}">
                <a16:creationId xmlns:a16="http://schemas.microsoft.com/office/drawing/2014/main" id="{5B817599-26FF-BCF5-0473-556FD2ACB07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0166" y="2044965"/>
            <a:ext cx="914400" cy="914400"/>
          </a:xfrm>
          <a:prstGeom prst="rect">
            <a:avLst/>
          </a:prstGeom>
        </p:spPr>
      </p:pic>
      <p:pic>
        <p:nvPicPr>
          <p:cNvPr id="17" name="Graphic 16" descr="Pie chart with solid fill">
            <a:extLst>
              <a:ext uri="{FF2B5EF4-FFF2-40B4-BE49-F238E27FC236}">
                <a16:creationId xmlns:a16="http://schemas.microsoft.com/office/drawing/2014/main" id="{0D130C39-298C-9D8E-9920-912C47E6687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97486" y="3313642"/>
            <a:ext cx="914400" cy="914400"/>
          </a:xfrm>
          <a:prstGeom prst="rect">
            <a:avLst/>
          </a:prstGeom>
        </p:spPr>
      </p:pic>
      <p:pic>
        <p:nvPicPr>
          <p:cNvPr id="6" name="Graphic 5" descr="Contract with solid fill">
            <a:extLst>
              <a:ext uri="{FF2B5EF4-FFF2-40B4-BE49-F238E27FC236}">
                <a16:creationId xmlns:a16="http://schemas.microsoft.com/office/drawing/2014/main" id="{0224C4CB-0C4A-2B56-2870-BAB9FE9AFA0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52627" y="3313642"/>
            <a:ext cx="914400" cy="914400"/>
          </a:xfrm>
          <a:prstGeom prst="rect">
            <a:avLst/>
          </a:prstGeom>
        </p:spPr>
      </p:pic>
      <p:sp>
        <p:nvSpPr>
          <p:cNvPr id="3" name="TextBox 2">
            <a:extLst>
              <a:ext uri="{FF2B5EF4-FFF2-40B4-BE49-F238E27FC236}">
                <a16:creationId xmlns:a16="http://schemas.microsoft.com/office/drawing/2014/main" id="{71B00D3F-1831-4CD6-CA5E-EFA905183A03}"/>
              </a:ext>
            </a:extLst>
          </p:cNvPr>
          <p:cNvSpPr txBox="1"/>
          <p:nvPr/>
        </p:nvSpPr>
        <p:spPr>
          <a:xfrm>
            <a:off x="8583699" y="4650667"/>
            <a:ext cx="2452255" cy="1754326"/>
          </a:xfrm>
          <a:prstGeom prst="rect">
            <a:avLst/>
          </a:prstGeom>
          <a:noFill/>
        </p:spPr>
        <p:txBody>
          <a:bodyPr wrap="square" rtlCol="0">
            <a:spAutoFit/>
          </a:bodyPr>
          <a:lstStyle/>
          <a:p>
            <a:pPr algn="ctr"/>
            <a:r>
              <a:rPr lang="en-US" dirty="0"/>
              <a:t>Adjustments to utility bills are made according to individual contribution and report is presented with stats of your apartment</a:t>
            </a:r>
          </a:p>
        </p:txBody>
      </p:sp>
    </p:spTree>
    <p:extLst>
      <p:ext uri="{BB962C8B-B14F-4D97-AF65-F5344CB8AC3E}">
        <p14:creationId xmlns:p14="http://schemas.microsoft.com/office/powerpoint/2010/main" val="7048320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CC8C-8315-1461-3518-94FE0ADA9895}"/>
              </a:ext>
            </a:extLst>
          </p:cNvPr>
          <p:cNvSpPr>
            <a:spLocks noGrp="1"/>
          </p:cNvSpPr>
          <p:nvPr>
            <p:ph type="title"/>
          </p:nvPr>
        </p:nvSpPr>
        <p:spPr/>
        <p:txBody>
          <a:bodyPr/>
          <a:lstStyle/>
          <a:p>
            <a:r>
              <a:rPr lang="en-US" b="1" dirty="0">
                <a:latin typeface="+mn-lt"/>
              </a:rPr>
              <a:t>Insights from Prototype Testing</a:t>
            </a:r>
          </a:p>
        </p:txBody>
      </p:sp>
      <p:sp>
        <p:nvSpPr>
          <p:cNvPr id="3" name="Content Placeholder 2">
            <a:extLst>
              <a:ext uri="{FF2B5EF4-FFF2-40B4-BE49-F238E27FC236}">
                <a16:creationId xmlns:a16="http://schemas.microsoft.com/office/drawing/2014/main" id="{93AA7BEA-64A3-1CE2-113D-108914FBAD61}"/>
              </a:ext>
            </a:extLst>
          </p:cNvPr>
          <p:cNvSpPr>
            <a:spLocks noGrp="1"/>
          </p:cNvSpPr>
          <p:nvPr>
            <p:ph idx="1"/>
          </p:nvPr>
        </p:nvSpPr>
        <p:spPr/>
        <p:txBody>
          <a:bodyPr/>
          <a:lstStyle/>
          <a:p>
            <a:r>
              <a:rPr lang="en-US" dirty="0"/>
              <a:t>People prefer rewards which are </a:t>
            </a:r>
            <a:r>
              <a:rPr lang="en-US" b="1" dirty="0">
                <a:solidFill>
                  <a:schemeClr val="accent5"/>
                </a:solidFill>
              </a:rPr>
              <a:t>immediate</a:t>
            </a:r>
            <a:r>
              <a:rPr lang="en-US" dirty="0"/>
              <a:t> without considering value</a:t>
            </a:r>
          </a:p>
          <a:p>
            <a:pPr marL="0" indent="0">
              <a:buNone/>
            </a:pPr>
            <a:endParaRPr lang="en-US" dirty="0"/>
          </a:p>
          <a:p>
            <a:endParaRPr lang="en-US" dirty="0"/>
          </a:p>
        </p:txBody>
      </p:sp>
      <p:pic>
        <p:nvPicPr>
          <p:cNvPr id="1028" name="Picture 4" descr="Forms response chart. Question title: Given an option, what kind of reward are you more likely to choose ?. Number of responses: 25 responses.">
            <a:extLst>
              <a:ext uri="{FF2B5EF4-FFF2-40B4-BE49-F238E27FC236}">
                <a16:creationId xmlns:a16="http://schemas.microsoft.com/office/drawing/2014/main" id="{85FAF6FC-59C0-3F1E-7D30-A96CBAD22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5368" y="2625433"/>
            <a:ext cx="10029475" cy="4219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orms response chart. Question title: Rewards should be commensurate with which factors ? (select all that you think are appropriate)  . Number of responses: 25 responses.">
            <a:extLst>
              <a:ext uri="{FF2B5EF4-FFF2-40B4-BE49-F238E27FC236}">
                <a16:creationId xmlns:a16="http://schemas.microsoft.com/office/drawing/2014/main" id="{CB577DF2-A9E4-C08C-B92C-5244EDE15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4379" y="2625433"/>
            <a:ext cx="9187541" cy="436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842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CC8C-8315-1461-3518-94FE0ADA9895}"/>
              </a:ext>
            </a:extLst>
          </p:cNvPr>
          <p:cNvSpPr>
            <a:spLocks noGrp="1"/>
          </p:cNvSpPr>
          <p:nvPr>
            <p:ph type="title"/>
          </p:nvPr>
        </p:nvSpPr>
        <p:spPr/>
        <p:txBody>
          <a:bodyPr/>
          <a:lstStyle/>
          <a:p>
            <a:r>
              <a:rPr lang="en-US" b="1" dirty="0">
                <a:latin typeface="+mn-lt"/>
              </a:rPr>
              <a:t>Insights from Prototype Testing</a:t>
            </a:r>
          </a:p>
        </p:txBody>
      </p:sp>
      <p:sp>
        <p:nvSpPr>
          <p:cNvPr id="3" name="Content Placeholder 2">
            <a:extLst>
              <a:ext uri="{FF2B5EF4-FFF2-40B4-BE49-F238E27FC236}">
                <a16:creationId xmlns:a16="http://schemas.microsoft.com/office/drawing/2014/main" id="{93AA7BEA-64A3-1CE2-113D-108914FBAD61}"/>
              </a:ext>
            </a:extLst>
          </p:cNvPr>
          <p:cNvSpPr>
            <a:spLocks noGrp="1"/>
          </p:cNvSpPr>
          <p:nvPr>
            <p:ph idx="1"/>
          </p:nvPr>
        </p:nvSpPr>
        <p:spPr/>
        <p:txBody>
          <a:bodyPr/>
          <a:lstStyle/>
          <a:p>
            <a:r>
              <a:rPr lang="en-US" dirty="0"/>
              <a:t>People prefer rewards which are </a:t>
            </a:r>
            <a:r>
              <a:rPr lang="en-US" b="1" dirty="0">
                <a:solidFill>
                  <a:schemeClr val="accent5"/>
                </a:solidFill>
              </a:rPr>
              <a:t>immediate</a:t>
            </a:r>
            <a:r>
              <a:rPr lang="en-US" dirty="0"/>
              <a:t> without considering value</a:t>
            </a:r>
          </a:p>
          <a:p>
            <a:pPr marL="0" indent="0">
              <a:buNone/>
            </a:pPr>
            <a:endParaRPr lang="en-US" dirty="0"/>
          </a:p>
          <a:p>
            <a:endParaRPr lang="en-US" dirty="0"/>
          </a:p>
        </p:txBody>
      </p:sp>
      <p:pic>
        <p:nvPicPr>
          <p:cNvPr id="1028" name="Picture 4" descr="Forms response chart. Question title: Given an option, what kind of reward are you more likely to choose ?. Number of responses: 25 responses.">
            <a:extLst>
              <a:ext uri="{FF2B5EF4-FFF2-40B4-BE49-F238E27FC236}">
                <a16:creationId xmlns:a16="http://schemas.microsoft.com/office/drawing/2014/main" id="{85FAF6FC-59C0-3F1E-7D30-A96CBAD22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262" y="2625433"/>
            <a:ext cx="10029475" cy="4219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orms response chart. Question title: Rewards should be commensurate with which factors ? (select all that you think are appropriate)  . Number of responses: 25 responses.">
            <a:extLst>
              <a:ext uri="{FF2B5EF4-FFF2-40B4-BE49-F238E27FC236}">
                <a16:creationId xmlns:a16="http://schemas.microsoft.com/office/drawing/2014/main" id="{CB577DF2-A9E4-C08C-B92C-5244EDE15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4379" y="2625433"/>
            <a:ext cx="9187541" cy="436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4857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CC8C-8315-1461-3518-94FE0ADA9895}"/>
              </a:ext>
            </a:extLst>
          </p:cNvPr>
          <p:cNvSpPr>
            <a:spLocks noGrp="1"/>
          </p:cNvSpPr>
          <p:nvPr>
            <p:ph type="title"/>
          </p:nvPr>
        </p:nvSpPr>
        <p:spPr/>
        <p:txBody>
          <a:bodyPr/>
          <a:lstStyle/>
          <a:p>
            <a:r>
              <a:rPr lang="en-US" b="1" dirty="0">
                <a:latin typeface="+mn-lt"/>
              </a:rPr>
              <a:t>Insights from Prototype Testing</a:t>
            </a:r>
          </a:p>
        </p:txBody>
      </p:sp>
      <p:sp>
        <p:nvSpPr>
          <p:cNvPr id="3" name="Content Placeholder 2">
            <a:extLst>
              <a:ext uri="{FF2B5EF4-FFF2-40B4-BE49-F238E27FC236}">
                <a16:creationId xmlns:a16="http://schemas.microsoft.com/office/drawing/2014/main" id="{93AA7BEA-64A3-1CE2-113D-108914FBAD61}"/>
              </a:ext>
            </a:extLst>
          </p:cNvPr>
          <p:cNvSpPr>
            <a:spLocks noGrp="1"/>
          </p:cNvSpPr>
          <p:nvPr>
            <p:ph idx="1"/>
          </p:nvPr>
        </p:nvSpPr>
        <p:spPr/>
        <p:txBody>
          <a:bodyPr/>
          <a:lstStyle/>
          <a:p>
            <a:r>
              <a:rPr lang="en-US" dirty="0"/>
              <a:t>Socio-economic/demographic factors were least favored for reward commensuration</a:t>
            </a:r>
          </a:p>
        </p:txBody>
      </p:sp>
      <p:pic>
        <p:nvPicPr>
          <p:cNvPr id="1028" name="Picture 4" descr="Forms response chart. Question title: Given an option, what kind of reward are you more likely to choose ?. Number of responses: 25 responses.">
            <a:extLst>
              <a:ext uri="{FF2B5EF4-FFF2-40B4-BE49-F238E27FC236}">
                <a16:creationId xmlns:a16="http://schemas.microsoft.com/office/drawing/2014/main" id="{85FAF6FC-59C0-3F1E-7D30-A96CBAD22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216" y="2625433"/>
            <a:ext cx="10029475" cy="4219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orms response chart. Question title: Rewards should be commensurate with which factors ? (select all that you think are appropriate)  . Number of responses: 25 responses.">
            <a:extLst>
              <a:ext uri="{FF2B5EF4-FFF2-40B4-BE49-F238E27FC236}">
                <a16:creationId xmlns:a16="http://schemas.microsoft.com/office/drawing/2014/main" id="{CB577DF2-A9E4-C08C-B92C-5244EDE15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229" y="2625433"/>
            <a:ext cx="9187541" cy="43676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In absence of rewards, do you think shared community metrics can compel people to recycle more ?&#10;( e.g. : comparison of your vs community average recycled waste amount ). Number of responses: 25 responses.">
            <a:extLst>
              <a:ext uri="{FF2B5EF4-FFF2-40B4-BE49-F238E27FC236}">
                <a16:creationId xmlns:a16="http://schemas.microsoft.com/office/drawing/2014/main" id="{51AF0526-C612-B822-E86A-2EC2E10A7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381" y="2620162"/>
            <a:ext cx="9583057" cy="434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9562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6990-3F43-326C-1E40-55CDF8D03F23}"/>
              </a:ext>
            </a:extLst>
          </p:cNvPr>
          <p:cNvSpPr>
            <a:spLocks noGrp="1"/>
          </p:cNvSpPr>
          <p:nvPr>
            <p:ph type="title"/>
          </p:nvPr>
        </p:nvSpPr>
        <p:spPr/>
        <p:txBody>
          <a:bodyPr/>
          <a:lstStyle/>
          <a:p>
            <a:r>
              <a:rPr lang="en-US" b="1" dirty="0">
                <a:latin typeface="+mn-lt"/>
              </a:rPr>
              <a:t>Initial Assumptions Debunked</a:t>
            </a:r>
          </a:p>
        </p:txBody>
      </p:sp>
      <p:sp>
        <p:nvSpPr>
          <p:cNvPr id="3" name="Content Placeholder 2">
            <a:extLst>
              <a:ext uri="{FF2B5EF4-FFF2-40B4-BE49-F238E27FC236}">
                <a16:creationId xmlns:a16="http://schemas.microsoft.com/office/drawing/2014/main" id="{C19F5379-3B0F-DD8B-6E42-0E7E05B4584F}"/>
              </a:ext>
            </a:extLst>
          </p:cNvPr>
          <p:cNvSpPr>
            <a:spLocks noGrp="1"/>
          </p:cNvSpPr>
          <p:nvPr>
            <p:ph idx="1"/>
          </p:nvPr>
        </p:nvSpPr>
        <p:spPr>
          <a:xfrm>
            <a:off x="1971675" y="1899801"/>
            <a:ext cx="6438900" cy="1012825"/>
          </a:xfrm>
        </p:spPr>
        <p:txBody>
          <a:bodyPr/>
          <a:lstStyle/>
          <a:p>
            <a:pPr marL="0" indent="0">
              <a:buNone/>
            </a:pPr>
            <a:r>
              <a:rPr lang="en-US" dirty="0"/>
              <a:t>Higher Education = More Recycling</a:t>
            </a:r>
          </a:p>
          <a:p>
            <a:pPr marL="0" indent="0">
              <a:buNone/>
            </a:pPr>
            <a:endParaRPr lang="en-US" dirty="0"/>
          </a:p>
          <a:p>
            <a:pPr marL="0" indent="0">
              <a:buNone/>
            </a:pPr>
            <a:endParaRPr lang="en-US" dirty="0"/>
          </a:p>
          <a:p>
            <a:endParaRPr lang="en-US" dirty="0"/>
          </a:p>
          <a:p>
            <a:endParaRPr lang="en-US" dirty="0"/>
          </a:p>
          <a:p>
            <a:endParaRPr lang="en-US" dirty="0"/>
          </a:p>
        </p:txBody>
      </p:sp>
      <p:pic>
        <p:nvPicPr>
          <p:cNvPr id="12" name="Picture 11">
            <a:extLst>
              <a:ext uri="{FF2B5EF4-FFF2-40B4-BE49-F238E27FC236}">
                <a16:creationId xmlns:a16="http://schemas.microsoft.com/office/drawing/2014/main" id="{93BBF220-A6CF-2A99-8B6B-FD357CE4BBB3}"/>
              </a:ext>
            </a:extLst>
          </p:cNvPr>
          <p:cNvPicPr>
            <a:picLocks noChangeAspect="1"/>
          </p:cNvPicPr>
          <p:nvPr/>
        </p:nvPicPr>
        <p:blipFill>
          <a:blip r:embed="rId2"/>
          <a:stretch>
            <a:fillRect/>
          </a:stretch>
        </p:blipFill>
        <p:spPr>
          <a:xfrm>
            <a:off x="12480610" y="2406214"/>
            <a:ext cx="10776580" cy="4451786"/>
          </a:xfrm>
          <a:prstGeom prst="rect">
            <a:avLst/>
          </a:prstGeom>
        </p:spPr>
      </p:pic>
      <p:pic>
        <p:nvPicPr>
          <p:cNvPr id="6" name="Graphic 5" descr="Graduation cap with solid fill">
            <a:extLst>
              <a:ext uri="{FF2B5EF4-FFF2-40B4-BE49-F238E27FC236}">
                <a16:creationId xmlns:a16="http://schemas.microsoft.com/office/drawing/2014/main" id="{62A0D6E0-0684-EE34-DEAD-0A31EE8CCA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591251"/>
            <a:ext cx="914400" cy="914400"/>
          </a:xfrm>
          <a:prstGeom prst="rect">
            <a:avLst/>
          </a:prstGeom>
        </p:spPr>
      </p:pic>
    </p:spTree>
    <p:extLst>
      <p:ext uri="{BB962C8B-B14F-4D97-AF65-F5344CB8AC3E}">
        <p14:creationId xmlns:p14="http://schemas.microsoft.com/office/powerpoint/2010/main" val="1560696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CC8C-8315-1461-3518-94FE0ADA9895}"/>
              </a:ext>
            </a:extLst>
          </p:cNvPr>
          <p:cNvSpPr>
            <a:spLocks noGrp="1"/>
          </p:cNvSpPr>
          <p:nvPr>
            <p:ph type="title"/>
          </p:nvPr>
        </p:nvSpPr>
        <p:spPr/>
        <p:txBody>
          <a:bodyPr/>
          <a:lstStyle/>
          <a:p>
            <a:r>
              <a:rPr lang="en-US" b="1" dirty="0">
                <a:latin typeface="+mn-lt"/>
              </a:rPr>
              <a:t>Insights from Prototype Testing</a:t>
            </a:r>
          </a:p>
        </p:txBody>
      </p:sp>
      <p:sp>
        <p:nvSpPr>
          <p:cNvPr id="3" name="Content Placeholder 2">
            <a:extLst>
              <a:ext uri="{FF2B5EF4-FFF2-40B4-BE49-F238E27FC236}">
                <a16:creationId xmlns:a16="http://schemas.microsoft.com/office/drawing/2014/main" id="{93AA7BEA-64A3-1CE2-113D-108914FBAD61}"/>
              </a:ext>
            </a:extLst>
          </p:cNvPr>
          <p:cNvSpPr>
            <a:spLocks noGrp="1"/>
          </p:cNvSpPr>
          <p:nvPr>
            <p:ph idx="1"/>
          </p:nvPr>
        </p:nvSpPr>
        <p:spPr/>
        <p:txBody>
          <a:bodyPr/>
          <a:lstStyle/>
          <a:p>
            <a:r>
              <a:rPr lang="en-US" dirty="0"/>
              <a:t>Hesitation in community-based rewards due to fear of </a:t>
            </a:r>
            <a:r>
              <a:rPr lang="en-US" b="1" dirty="0">
                <a:solidFill>
                  <a:srgbClr val="FF0000"/>
                </a:solidFill>
              </a:rPr>
              <a:t>loss of rewards </a:t>
            </a:r>
            <a:r>
              <a:rPr lang="en-US" dirty="0"/>
              <a:t>or </a:t>
            </a:r>
            <a:r>
              <a:rPr lang="en-US" b="1" dirty="0">
                <a:solidFill>
                  <a:srgbClr val="FF0000"/>
                </a:solidFill>
              </a:rPr>
              <a:t>embarrassment</a:t>
            </a:r>
            <a:r>
              <a:rPr lang="en-US" dirty="0"/>
              <a:t> in community </a:t>
            </a:r>
          </a:p>
        </p:txBody>
      </p:sp>
      <p:pic>
        <p:nvPicPr>
          <p:cNvPr id="1028" name="Picture 4" descr="Forms response chart. Question title: Given an option, what kind of reward are you more likely to choose ?. Number of responses: 25 responses.">
            <a:extLst>
              <a:ext uri="{FF2B5EF4-FFF2-40B4-BE49-F238E27FC236}">
                <a16:creationId xmlns:a16="http://schemas.microsoft.com/office/drawing/2014/main" id="{85FAF6FC-59C0-3F1E-7D30-A96CBAD22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216" y="2625433"/>
            <a:ext cx="10029475" cy="4219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orms response chart. Question title: Rewards should be commensurate with which factors ? (select all that you think are appropriate)  . Number of responses: 25 responses.">
            <a:extLst>
              <a:ext uri="{FF2B5EF4-FFF2-40B4-BE49-F238E27FC236}">
                <a16:creationId xmlns:a16="http://schemas.microsoft.com/office/drawing/2014/main" id="{CB577DF2-A9E4-C08C-B92C-5244EDE15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8853" y="2625433"/>
            <a:ext cx="9187541" cy="43676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orms response chart. Question title: In absence of rewards, do you think shared community metrics can compel people to recycle more ?&#10;( e.g. : comparison of your vs community average recycled waste amount ). Number of responses: 25 responses.">
            <a:extLst>
              <a:ext uri="{FF2B5EF4-FFF2-40B4-BE49-F238E27FC236}">
                <a16:creationId xmlns:a16="http://schemas.microsoft.com/office/drawing/2014/main" id="{1A2F00E4-1B22-65D2-38EC-FF77FFC94A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471" y="2620162"/>
            <a:ext cx="9583057" cy="434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9002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6CA7-BDFD-077E-5C70-BAB4FAC3CD73}"/>
              </a:ext>
            </a:extLst>
          </p:cNvPr>
          <p:cNvSpPr>
            <a:spLocks noGrp="1"/>
          </p:cNvSpPr>
          <p:nvPr>
            <p:ph type="title"/>
          </p:nvPr>
        </p:nvSpPr>
        <p:spPr/>
        <p:txBody>
          <a:bodyPr/>
          <a:lstStyle/>
          <a:p>
            <a:r>
              <a:rPr lang="en-US" b="1" dirty="0">
                <a:latin typeface="+mn-lt"/>
              </a:rPr>
              <a:t>Some User Concerns</a:t>
            </a:r>
          </a:p>
        </p:txBody>
      </p:sp>
      <p:sp>
        <p:nvSpPr>
          <p:cNvPr id="3" name="Content Placeholder 2">
            <a:extLst>
              <a:ext uri="{FF2B5EF4-FFF2-40B4-BE49-F238E27FC236}">
                <a16:creationId xmlns:a16="http://schemas.microsoft.com/office/drawing/2014/main" id="{09A30055-72F8-9892-DDCB-670C39DC682A}"/>
              </a:ext>
            </a:extLst>
          </p:cNvPr>
          <p:cNvSpPr>
            <a:spLocks noGrp="1"/>
          </p:cNvSpPr>
          <p:nvPr>
            <p:ph idx="1"/>
          </p:nvPr>
        </p:nvSpPr>
        <p:spPr/>
        <p:txBody>
          <a:bodyPr/>
          <a:lstStyle/>
          <a:p>
            <a:r>
              <a:rPr lang="en-US" dirty="0"/>
              <a:t>The </a:t>
            </a:r>
            <a:r>
              <a:rPr lang="en-US" b="1" dirty="0">
                <a:solidFill>
                  <a:srgbClr val="FF0000"/>
                </a:solidFill>
              </a:rPr>
              <a:t>amount of recycled waste</a:t>
            </a:r>
            <a:r>
              <a:rPr lang="en-US" dirty="0"/>
              <a:t> isn’t necessarily a good metric</a:t>
            </a:r>
          </a:p>
          <a:p>
            <a:endParaRPr lang="en-US" dirty="0"/>
          </a:p>
        </p:txBody>
      </p:sp>
      <p:pic>
        <p:nvPicPr>
          <p:cNvPr id="5" name="Graphic 4" descr="Seeds with solid fill">
            <a:extLst>
              <a:ext uri="{FF2B5EF4-FFF2-40B4-BE49-F238E27FC236}">
                <a16:creationId xmlns:a16="http://schemas.microsoft.com/office/drawing/2014/main" id="{304C8654-5D8D-1D8A-0AEF-5EE20107C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51164" y="2819400"/>
            <a:ext cx="914400" cy="914400"/>
          </a:xfrm>
          <a:prstGeom prst="rect">
            <a:avLst/>
          </a:prstGeom>
        </p:spPr>
      </p:pic>
      <p:pic>
        <p:nvPicPr>
          <p:cNvPr id="6" name="Graphic 5" descr="Seeds with solid fill">
            <a:extLst>
              <a:ext uri="{FF2B5EF4-FFF2-40B4-BE49-F238E27FC236}">
                <a16:creationId xmlns:a16="http://schemas.microsoft.com/office/drawing/2014/main" id="{3BD918DD-31A8-C073-078B-CDA67D66BB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34637" y="2819400"/>
            <a:ext cx="914400" cy="914400"/>
          </a:xfrm>
          <a:prstGeom prst="rect">
            <a:avLst/>
          </a:prstGeom>
        </p:spPr>
      </p:pic>
      <p:pic>
        <p:nvPicPr>
          <p:cNvPr id="7" name="Graphic 6" descr="Seeds with solid fill">
            <a:extLst>
              <a:ext uri="{FF2B5EF4-FFF2-40B4-BE49-F238E27FC236}">
                <a16:creationId xmlns:a16="http://schemas.microsoft.com/office/drawing/2014/main" id="{34928452-570C-9D8D-249A-E8E6BDC1F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51164" y="3544094"/>
            <a:ext cx="914400" cy="914400"/>
          </a:xfrm>
          <a:prstGeom prst="rect">
            <a:avLst/>
          </a:prstGeom>
        </p:spPr>
      </p:pic>
      <p:pic>
        <p:nvPicPr>
          <p:cNvPr id="8" name="Graphic 7" descr="Seeds with solid fill">
            <a:extLst>
              <a:ext uri="{FF2B5EF4-FFF2-40B4-BE49-F238E27FC236}">
                <a16:creationId xmlns:a16="http://schemas.microsoft.com/office/drawing/2014/main" id="{B6B51FDE-CE23-E1F0-C300-1B2C6F2E5A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34637" y="3562206"/>
            <a:ext cx="914400" cy="914400"/>
          </a:xfrm>
          <a:prstGeom prst="rect">
            <a:avLst/>
          </a:prstGeom>
        </p:spPr>
      </p:pic>
      <p:pic>
        <p:nvPicPr>
          <p:cNvPr id="9" name="Graphic 8" descr="Seeds with solid fill">
            <a:extLst>
              <a:ext uri="{FF2B5EF4-FFF2-40B4-BE49-F238E27FC236}">
                <a16:creationId xmlns:a16="http://schemas.microsoft.com/office/drawing/2014/main" id="{2C7F4CF5-A3A1-A23B-C891-A4065AA777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60074" y="2819400"/>
            <a:ext cx="914400" cy="914400"/>
          </a:xfrm>
          <a:prstGeom prst="rect">
            <a:avLst/>
          </a:prstGeom>
        </p:spPr>
      </p:pic>
      <p:pic>
        <p:nvPicPr>
          <p:cNvPr id="10" name="Graphic 9" descr="Seeds with solid fill">
            <a:extLst>
              <a:ext uri="{FF2B5EF4-FFF2-40B4-BE49-F238E27FC236}">
                <a16:creationId xmlns:a16="http://schemas.microsoft.com/office/drawing/2014/main" id="{FE9BBD75-1B4E-0EDE-4A8A-1F53562407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60074" y="3601100"/>
            <a:ext cx="914400" cy="914400"/>
          </a:xfrm>
          <a:prstGeom prst="rect">
            <a:avLst/>
          </a:prstGeom>
        </p:spPr>
      </p:pic>
      <p:sp>
        <p:nvSpPr>
          <p:cNvPr id="11" name="TextBox 10">
            <a:extLst>
              <a:ext uri="{FF2B5EF4-FFF2-40B4-BE49-F238E27FC236}">
                <a16:creationId xmlns:a16="http://schemas.microsoft.com/office/drawing/2014/main" id="{28D62985-BCE8-3837-85A9-E43526B8D4F2}"/>
              </a:ext>
            </a:extLst>
          </p:cNvPr>
          <p:cNvSpPr txBox="1"/>
          <p:nvPr/>
        </p:nvSpPr>
        <p:spPr>
          <a:xfrm>
            <a:off x="12544582" y="4662054"/>
            <a:ext cx="1777731" cy="369332"/>
          </a:xfrm>
          <a:prstGeom prst="rect">
            <a:avLst/>
          </a:prstGeom>
          <a:noFill/>
        </p:spPr>
        <p:txBody>
          <a:bodyPr wrap="none" rtlCol="0">
            <a:spAutoFit/>
          </a:bodyPr>
          <a:lstStyle/>
          <a:p>
            <a:r>
              <a:rPr lang="en-US" dirty="0"/>
              <a:t>Waste generated</a:t>
            </a:r>
          </a:p>
        </p:txBody>
      </p:sp>
      <p:sp>
        <p:nvSpPr>
          <p:cNvPr id="12" name="TextBox 11">
            <a:extLst>
              <a:ext uri="{FF2B5EF4-FFF2-40B4-BE49-F238E27FC236}">
                <a16:creationId xmlns:a16="http://schemas.microsoft.com/office/drawing/2014/main" id="{D8AAC8FE-D396-A372-4BA4-3853BB489BBF}"/>
              </a:ext>
            </a:extLst>
          </p:cNvPr>
          <p:cNvSpPr txBox="1"/>
          <p:nvPr/>
        </p:nvSpPr>
        <p:spPr>
          <a:xfrm>
            <a:off x="14934491" y="4662054"/>
            <a:ext cx="1601913" cy="369332"/>
          </a:xfrm>
          <a:prstGeom prst="rect">
            <a:avLst/>
          </a:prstGeom>
          <a:noFill/>
        </p:spPr>
        <p:txBody>
          <a:bodyPr wrap="none" rtlCol="0">
            <a:spAutoFit/>
          </a:bodyPr>
          <a:lstStyle/>
          <a:p>
            <a:r>
              <a:rPr lang="en-US" dirty="0"/>
              <a:t>Waste recycled</a:t>
            </a:r>
          </a:p>
        </p:txBody>
      </p:sp>
      <p:cxnSp>
        <p:nvCxnSpPr>
          <p:cNvPr id="14" name="Straight Arrow Connector 13">
            <a:extLst>
              <a:ext uri="{FF2B5EF4-FFF2-40B4-BE49-F238E27FC236}">
                <a16:creationId xmlns:a16="http://schemas.microsoft.com/office/drawing/2014/main" id="{08DD9463-B34F-E48F-0681-A2EEDACE66EB}"/>
              </a:ext>
            </a:extLst>
          </p:cNvPr>
          <p:cNvCxnSpPr/>
          <p:nvPr/>
        </p:nvCxnSpPr>
        <p:spPr>
          <a:xfrm>
            <a:off x="14373383" y="3714605"/>
            <a:ext cx="685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6" name="Graphic 15" descr="Recycle with solid fill">
            <a:extLst>
              <a:ext uri="{FF2B5EF4-FFF2-40B4-BE49-F238E27FC236}">
                <a16:creationId xmlns:a16="http://schemas.microsoft.com/office/drawing/2014/main" id="{F2A3D409-1971-C522-6B5F-81B6FA095A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28803" y="3089564"/>
            <a:ext cx="544677" cy="544677"/>
          </a:xfrm>
          <a:prstGeom prst="rect">
            <a:avLst/>
          </a:prstGeom>
        </p:spPr>
      </p:pic>
      <p:pic>
        <p:nvPicPr>
          <p:cNvPr id="4" name="Graphic 3" descr="Travel with solid fill">
            <a:extLst>
              <a:ext uri="{FF2B5EF4-FFF2-40B4-BE49-F238E27FC236}">
                <a16:creationId xmlns:a16="http://schemas.microsoft.com/office/drawing/2014/main" id="{7F4C468D-D157-B9A0-AEFF-B875DBBE34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162824" y="4868247"/>
            <a:ext cx="914400" cy="914400"/>
          </a:xfrm>
          <a:prstGeom prst="rect">
            <a:avLst/>
          </a:prstGeom>
        </p:spPr>
      </p:pic>
      <p:pic>
        <p:nvPicPr>
          <p:cNvPr id="13" name="Graphic 12" descr="Users with solid fill">
            <a:extLst>
              <a:ext uri="{FF2B5EF4-FFF2-40B4-BE49-F238E27FC236}">
                <a16:creationId xmlns:a16="http://schemas.microsoft.com/office/drawing/2014/main" id="{E4503303-CB0A-BD26-5D7C-1C33199529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569624" y="2879345"/>
            <a:ext cx="914400" cy="914400"/>
          </a:xfrm>
          <a:prstGeom prst="rect">
            <a:avLst/>
          </a:prstGeom>
        </p:spPr>
      </p:pic>
      <p:pic>
        <p:nvPicPr>
          <p:cNvPr id="15" name="Graphic 14" descr="User with solid fill">
            <a:extLst>
              <a:ext uri="{FF2B5EF4-FFF2-40B4-BE49-F238E27FC236}">
                <a16:creationId xmlns:a16="http://schemas.microsoft.com/office/drawing/2014/main" id="{46ACF7FD-1EE9-2028-6D93-80DE2C28C7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074897" y="2879345"/>
            <a:ext cx="914400" cy="914400"/>
          </a:xfrm>
          <a:prstGeom prst="rect">
            <a:avLst/>
          </a:prstGeom>
        </p:spPr>
      </p:pic>
      <p:pic>
        <p:nvPicPr>
          <p:cNvPr id="17" name="Graphic 16" descr="User with solid fill">
            <a:extLst>
              <a:ext uri="{FF2B5EF4-FFF2-40B4-BE49-F238E27FC236}">
                <a16:creationId xmlns:a16="http://schemas.microsoft.com/office/drawing/2014/main" id="{A55A1795-1438-6650-7AA6-22F3494C5E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69624" y="4868247"/>
            <a:ext cx="914400" cy="914400"/>
          </a:xfrm>
          <a:prstGeom prst="rect">
            <a:avLst/>
          </a:prstGeom>
        </p:spPr>
      </p:pic>
      <p:cxnSp>
        <p:nvCxnSpPr>
          <p:cNvPr id="18" name="Straight Arrow Connector 17">
            <a:extLst>
              <a:ext uri="{FF2B5EF4-FFF2-40B4-BE49-F238E27FC236}">
                <a16:creationId xmlns:a16="http://schemas.microsoft.com/office/drawing/2014/main" id="{B43AC3FD-606B-8C0F-2AE2-44C23DFFD49A}"/>
              </a:ext>
            </a:extLst>
          </p:cNvPr>
          <p:cNvCxnSpPr/>
          <p:nvPr/>
        </p:nvCxnSpPr>
        <p:spPr>
          <a:xfrm>
            <a:off x="13783967" y="3526971"/>
            <a:ext cx="11829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BCBCB3-94D0-59FE-F198-C9C77830C269}"/>
              </a:ext>
            </a:extLst>
          </p:cNvPr>
          <p:cNvSpPr txBox="1"/>
          <p:nvPr/>
        </p:nvSpPr>
        <p:spPr>
          <a:xfrm>
            <a:off x="13658355" y="2885500"/>
            <a:ext cx="1416542" cy="646331"/>
          </a:xfrm>
          <a:prstGeom prst="rect">
            <a:avLst/>
          </a:prstGeom>
          <a:noFill/>
        </p:spPr>
        <p:txBody>
          <a:bodyPr wrap="none" rtlCol="0">
            <a:spAutoFit/>
          </a:bodyPr>
          <a:lstStyle/>
          <a:p>
            <a:pPr algn="ctr"/>
            <a:r>
              <a:rPr lang="en-US" dirty="0"/>
              <a:t>Reduction in </a:t>
            </a:r>
          </a:p>
          <a:p>
            <a:pPr algn="ctr"/>
            <a:r>
              <a:rPr lang="en-US" dirty="0"/>
              <a:t>headcount</a:t>
            </a:r>
          </a:p>
        </p:txBody>
      </p:sp>
      <p:cxnSp>
        <p:nvCxnSpPr>
          <p:cNvPr id="20" name="Straight Arrow Connector 19">
            <a:extLst>
              <a:ext uri="{FF2B5EF4-FFF2-40B4-BE49-F238E27FC236}">
                <a16:creationId xmlns:a16="http://schemas.microsoft.com/office/drawing/2014/main" id="{3939A38B-AA03-E7B5-CA90-7B1735C0585E}"/>
              </a:ext>
            </a:extLst>
          </p:cNvPr>
          <p:cNvCxnSpPr/>
          <p:nvPr/>
        </p:nvCxnSpPr>
        <p:spPr>
          <a:xfrm>
            <a:off x="13783969" y="5580731"/>
            <a:ext cx="11829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604A0C72-3CD3-0D51-8EC4-200E1B55138A}"/>
              </a:ext>
            </a:extLst>
          </p:cNvPr>
          <p:cNvSpPr txBox="1"/>
          <p:nvPr/>
        </p:nvSpPr>
        <p:spPr>
          <a:xfrm>
            <a:off x="13744537" y="4939260"/>
            <a:ext cx="1244187" cy="646331"/>
          </a:xfrm>
          <a:prstGeom prst="rect">
            <a:avLst/>
          </a:prstGeom>
          <a:noFill/>
        </p:spPr>
        <p:txBody>
          <a:bodyPr wrap="none" rtlCol="0">
            <a:spAutoFit/>
          </a:bodyPr>
          <a:lstStyle/>
          <a:p>
            <a:pPr algn="ctr"/>
            <a:r>
              <a:rPr lang="en-US" dirty="0"/>
              <a:t>Temporary </a:t>
            </a:r>
          </a:p>
          <a:p>
            <a:pPr algn="ctr"/>
            <a:r>
              <a:rPr lang="en-US" dirty="0"/>
              <a:t>absence</a:t>
            </a:r>
          </a:p>
        </p:txBody>
      </p:sp>
    </p:spTree>
    <p:extLst>
      <p:ext uri="{BB962C8B-B14F-4D97-AF65-F5344CB8AC3E}">
        <p14:creationId xmlns:p14="http://schemas.microsoft.com/office/powerpoint/2010/main" val="151507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6CA7-BDFD-077E-5C70-BAB4FAC3CD73}"/>
              </a:ext>
            </a:extLst>
          </p:cNvPr>
          <p:cNvSpPr>
            <a:spLocks noGrp="1"/>
          </p:cNvSpPr>
          <p:nvPr>
            <p:ph type="title"/>
          </p:nvPr>
        </p:nvSpPr>
        <p:spPr/>
        <p:txBody>
          <a:bodyPr/>
          <a:lstStyle/>
          <a:p>
            <a:r>
              <a:rPr lang="en-US" b="1" dirty="0">
                <a:latin typeface="+mn-lt"/>
              </a:rPr>
              <a:t>Some User Concerns</a:t>
            </a:r>
          </a:p>
        </p:txBody>
      </p:sp>
      <p:sp>
        <p:nvSpPr>
          <p:cNvPr id="3" name="Content Placeholder 2">
            <a:extLst>
              <a:ext uri="{FF2B5EF4-FFF2-40B4-BE49-F238E27FC236}">
                <a16:creationId xmlns:a16="http://schemas.microsoft.com/office/drawing/2014/main" id="{09A30055-72F8-9892-DDCB-670C39DC682A}"/>
              </a:ext>
            </a:extLst>
          </p:cNvPr>
          <p:cNvSpPr>
            <a:spLocks noGrp="1"/>
          </p:cNvSpPr>
          <p:nvPr>
            <p:ph idx="1"/>
          </p:nvPr>
        </p:nvSpPr>
        <p:spPr/>
        <p:txBody>
          <a:bodyPr/>
          <a:lstStyle/>
          <a:p>
            <a:r>
              <a:rPr lang="en-US" dirty="0"/>
              <a:t>The </a:t>
            </a:r>
            <a:r>
              <a:rPr lang="en-US" b="1" dirty="0">
                <a:solidFill>
                  <a:srgbClr val="FF0000"/>
                </a:solidFill>
              </a:rPr>
              <a:t>amount of recycled waste</a:t>
            </a:r>
            <a:r>
              <a:rPr lang="en-US" dirty="0"/>
              <a:t> isn’t necessarily a good metric</a:t>
            </a:r>
          </a:p>
          <a:p>
            <a:endParaRPr lang="en-US" dirty="0"/>
          </a:p>
        </p:txBody>
      </p:sp>
      <p:pic>
        <p:nvPicPr>
          <p:cNvPr id="5" name="Graphic 4" descr="Seeds with solid fill">
            <a:extLst>
              <a:ext uri="{FF2B5EF4-FFF2-40B4-BE49-F238E27FC236}">
                <a16:creationId xmlns:a16="http://schemas.microsoft.com/office/drawing/2014/main" id="{304C8654-5D8D-1D8A-0AEF-5EE20107C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74127" y="2819400"/>
            <a:ext cx="914400" cy="914400"/>
          </a:xfrm>
          <a:prstGeom prst="rect">
            <a:avLst/>
          </a:prstGeom>
        </p:spPr>
      </p:pic>
      <p:pic>
        <p:nvPicPr>
          <p:cNvPr id="6" name="Graphic 5" descr="Seeds with solid fill">
            <a:extLst>
              <a:ext uri="{FF2B5EF4-FFF2-40B4-BE49-F238E27FC236}">
                <a16:creationId xmlns:a16="http://schemas.microsoft.com/office/drawing/2014/main" id="{3BD918DD-31A8-C073-078B-CDA67D66BB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600" y="2819400"/>
            <a:ext cx="914400" cy="914400"/>
          </a:xfrm>
          <a:prstGeom prst="rect">
            <a:avLst/>
          </a:prstGeom>
        </p:spPr>
      </p:pic>
      <p:pic>
        <p:nvPicPr>
          <p:cNvPr id="7" name="Graphic 6" descr="Seeds with solid fill">
            <a:extLst>
              <a:ext uri="{FF2B5EF4-FFF2-40B4-BE49-F238E27FC236}">
                <a16:creationId xmlns:a16="http://schemas.microsoft.com/office/drawing/2014/main" id="{34928452-570C-9D8D-249A-E8E6BDC1F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74127" y="3544094"/>
            <a:ext cx="914400" cy="914400"/>
          </a:xfrm>
          <a:prstGeom prst="rect">
            <a:avLst/>
          </a:prstGeom>
        </p:spPr>
      </p:pic>
      <p:pic>
        <p:nvPicPr>
          <p:cNvPr id="8" name="Graphic 7" descr="Seeds with solid fill">
            <a:extLst>
              <a:ext uri="{FF2B5EF4-FFF2-40B4-BE49-F238E27FC236}">
                <a16:creationId xmlns:a16="http://schemas.microsoft.com/office/drawing/2014/main" id="{B6B51FDE-CE23-E1F0-C300-1B2C6F2E5A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600" y="3562206"/>
            <a:ext cx="914400" cy="914400"/>
          </a:xfrm>
          <a:prstGeom prst="rect">
            <a:avLst/>
          </a:prstGeom>
        </p:spPr>
      </p:pic>
      <p:pic>
        <p:nvPicPr>
          <p:cNvPr id="9" name="Graphic 8" descr="Seeds with solid fill">
            <a:extLst>
              <a:ext uri="{FF2B5EF4-FFF2-40B4-BE49-F238E27FC236}">
                <a16:creationId xmlns:a16="http://schemas.microsoft.com/office/drawing/2014/main" id="{2C7F4CF5-A3A1-A23B-C891-A4065AA777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3037" y="2819400"/>
            <a:ext cx="914400" cy="914400"/>
          </a:xfrm>
          <a:prstGeom prst="rect">
            <a:avLst/>
          </a:prstGeom>
        </p:spPr>
      </p:pic>
      <p:pic>
        <p:nvPicPr>
          <p:cNvPr id="10" name="Graphic 9" descr="Seeds with solid fill">
            <a:extLst>
              <a:ext uri="{FF2B5EF4-FFF2-40B4-BE49-F238E27FC236}">
                <a16:creationId xmlns:a16="http://schemas.microsoft.com/office/drawing/2014/main" id="{FE9BBD75-1B4E-0EDE-4A8A-1F53562407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3037" y="3601100"/>
            <a:ext cx="914400" cy="914400"/>
          </a:xfrm>
          <a:prstGeom prst="rect">
            <a:avLst/>
          </a:prstGeom>
        </p:spPr>
      </p:pic>
      <p:sp>
        <p:nvSpPr>
          <p:cNvPr id="11" name="TextBox 10">
            <a:extLst>
              <a:ext uri="{FF2B5EF4-FFF2-40B4-BE49-F238E27FC236}">
                <a16:creationId xmlns:a16="http://schemas.microsoft.com/office/drawing/2014/main" id="{28D62985-BCE8-3837-85A9-E43526B8D4F2}"/>
              </a:ext>
            </a:extLst>
          </p:cNvPr>
          <p:cNvSpPr txBox="1"/>
          <p:nvPr/>
        </p:nvSpPr>
        <p:spPr>
          <a:xfrm>
            <a:off x="3567545" y="4662054"/>
            <a:ext cx="1777731" cy="369332"/>
          </a:xfrm>
          <a:prstGeom prst="rect">
            <a:avLst/>
          </a:prstGeom>
          <a:noFill/>
        </p:spPr>
        <p:txBody>
          <a:bodyPr wrap="none" rtlCol="0">
            <a:spAutoFit/>
          </a:bodyPr>
          <a:lstStyle/>
          <a:p>
            <a:r>
              <a:rPr lang="en-US" dirty="0"/>
              <a:t>Waste generated</a:t>
            </a:r>
          </a:p>
        </p:txBody>
      </p:sp>
      <p:sp>
        <p:nvSpPr>
          <p:cNvPr id="12" name="TextBox 11">
            <a:extLst>
              <a:ext uri="{FF2B5EF4-FFF2-40B4-BE49-F238E27FC236}">
                <a16:creationId xmlns:a16="http://schemas.microsoft.com/office/drawing/2014/main" id="{D8AAC8FE-D396-A372-4BA4-3853BB489BBF}"/>
              </a:ext>
            </a:extLst>
          </p:cNvPr>
          <p:cNvSpPr txBox="1"/>
          <p:nvPr/>
        </p:nvSpPr>
        <p:spPr>
          <a:xfrm>
            <a:off x="5957454" y="4662054"/>
            <a:ext cx="1601913" cy="369332"/>
          </a:xfrm>
          <a:prstGeom prst="rect">
            <a:avLst/>
          </a:prstGeom>
          <a:noFill/>
        </p:spPr>
        <p:txBody>
          <a:bodyPr wrap="none" rtlCol="0">
            <a:spAutoFit/>
          </a:bodyPr>
          <a:lstStyle/>
          <a:p>
            <a:r>
              <a:rPr lang="en-US" dirty="0"/>
              <a:t>Waste recycled</a:t>
            </a:r>
          </a:p>
        </p:txBody>
      </p:sp>
      <p:cxnSp>
        <p:nvCxnSpPr>
          <p:cNvPr id="14" name="Straight Arrow Connector 13">
            <a:extLst>
              <a:ext uri="{FF2B5EF4-FFF2-40B4-BE49-F238E27FC236}">
                <a16:creationId xmlns:a16="http://schemas.microsoft.com/office/drawing/2014/main" id="{08DD9463-B34F-E48F-0681-A2EEDACE66EB}"/>
              </a:ext>
            </a:extLst>
          </p:cNvPr>
          <p:cNvCxnSpPr/>
          <p:nvPr/>
        </p:nvCxnSpPr>
        <p:spPr>
          <a:xfrm>
            <a:off x="5396346" y="3714605"/>
            <a:ext cx="685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6" name="Graphic 15" descr="Recycle with solid fill">
            <a:extLst>
              <a:ext uri="{FF2B5EF4-FFF2-40B4-BE49-F238E27FC236}">
                <a16:creationId xmlns:a16="http://schemas.microsoft.com/office/drawing/2014/main" id="{F2A3D409-1971-C522-6B5F-81B6FA095A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51766" y="3089564"/>
            <a:ext cx="544677" cy="544677"/>
          </a:xfrm>
          <a:prstGeom prst="rect">
            <a:avLst/>
          </a:prstGeom>
        </p:spPr>
      </p:pic>
      <p:pic>
        <p:nvPicPr>
          <p:cNvPr id="4" name="Graphic 3" descr="Travel with solid fill">
            <a:extLst>
              <a:ext uri="{FF2B5EF4-FFF2-40B4-BE49-F238E27FC236}">
                <a16:creationId xmlns:a16="http://schemas.microsoft.com/office/drawing/2014/main" id="{7F4C468D-D157-B9A0-AEFF-B875DBBE34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162824" y="4868247"/>
            <a:ext cx="914400" cy="914400"/>
          </a:xfrm>
          <a:prstGeom prst="rect">
            <a:avLst/>
          </a:prstGeom>
        </p:spPr>
      </p:pic>
      <p:pic>
        <p:nvPicPr>
          <p:cNvPr id="13" name="Graphic 12" descr="Users with solid fill">
            <a:extLst>
              <a:ext uri="{FF2B5EF4-FFF2-40B4-BE49-F238E27FC236}">
                <a16:creationId xmlns:a16="http://schemas.microsoft.com/office/drawing/2014/main" id="{E4503303-CB0A-BD26-5D7C-1C33199529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569624" y="2879345"/>
            <a:ext cx="914400" cy="914400"/>
          </a:xfrm>
          <a:prstGeom prst="rect">
            <a:avLst/>
          </a:prstGeom>
        </p:spPr>
      </p:pic>
      <p:pic>
        <p:nvPicPr>
          <p:cNvPr id="15" name="Graphic 14" descr="User with solid fill">
            <a:extLst>
              <a:ext uri="{FF2B5EF4-FFF2-40B4-BE49-F238E27FC236}">
                <a16:creationId xmlns:a16="http://schemas.microsoft.com/office/drawing/2014/main" id="{46ACF7FD-1EE9-2028-6D93-80DE2C28C7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074897" y="2879345"/>
            <a:ext cx="914400" cy="914400"/>
          </a:xfrm>
          <a:prstGeom prst="rect">
            <a:avLst/>
          </a:prstGeom>
        </p:spPr>
      </p:pic>
      <p:pic>
        <p:nvPicPr>
          <p:cNvPr id="17" name="Graphic 16" descr="User with solid fill">
            <a:extLst>
              <a:ext uri="{FF2B5EF4-FFF2-40B4-BE49-F238E27FC236}">
                <a16:creationId xmlns:a16="http://schemas.microsoft.com/office/drawing/2014/main" id="{A55A1795-1438-6650-7AA6-22F3494C5E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69624" y="4868247"/>
            <a:ext cx="914400" cy="914400"/>
          </a:xfrm>
          <a:prstGeom prst="rect">
            <a:avLst/>
          </a:prstGeom>
        </p:spPr>
      </p:pic>
      <p:cxnSp>
        <p:nvCxnSpPr>
          <p:cNvPr id="18" name="Straight Arrow Connector 17">
            <a:extLst>
              <a:ext uri="{FF2B5EF4-FFF2-40B4-BE49-F238E27FC236}">
                <a16:creationId xmlns:a16="http://schemas.microsoft.com/office/drawing/2014/main" id="{B43AC3FD-606B-8C0F-2AE2-44C23DFFD49A}"/>
              </a:ext>
            </a:extLst>
          </p:cNvPr>
          <p:cNvCxnSpPr/>
          <p:nvPr/>
        </p:nvCxnSpPr>
        <p:spPr>
          <a:xfrm>
            <a:off x="13783967" y="3526971"/>
            <a:ext cx="11829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BCBCB3-94D0-59FE-F198-C9C77830C269}"/>
              </a:ext>
            </a:extLst>
          </p:cNvPr>
          <p:cNvSpPr txBox="1"/>
          <p:nvPr/>
        </p:nvSpPr>
        <p:spPr>
          <a:xfrm>
            <a:off x="13658355" y="2885500"/>
            <a:ext cx="1416542" cy="646331"/>
          </a:xfrm>
          <a:prstGeom prst="rect">
            <a:avLst/>
          </a:prstGeom>
          <a:noFill/>
        </p:spPr>
        <p:txBody>
          <a:bodyPr wrap="none" rtlCol="0">
            <a:spAutoFit/>
          </a:bodyPr>
          <a:lstStyle/>
          <a:p>
            <a:pPr algn="ctr"/>
            <a:r>
              <a:rPr lang="en-US" dirty="0"/>
              <a:t>Reduction in </a:t>
            </a:r>
          </a:p>
          <a:p>
            <a:pPr algn="ctr"/>
            <a:r>
              <a:rPr lang="en-US" dirty="0"/>
              <a:t>headcount</a:t>
            </a:r>
          </a:p>
        </p:txBody>
      </p:sp>
      <p:cxnSp>
        <p:nvCxnSpPr>
          <p:cNvPr id="20" name="Straight Arrow Connector 19">
            <a:extLst>
              <a:ext uri="{FF2B5EF4-FFF2-40B4-BE49-F238E27FC236}">
                <a16:creationId xmlns:a16="http://schemas.microsoft.com/office/drawing/2014/main" id="{3939A38B-AA03-E7B5-CA90-7B1735C0585E}"/>
              </a:ext>
            </a:extLst>
          </p:cNvPr>
          <p:cNvCxnSpPr/>
          <p:nvPr/>
        </p:nvCxnSpPr>
        <p:spPr>
          <a:xfrm>
            <a:off x="13783969" y="5580731"/>
            <a:ext cx="11829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604A0C72-3CD3-0D51-8EC4-200E1B55138A}"/>
              </a:ext>
            </a:extLst>
          </p:cNvPr>
          <p:cNvSpPr txBox="1"/>
          <p:nvPr/>
        </p:nvSpPr>
        <p:spPr>
          <a:xfrm>
            <a:off x="13744537" y="4939260"/>
            <a:ext cx="1244187" cy="646331"/>
          </a:xfrm>
          <a:prstGeom prst="rect">
            <a:avLst/>
          </a:prstGeom>
          <a:noFill/>
        </p:spPr>
        <p:txBody>
          <a:bodyPr wrap="none" rtlCol="0">
            <a:spAutoFit/>
          </a:bodyPr>
          <a:lstStyle/>
          <a:p>
            <a:pPr algn="ctr"/>
            <a:r>
              <a:rPr lang="en-US" dirty="0"/>
              <a:t>Temporary </a:t>
            </a:r>
          </a:p>
          <a:p>
            <a:pPr algn="ctr"/>
            <a:r>
              <a:rPr lang="en-US" dirty="0"/>
              <a:t>absence</a:t>
            </a:r>
          </a:p>
        </p:txBody>
      </p:sp>
    </p:spTree>
    <p:extLst>
      <p:ext uri="{BB962C8B-B14F-4D97-AF65-F5344CB8AC3E}">
        <p14:creationId xmlns:p14="http://schemas.microsoft.com/office/powerpoint/2010/main" val="19160166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6CA7-BDFD-077E-5C70-BAB4FAC3CD73}"/>
              </a:ext>
            </a:extLst>
          </p:cNvPr>
          <p:cNvSpPr>
            <a:spLocks noGrp="1"/>
          </p:cNvSpPr>
          <p:nvPr>
            <p:ph type="title"/>
          </p:nvPr>
        </p:nvSpPr>
        <p:spPr/>
        <p:txBody>
          <a:bodyPr/>
          <a:lstStyle/>
          <a:p>
            <a:r>
              <a:rPr lang="en-US" b="1" dirty="0">
                <a:latin typeface="+mn-lt"/>
              </a:rPr>
              <a:t>Some User Concerns</a:t>
            </a:r>
          </a:p>
        </p:txBody>
      </p:sp>
      <p:sp>
        <p:nvSpPr>
          <p:cNvPr id="3" name="Content Placeholder 2">
            <a:extLst>
              <a:ext uri="{FF2B5EF4-FFF2-40B4-BE49-F238E27FC236}">
                <a16:creationId xmlns:a16="http://schemas.microsoft.com/office/drawing/2014/main" id="{09A30055-72F8-9892-DDCB-670C39DC682A}"/>
              </a:ext>
            </a:extLst>
          </p:cNvPr>
          <p:cNvSpPr>
            <a:spLocks noGrp="1"/>
          </p:cNvSpPr>
          <p:nvPr>
            <p:ph idx="1"/>
          </p:nvPr>
        </p:nvSpPr>
        <p:spPr/>
        <p:txBody>
          <a:bodyPr/>
          <a:lstStyle/>
          <a:p>
            <a:r>
              <a:rPr lang="en-US" dirty="0"/>
              <a:t>How can you account for </a:t>
            </a:r>
            <a:r>
              <a:rPr lang="en-US" b="1" dirty="0">
                <a:solidFill>
                  <a:srgbClr val="FF0000"/>
                </a:solidFill>
              </a:rPr>
              <a:t>changes</a:t>
            </a:r>
            <a:r>
              <a:rPr lang="en-US" dirty="0"/>
              <a:t> in user behavior or environment ?</a:t>
            </a:r>
          </a:p>
          <a:p>
            <a:endParaRPr lang="en-US" dirty="0"/>
          </a:p>
        </p:txBody>
      </p:sp>
      <p:pic>
        <p:nvPicPr>
          <p:cNvPr id="11" name="Graphic 10" descr="Travel with solid fill">
            <a:extLst>
              <a:ext uri="{FF2B5EF4-FFF2-40B4-BE49-F238E27FC236}">
                <a16:creationId xmlns:a16="http://schemas.microsoft.com/office/drawing/2014/main" id="{1A95B715-D315-7108-A068-6F2FEB4FE2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3200" y="4868247"/>
            <a:ext cx="914400" cy="914400"/>
          </a:xfrm>
          <a:prstGeom prst="rect">
            <a:avLst/>
          </a:prstGeom>
        </p:spPr>
      </p:pic>
      <p:pic>
        <p:nvPicPr>
          <p:cNvPr id="13" name="Graphic 12" descr="Users with solid fill">
            <a:extLst>
              <a:ext uri="{FF2B5EF4-FFF2-40B4-BE49-F238E27FC236}">
                <a16:creationId xmlns:a16="http://schemas.microsoft.com/office/drawing/2014/main" id="{370E64D4-EB38-27ED-36B6-C5A20E2206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60000" y="2879345"/>
            <a:ext cx="914400" cy="914400"/>
          </a:xfrm>
          <a:prstGeom prst="rect">
            <a:avLst/>
          </a:prstGeom>
        </p:spPr>
      </p:pic>
      <p:pic>
        <p:nvPicPr>
          <p:cNvPr id="15" name="Graphic 14" descr="User with solid fill">
            <a:extLst>
              <a:ext uri="{FF2B5EF4-FFF2-40B4-BE49-F238E27FC236}">
                <a16:creationId xmlns:a16="http://schemas.microsoft.com/office/drawing/2014/main" id="{0DB84A89-7CD1-F28F-827E-4DABA88DAC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5273" y="2879345"/>
            <a:ext cx="914400" cy="914400"/>
          </a:xfrm>
          <a:prstGeom prst="rect">
            <a:avLst/>
          </a:prstGeom>
        </p:spPr>
      </p:pic>
      <p:pic>
        <p:nvPicPr>
          <p:cNvPr id="16" name="Graphic 15" descr="User with solid fill">
            <a:extLst>
              <a:ext uri="{FF2B5EF4-FFF2-40B4-BE49-F238E27FC236}">
                <a16:creationId xmlns:a16="http://schemas.microsoft.com/office/drawing/2014/main" id="{9FFDAF24-3526-B252-6954-264D5D60A7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60000" y="4868247"/>
            <a:ext cx="914400" cy="914400"/>
          </a:xfrm>
          <a:prstGeom prst="rect">
            <a:avLst/>
          </a:prstGeom>
        </p:spPr>
      </p:pic>
      <p:pic>
        <p:nvPicPr>
          <p:cNvPr id="17" name="Graphic 16" descr="Seeds with solid fill">
            <a:extLst>
              <a:ext uri="{FF2B5EF4-FFF2-40B4-BE49-F238E27FC236}">
                <a16:creationId xmlns:a16="http://schemas.microsoft.com/office/drawing/2014/main" id="{0E2F0BDC-E77B-A66A-E2D2-B6EDAC76F1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45781" y="2819400"/>
            <a:ext cx="914400" cy="914400"/>
          </a:xfrm>
          <a:prstGeom prst="rect">
            <a:avLst/>
          </a:prstGeom>
        </p:spPr>
      </p:pic>
      <p:pic>
        <p:nvPicPr>
          <p:cNvPr id="18" name="Graphic 17" descr="Seeds with solid fill">
            <a:extLst>
              <a:ext uri="{FF2B5EF4-FFF2-40B4-BE49-F238E27FC236}">
                <a16:creationId xmlns:a16="http://schemas.microsoft.com/office/drawing/2014/main" id="{4BABCF6A-EC48-B91A-1C21-EE2A0011E0E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62308" y="2819400"/>
            <a:ext cx="914400" cy="914400"/>
          </a:xfrm>
          <a:prstGeom prst="rect">
            <a:avLst/>
          </a:prstGeom>
        </p:spPr>
      </p:pic>
      <p:pic>
        <p:nvPicPr>
          <p:cNvPr id="19" name="Graphic 18" descr="Seeds with solid fill">
            <a:extLst>
              <a:ext uri="{FF2B5EF4-FFF2-40B4-BE49-F238E27FC236}">
                <a16:creationId xmlns:a16="http://schemas.microsoft.com/office/drawing/2014/main" id="{9874ED90-93E0-3047-DA08-6DE52B77EA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45781" y="3544094"/>
            <a:ext cx="914400" cy="914400"/>
          </a:xfrm>
          <a:prstGeom prst="rect">
            <a:avLst/>
          </a:prstGeom>
        </p:spPr>
      </p:pic>
      <p:pic>
        <p:nvPicPr>
          <p:cNvPr id="20" name="Graphic 19" descr="Seeds with solid fill">
            <a:extLst>
              <a:ext uri="{FF2B5EF4-FFF2-40B4-BE49-F238E27FC236}">
                <a16:creationId xmlns:a16="http://schemas.microsoft.com/office/drawing/2014/main" id="{6151CC79-2C86-4415-2AF0-2F0D9B5294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62308" y="3562206"/>
            <a:ext cx="914400" cy="914400"/>
          </a:xfrm>
          <a:prstGeom prst="rect">
            <a:avLst/>
          </a:prstGeom>
        </p:spPr>
      </p:pic>
      <p:pic>
        <p:nvPicPr>
          <p:cNvPr id="21" name="Graphic 20" descr="Seeds with solid fill">
            <a:extLst>
              <a:ext uri="{FF2B5EF4-FFF2-40B4-BE49-F238E27FC236}">
                <a16:creationId xmlns:a16="http://schemas.microsoft.com/office/drawing/2014/main" id="{14CEFA84-14F6-C62C-EBB5-A835D9CBC9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36871" y="2819400"/>
            <a:ext cx="914400" cy="914400"/>
          </a:xfrm>
          <a:prstGeom prst="rect">
            <a:avLst/>
          </a:prstGeom>
        </p:spPr>
      </p:pic>
      <p:pic>
        <p:nvPicPr>
          <p:cNvPr id="22" name="Graphic 21" descr="Seeds with solid fill">
            <a:extLst>
              <a:ext uri="{FF2B5EF4-FFF2-40B4-BE49-F238E27FC236}">
                <a16:creationId xmlns:a16="http://schemas.microsoft.com/office/drawing/2014/main" id="{FB7399E5-42E6-56FF-1BB8-FB73C23CE4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36871" y="3601100"/>
            <a:ext cx="914400" cy="914400"/>
          </a:xfrm>
          <a:prstGeom prst="rect">
            <a:avLst/>
          </a:prstGeom>
        </p:spPr>
      </p:pic>
      <p:sp>
        <p:nvSpPr>
          <p:cNvPr id="23" name="TextBox 22">
            <a:extLst>
              <a:ext uri="{FF2B5EF4-FFF2-40B4-BE49-F238E27FC236}">
                <a16:creationId xmlns:a16="http://schemas.microsoft.com/office/drawing/2014/main" id="{61898A46-B756-7930-5F87-3F87A5AB386A}"/>
              </a:ext>
            </a:extLst>
          </p:cNvPr>
          <p:cNvSpPr txBox="1"/>
          <p:nvPr/>
        </p:nvSpPr>
        <p:spPr>
          <a:xfrm>
            <a:off x="-4252363" y="4662054"/>
            <a:ext cx="1777731" cy="369332"/>
          </a:xfrm>
          <a:prstGeom prst="rect">
            <a:avLst/>
          </a:prstGeom>
          <a:noFill/>
        </p:spPr>
        <p:txBody>
          <a:bodyPr wrap="none" rtlCol="0">
            <a:spAutoFit/>
          </a:bodyPr>
          <a:lstStyle/>
          <a:p>
            <a:r>
              <a:rPr lang="en-US" dirty="0"/>
              <a:t>Waste generated</a:t>
            </a:r>
          </a:p>
        </p:txBody>
      </p:sp>
      <p:sp>
        <p:nvSpPr>
          <p:cNvPr id="24" name="TextBox 23">
            <a:extLst>
              <a:ext uri="{FF2B5EF4-FFF2-40B4-BE49-F238E27FC236}">
                <a16:creationId xmlns:a16="http://schemas.microsoft.com/office/drawing/2014/main" id="{B390D35D-5AEB-5674-81E8-2105DFF78CF7}"/>
              </a:ext>
            </a:extLst>
          </p:cNvPr>
          <p:cNvSpPr txBox="1"/>
          <p:nvPr/>
        </p:nvSpPr>
        <p:spPr>
          <a:xfrm>
            <a:off x="-1862454" y="4662054"/>
            <a:ext cx="1601913" cy="369332"/>
          </a:xfrm>
          <a:prstGeom prst="rect">
            <a:avLst/>
          </a:prstGeom>
          <a:noFill/>
        </p:spPr>
        <p:txBody>
          <a:bodyPr wrap="none" rtlCol="0">
            <a:spAutoFit/>
          </a:bodyPr>
          <a:lstStyle/>
          <a:p>
            <a:r>
              <a:rPr lang="en-US" dirty="0"/>
              <a:t>Waste recycled</a:t>
            </a:r>
          </a:p>
        </p:txBody>
      </p:sp>
      <p:cxnSp>
        <p:nvCxnSpPr>
          <p:cNvPr id="25" name="Straight Arrow Connector 24">
            <a:extLst>
              <a:ext uri="{FF2B5EF4-FFF2-40B4-BE49-F238E27FC236}">
                <a16:creationId xmlns:a16="http://schemas.microsoft.com/office/drawing/2014/main" id="{4E480B14-787B-2B9A-1D1F-7FD43A2D4759}"/>
              </a:ext>
            </a:extLst>
          </p:cNvPr>
          <p:cNvCxnSpPr/>
          <p:nvPr/>
        </p:nvCxnSpPr>
        <p:spPr>
          <a:xfrm>
            <a:off x="-2423562" y="3714605"/>
            <a:ext cx="685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6" name="Graphic 25" descr="Recycle with solid fill">
            <a:extLst>
              <a:ext uri="{FF2B5EF4-FFF2-40B4-BE49-F238E27FC236}">
                <a16:creationId xmlns:a16="http://schemas.microsoft.com/office/drawing/2014/main" id="{BA8C4985-C930-6025-3778-C6D89DA65E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68142" y="3089564"/>
            <a:ext cx="544677" cy="544677"/>
          </a:xfrm>
          <a:prstGeom prst="rect">
            <a:avLst/>
          </a:prstGeom>
        </p:spPr>
      </p:pic>
      <p:cxnSp>
        <p:nvCxnSpPr>
          <p:cNvPr id="30" name="Straight Arrow Connector 29">
            <a:extLst>
              <a:ext uri="{FF2B5EF4-FFF2-40B4-BE49-F238E27FC236}">
                <a16:creationId xmlns:a16="http://schemas.microsoft.com/office/drawing/2014/main" id="{BFA59781-8A34-11C0-D657-3C2274BD9344}"/>
              </a:ext>
            </a:extLst>
          </p:cNvPr>
          <p:cNvCxnSpPr/>
          <p:nvPr/>
        </p:nvCxnSpPr>
        <p:spPr>
          <a:xfrm>
            <a:off x="5174343" y="3526971"/>
            <a:ext cx="11829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124544AD-8260-9D90-D6D0-223BC6F8D7C2}"/>
              </a:ext>
            </a:extLst>
          </p:cNvPr>
          <p:cNvSpPr txBox="1"/>
          <p:nvPr/>
        </p:nvSpPr>
        <p:spPr>
          <a:xfrm>
            <a:off x="5048731" y="2885500"/>
            <a:ext cx="1416542" cy="646331"/>
          </a:xfrm>
          <a:prstGeom prst="rect">
            <a:avLst/>
          </a:prstGeom>
          <a:noFill/>
        </p:spPr>
        <p:txBody>
          <a:bodyPr wrap="none" rtlCol="0">
            <a:spAutoFit/>
          </a:bodyPr>
          <a:lstStyle/>
          <a:p>
            <a:pPr algn="ctr"/>
            <a:r>
              <a:rPr lang="en-US" dirty="0"/>
              <a:t>Reduction in </a:t>
            </a:r>
          </a:p>
          <a:p>
            <a:pPr algn="ctr"/>
            <a:r>
              <a:rPr lang="en-US" dirty="0"/>
              <a:t>headcount</a:t>
            </a:r>
          </a:p>
        </p:txBody>
      </p:sp>
      <p:cxnSp>
        <p:nvCxnSpPr>
          <p:cNvPr id="32" name="Straight Arrow Connector 31">
            <a:extLst>
              <a:ext uri="{FF2B5EF4-FFF2-40B4-BE49-F238E27FC236}">
                <a16:creationId xmlns:a16="http://schemas.microsoft.com/office/drawing/2014/main" id="{3DACAFFB-75CD-C97B-85B1-45C1BC01F16D}"/>
              </a:ext>
            </a:extLst>
          </p:cNvPr>
          <p:cNvCxnSpPr/>
          <p:nvPr/>
        </p:nvCxnSpPr>
        <p:spPr>
          <a:xfrm>
            <a:off x="5174345" y="5580731"/>
            <a:ext cx="11829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555B1642-91EC-7DD8-34B6-6F583A220C62}"/>
              </a:ext>
            </a:extLst>
          </p:cNvPr>
          <p:cNvSpPr txBox="1"/>
          <p:nvPr/>
        </p:nvSpPr>
        <p:spPr>
          <a:xfrm>
            <a:off x="5134913" y="4939260"/>
            <a:ext cx="1244187" cy="646331"/>
          </a:xfrm>
          <a:prstGeom prst="rect">
            <a:avLst/>
          </a:prstGeom>
          <a:noFill/>
        </p:spPr>
        <p:txBody>
          <a:bodyPr wrap="none" rtlCol="0">
            <a:spAutoFit/>
          </a:bodyPr>
          <a:lstStyle/>
          <a:p>
            <a:pPr algn="ctr"/>
            <a:r>
              <a:rPr lang="en-US" dirty="0"/>
              <a:t>Temporary </a:t>
            </a:r>
          </a:p>
          <a:p>
            <a:pPr algn="ctr"/>
            <a:r>
              <a:rPr lang="en-US" dirty="0"/>
              <a:t>absence</a:t>
            </a:r>
          </a:p>
        </p:txBody>
      </p:sp>
    </p:spTree>
    <p:extLst>
      <p:ext uri="{BB962C8B-B14F-4D97-AF65-F5344CB8AC3E}">
        <p14:creationId xmlns:p14="http://schemas.microsoft.com/office/powerpoint/2010/main" val="13716390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192B-0B3F-C43A-5CE0-A1A45AC5B3DE}"/>
              </a:ext>
            </a:extLst>
          </p:cNvPr>
          <p:cNvSpPr>
            <a:spLocks noGrp="1"/>
          </p:cNvSpPr>
          <p:nvPr>
            <p:ph type="title"/>
          </p:nvPr>
        </p:nvSpPr>
        <p:spPr/>
        <p:txBody>
          <a:bodyPr>
            <a:normAutofit fontScale="90000"/>
          </a:bodyPr>
          <a:lstStyle/>
          <a:p>
            <a:br>
              <a:rPr lang="en-US" b="1" dirty="0">
                <a:latin typeface="+mn-lt"/>
              </a:rPr>
            </a:br>
            <a:r>
              <a:rPr lang="en-US" b="1" dirty="0">
                <a:latin typeface="+mn-lt"/>
              </a:rPr>
              <a:t>Closing Thoughts</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18587450-80FD-78E1-4636-F1BCB7EB4D39}"/>
              </a:ext>
            </a:extLst>
          </p:cNvPr>
          <p:cNvSpPr>
            <a:spLocks noGrp="1"/>
          </p:cNvSpPr>
          <p:nvPr>
            <p:ph idx="1"/>
          </p:nvPr>
        </p:nvSpPr>
        <p:spPr/>
        <p:txBody>
          <a:bodyPr/>
          <a:lstStyle/>
          <a:p>
            <a:r>
              <a:rPr lang="en-US" b="1" dirty="0">
                <a:solidFill>
                  <a:schemeClr val="accent6"/>
                </a:solidFill>
              </a:rPr>
              <a:t>% of recycled amount </a:t>
            </a:r>
            <a:r>
              <a:rPr lang="en-US" dirty="0"/>
              <a:t>out of your consumption is a better metric</a:t>
            </a:r>
          </a:p>
          <a:p>
            <a:r>
              <a:rPr lang="en-US" dirty="0"/>
              <a:t>Adoption of such system by the populace, and the </a:t>
            </a:r>
            <a:r>
              <a:rPr lang="en-US" b="1" dirty="0">
                <a:solidFill>
                  <a:srgbClr val="FF0000"/>
                </a:solidFill>
              </a:rPr>
              <a:t>entities involved </a:t>
            </a:r>
            <a:r>
              <a:rPr lang="en-US" dirty="0"/>
              <a:t>(apartment management, utility providers etc.) </a:t>
            </a:r>
          </a:p>
          <a:p>
            <a:r>
              <a:rPr lang="en-US" b="1" dirty="0">
                <a:solidFill>
                  <a:srgbClr val="FF0000"/>
                </a:solidFill>
              </a:rPr>
              <a:t>Long term viability</a:t>
            </a:r>
            <a:r>
              <a:rPr lang="en-US" dirty="0"/>
              <a:t> of financial rewards is questionable, so we want to test if just the community sentiments are sufficient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83055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 (Idea 2)</a:t>
            </a:r>
            <a:endParaRPr lang="en-US" dirty="0"/>
          </a:p>
        </p:txBody>
      </p:sp>
      <p:pic>
        <p:nvPicPr>
          <p:cNvPr id="6" name="Graphic 5" descr="Label with solid fill">
            <a:extLst>
              <a:ext uri="{FF2B5EF4-FFF2-40B4-BE49-F238E27FC236}">
                <a16:creationId xmlns:a16="http://schemas.microsoft.com/office/drawing/2014/main" id="{C653BA5E-29D3-4E69-7EBB-3FF80981F3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6798" y="2564171"/>
            <a:ext cx="914400" cy="914400"/>
          </a:xfrm>
          <a:prstGeom prst="rect">
            <a:avLst/>
          </a:prstGeom>
        </p:spPr>
      </p:pic>
      <p:pic>
        <p:nvPicPr>
          <p:cNvPr id="9" name="Graphic 8" descr="Seeds with solid fill">
            <a:extLst>
              <a:ext uri="{FF2B5EF4-FFF2-40B4-BE49-F238E27FC236}">
                <a16:creationId xmlns:a16="http://schemas.microsoft.com/office/drawing/2014/main" id="{ADC9ED6F-A325-AEB3-4365-302DC3A266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35825" y="3478571"/>
            <a:ext cx="914400" cy="914400"/>
          </a:xfrm>
          <a:prstGeom prst="rect">
            <a:avLst/>
          </a:prstGeom>
        </p:spPr>
      </p:pic>
      <p:pic>
        <p:nvPicPr>
          <p:cNvPr id="11" name="Graphic 10" descr="Factory with solid fill">
            <a:extLst>
              <a:ext uri="{FF2B5EF4-FFF2-40B4-BE49-F238E27FC236}">
                <a16:creationId xmlns:a16="http://schemas.microsoft.com/office/drawing/2014/main" id="{F52EAB3B-99C7-0A3D-299C-949C44E243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5599" y="2529085"/>
            <a:ext cx="1499829" cy="1499829"/>
          </a:xfrm>
          <a:prstGeom prst="rect">
            <a:avLst/>
          </a:prstGeom>
        </p:spPr>
      </p:pic>
      <p:sp>
        <p:nvSpPr>
          <p:cNvPr id="12" name="TextBox 11">
            <a:extLst>
              <a:ext uri="{FF2B5EF4-FFF2-40B4-BE49-F238E27FC236}">
                <a16:creationId xmlns:a16="http://schemas.microsoft.com/office/drawing/2014/main" id="{43FBA4B0-E1BC-F2E2-6449-34388A2504D4}"/>
              </a:ext>
            </a:extLst>
          </p:cNvPr>
          <p:cNvSpPr txBox="1"/>
          <p:nvPr/>
        </p:nvSpPr>
        <p:spPr>
          <a:xfrm>
            <a:off x="1749300" y="4707206"/>
            <a:ext cx="2452255" cy="923330"/>
          </a:xfrm>
          <a:prstGeom prst="rect">
            <a:avLst/>
          </a:prstGeom>
          <a:noFill/>
        </p:spPr>
        <p:txBody>
          <a:bodyPr wrap="square" rtlCol="0">
            <a:spAutoFit/>
          </a:bodyPr>
          <a:lstStyle/>
          <a:p>
            <a:pPr algn="ctr"/>
            <a:r>
              <a:rPr lang="en-US" dirty="0"/>
              <a:t>Manufacturers add information on waste generated per product</a:t>
            </a:r>
          </a:p>
        </p:txBody>
      </p:sp>
    </p:spTree>
    <p:extLst>
      <p:ext uri="{BB962C8B-B14F-4D97-AF65-F5344CB8AC3E}">
        <p14:creationId xmlns:p14="http://schemas.microsoft.com/office/powerpoint/2010/main" val="408392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b="1" dirty="0"/>
          </a:p>
        </p:txBody>
      </p:sp>
      <p:pic>
        <p:nvPicPr>
          <p:cNvPr id="6" name="Graphic 5" descr="Label with solid fill">
            <a:extLst>
              <a:ext uri="{FF2B5EF4-FFF2-40B4-BE49-F238E27FC236}">
                <a16:creationId xmlns:a16="http://schemas.microsoft.com/office/drawing/2014/main" id="{C653BA5E-29D3-4E69-7EBB-3FF80981F3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774" y="2514600"/>
            <a:ext cx="914400" cy="914400"/>
          </a:xfrm>
          <a:prstGeom prst="rect">
            <a:avLst/>
          </a:prstGeom>
        </p:spPr>
      </p:pic>
      <p:pic>
        <p:nvPicPr>
          <p:cNvPr id="9" name="Graphic 8" descr="Seeds with solid fill">
            <a:extLst>
              <a:ext uri="{FF2B5EF4-FFF2-40B4-BE49-F238E27FC236}">
                <a16:creationId xmlns:a16="http://schemas.microsoft.com/office/drawing/2014/main" id="{ADC9ED6F-A325-AEB3-4365-302DC3A26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16747" y="3429000"/>
            <a:ext cx="914400" cy="914400"/>
          </a:xfrm>
          <a:prstGeom prst="rect">
            <a:avLst/>
          </a:prstGeom>
        </p:spPr>
      </p:pic>
      <p:pic>
        <p:nvPicPr>
          <p:cNvPr id="11" name="Graphic 10" descr="Factory with solid fill">
            <a:extLst>
              <a:ext uri="{FF2B5EF4-FFF2-40B4-BE49-F238E27FC236}">
                <a16:creationId xmlns:a16="http://schemas.microsoft.com/office/drawing/2014/main" id="{F52EAB3B-99C7-0A3D-299C-949C44E243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76973" y="2479514"/>
            <a:ext cx="1499829" cy="1499829"/>
          </a:xfrm>
          <a:prstGeom prst="rect">
            <a:avLst/>
          </a:prstGeom>
        </p:spPr>
      </p:pic>
      <p:pic>
        <p:nvPicPr>
          <p:cNvPr id="4" name="Graphic 3" descr="Woman with solid fill">
            <a:extLst>
              <a:ext uri="{FF2B5EF4-FFF2-40B4-BE49-F238E27FC236}">
                <a16:creationId xmlns:a16="http://schemas.microsoft.com/office/drawing/2014/main" id="{90FC015A-6658-7CAA-6577-6D19256CAA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53200" y="3402400"/>
            <a:ext cx="914400" cy="914400"/>
          </a:xfrm>
          <a:prstGeom prst="rect">
            <a:avLst/>
          </a:prstGeom>
        </p:spPr>
      </p:pic>
      <p:pic>
        <p:nvPicPr>
          <p:cNvPr id="7" name="Graphic 6" descr="Credit card with solid fill">
            <a:extLst>
              <a:ext uri="{FF2B5EF4-FFF2-40B4-BE49-F238E27FC236}">
                <a16:creationId xmlns:a16="http://schemas.microsoft.com/office/drawing/2014/main" id="{607404C8-0CE8-C91D-2B3B-4A9BAA5A4A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800" y="4052141"/>
            <a:ext cx="914400" cy="914400"/>
          </a:xfrm>
          <a:prstGeom prst="rect">
            <a:avLst/>
          </a:prstGeom>
        </p:spPr>
      </p:pic>
      <p:pic>
        <p:nvPicPr>
          <p:cNvPr id="10" name="Graphic 9" descr="Smart Phone with solid fill">
            <a:extLst>
              <a:ext uri="{FF2B5EF4-FFF2-40B4-BE49-F238E27FC236}">
                <a16:creationId xmlns:a16="http://schemas.microsoft.com/office/drawing/2014/main" id="{AECCA9CF-9B57-A0BA-016F-831EBBBF16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9773" y="3064943"/>
            <a:ext cx="914400" cy="914400"/>
          </a:xfrm>
          <a:prstGeom prst="rect">
            <a:avLst/>
          </a:prstGeom>
        </p:spPr>
      </p:pic>
      <p:sp>
        <p:nvSpPr>
          <p:cNvPr id="12" name="TextBox 11">
            <a:extLst>
              <a:ext uri="{FF2B5EF4-FFF2-40B4-BE49-F238E27FC236}">
                <a16:creationId xmlns:a16="http://schemas.microsoft.com/office/drawing/2014/main" id="{5D8CEA33-3B77-6327-8B17-7EAB06D677E2}"/>
              </a:ext>
            </a:extLst>
          </p:cNvPr>
          <p:cNvSpPr txBox="1"/>
          <p:nvPr/>
        </p:nvSpPr>
        <p:spPr>
          <a:xfrm>
            <a:off x="5390210" y="5224889"/>
            <a:ext cx="2452255" cy="923330"/>
          </a:xfrm>
          <a:prstGeom prst="rect">
            <a:avLst/>
          </a:prstGeom>
          <a:noFill/>
        </p:spPr>
        <p:txBody>
          <a:bodyPr wrap="square" rtlCol="0">
            <a:spAutoFit/>
          </a:bodyPr>
          <a:lstStyle/>
          <a:p>
            <a:pPr algn="ctr"/>
            <a:r>
              <a:rPr lang="en-US" dirty="0"/>
              <a:t>People are given ID which can log the generated waste</a:t>
            </a:r>
          </a:p>
        </p:txBody>
      </p:sp>
    </p:spTree>
    <p:extLst>
      <p:ext uri="{BB962C8B-B14F-4D97-AF65-F5344CB8AC3E}">
        <p14:creationId xmlns:p14="http://schemas.microsoft.com/office/powerpoint/2010/main" val="3969262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p>
        </p:txBody>
      </p:sp>
      <p:pic>
        <p:nvPicPr>
          <p:cNvPr id="6" name="Graphic 5" descr="Label with solid fill">
            <a:extLst>
              <a:ext uri="{FF2B5EF4-FFF2-40B4-BE49-F238E27FC236}">
                <a16:creationId xmlns:a16="http://schemas.microsoft.com/office/drawing/2014/main" id="{C653BA5E-29D3-4E69-7EBB-3FF80981F3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4969" y="2772228"/>
            <a:ext cx="914400" cy="914400"/>
          </a:xfrm>
          <a:prstGeom prst="rect">
            <a:avLst/>
          </a:prstGeom>
        </p:spPr>
      </p:pic>
      <p:pic>
        <p:nvPicPr>
          <p:cNvPr id="9" name="Graphic 8" descr="Seeds with solid fill">
            <a:extLst>
              <a:ext uri="{FF2B5EF4-FFF2-40B4-BE49-F238E27FC236}">
                <a16:creationId xmlns:a16="http://schemas.microsoft.com/office/drawing/2014/main" id="{ADC9ED6F-A325-AEB3-4365-302DC3A26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4972" y="3626398"/>
            <a:ext cx="914400" cy="914400"/>
          </a:xfrm>
          <a:prstGeom prst="rect">
            <a:avLst/>
          </a:prstGeom>
        </p:spPr>
      </p:pic>
      <p:pic>
        <p:nvPicPr>
          <p:cNvPr id="11" name="Graphic 10" descr="Factory with solid fill">
            <a:extLst>
              <a:ext uri="{FF2B5EF4-FFF2-40B4-BE49-F238E27FC236}">
                <a16:creationId xmlns:a16="http://schemas.microsoft.com/office/drawing/2014/main" id="{F52EAB3B-99C7-0A3D-299C-949C44E243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76973" y="2479514"/>
            <a:ext cx="1499829" cy="1499829"/>
          </a:xfrm>
          <a:prstGeom prst="rect">
            <a:avLst/>
          </a:prstGeom>
        </p:spPr>
      </p:pic>
      <p:pic>
        <p:nvPicPr>
          <p:cNvPr id="4" name="Graphic 3" descr="Woman with solid fill">
            <a:extLst>
              <a:ext uri="{FF2B5EF4-FFF2-40B4-BE49-F238E27FC236}">
                <a16:creationId xmlns:a16="http://schemas.microsoft.com/office/drawing/2014/main" id="{90FC015A-6658-7CAA-6577-6D19256CAA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53200" y="3402400"/>
            <a:ext cx="914400" cy="914400"/>
          </a:xfrm>
          <a:prstGeom prst="rect">
            <a:avLst/>
          </a:prstGeom>
        </p:spPr>
      </p:pic>
      <p:pic>
        <p:nvPicPr>
          <p:cNvPr id="7" name="Graphic 6" descr="Credit card with solid fill">
            <a:extLst>
              <a:ext uri="{FF2B5EF4-FFF2-40B4-BE49-F238E27FC236}">
                <a16:creationId xmlns:a16="http://schemas.microsoft.com/office/drawing/2014/main" id="{607404C8-0CE8-C91D-2B3B-4A9BAA5A4A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800" y="4052141"/>
            <a:ext cx="914400" cy="914400"/>
          </a:xfrm>
          <a:prstGeom prst="rect">
            <a:avLst/>
          </a:prstGeom>
        </p:spPr>
      </p:pic>
      <p:pic>
        <p:nvPicPr>
          <p:cNvPr id="10" name="Graphic 9" descr="Smart Phone with solid fill">
            <a:extLst>
              <a:ext uri="{FF2B5EF4-FFF2-40B4-BE49-F238E27FC236}">
                <a16:creationId xmlns:a16="http://schemas.microsoft.com/office/drawing/2014/main" id="{AECCA9CF-9B57-A0BA-016F-831EBBBF16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9773" y="3064943"/>
            <a:ext cx="914400" cy="914400"/>
          </a:xfrm>
          <a:prstGeom prst="rect">
            <a:avLst/>
          </a:prstGeom>
        </p:spPr>
      </p:pic>
      <p:pic>
        <p:nvPicPr>
          <p:cNvPr id="3" name="Graphic 2" descr="Shopping cart with solid fill">
            <a:extLst>
              <a:ext uri="{FF2B5EF4-FFF2-40B4-BE49-F238E27FC236}">
                <a16:creationId xmlns:a16="http://schemas.microsoft.com/office/drawing/2014/main" id="{5EDE8789-1E26-C80D-8FED-9268828E331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24629" y="3429000"/>
            <a:ext cx="914400" cy="914400"/>
          </a:xfrm>
          <a:prstGeom prst="rect">
            <a:avLst/>
          </a:prstGeom>
        </p:spPr>
      </p:pic>
    </p:spTree>
    <p:extLst>
      <p:ext uri="{BB962C8B-B14F-4D97-AF65-F5344CB8AC3E}">
        <p14:creationId xmlns:p14="http://schemas.microsoft.com/office/powerpoint/2010/main" val="24441073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p>
        </p:txBody>
      </p:sp>
      <p:pic>
        <p:nvPicPr>
          <p:cNvPr id="6" name="Graphic 5" descr="Label with solid fill">
            <a:extLst>
              <a:ext uri="{FF2B5EF4-FFF2-40B4-BE49-F238E27FC236}">
                <a16:creationId xmlns:a16="http://schemas.microsoft.com/office/drawing/2014/main" id="{C653BA5E-29D3-4E69-7EBB-3FF80981F3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4969" y="2772228"/>
            <a:ext cx="914400" cy="914400"/>
          </a:xfrm>
          <a:prstGeom prst="rect">
            <a:avLst/>
          </a:prstGeom>
        </p:spPr>
      </p:pic>
      <p:pic>
        <p:nvPicPr>
          <p:cNvPr id="9" name="Graphic 8" descr="Seeds with solid fill">
            <a:extLst>
              <a:ext uri="{FF2B5EF4-FFF2-40B4-BE49-F238E27FC236}">
                <a16:creationId xmlns:a16="http://schemas.microsoft.com/office/drawing/2014/main" id="{ADC9ED6F-A325-AEB3-4365-302DC3A26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4972" y="3626398"/>
            <a:ext cx="914400" cy="914400"/>
          </a:xfrm>
          <a:prstGeom prst="rect">
            <a:avLst/>
          </a:prstGeom>
        </p:spPr>
      </p:pic>
      <p:pic>
        <p:nvPicPr>
          <p:cNvPr id="11" name="Graphic 10" descr="Factory with solid fill">
            <a:extLst>
              <a:ext uri="{FF2B5EF4-FFF2-40B4-BE49-F238E27FC236}">
                <a16:creationId xmlns:a16="http://schemas.microsoft.com/office/drawing/2014/main" id="{F52EAB3B-99C7-0A3D-299C-949C44E243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76973" y="2479514"/>
            <a:ext cx="1499829" cy="1499829"/>
          </a:xfrm>
          <a:prstGeom prst="rect">
            <a:avLst/>
          </a:prstGeom>
        </p:spPr>
      </p:pic>
      <p:pic>
        <p:nvPicPr>
          <p:cNvPr id="4" name="Graphic 3" descr="Woman with solid fill">
            <a:extLst>
              <a:ext uri="{FF2B5EF4-FFF2-40B4-BE49-F238E27FC236}">
                <a16:creationId xmlns:a16="http://schemas.microsoft.com/office/drawing/2014/main" id="{90FC015A-6658-7CAA-6577-6D19256CAA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53200" y="3402400"/>
            <a:ext cx="914400" cy="914400"/>
          </a:xfrm>
          <a:prstGeom prst="rect">
            <a:avLst/>
          </a:prstGeom>
        </p:spPr>
      </p:pic>
      <p:pic>
        <p:nvPicPr>
          <p:cNvPr id="7" name="Graphic 6" descr="Credit card with solid fill">
            <a:extLst>
              <a:ext uri="{FF2B5EF4-FFF2-40B4-BE49-F238E27FC236}">
                <a16:creationId xmlns:a16="http://schemas.microsoft.com/office/drawing/2014/main" id="{607404C8-0CE8-C91D-2B3B-4A9BAA5A4A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800" y="4052141"/>
            <a:ext cx="914400" cy="914400"/>
          </a:xfrm>
          <a:prstGeom prst="rect">
            <a:avLst/>
          </a:prstGeom>
        </p:spPr>
      </p:pic>
      <p:pic>
        <p:nvPicPr>
          <p:cNvPr id="10" name="Graphic 9" descr="Smart Phone with solid fill">
            <a:extLst>
              <a:ext uri="{FF2B5EF4-FFF2-40B4-BE49-F238E27FC236}">
                <a16:creationId xmlns:a16="http://schemas.microsoft.com/office/drawing/2014/main" id="{AECCA9CF-9B57-A0BA-016F-831EBBBF16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9773" y="3064943"/>
            <a:ext cx="914400" cy="914400"/>
          </a:xfrm>
          <a:prstGeom prst="rect">
            <a:avLst/>
          </a:prstGeom>
        </p:spPr>
      </p:pic>
      <p:pic>
        <p:nvPicPr>
          <p:cNvPr id="5" name="Graphic 4" descr="List with solid fill">
            <a:extLst>
              <a:ext uri="{FF2B5EF4-FFF2-40B4-BE49-F238E27FC236}">
                <a16:creationId xmlns:a16="http://schemas.microsoft.com/office/drawing/2014/main" id="{3D22E034-0D50-F09E-4C61-2A03746F952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652486" y="3229428"/>
            <a:ext cx="914400" cy="914400"/>
          </a:xfrm>
          <a:prstGeom prst="rect">
            <a:avLst/>
          </a:prstGeom>
        </p:spPr>
      </p:pic>
      <p:sp>
        <p:nvSpPr>
          <p:cNvPr id="12" name="TextBox 11">
            <a:extLst>
              <a:ext uri="{FF2B5EF4-FFF2-40B4-BE49-F238E27FC236}">
                <a16:creationId xmlns:a16="http://schemas.microsoft.com/office/drawing/2014/main" id="{4B645A9A-0200-8325-291B-CBDEFBED6914}"/>
              </a:ext>
            </a:extLst>
          </p:cNvPr>
          <p:cNvSpPr txBox="1"/>
          <p:nvPr/>
        </p:nvSpPr>
        <p:spPr>
          <a:xfrm>
            <a:off x="1494969" y="5078781"/>
            <a:ext cx="2452255" cy="1200329"/>
          </a:xfrm>
          <a:prstGeom prst="rect">
            <a:avLst/>
          </a:prstGeom>
          <a:noFill/>
        </p:spPr>
        <p:txBody>
          <a:bodyPr wrap="square" rtlCol="0">
            <a:spAutoFit/>
          </a:bodyPr>
          <a:lstStyle/>
          <a:p>
            <a:pPr algn="ctr"/>
            <a:r>
              <a:rPr lang="en-US" dirty="0"/>
              <a:t>For every purchase, you also get the estimated waste generated on your part</a:t>
            </a:r>
          </a:p>
        </p:txBody>
      </p:sp>
    </p:spTree>
    <p:extLst>
      <p:ext uri="{BB962C8B-B14F-4D97-AF65-F5344CB8AC3E}">
        <p14:creationId xmlns:p14="http://schemas.microsoft.com/office/powerpoint/2010/main" val="14086285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a:t>
            </a:r>
            <a:endParaRPr lang="en-US" dirty="0"/>
          </a:p>
        </p:txBody>
      </p:sp>
      <p:pic>
        <p:nvPicPr>
          <p:cNvPr id="11" name="Graphic 10" descr="Factory with solid fill">
            <a:extLst>
              <a:ext uri="{FF2B5EF4-FFF2-40B4-BE49-F238E27FC236}">
                <a16:creationId xmlns:a16="http://schemas.microsoft.com/office/drawing/2014/main" id="{F52EAB3B-99C7-0A3D-299C-949C44E243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76973" y="2479514"/>
            <a:ext cx="1499829" cy="1499829"/>
          </a:xfrm>
          <a:prstGeom prst="rect">
            <a:avLst/>
          </a:prstGeom>
        </p:spPr>
      </p:pic>
      <p:pic>
        <p:nvPicPr>
          <p:cNvPr id="4" name="Graphic 3" descr="Woman with solid fill">
            <a:extLst>
              <a:ext uri="{FF2B5EF4-FFF2-40B4-BE49-F238E27FC236}">
                <a16:creationId xmlns:a16="http://schemas.microsoft.com/office/drawing/2014/main" id="{90FC015A-6658-7CAA-6577-6D19256CAA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53200" y="3402400"/>
            <a:ext cx="914400" cy="914400"/>
          </a:xfrm>
          <a:prstGeom prst="rect">
            <a:avLst/>
          </a:prstGeom>
        </p:spPr>
      </p:pic>
      <p:pic>
        <p:nvPicPr>
          <p:cNvPr id="7" name="Graphic 6" descr="Credit card with solid fill">
            <a:extLst>
              <a:ext uri="{FF2B5EF4-FFF2-40B4-BE49-F238E27FC236}">
                <a16:creationId xmlns:a16="http://schemas.microsoft.com/office/drawing/2014/main" id="{607404C8-0CE8-C91D-2B3B-4A9BAA5A4A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4052141"/>
            <a:ext cx="914400" cy="914400"/>
          </a:xfrm>
          <a:prstGeom prst="rect">
            <a:avLst/>
          </a:prstGeom>
        </p:spPr>
      </p:pic>
      <p:pic>
        <p:nvPicPr>
          <p:cNvPr id="10" name="Graphic 9" descr="Smart Phone with solid fill">
            <a:extLst>
              <a:ext uri="{FF2B5EF4-FFF2-40B4-BE49-F238E27FC236}">
                <a16:creationId xmlns:a16="http://schemas.microsoft.com/office/drawing/2014/main" id="{AECCA9CF-9B57-A0BA-016F-831EBBBF16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09773" y="3064943"/>
            <a:ext cx="914400" cy="914400"/>
          </a:xfrm>
          <a:prstGeom prst="rect">
            <a:avLst/>
          </a:prstGeom>
        </p:spPr>
      </p:pic>
      <p:pic>
        <p:nvPicPr>
          <p:cNvPr id="5" name="Graphic 4" descr="List with solid fill">
            <a:extLst>
              <a:ext uri="{FF2B5EF4-FFF2-40B4-BE49-F238E27FC236}">
                <a16:creationId xmlns:a16="http://schemas.microsoft.com/office/drawing/2014/main" id="{3D22E034-0D50-F09E-4C61-2A03746F95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48759" y="3189415"/>
            <a:ext cx="665455" cy="665455"/>
          </a:xfrm>
          <a:prstGeom prst="rect">
            <a:avLst/>
          </a:prstGeom>
        </p:spPr>
      </p:pic>
      <p:sp>
        <p:nvSpPr>
          <p:cNvPr id="3" name="TextBox 2">
            <a:extLst>
              <a:ext uri="{FF2B5EF4-FFF2-40B4-BE49-F238E27FC236}">
                <a16:creationId xmlns:a16="http://schemas.microsoft.com/office/drawing/2014/main" id="{DF63AB00-1B5B-9A46-12F9-FD75F34D74FA}"/>
              </a:ext>
            </a:extLst>
          </p:cNvPr>
          <p:cNvSpPr txBox="1"/>
          <p:nvPr/>
        </p:nvSpPr>
        <p:spPr>
          <a:xfrm>
            <a:off x="5188086" y="5140467"/>
            <a:ext cx="2452255" cy="646331"/>
          </a:xfrm>
          <a:prstGeom prst="rect">
            <a:avLst/>
          </a:prstGeom>
          <a:noFill/>
        </p:spPr>
        <p:txBody>
          <a:bodyPr wrap="square" rtlCol="0">
            <a:spAutoFit/>
          </a:bodyPr>
          <a:lstStyle/>
          <a:p>
            <a:pPr algn="ctr"/>
            <a:r>
              <a:rPr lang="en-US" dirty="0"/>
              <a:t>This estimated waste is logged to your ID</a:t>
            </a:r>
          </a:p>
        </p:txBody>
      </p:sp>
    </p:spTree>
    <p:extLst>
      <p:ext uri="{BB962C8B-B14F-4D97-AF65-F5344CB8AC3E}">
        <p14:creationId xmlns:p14="http://schemas.microsoft.com/office/powerpoint/2010/main" val="33880406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6990-3F43-326C-1E40-55CDF8D03F23}"/>
              </a:ext>
            </a:extLst>
          </p:cNvPr>
          <p:cNvSpPr>
            <a:spLocks noGrp="1"/>
          </p:cNvSpPr>
          <p:nvPr>
            <p:ph type="title"/>
          </p:nvPr>
        </p:nvSpPr>
        <p:spPr/>
        <p:txBody>
          <a:bodyPr/>
          <a:lstStyle/>
          <a:p>
            <a:r>
              <a:rPr lang="en-US" b="1" dirty="0">
                <a:latin typeface="+mn-lt"/>
              </a:rPr>
              <a:t>Initial Assumptions Debunked</a:t>
            </a:r>
          </a:p>
        </p:txBody>
      </p:sp>
      <p:sp>
        <p:nvSpPr>
          <p:cNvPr id="3" name="Content Placeholder 2">
            <a:extLst>
              <a:ext uri="{FF2B5EF4-FFF2-40B4-BE49-F238E27FC236}">
                <a16:creationId xmlns:a16="http://schemas.microsoft.com/office/drawing/2014/main" id="{C19F5379-3B0F-DD8B-6E42-0E7E05B4584F}"/>
              </a:ext>
            </a:extLst>
          </p:cNvPr>
          <p:cNvSpPr>
            <a:spLocks noGrp="1"/>
          </p:cNvSpPr>
          <p:nvPr>
            <p:ph idx="1"/>
          </p:nvPr>
        </p:nvSpPr>
        <p:spPr>
          <a:xfrm>
            <a:off x="1971675" y="1899801"/>
            <a:ext cx="6438900" cy="1012825"/>
          </a:xfrm>
        </p:spPr>
        <p:txBody>
          <a:bodyPr/>
          <a:lstStyle/>
          <a:p>
            <a:pPr marL="0" indent="0">
              <a:buNone/>
            </a:pPr>
            <a:r>
              <a:rPr lang="en-US" dirty="0"/>
              <a:t>Higher Education = More Recycling</a:t>
            </a:r>
          </a:p>
          <a:p>
            <a:pPr marL="0" indent="0">
              <a:buNone/>
            </a:pPr>
            <a:endParaRPr lang="en-US" dirty="0"/>
          </a:p>
          <a:p>
            <a:pPr marL="0" indent="0">
              <a:buNone/>
            </a:pPr>
            <a:endParaRPr lang="en-US" dirty="0"/>
          </a:p>
          <a:p>
            <a:endParaRPr lang="en-US" dirty="0"/>
          </a:p>
          <a:p>
            <a:endParaRPr lang="en-US" dirty="0"/>
          </a:p>
          <a:p>
            <a:endParaRPr lang="en-US" dirty="0"/>
          </a:p>
        </p:txBody>
      </p:sp>
      <p:pic>
        <p:nvPicPr>
          <p:cNvPr id="12" name="Picture 11">
            <a:extLst>
              <a:ext uri="{FF2B5EF4-FFF2-40B4-BE49-F238E27FC236}">
                <a16:creationId xmlns:a16="http://schemas.microsoft.com/office/drawing/2014/main" id="{93BBF220-A6CF-2A99-8B6B-FD357CE4BBB3}"/>
              </a:ext>
            </a:extLst>
          </p:cNvPr>
          <p:cNvPicPr>
            <a:picLocks noChangeAspect="1"/>
          </p:cNvPicPr>
          <p:nvPr/>
        </p:nvPicPr>
        <p:blipFill>
          <a:blip r:embed="rId2"/>
          <a:stretch>
            <a:fillRect/>
          </a:stretch>
        </p:blipFill>
        <p:spPr>
          <a:xfrm>
            <a:off x="695074" y="2406214"/>
            <a:ext cx="10776580" cy="4451786"/>
          </a:xfrm>
          <a:prstGeom prst="rect">
            <a:avLst/>
          </a:prstGeom>
        </p:spPr>
      </p:pic>
      <p:pic>
        <p:nvPicPr>
          <p:cNvPr id="6" name="Graphic 5" descr="Graduation cap with solid fill">
            <a:extLst>
              <a:ext uri="{FF2B5EF4-FFF2-40B4-BE49-F238E27FC236}">
                <a16:creationId xmlns:a16="http://schemas.microsoft.com/office/drawing/2014/main" id="{62A0D6E0-0684-EE34-DEAD-0A31EE8CCA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591251"/>
            <a:ext cx="914400" cy="914400"/>
          </a:xfrm>
          <a:prstGeom prst="rect">
            <a:avLst/>
          </a:prstGeom>
        </p:spPr>
      </p:pic>
      <p:sp>
        <p:nvSpPr>
          <p:cNvPr id="4" name="Content Placeholder 2">
            <a:extLst>
              <a:ext uri="{FF2B5EF4-FFF2-40B4-BE49-F238E27FC236}">
                <a16:creationId xmlns:a16="http://schemas.microsoft.com/office/drawing/2014/main" id="{9F26DE11-74E2-0D8A-59B5-7600C260D0D7}"/>
              </a:ext>
            </a:extLst>
          </p:cNvPr>
          <p:cNvSpPr txBox="1">
            <a:spLocks/>
          </p:cNvSpPr>
          <p:nvPr/>
        </p:nvSpPr>
        <p:spPr>
          <a:xfrm>
            <a:off x="4521200" y="1899804"/>
            <a:ext cx="413658" cy="553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rPr>
              <a:t>≠</a:t>
            </a:r>
          </a:p>
        </p:txBody>
      </p:sp>
    </p:spTree>
    <p:extLst>
      <p:ext uri="{BB962C8B-B14F-4D97-AF65-F5344CB8AC3E}">
        <p14:creationId xmlns:p14="http://schemas.microsoft.com/office/powerpoint/2010/main" val="8268448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BC60-1914-F18A-5CDC-ADF3D3AB6A3D}"/>
              </a:ext>
            </a:extLst>
          </p:cNvPr>
          <p:cNvSpPr>
            <a:spLocks noGrp="1"/>
          </p:cNvSpPr>
          <p:nvPr>
            <p:ph type="title"/>
          </p:nvPr>
        </p:nvSpPr>
        <p:spPr/>
        <p:txBody>
          <a:bodyPr/>
          <a:lstStyle/>
          <a:p>
            <a:r>
              <a:rPr lang="en-US" b="1" dirty="0">
                <a:latin typeface="+mn-lt"/>
              </a:rPr>
              <a:t>The HOW – Our Prototype</a:t>
            </a:r>
            <a:endParaRPr lang="en-US" dirty="0"/>
          </a:p>
        </p:txBody>
      </p:sp>
      <p:pic>
        <p:nvPicPr>
          <p:cNvPr id="11" name="Graphic 10" descr="Factory with solid fill">
            <a:extLst>
              <a:ext uri="{FF2B5EF4-FFF2-40B4-BE49-F238E27FC236}">
                <a16:creationId xmlns:a16="http://schemas.microsoft.com/office/drawing/2014/main" id="{F52EAB3B-99C7-0A3D-299C-949C44E243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76973" y="2479514"/>
            <a:ext cx="1499829" cy="1499829"/>
          </a:xfrm>
          <a:prstGeom prst="rect">
            <a:avLst/>
          </a:prstGeom>
        </p:spPr>
      </p:pic>
      <p:pic>
        <p:nvPicPr>
          <p:cNvPr id="4" name="Graphic 3" descr="Woman with solid fill">
            <a:extLst>
              <a:ext uri="{FF2B5EF4-FFF2-40B4-BE49-F238E27FC236}">
                <a16:creationId xmlns:a16="http://schemas.microsoft.com/office/drawing/2014/main" id="{90FC015A-6658-7CAA-6577-6D19256CAA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5714" y="3522143"/>
            <a:ext cx="914400" cy="914400"/>
          </a:xfrm>
          <a:prstGeom prst="rect">
            <a:avLst/>
          </a:prstGeom>
        </p:spPr>
      </p:pic>
      <p:pic>
        <p:nvPicPr>
          <p:cNvPr id="7" name="Graphic 6" descr="Credit card with solid fill">
            <a:extLst>
              <a:ext uri="{FF2B5EF4-FFF2-40B4-BE49-F238E27FC236}">
                <a16:creationId xmlns:a16="http://schemas.microsoft.com/office/drawing/2014/main" id="{607404C8-0CE8-C91D-2B3B-4A9BAA5A4A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1314" y="4171884"/>
            <a:ext cx="914400" cy="914400"/>
          </a:xfrm>
          <a:prstGeom prst="rect">
            <a:avLst/>
          </a:prstGeom>
        </p:spPr>
      </p:pic>
      <p:pic>
        <p:nvPicPr>
          <p:cNvPr id="10" name="Graphic 9" descr="Smart Phone with solid fill">
            <a:extLst>
              <a:ext uri="{FF2B5EF4-FFF2-40B4-BE49-F238E27FC236}">
                <a16:creationId xmlns:a16="http://schemas.microsoft.com/office/drawing/2014/main" id="{AECCA9CF-9B57-A0BA-016F-831EBBBF16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2287" y="3184686"/>
            <a:ext cx="914400" cy="914400"/>
          </a:xfrm>
          <a:prstGeom prst="rect">
            <a:avLst/>
          </a:prstGeom>
        </p:spPr>
      </p:pic>
      <p:pic>
        <p:nvPicPr>
          <p:cNvPr id="5" name="Graphic 4" descr="List with solid fill">
            <a:extLst>
              <a:ext uri="{FF2B5EF4-FFF2-40B4-BE49-F238E27FC236}">
                <a16:creationId xmlns:a16="http://schemas.microsoft.com/office/drawing/2014/main" id="{3D22E034-0D50-F09E-4C61-2A03746F95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91273" y="3309158"/>
            <a:ext cx="665455" cy="665455"/>
          </a:xfrm>
          <a:prstGeom prst="rect">
            <a:avLst/>
          </a:prstGeom>
        </p:spPr>
      </p:pic>
      <p:pic>
        <p:nvPicPr>
          <p:cNvPr id="3" name="Graphic 2" descr="Bar graph with downward trend with solid fill">
            <a:extLst>
              <a:ext uri="{FF2B5EF4-FFF2-40B4-BE49-F238E27FC236}">
                <a16:creationId xmlns:a16="http://schemas.microsoft.com/office/drawing/2014/main" id="{A4F5D601-D128-DF07-5F69-F073AF5CBB9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94859" y="4629084"/>
            <a:ext cx="914400" cy="914400"/>
          </a:xfrm>
          <a:prstGeom prst="rect">
            <a:avLst/>
          </a:prstGeom>
        </p:spPr>
      </p:pic>
      <p:pic>
        <p:nvPicPr>
          <p:cNvPr id="6" name="Graphic 5" descr="Scatterplot with solid fill">
            <a:extLst>
              <a:ext uri="{FF2B5EF4-FFF2-40B4-BE49-F238E27FC236}">
                <a16:creationId xmlns:a16="http://schemas.microsoft.com/office/drawing/2014/main" id="{824F4982-BA1E-9B4F-75EC-E337F789D9F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19880" y="2446007"/>
            <a:ext cx="914400" cy="914400"/>
          </a:xfrm>
          <a:prstGeom prst="rect">
            <a:avLst/>
          </a:prstGeom>
        </p:spPr>
      </p:pic>
      <p:pic>
        <p:nvPicPr>
          <p:cNvPr id="8" name="Graphic 7" descr="Pie chart with solid fill">
            <a:extLst>
              <a:ext uri="{FF2B5EF4-FFF2-40B4-BE49-F238E27FC236}">
                <a16:creationId xmlns:a16="http://schemas.microsoft.com/office/drawing/2014/main" id="{59761963-8D75-96AC-C0DC-4B3813D745A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531429" y="3517413"/>
            <a:ext cx="914400" cy="914400"/>
          </a:xfrm>
          <a:prstGeom prst="rect">
            <a:avLst/>
          </a:prstGeom>
        </p:spPr>
      </p:pic>
      <p:pic>
        <p:nvPicPr>
          <p:cNvPr id="9" name="Graphic 8" descr="Contract with solid fill">
            <a:extLst>
              <a:ext uri="{FF2B5EF4-FFF2-40B4-BE49-F238E27FC236}">
                <a16:creationId xmlns:a16="http://schemas.microsoft.com/office/drawing/2014/main" id="{0AB6CDE6-DB76-708D-489A-1DE5D025665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281886" y="3517413"/>
            <a:ext cx="914400" cy="914400"/>
          </a:xfrm>
          <a:prstGeom prst="rect">
            <a:avLst/>
          </a:prstGeom>
        </p:spPr>
      </p:pic>
      <p:sp>
        <p:nvSpPr>
          <p:cNvPr id="12" name="TextBox 11">
            <a:extLst>
              <a:ext uri="{FF2B5EF4-FFF2-40B4-BE49-F238E27FC236}">
                <a16:creationId xmlns:a16="http://schemas.microsoft.com/office/drawing/2014/main" id="{CD134E8B-91E6-BEAB-9A2D-F80176F8ED0A}"/>
              </a:ext>
            </a:extLst>
          </p:cNvPr>
          <p:cNvSpPr txBox="1"/>
          <p:nvPr/>
        </p:nvSpPr>
        <p:spPr>
          <a:xfrm>
            <a:off x="8583699" y="4650667"/>
            <a:ext cx="2452255" cy="1754326"/>
          </a:xfrm>
          <a:prstGeom prst="rect">
            <a:avLst/>
          </a:prstGeom>
          <a:noFill/>
        </p:spPr>
        <p:txBody>
          <a:bodyPr wrap="square" rtlCol="0">
            <a:spAutoFit/>
          </a:bodyPr>
          <a:lstStyle/>
          <a:p>
            <a:pPr algn="ctr"/>
            <a:r>
              <a:rPr lang="en-US" dirty="0"/>
              <a:t>Adjustments to utility bills are made according to individual contribution and report is presented with stats of your apartment</a:t>
            </a:r>
          </a:p>
        </p:txBody>
      </p:sp>
    </p:spTree>
    <p:extLst>
      <p:ext uri="{BB962C8B-B14F-4D97-AF65-F5344CB8AC3E}">
        <p14:creationId xmlns:p14="http://schemas.microsoft.com/office/powerpoint/2010/main" val="4883152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6990-3F43-326C-1E40-55CDF8D03F23}"/>
              </a:ext>
            </a:extLst>
          </p:cNvPr>
          <p:cNvSpPr>
            <a:spLocks noGrp="1"/>
          </p:cNvSpPr>
          <p:nvPr>
            <p:ph type="title"/>
          </p:nvPr>
        </p:nvSpPr>
        <p:spPr/>
        <p:txBody>
          <a:bodyPr/>
          <a:lstStyle/>
          <a:p>
            <a:r>
              <a:rPr lang="en-US" b="1" dirty="0">
                <a:latin typeface="+mn-lt"/>
              </a:rPr>
              <a:t>Initial Assumptions Debunked</a:t>
            </a:r>
          </a:p>
        </p:txBody>
      </p:sp>
      <p:sp>
        <p:nvSpPr>
          <p:cNvPr id="3" name="Content Placeholder 2">
            <a:extLst>
              <a:ext uri="{FF2B5EF4-FFF2-40B4-BE49-F238E27FC236}">
                <a16:creationId xmlns:a16="http://schemas.microsoft.com/office/drawing/2014/main" id="{C19F5379-3B0F-DD8B-6E42-0E7E05B4584F}"/>
              </a:ext>
            </a:extLst>
          </p:cNvPr>
          <p:cNvSpPr>
            <a:spLocks noGrp="1"/>
          </p:cNvSpPr>
          <p:nvPr>
            <p:ph idx="1"/>
          </p:nvPr>
        </p:nvSpPr>
        <p:spPr>
          <a:xfrm>
            <a:off x="1971675" y="1899801"/>
            <a:ext cx="6438900" cy="1012825"/>
          </a:xfrm>
        </p:spPr>
        <p:txBody>
          <a:bodyPr/>
          <a:lstStyle/>
          <a:p>
            <a:pPr marL="0" indent="0">
              <a:buNone/>
            </a:pPr>
            <a:r>
              <a:rPr lang="en-US" dirty="0"/>
              <a:t>Advanced Age = Less Recycling</a:t>
            </a:r>
          </a:p>
          <a:p>
            <a:pPr marL="0" indent="0">
              <a:buNone/>
            </a:pPr>
            <a:endParaRPr lang="en-US" dirty="0"/>
          </a:p>
          <a:p>
            <a:pPr marL="0" indent="0">
              <a:buNone/>
            </a:pPr>
            <a:endParaRPr lang="en-US" dirty="0"/>
          </a:p>
          <a:p>
            <a:endParaRPr lang="en-US" dirty="0"/>
          </a:p>
          <a:p>
            <a:endParaRPr lang="en-US" dirty="0"/>
          </a:p>
          <a:p>
            <a:endParaRPr lang="en-US" dirty="0"/>
          </a:p>
        </p:txBody>
      </p:sp>
      <p:pic>
        <p:nvPicPr>
          <p:cNvPr id="12" name="Picture 11">
            <a:extLst>
              <a:ext uri="{FF2B5EF4-FFF2-40B4-BE49-F238E27FC236}">
                <a16:creationId xmlns:a16="http://schemas.microsoft.com/office/drawing/2014/main" id="{93BBF220-A6CF-2A99-8B6B-FD357CE4BBB3}"/>
              </a:ext>
            </a:extLst>
          </p:cNvPr>
          <p:cNvPicPr>
            <a:picLocks noChangeAspect="1"/>
          </p:cNvPicPr>
          <p:nvPr/>
        </p:nvPicPr>
        <p:blipFill>
          <a:blip r:embed="rId2"/>
          <a:stretch>
            <a:fillRect/>
          </a:stretch>
        </p:blipFill>
        <p:spPr>
          <a:xfrm>
            <a:off x="-11467830" y="2406214"/>
            <a:ext cx="10776580" cy="4451786"/>
          </a:xfrm>
          <a:prstGeom prst="rect">
            <a:avLst/>
          </a:prstGeom>
        </p:spPr>
      </p:pic>
      <p:pic>
        <p:nvPicPr>
          <p:cNvPr id="5" name="Graphic 4" descr="Man with cane with solid fill">
            <a:extLst>
              <a:ext uri="{FF2B5EF4-FFF2-40B4-BE49-F238E27FC236}">
                <a16:creationId xmlns:a16="http://schemas.microsoft.com/office/drawing/2014/main" id="{9A560C65-1F1F-1082-AABC-460D2568AA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600671"/>
            <a:ext cx="914400" cy="914400"/>
          </a:xfrm>
          <a:prstGeom prst="rect">
            <a:avLst/>
          </a:prstGeom>
        </p:spPr>
      </p:pic>
      <p:pic>
        <p:nvPicPr>
          <p:cNvPr id="7" name="Picture 6">
            <a:extLst>
              <a:ext uri="{FF2B5EF4-FFF2-40B4-BE49-F238E27FC236}">
                <a16:creationId xmlns:a16="http://schemas.microsoft.com/office/drawing/2014/main" id="{AA296745-4758-E6C0-5881-6F03672F7FAA}"/>
              </a:ext>
            </a:extLst>
          </p:cNvPr>
          <p:cNvPicPr>
            <a:picLocks noChangeAspect="1"/>
          </p:cNvPicPr>
          <p:nvPr/>
        </p:nvPicPr>
        <p:blipFill>
          <a:blip r:embed="rId5"/>
          <a:stretch>
            <a:fillRect/>
          </a:stretch>
        </p:blipFill>
        <p:spPr>
          <a:xfrm>
            <a:off x="13333360" y="2574707"/>
            <a:ext cx="5514975" cy="4114800"/>
          </a:xfrm>
          <a:prstGeom prst="rect">
            <a:avLst/>
          </a:prstGeom>
        </p:spPr>
      </p:pic>
    </p:spTree>
    <p:extLst>
      <p:ext uri="{BB962C8B-B14F-4D97-AF65-F5344CB8AC3E}">
        <p14:creationId xmlns:p14="http://schemas.microsoft.com/office/powerpoint/2010/main" val="26125796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6990-3F43-326C-1E40-55CDF8D03F23}"/>
              </a:ext>
            </a:extLst>
          </p:cNvPr>
          <p:cNvSpPr>
            <a:spLocks noGrp="1"/>
          </p:cNvSpPr>
          <p:nvPr>
            <p:ph type="title"/>
          </p:nvPr>
        </p:nvSpPr>
        <p:spPr/>
        <p:txBody>
          <a:bodyPr/>
          <a:lstStyle/>
          <a:p>
            <a:r>
              <a:rPr lang="en-US" b="1" dirty="0">
                <a:latin typeface="+mn-lt"/>
              </a:rPr>
              <a:t>Initial Assumptions Debunked</a:t>
            </a:r>
          </a:p>
        </p:txBody>
      </p:sp>
      <p:sp>
        <p:nvSpPr>
          <p:cNvPr id="3" name="Content Placeholder 2">
            <a:extLst>
              <a:ext uri="{FF2B5EF4-FFF2-40B4-BE49-F238E27FC236}">
                <a16:creationId xmlns:a16="http://schemas.microsoft.com/office/drawing/2014/main" id="{C19F5379-3B0F-DD8B-6E42-0E7E05B4584F}"/>
              </a:ext>
            </a:extLst>
          </p:cNvPr>
          <p:cNvSpPr>
            <a:spLocks noGrp="1"/>
          </p:cNvSpPr>
          <p:nvPr>
            <p:ph idx="1"/>
          </p:nvPr>
        </p:nvSpPr>
        <p:spPr>
          <a:xfrm>
            <a:off x="1971675" y="1899801"/>
            <a:ext cx="6438900" cy="1012825"/>
          </a:xfrm>
        </p:spPr>
        <p:txBody>
          <a:bodyPr/>
          <a:lstStyle/>
          <a:p>
            <a:pPr marL="0" indent="0">
              <a:buNone/>
            </a:pPr>
            <a:r>
              <a:rPr lang="en-US" dirty="0"/>
              <a:t>Advanced Age = Less Recycling</a:t>
            </a:r>
          </a:p>
          <a:p>
            <a:pPr marL="0" indent="0">
              <a:buNone/>
            </a:pPr>
            <a:endParaRPr lang="en-US" dirty="0"/>
          </a:p>
          <a:p>
            <a:pPr marL="0" indent="0">
              <a:buNone/>
            </a:pPr>
            <a:endParaRPr lang="en-US" dirty="0"/>
          </a:p>
          <a:p>
            <a:endParaRPr lang="en-US" dirty="0"/>
          </a:p>
          <a:p>
            <a:endParaRPr lang="en-US" dirty="0"/>
          </a:p>
          <a:p>
            <a:endParaRPr lang="en-US" dirty="0"/>
          </a:p>
        </p:txBody>
      </p:sp>
      <p:pic>
        <p:nvPicPr>
          <p:cNvPr id="12" name="Picture 11">
            <a:extLst>
              <a:ext uri="{FF2B5EF4-FFF2-40B4-BE49-F238E27FC236}">
                <a16:creationId xmlns:a16="http://schemas.microsoft.com/office/drawing/2014/main" id="{93BBF220-A6CF-2A99-8B6B-FD357CE4BBB3}"/>
              </a:ext>
            </a:extLst>
          </p:cNvPr>
          <p:cNvPicPr>
            <a:picLocks noChangeAspect="1"/>
          </p:cNvPicPr>
          <p:nvPr/>
        </p:nvPicPr>
        <p:blipFill>
          <a:blip r:embed="rId2"/>
          <a:stretch>
            <a:fillRect/>
          </a:stretch>
        </p:blipFill>
        <p:spPr>
          <a:xfrm>
            <a:off x="-11467830" y="2406214"/>
            <a:ext cx="10776580" cy="4451786"/>
          </a:xfrm>
          <a:prstGeom prst="rect">
            <a:avLst/>
          </a:prstGeom>
        </p:spPr>
      </p:pic>
      <p:pic>
        <p:nvPicPr>
          <p:cNvPr id="5" name="Graphic 4" descr="Man with cane with solid fill">
            <a:extLst>
              <a:ext uri="{FF2B5EF4-FFF2-40B4-BE49-F238E27FC236}">
                <a16:creationId xmlns:a16="http://schemas.microsoft.com/office/drawing/2014/main" id="{9A560C65-1F1F-1082-AABC-460D2568AA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600671"/>
            <a:ext cx="914400" cy="914400"/>
          </a:xfrm>
          <a:prstGeom prst="rect">
            <a:avLst/>
          </a:prstGeom>
        </p:spPr>
      </p:pic>
      <p:pic>
        <p:nvPicPr>
          <p:cNvPr id="7" name="Picture 6">
            <a:extLst>
              <a:ext uri="{FF2B5EF4-FFF2-40B4-BE49-F238E27FC236}">
                <a16:creationId xmlns:a16="http://schemas.microsoft.com/office/drawing/2014/main" id="{AA296745-4758-E6C0-5881-6F03672F7FAA}"/>
              </a:ext>
            </a:extLst>
          </p:cNvPr>
          <p:cNvPicPr>
            <a:picLocks noChangeAspect="1"/>
          </p:cNvPicPr>
          <p:nvPr/>
        </p:nvPicPr>
        <p:blipFill>
          <a:blip r:embed="rId5"/>
          <a:stretch>
            <a:fillRect/>
          </a:stretch>
        </p:blipFill>
        <p:spPr>
          <a:xfrm>
            <a:off x="3100780" y="2574707"/>
            <a:ext cx="5514975" cy="4114800"/>
          </a:xfrm>
          <a:prstGeom prst="rect">
            <a:avLst/>
          </a:prstGeom>
        </p:spPr>
      </p:pic>
      <p:sp>
        <p:nvSpPr>
          <p:cNvPr id="4" name="Content Placeholder 2">
            <a:extLst>
              <a:ext uri="{FF2B5EF4-FFF2-40B4-BE49-F238E27FC236}">
                <a16:creationId xmlns:a16="http://schemas.microsoft.com/office/drawing/2014/main" id="{10CDB871-1D6A-C414-2833-276BA8A54F3D}"/>
              </a:ext>
            </a:extLst>
          </p:cNvPr>
          <p:cNvSpPr txBox="1">
            <a:spLocks/>
          </p:cNvSpPr>
          <p:nvPr/>
        </p:nvSpPr>
        <p:spPr>
          <a:xfrm>
            <a:off x="4100283" y="1899804"/>
            <a:ext cx="413658" cy="553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rPr>
              <a:t>≠</a:t>
            </a:r>
          </a:p>
        </p:txBody>
      </p:sp>
    </p:spTree>
    <p:extLst>
      <p:ext uri="{BB962C8B-B14F-4D97-AF65-F5344CB8AC3E}">
        <p14:creationId xmlns:p14="http://schemas.microsoft.com/office/powerpoint/2010/main" val="35445594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6990-3F43-326C-1E40-55CDF8D03F23}"/>
              </a:ext>
            </a:extLst>
          </p:cNvPr>
          <p:cNvSpPr>
            <a:spLocks noGrp="1"/>
          </p:cNvSpPr>
          <p:nvPr>
            <p:ph type="title"/>
          </p:nvPr>
        </p:nvSpPr>
        <p:spPr/>
        <p:txBody>
          <a:bodyPr/>
          <a:lstStyle/>
          <a:p>
            <a:r>
              <a:rPr lang="en-US" b="1" dirty="0">
                <a:latin typeface="+mn-lt"/>
              </a:rPr>
              <a:t>Initial Assumptions Debunked</a:t>
            </a:r>
          </a:p>
        </p:txBody>
      </p:sp>
      <p:sp>
        <p:nvSpPr>
          <p:cNvPr id="3" name="Content Placeholder 2">
            <a:extLst>
              <a:ext uri="{FF2B5EF4-FFF2-40B4-BE49-F238E27FC236}">
                <a16:creationId xmlns:a16="http://schemas.microsoft.com/office/drawing/2014/main" id="{C19F5379-3B0F-DD8B-6E42-0E7E05B4584F}"/>
              </a:ext>
            </a:extLst>
          </p:cNvPr>
          <p:cNvSpPr>
            <a:spLocks noGrp="1"/>
          </p:cNvSpPr>
          <p:nvPr>
            <p:ph idx="1"/>
          </p:nvPr>
        </p:nvSpPr>
        <p:spPr>
          <a:xfrm>
            <a:off x="1971675" y="1899801"/>
            <a:ext cx="6438900" cy="1012825"/>
          </a:xfrm>
        </p:spPr>
        <p:txBody>
          <a:bodyPr/>
          <a:lstStyle/>
          <a:p>
            <a:pPr marL="0" indent="0">
              <a:buNone/>
            </a:pPr>
            <a:r>
              <a:rPr lang="en-US" dirty="0"/>
              <a:t>More Resources = More Recycling</a:t>
            </a:r>
          </a:p>
          <a:p>
            <a:pPr marL="0" indent="0">
              <a:buNone/>
            </a:pPr>
            <a:endParaRPr lang="en-US" dirty="0"/>
          </a:p>
          <a:p>
            <a:pPr marL="0" indent="0">
              <a:buNone/>
            </a:pPr>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AA296745-4758-E6C0-5881-6F03672F7FAA}"/>
              </a:ext>
            </a:extLst>
          </p:cNvPr>
          <p:cNvPicPr>
            <a:picLocks noChangeAspect="1"/>
          </p:cNvPicPr>
          <p:nvPr/>
        </p:nvPicPr>
        <p:blipFill>
          <a:blip r:embed="rId2"/>
          <a:stretch>
            <a:fillRect/>
          </a:stretch>
        </p:blipFill>
        <p:spPr>
          <a:xfrm>
            <a:off x="-6254328" y="2574707"/>
            <a:ext cx="5514975" cy="4114800"/>
          </a:xfrm>
          <a:prstGeom prst="rect">
            <a:avLst/>
          </a:prstGeom>
        </p:spPr>
      </p:pic>
      <p:grpSp>
        <p:nvGrpSpPr>
          <p:cNvPr id="6" name="Group 5">
            <a:extLst>
              <a:ext uri="{FF2B5EF4-FFF2-40B4-BE49-F238E27FC236}">
                <a16:creationId xmlns:a16="http://schemas.microsoft.com/office/drawing/2014/main" id="{AA785160-6A73-1353-4D2D-64BF7D42EF38}"/>
              </a:ext>
            </a:extLst>
          </p:cNvPr>
          <p:cNvGrpSpPr/>
          <p:nvPr/>
        </p:nvGrpSpPr>
        <p:grpSpPr>
          <a:xfrm>
            <a:off x="881693" y="1510856"/>
            <a:ext cx="1089982" cy="1042080"/>
            <a:chOff x="4220564" y="4951937"/>
            <a:chExt cx="1089982" cy="1042080"/>
          </a:xfrm>
        </p:grpSpPr>
        <p:pic>
          <p:nvPicPr>
            <p:cNvPr id="8" name="Graphic 7" descr="Infinity with solid fill">
              <a:extLst>
                <a:ext uri="{FF2B5EF4-FFF2-40B4-BE49-F238E27FC236}">
                  <a16:creationId xmlns:a16="http://schemas.microsoft.com/office/drawing/2014/main" id="{D602FC85-3030-915F-D3C9-0E1170F5CF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0564" y="4951937"/>
              <a:ext cx="404037" cy="404037"/>
            </a:xfrm>
            <a:prstGeom prst="rect">
              <a:avLst/>
            </a:prstGeom>
          </p:spPr>
        </p:pic>
        <p:pic>
          <p:nvPicPr>
            <p:cNvPr id="9" name="Graphic 8" descr="Garbage with solid fill">
              <a:extLst>
                <a:ext uri="{FF2B5EF4-FFF2-40B4-BE49-F238E27FC236}">
                  <a16:creationId xmlns:a16="http://schemas.microsoft.com/office/drawing/2014/main" id="{7AA98B16-97B6-CB89-2FD9-6BA7929DC3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96146" y="5079617"/>
              <a:ext cx="914400" cy="914400"/>
            </a:xfrm>
            <a:prstGeom prst="rect">
              <a:avLst/>
            </a:prstGeom>
          </p:spPr>
        </p:pic>
      </p:grpSp>
      <p:pic>
        <p:nvPicPr>
          <p:cNvPr id="10" name="Picture 9">
            <a:extLst>
              <a:ext uri="{FF2B5EF4-FFF2-40B4-BE49-F238E27FC236}">
                <a16:creationId xmlns:a16="http://schemas.microsoft.com/office/drawing/2014/main" id="{63B67B32-C1B6-252C-7CC0-FE3114256906}"/>
              </a:ext>
            </a:extLst>
          </p:cNvPr>
          <p:cNvPicPr>
            <a:picLocks noChangeAspect="1"/>
          </p:cNvPicPr>
          <p:nvPr/>
        </p:nvPicPr>
        <p:blipFill>
          <a:blip r:embed="rId7"/>
          <a:stretch>
            <a:fillRect/>
          </a:stretch>
        </p:blipFill>
        <p:spPr>
          <a:xfrm>
            <a:off x="12805732" y="2452178"/>
            <a:ext cx="5514975" cy="4402646"/>
          </a:xfrm>
          <a:prstGeom prst="rect">
            <a:avLst/>
          </a:prstGeom>
        </p:spPr>
      </p:pic>
    </p:spTree>
    <p:extLst>
      <p:ext uri="{BB962C8B-B14F-4D97-AF65-F5344CB8AC3E}">
        <p14:creationId xmlns:p14="http://schemas.microsoft.com/office/powerpoint/2010/main" val="21176349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6990-3F43-326C-1E40-55CDF8D03F23}"/>
              </a:ext>
            </a:extLst>
          </p:cNvPr>
          <p:cNvSpPr>
            <a:spLocks noGrp="1"/>
          </p:cNvSpPr>
          <p:nvPr>
            <p:ph type="title"/>
          </p:nvPr>
        </p:nvSpPr>
        <p:spPr/>
        <p:txBody>
          <a:bodyPr/>
          <a:lstStyle/>
          <a:p>
            <a:r>
              <a:rPr lang="en-US" b="1" dirty="0">
                <a:latin typeface="+mn-lt"/>
              </a:rPr>
              <a:t>Initial Assumptions Debunked</a:t>
            </a:r>
          </a:p>
        </p:txBody>
      </p:sp>
      <p:sp>
        <p:nvSpPr>
          <p:cNvPr id="3" name="Content Placeholder 2">
            <a:extLst>
              <a:ext uri="{FF2B5EF4-FFF2-40B4-BE49-F238E27FC236}">
                <a16:creationId xmlns:a16="http://schemas.microsoft.com/office/drawing/2014/main" id="{C19F5379-3B0F-DD8B-6E42-0E7E05B4584F}"/>
              </a:ext>
            </a:extLst>
          </p:cNvPr>
          <p:cNvSpPr>
            <a:spLocks noGrp="1"/>
          </p:cNvSpPr>
          <p:nvPr>
            <p:ph idx="1"/>
          </p:nvPr>
        </p:nvSpPr>
        <p:spPr>
          <a:xfrm>
            <a:off x="1971675" y="1899801"/>
            <a:ext cx="6438900" cy="1012825"/>
          </a:xfrm>
        </p:spPr>
        <p:txBody>
          <a:bodyPr/>
          <a:lstStyle/>
          <a:p>
            <a:pPr marL="0" indent="0">
              <a:buNone/>
            </a:pPr>
            <a:r>
              <a:rPr lang="en-US" dirty="0"/>
              <a:t>More Resources = More Recycling</a:t>
            </a:r>
          </a:p>
          <a:p>
            <a:pPr marL="0" indent="0">
              <a:buNone/>
            </a:pPr>
            <a:endParaRPr lang="en-US" dirty="0"/>
          </a:p>
          <a:p>
            <a:pPr marL="0" indent="0">
              <a:buNone/>
            </a:pPr>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AA296745-4758-E6C0-5881-6F03672F7FAA}"/>
              </a:ext>
            </a:extLst>
          </p:cNvPr>
          <p:cNvPicPr>
            <a:picLocks noChangeAspect="1"/>
          </p:cNvPicPr>
          <p:nvPr/>
        </p:nvPicPr>
        <p:blipFill>
          <a:blip r:embed="rId2"/>
          <a:stretch>
            <a:fillRect/>
          </a:stretch>
        </p:blipFill>
        <p:spPr>
          <a:xfrm>
            <a:off x="-6254328" y="2574707"/>
            <a:ext cx="5514975" cy="4114800"/>
          </a:xfrm>
          <a:prstGeom prst="rect">
            <a:avLst/>
          </a:prstGeom>
        </p:spPr>
      </p:pic>
      <p:grpSp>
        <p:nvGrpSpPr>
          <p:cNvPr id="6" name="Group 5">
            <a:extLst>
              <a:ext uri="{FF2B5EF4-FFF2-40B4-BE49-F238E27FC236}">
                <a16:creationId xmlns:a16="http://schemas.microsoft.com/office/drawing/2014/main" id="{AA785160-6A73-1353-4D2D-64BF7D42EF38}"/>
              </a:ext>
            </a:extLst>
          </p:cNvPr>
          <p:cNvGrpSpPr/>
          <p:nvPr/>
        </p:nvGrpSpPr>
        <p:grpSpPr>
          <a:xfrm>
            <a:off x="881693" y="1510856"/>
            <a:ext cx="1089982" cy="1042080"/>
            <a:chOff x="4220564" y="4951937"/>
            <a:chExt cx="1089982" cy="1042080"/>
          </a:xfrm>
        </p:grpSpPr>
        <p:pic>
          <p:nvPicPr>
            <p:cNvPr id="8" name="Graphic 7" descr="Infinity with solid fill">
              <a:extLst>
                <a:ext uri="{FF2B5EF4-FFF2-40B4-BE49-F238E27FC236}">
                  <a16:creationId xmlns:a16="http://schemas.microsoft.com/office/drawing/2014/main" id="{D602FC85-3030-915F-D3C9-0E1170F5CF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0564" y="4951937"/>
              <a:ext cx="404037" cy="404037"/>
            </a:xfrm>
            <a:prstGeom prst="rect">
              <a:avLst/>
            </a:prstGeom>
          </p:spPr>
        </p:pic>
        <p:pic>
          <p:nvPicPr>
            <p:cNvPr id="9" name="Graphic 8" descr="Garbage with solid fill">
              <a:extLst>
                <a:ext uri="{FF2B5EF4-FFF2-40B4-BE49-F238E27FC236}">
                  <a16:creationId xmlns:a16="http://schemas.microsoft.com/office/drawing/2014/main" id="{7AA98B16-97B6-CB89-2FD9-6BA7929DC3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96146" y="5079617"/>
              <a:ext cx="914400" cy="914400"/>
            </a:xfrm>
            <a:prstGeom prst="rect">
              <a:avLst/>
            </a:prstGeom>
          </p:spPr>
        </p:pic>
      </p:grpSp>
      <p:pic>
        <p:nvPicPr>
          <p:cNvPr id="10" name="Picture 9">
            <a:extLst>
              <a:ext uri="{FF2B5EF4-FFF2-40B4-BE49-F238E27FC236}">
                <a16:creationId xmlns:a16="http://schemas.microsoft.com/office/drawing/2014/main" id="{63B67B32-C1B6-252C-7CC0-FE3114256906}"/>
              </a:ext>
            </a:extLst>
          </p:cNvPr>
          <p:cNvPicPr>
            <a:picLocks noChangeAspect="1"/>
          </p:cNvPicPr>
          <p:nvPr/>
        </p:nvPicPr>
        <p:blipFill>
          <a:blip r:embed="rId7"/>
          <a:stretch>
            <a:fillRect/>
          </a:stretch>
        </p:blipFill>
        <p:spPr>
          <a:xfrm>
            <a:off x="3166432" y="2452178"/>
            <a:ext cx="5514975" cy="4402646"/>
          </a:xfrm>
          <a:prstGeom prst="rect">
            <a:avLst/>
          </a:prstGeom>
        </p:spPr>
      </p:pic>
      <p:sp>
        <p:nvSpPr>
          <p:cNvPr id="4" name="Content Placeholder 2">
            <a:extLst>
              <a:ext uri="{FF2B5EF4-FFF2-40B4-BE49-F238E27FC236}">
                <a16:creationId xmlns:a16="http://schemas.microsoft.com/office/drawing/2014/main" id="{57E83204-4B63-BA67-E7A9-577C8166B371}"/>
              </a:ext>
            </a:extLst>
          </p:cNvPr>
          <p:cNvSpPr txBox="1">
            <a:spLocks/>
          </p:cNvSpPr>
          <p:nvPr/>
        </p:nvSpPr>
        <p:spPr>
          <a:xfrm>
            <a:off x="4383313" y="1899804"/>
            <a:ext cx="413658" cy="553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rPr>
              <a:t>≠</a:t>
            </a:r>
          </a:p>
        </p:txBody>
      </p:sp>
    </p:spTree>
    <p:extLst>
      <p:ext uri="{BB962C8B-B14F-4D97-AF65-F5344CB8AC3E}">
        <p14:creationId xmlns:p14="http://schemas.microsoft.com/office/powerpoint/2010/main" val="33993860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1DFB-24D5-197D-91D0-8D1FE90631C3}"/>
              </a:ext>
            </a:extLst>
          </p:cNvPr>
          <p:cNvSpPr>
            <a:spLocks noGrp="1"/>
          </p:cNvSpPr>
          <p:nvPr>
            <p:ph type="title"/>
          </p:nvPr>
        </p:nvSpPr>
        <p:spPr/>
        <p:txBody>
          <a:bodyPr/>
          <a:lstStyle/>
          <a:p>
            <a:r>
              <a:rPr lang="en-US" b="1" dirty="0">
                <a:latin typeface="+mn-lt"/>
              </a:rPr>
              <a:t>Drawing Insights</a:t>
            </a:r>
          </a:p>
        </p:txBody>
      </p:sp>
      <p:sp>
        <p:nvSpPr>
          <p:cNvPr id="3" name="Content Placeholder 2">
            <a:extLst>
              <a:ext uri="{FF2B5EF4-FFF2-40B4-BE49-F238E27FC236}">
                <a16:creationId xmlns:a16="http://schemas.microsoft.com/office/drawing/2014/main" id="{91C7FDE4-2DF9-5A05-5B80-FB5A5DB63587}"/>
              </a:ext>
            </a:extLst>
          </p:cNvPr>
          <p:cNvSpPr>
            <a:spLocks noGrp="1"/>
          </p:cNvSpPr>
          <p:nvPr>
            <p:ph idx="1"/>
          </p:nvPr>
        </p:nvSpPr>
        <p:spPr>
          <a:xfrm>
            <a:off x="2050474" y="1777134"/>
            <a:ext cx="9476510" cy="4351338"/>
          </a:xfrm>
        </p:spPr>
        <p:txBody>
          <a:bodyPr>
            <a:normAutofit/>
          </a:bodyPr>
          <a:lstStyle/>
          <a:p>
            <a:pPr marL="0" indent="0">
              <a:buNone/>
            </a:pPr>
            <a:r>
              <a:rPr lang="en-US" dirty="0"/>
              <a:t>Sentiments and actions influenced by </a:t>
            </a:r>
            <a:r>
              <a:rPr lang="en-US" b="1" dirty="0">
                <a:solidFill>
                  <a:schemeClr val="accent6"/>
                </a:solidFill>
              </a:rPr>
              <a:t>community</a:t>
            </a:r>
          </a:p>
          <a:p>
            <a:pPr marL="0" indent="0">
              <a:buNone/>
            </a:pPr>
            <a:endParaRPr lang="en-US" sz="2000" dirty="0"/>
          </a:p>
        </p:txBody>
      </p:sp>
      <p:pic>
        <p:nvPicPr>
          <p:cNvPr id="5" name="Graphic 4" descr="Users with solid fill">
            <a:extLst>
              <a:ext uri="{FF2B5EF4-FFF2-40B4-BE49-F238E27FC236}">
                <a16:creationId xmlns:a16="http://schemas.microsoft.com/office/drawing/2014/main" id="{1675F8FA-19CD-8FEE-B6E7-0BAF72AC87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4400" y="1537854"/>
            <a:ext cx="914400" cy="914400"/>
          </a:xfrm>
          <a:prstGeom prst="rect">
            <a:avLst/>
          </a:prstGeom>
        </p:spPr>
      </p:pic>
      <p:sp>
        <p:nvSpPr>
          <p:cNvPr id="4" name="TextBox 3">
            <a:extLst>
              <a:ext uri="{FF2B5EF4-FFF2-40B4-BE49-F238E27FC236}">
                <a16:creationId xmlns:a16="http://schemas.microsoft.com/office/drawing/2014/main" id="{BDD7D035-6E54-B757-EACA-892242096098}"/>
              </a:ext>
            </a:extLst>
          </p:cNvPr>
          <p:cNvSpPr txBox="1"/>
          <p:nvPr/>
        </p:nvSpPr>
        <p:spPr>
          <a:xfrm>
            <a:off x="12530731" y="3198421"/>
            <a:ext cx="10810834" cy="2554545"/>
          </a:xfrm>
          <a:prstGeom prst="rect">
            <a:avLst/>
          </a:prstGeom>
          <a:noFill/>
        </p:spPr>
        <p:txBody>
          <a:bodyPr wrap="square" rtlCol="0">
            <a:spAutoFit/>
          </a:bodyPr>
          <a:lstStyle/>
          <a:p>
            <a:pPr marL="0" indent="0">
              <a:buNone/>
            </a:pPr>
            <a:r>
              <a:rPr lang="en-US" sz="2000" i="1" dirty="0"/>
              <a:t>“...in my new building, you are expected to break down all of your cardboard and put that into one bin, and then put plastic and cans into a different bin. Everyone who lives in the building really sticks to these rules, so if I were to just dump my recycling into the wrong bin I feel like there would be a picture of me put up in the lobby or something because I didn’t recycle properly.” </a:t>
            </a:r>
          </a:p>
          <a:p>
            <a:pPr marL="0" indent="0">
              <a:buNone/>
            </a:pPr>
            <a:endParaRPr lang="en-US" sz="2000" dirty="0"/>
          </a:p>
          <a:p>
            <a:pPr marL="0" indent="0">
              <a:buNone/>
            </a:pPr>
            <a:r>
              <a:rPr lang="en-US" sz="2000" i="1" dirty="0"/>
              <a:t>Jay, who lives in Brooklyn with his family,  is proud of Brooklyn's </a:t>
            </a:r>
            <a:r>
              <a:rPr lang="en-US" sz="2000" b="1" i="1" dirty="0"/>
              <a:t>community-centric</a:t>
            </a:r>
            <a:r>
              <a:rPr lang="en-US" sz="2000" i="1" dirty="0"/>
              <a:t> approach to recycling and often takes part in local awareness campaigns.</a:t>
            </a:r>
          </a:p>
          <a:p>
            <a:endParaRPr lang="en-US" sz="2000" dirty="0"/>
          </a:p>
        </p:txBody>
      </p:sp>
    </p:spTree>
    <p:extLst>
      <p:ext uri="{BB962C8B-B14F-4D97-AF65-F5344CB8AC3E}">
        <p14:creationId xmlns:p14="http://schemas.microsoft.com/office/powerpoint/2010/main" val="3024345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TotalTime>
  <Words>2027</Words>
  <Application>Microsoft Office PowerPoint</Application>
  <PresentationFormat>Widescreen</PresentationFormat>
  <Paragraphs>212</Paragraphs>
  <Slides>40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Arial-BoldMT</vt:lpstr>
      <vt:lpstr>Arial-ItalicMT</vt:lpstr>
      <vt:lpstr>ArialMT</vt:lpstr>
      <vt:lpstr>Calibri</vt:lpstr>
      <vt:lpstr>Calibri Light</vt:lpstr>
      <vt:lpstr>Office Theme</vt:lpstr>
      <vt:lpstr>Recycle If You Will</vt:lpstr>
      <vt:lpstr>The WHAT</vt:lpstr>
      <vt:lpstr>Initial Assumptions Debunked</vt:lpstr>
      <vt:lpstr>Initial Assumptions Debunked</vt:lpstr>
      <vt:lpstr>Initial Assumptions Debunked</vt:lpstr>
      <vt:lpstr>Initial Assumptions Debunked</vt:lpstr>
      <vt:lpstr>Initial Assumptions Debunked</vt:lpstr>
      <vt:lpstr>Initial Assumptions Debunked</vt:lpstr>
      <vt:lpstr>Drawing Insights</vt:lpstr>
      <vt:lpstr>Drawing Insights</vt:lpstr>
      <vt:lpstr>Drawing Insights</vt:lpstr>
      <vt:lpstr>Drawing Insights</vt:lpstr>
      <vt:lpstr>Drawing Insights</vt:lpstr>
      <vt:lpstr>The WHY</vt:lpstr>
      <vt:lpstr>Reframing</vt:lpstr>
      <vt:lpstr>Idea &amp; Inspiration</vt:lpstr>
      <vt:lpstr>The HOW</vt:lpstr>
      <vt:lpstr>The HOW</vt:lpstr>
      <vt:lpstr>The HOW</vt:lpstr>
      <vt:lpstr>The HOW</vt:lpstr>
      <vt:lpstr>The HOW</vt:lpstr>
      <vt:lpstr>The HOW</vt:lpstr>
      <vt:lpstr>The HOW</vt:lpstr>
      <vt:lpstr>The HOW</vt:lpstr>
      <vt:lpstr>The HOW</vt:lpstr>
      <vt:lpstr>The HOW</vt:lpstr>
      <vt:lpstr>Insights from Prototype Testing</vt:lpstr>
      <vt:lpstr>Insights from Prototype Testing</vt:lpstr>
      <vt:lpstr>Insights from Prototype Testing</vt:lpstr>
      <vt:lpstr>Insights from Prototype Testing</vt:lpstr>
      <vt:lpstr>Some User Concerns</vt:lpstr>
      <vt:lpstr>Some User Concerns</vt:lpstr>
      <vt:lpstr>Some User Concerns</vt:lpstr>
      <vt:lpstr> Closing Thoughts </vt:lpstr>
      <vt:lpstr>The HOW (Idea 2)</vt:lpstr>
      <vt:lpstr>The HOW</vt:lpstr>
      <vt:lpstr>The HOW</vt:lpstr>
      <vt:lpstr>The HOW</vt:lpstr>
      <vt:lpstr>The HOW</vt:lpstr>
      <vt:lpstr>The HOW – Our Prototype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Recycling</dc:title>
  <dc:creator>Abhi Lad</dc:creator>
  <cp:lastModifiedBy>Abhi Lad</cp:lastModifiedBy>
  <cp:revision>65</cp:revision>
  <dcterms:created xsi:type="dcterms:W3CDTF">2023-12-04T03:59:01Z</dcterms:created>
  <dcterms:modified xsi:type="dcterms:W3CDTF">2023-12-12T21:34:23Z</dcterms:modified>
</cp:coreProperties>
</file>