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5" r:id="rId7"/>
    <p:sldId id="261" r:id="rId8"/>
    <p:sldId id="266"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896DAB-A37B-4CA2-A87A-1FB5F730AEE7}">
          <p14:sldIdLst>
            <p14:sldId id="256"/>
            <p14:sldId id="257"/>
            <p14:sldId id="258"/>
            <p14:sldId id="259"/>
            <p14:sldId id="260"/>
            <p14:sldId id="265"/>
            <p14:sldId id="261"/>
            <p14:sldId id="266"/>
            <p14:sldId id="262"/>
            <p14:sldId id="26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4B8D2-6EA0-4563-821C-E76D1614CE3C}" type="datetimeFigureOut">
              <a:rPr lang="en-US" smtClean="0"/>
              <a:t>09/06/2021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385576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4B8D2-6EA0-4563-821C-E76D1614CE3C}" type="datetimeFigureOut">
              <a:rPr lang="en-US" smtClean="0"/>
              <a:t>09/06/2021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3425794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4B8D2-6EA0-4563-821C-E76D1614CE3C}" type="datetimeFigureOut">
              <a:rPr lang="en-US" smtClean="0"/>
              <a:t>09/06/2021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225252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4B8D2-6EA0-4563-821C-E76D1614CE3C}" type="datetimeFigureOut">
              <a:rPr lang="en-US" smtClean="0"/>
              <a:t>09/06/2021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30909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4B8D2-6EA0-4563-821C-E76D1614CE3C}" type="datetimeFigureOut">
              <a:rPr lang="en-US" smtClean="0"/>
              <a:t>09/06/2021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407312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4B8D2-6EA0-4563-821C-E76D1614CE3C}" type="datetimeFigureOut">
              <a:rPr lang="en-US" smtClean="0"/>
              <a:t>09/06/2021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278920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4B8D2-6EA0-4563-821C-E76D1614CE3C}" type="datetimeFigureOut">
              <a:rPr lang="en-US" smtClean="0"/>
              <a:t>09/06/2021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78760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4B8D2-6EA0-4563-821C-E76D1614CE3C}" type="datetimeFigureOut">
              <a:rPr lang="en-US" smtClean="0"/>
              <a:t>09/06/2021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1327864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4B8D2-6EA0-4563-821C-E76D1614CE3C}" type="datetimeFigureOut">
              <a:rPr lang="en-US" smtClean="0"/>
              <a:t>09/06/2021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133647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4B8D2-6EA0-4563-821C-E76D1614CE3C}" type="datetimeFigureOut">
              <a:rPr lang="en-US" smtClean="0"/>
              <a:t>09/06/2021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13144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4B8D2-6EA0-4563-821C-E76D1614CE3C}" type="datetimeFigureOut">
              <a:rPr lang="en-US" smtClean="0"/>
              <a:t>09/06/2021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1C9F06-EB57-4CD3-A709-AB2F95223966}" type="slidenum">
              <a:rPr lang="en-US" smtClean="0"/>
              <a:t>‹#›</a:t>
            </a:fld>
            <a:endParaRPr lang="en-US"/>
          </a:p>
        </p:txBody>
      </p:sp>
    </p:spTree>
    <p:extLst>
      <p:ext uri="{BB962C8B-B14F-4D97-AF65-F5344CB8AC3E}">
        <p14:creationId xmlns:p14="http://schemas.microsoft.com/office/powerpoint/2010/main" val="298110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4B8D2-6EA0-4563-821C-E76D1614CE3C}" type="datetimeFigureOut">
              <a:rPr lang="en-US" smtClean="0"/>
              <a:t>09/06/2021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C9F06-EB57-4CD3-A709-AB2F95223966}" type="slidenum">
              <a:rPr lang="en-US" smtClean="0"/>
              <a:t>‹#›</a:t>
            </a:fld>
            <a:endParaRPr lang="en-US"/>
          </a:p>
        </p:txBody>
      </p:sp>
    </p:spTree>
    <p:extLst>
      <p:ext uri="{BB962C8B-B14F-4D97-AF65-F5344CB8AC3E}">
        <p14:creationId xmlns:p14="http://schemas.microsoft.com/office/powerpoint/2010/main" val="278669906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4A4C-FB34-4348-A2DF-D6E45C5DFC72}"/>
              </a:ext>
            </a:extLst>
          </p:cNvPr>
          <p:cNvSpPr>
            <a:spLocks noGrp="1"/>
          </p:cNvSpPr>
          <p:nvPr>
            <p:ph type="ctrTitle"/>
          </p:nvPr>
        </p:nvSpPr>
        <p:spPr/>
        <p:txBody>
          <a:bodyPr/>
          <a:lstStyle/>
          <a:p>
            <a:r>
              <a:rPr lang="en-US" dirty="0"/>
              <a:t>Fetal Brain Segmentation</a:t>
            </a:r>
          </a:p>
        </p:txBody>
      </p:sp>
      <p:sp>
        <p:nvSpPr>
          <p:cNvPr id="3" name="Subtitle 2">
            <a:extLst>
              <a:ext uri="{FF2B5EF4-FFF2-40B4-BE49-F238E27FC236}">
                <a16:creationId xmlns:a16="http://schemas.microsoft.com/office/drawing/2014/main" id="{6EF55E0E-87A0-46C1-AE8C-7B912853E223}"/>
              </a:ext>
            </a:extLst>
          </p:cNvPr>
          <p:cNvSpPr>
            <a:spLocks noGrp="1"/>
          </p:cNvSpPr>
          <p:nvPr>
            <p:ph type="subTitle" idx="1"/>
          </p:nvPr>
        </p:nvSpPr>
        <p:spPr>
          <a:xfrm>
            <a:off x="1524000" y="4339156"/>
            <a:ext cx="9144000" cy="1655762"/>
          </a:xfrm>
        </p:spPr>
        <p:txBody>
          <a:bodyPr/>
          <a:lstStyle/>
          <a:p>
            <a:r>
              <a:rPr lang="en-US" dirty="0"/>
              <a:t>Abhi Lad</a:t>
            </a:r>
          </a:p>
        </p:txBody>
      </p:sp>
    </p:spTree>
    <p:extLst>
      <p:ext uri="{BB962C8B-B14F-4D97-AF65-F5344CB8AC3E}">
        <p14:creationId xmlns:p14="http://schemas.microsoft.com/office/powerpoint/2010/main" val="365147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85D9-E48C-48B8-B06B-5224655340B7}"/>
              </a:ext>
            </a:extLst>
          </p:cNvPr>
          <p:cNvSpPr>
            <a:spLocks noGrp="1"/>
          </p:cNvSpPr>
          <p:nvPr>
            <p:ph type="title"/>
          </p:nvPr>
        </p:nvSpPr>
        <p:spPr/>
        <p:txBody>
          <a:bodyPr/>
          <a:lstStyle/>
          <a:p>
            <a:r>
              <a:rPr lang="en-US" b="1" dirty="0">
                <a:solidFill>
                  <a:schemeClr val="accent1"/>
                </a:solidFill>
              </a:rPr>
              <a:t>Further Approaches</a:t>
            </a:r>
          </a:p>
        </p:txBody>
      </p:sp>
      <p:sp>
        <p:nvSpPr>
          <p:cNvPr id="3" name="Content Placeholder 2">
            <a:extLst>
              <a:ext uri="{FF2B5EF4-FFF2-40B4-BE49-F238E27FC236}">
                <a16:creationId xmlns:a16="http://schemas.microsoft.com/office/drawing/2014/main" id="{66D7B2F1-CAEA-4FCE-B64D-637F7BADBBDE}"/>
              </a:ext>
            </a:extLst>
          </p:cNvPr>
          <p:cNvSpPr>
            <a:spLocks noGrp="1"/>
          </p:cNvSpPr>
          <p:nvPr>
            <p:ph idx="1"/>
          </p:nvPr>
        </p:nvSpPr>
        <p:spPr/>
        <p:txBody>
          <a:bodyPr>
            <a:normAutofit/>
          </a:bodyPr>
          <a:lstStyle/>
          <a:p>
            <a:pPr marL="0" indent="0">
              <a:buNone/>
            </a:pPr>
            <a:r>
              <a:rPr lang="en-US" b="1" dirty="0"/>
              <a:t>Domain Knowledge</a:t>
            </a:r>
          </a:p>
          <a:p>
            <a:pPr marL="0" indent="0">
              <a:buNone/>
            </a:pPr>
            <a:endParaRPr lang="en-US" dirty="0"/>
          </a:p>
          <a:p>
            <a:pPr marL="0" indent="0">
              <a:buNone/>
            </a:pPr>
            <a:r>
              <a:rPr lang="en-US" dirty="0"/>
              <a:t>Relative importance of segmented regions : We can incorporate domain knowledge while training the model. </a:t>
            </a:r>
          </a:p>
          <a:p>
            <a:pPr marL="0" indent="0">
              <a:buNone/>
            </a:pPr>
            <a:endParaRPr lang="en-US" dirty="0"/>
          </a:p>
          <a:p>
            <a:pPr marL="0" indent="0">
              <a:buNone/>
            </a:pPr>
            <a:r>
              <a:rPr lang="en-US" b="1" dirty="0">
                <a:solidFill>
                  <a:schemeClr val="accent1">
                    <a:lumMod val="60000"/>
                    <a:lumOff val="40000"/>
                  </a:schemeClr>
                </a:solidFill>
              </a:rPr>
              <a:t>CSP</a:t>
            </a:r>
            <a:r>
              <a:rPr lang="en-US" dirty="0"/>
              <a:t> and </a:t>
            </a:r>
            <a:r>
              <a:rPr lang="en-US" b="1" dirty="0">
                <a:solidFill>
                  <a:schemeClr val="accent1">
                    <a:lumMod val="60000"/>
                    <a:lumOff val="40000"/>
                  </a:schemeClr>
                </a:solidFill>
              </a:rPr>
              <a:t>CHOROID_PLEXUS</a:t>
            </a:r>
            <a:r>
              <a:rPr lang="en-US" dirty="0">
                <a:solidFill>
                  <a:schemeClr val="accent1">
                    <a:lumMod val="60000"/>
                    <a:lumOff val="40000"/>
                  </a:schemeClr>
                </a:solidFill>
              </a:rPr>
              <a:t> </a:t>
            </a:r>
            <a:r>
              <a:rPr lang="en-US" dirty="0"/>
              <a:t>are more important in detecting abnormalities than other segments. So we can train the model by incorporating class importance and giving higher priority to these segments.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424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2DDC-C595-4416-B73D-11FC7D4DA1FB}"/>
              </a:ext>
            </a:extLst>
          </p:cNvPr>
          <p:cNvSpPr>
            <a:spLocks noGrp="1"/>
          </p:cNvSpPr>
          <p:nvPr>
            <p:ph type="title"/>
          </p:nvPr>
        </p:nvSpPr>
        <p:spPr/>
        <p:txBody>
          <a:bodyPr/>
          <a:lstStyle/>
          <a:p>
            <a:r>
              <a:rPr lang="en-US" b="1" dirty="0">
                <a:solidFill>
                  <a:schemeClr val="accent1"/>
                </a:solidFill>
              </a:rPr>
              <a:t>Further Approaches</a:t>
            </a:r>
            <a:endParaRPr lang="en-US" dirty="0"/>
          </a:p>
        </p:txBody>
      </p:sp>
      <p:sp>
        <p:nvSpPr>
          <p:cNvPr id="3" name="Content Placeholder 2">
            <a:extLst>
              <a:ext uri="{FF2B5EF4-FFF2-40B4-BE49-F238E27FC236}">
                <a16:creationId xmlns:a16="http://schemas.microsoft.com/office/drawing/2014/main" id="{E1E172F2-24FE-4D33-B5FF-F29542B01E35}"/>
              </a:ext>
            </a:extLst>
          </p:cNvPr>
          <p:cNvSpPr>
            <a:spLocks noGrp="1"/>
          </p:cNvSpPr>
          <p:nvPr>
            <p:ph idx="1"/>
          </p:nvPr>
        </p:nvSpPr>
        <p:spPr/>
        <p:txBody>
          <a:bodyPr>
            <a:normAutofit lnSpcReduction="10000"/>
          </a:bodyPr>
          <a:lstStyle/>
          <a:p>
            <a:pPr marL="0" indent="0">
              <a:buNone/>
            </a:pPr>
            <a:r>
              <a:rPr lang="en-US" b="1" dirty="0"/>
              <a:t>Data Augmentation</a:t>
            </a:r>
          </a:p>
          <a:p>
            <a:pPr marL="0" indent="0">
              <a:buNone/>
            </a:pPr>
            <a:endParaRPr lang="en-US" dirty="0"/>
          </a:p>
          <a:p>
            <a:pPr marL="0" indent="0">
              <a:buNone/>
            </a:pPr>
            <a:r>
              <a:rPr lang="en-US" b="1" dirty="0">
                <a:solidFill>
                  <a:schemeClr val="accent1">
                    <a:lumMod val="60000"/>
                    <a:lumOff val="40000"/>
                  </a:schemeClr>
                </a:solidFill>
              </a:rPr>
              <a:t>Multiple Exposure Inputs:</a:t>
            </a:r>
            <a:r>
              <a:rPr lang="en-US" b="1" dirty="0"/>
              <a:t> </a:t>
            </a:r>
            <a:r>
              <a:rPr lang="en-US" dirty="0"/>
              <a:t>We can increase training samples by adjusting the exposure of the ultrasound images. This will also help in cases where the model cannot predict segments due to less contrast difference between segments.</a:t>
            </a:r>
          </a:p>
          <a:p>
            <a:pPr marL="0" indent="0">
              <a:buNone/>
            </a:pPr>
            <a:endParaRPr lang="en-US" dirty="0"/>
          </a:p>
          <a:p>
            <a:pPr marL="0" indent="0">
              <a:buNone/>
            </a:pPr>
            <a:r>
              <a:rPr lang="en-US" b="1" dirty="0">
                <a:solidFill>
                  <a:schemeClr val="accent1">
                    <a:lumMod val="60000"/>
                    <a:lumOff val="40000"/>
                  </a:schemeClr>
                </a:solidFill>
              </a:rPr>
              <a:t>Adding Occlusion:</a:t>
            </a:r>
            <a:r>
              <a:rPr lang="en-US" b="1" dirty="0"/>
              <a:t> </a:t>
            </a:r>
            <a:r>
              <a:rPr lang="en-US" dirty="0"/>
              <a:t>We can improve predictive performance by introducing occlusion in the input data. This way the model learns to predict segment even if segments in input data are not clearly visible.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6643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5F76-00B9-4929-BA20-F7694EF39040}"/>
              </a:ext>
            </a:extLst>
          </p:cNvPr>
          <p:cNvSpPr>
            <a:spLocks noGrp="1"/>
          </p:cNvSpPr>
          <p:nvPr>
            <p:ph type="title"/>
          </p:nvPr>
        </p:nvSpPr>
        <p:spPr/>
        <p:txBody>
          <a:bodyPr/>
          <a:lstStyle/>
          <a:p>
            <a:r>
              <a:rPr lang="en-US" b="1" dirty="0">
                <a:solidFill>
                  <a:schemeClr val="accent1"/>
                </a:solidFill>
              </a:rPr>
              <a:t>The Task</a:t>
            </a:r>
          </a:p>
        </p:txBody>
      </p:sp>
      <p:sp>
        <p:nvSpPr>
          <p:cNvPr id="3" name="Content Placeholder 2">
            <a:extLst>
              <a:ext uri="{FF2B5EF4-FFF2-40B4-BE49-F238E27FC236}">
                <a16:creationId xmlns:a16="http://schemas.microsoft.com/office/drawing/2014/main" id="{21AC4FAD-76C4-4B51-BE10-BA3F348A6F8D}"/>
              </a:ext>
            </a:extLst>
          </p:cNvPr>
          <p:cNvSpPr>
            <a:spLocks noGrp="1"/>
          </p:cNvSpPr>
          <p:nvPr>
            <p:ph idx="1"/>
          </p:nvPr>
        </p:nvSpPr>
        <p:spPr>
          <a:xfrm>
            <a:off x="838200" y="1690688"/>
            <a:ext cx="10515600" cy="4351338"/>
          </a:xfrm>
        </p:spPr>
        <p:txBody>
          <a:bodyPr/>
          <a:lstStyle/>
          <a:p>
            <a:pPr marL="0" indent="0">
              <a:buNone/>
            </a:pPr>
            <a:r>
              <a:rPr lang="en-US" dirty="0"/>
              <a:t>Given an ultrasound image containing brain region of a fetus, our model should output a segmentation map which labels every pixel in the ultrasound image to 6 classes as annotated by an expert.</a:t>
            </a:r>
          </a:p>
          <a:p>
            <a:pPr marL="0" indent="0">
              <a:buNone/>
            </a:pPr>
            <a:endParaRPr lang="en-US" dirty="0"/>
          </a:p>
          <a:p>
            <a:pPr marL="0" indent="0">
              <a:buNone/>
            </a:pPr>
            <a:r>
              <a:rPr lang="en-US" dirty="0"/>
              <a:t>Since the model we will be using is a deep learning based model, we can approach this segmentation task as an image-to-image translation task.</a:t>
            </a:r>
          </a:p>
        </p:txBody>
      </p:sp>
      <p:pic>
        <p:nvPicPr>
          <p:cNvPr id="5" name="Picture 4">
            <a:extLst>
              <a:ext uri="{FF2B5EF4-FFF2-40B4-BE49-F238E27FC236}">
                <a16:creationId xmlns:a16="http://schemas.microsoft.com/office/drawing/2014/main" id="{8430749A-D54C-4592-88E4-ED55362DF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14" y="4958739"/>
            <a:ext cx="1604865" cy="1083284"/>
          </a:xfrm>
          <a:prstGeom prst="rect">
            <a:avLst/>
          </a:prstGeom>
        </p:spPr>
      </p:pic>
      <p:sp>
        <p:nvSpPr>
          <p:cNvPr id="6" name="Rectangle 5">
            <a:extLst>
              <a:ext uri="{FF2B5EF4-FFF2-40B4-BE49-F238E27FC236}">
                <a16:creationId xmlns:a16="http://schemas.microsoft.com/office/drawing/2014/main" id="{35865706-4A7B-4A27-9428-B8D201DFF565}"/>
              </a:ext>
            </a:extLst>
          </p:cNvPr>
          <p:cNvSpPr/>
          <p:nvPr/>
        </p:nvSpPr>
        <p:spPr>
          <a:xfrm>
            <a:off x="5293567" y="4958740"/>
            <a:ext cx="1604865" cy="10832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Model</a:t>
            </a:r>
          </a:p>
        </p:txBody>
      </p:sp>
      <p:pic>
        <p:nvPicPr>
          <p:cNvPr id="8" name="Picture 7">
            <a:extLst>
              <a:ext uri="{FF2B5EF4-FFF2-40B4-BE49-F238E27FC236}">
                <a16:creationId xmlns:a16="http://schemas.microsoft.com/office/drawing/2014/main" id="{4377F9CB-7D34-48CE-8DBB-7D0BB46D9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820" y="4958739"/>
            <a:ext cx="1604865" cy="1083284"/>
          </a:xfrm>
          <a:prstGeom prst="rect">
            <a:avLst/>
          </a:prstGeom>
        </p:spPr>
      </p:pic>
      <p:cxnSp>
        <p:nvCxnSpPr>
          <p:cNvPr id="10" name="Straight Arrow Connector 9">
            <a:extLst>
              <a:ext uri="{FF2B5EF4-FFF2-40B4-BE49-F238E27FC236}">
                <a16:creationId xmlns:a16="http://schemas.microsoft.com/office/drawing/2014/main" id="{A856287F-D84B-45D5-8EE0-B9D558C9CDAB}"/>
              </a:ext>
            </a:extLst>
          </p:cNvPr>
          <p:cNvCxnSpPr>
            <a:stCxn id="5" idx="3"/>
            <a:endCxn id="6" idx="1"/>
          </p:cNvCxnSpPr>
          <p:nvPr/>
        </p:nvCxnSpPr>
        <p:spPr>
          <a:xfrm>
            <a:off x="3956179" y="5500381"/>
            <a:ext cx="1337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6F38AB-3A84-477C-A856-46A50A60450F}"/>
              </a:ext>
            </a:extLst>
          </p:cNvPr>
          <p:cNvCxnSpPr>
            <a:stCxn id="6" idx="3"/>
            <a:endCxn id="8" idx="1"/>
          </p:cNvCxnSpPr>
          <p:nvPr/>
        </p:nvCxnSpPr>
        <p:spPr>
          <a:xfrm flipV="1">
            <a:off x="6898432" y="5500381"/>
            <a:ext cx="133738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D836410-0B04-48B4-9F2D-3105BB990C65}"/>
              </a:ext>
            </a:extLst>
          </p:cNvPr>
          <p:cNvSpPr txBox="1"/>
          <p:nvPr/>
        </p:nvSpPr>
        <p:spPr>
          <a:xfrm>
            <a:off x="2811344" y="6123543"/>
            <a:ext cx="684803" cy="369332"/>
          </a:xfrm>
          <a:prstGeom prst="rect">
            <a:avLst/>
          </a:prstGeom>
          <a:noFill/>
        </p:spPr>
        <p:txBody>
          <a:bodyPr wrap="none" rtlCol="0">
            <a:spAutoFit/>
          </a:bodyPr>
          <a:lstStyle/>
          <a:p>
            <a:r>
              <a:rPr lang="en-US" dirty="0"/>
              <a:t>Input</a:t>
            </a:r>
          </a:p>
        </p:txBody>
      </p:sp>
      <p:sp>
        <p:nvSpPr>
          <p:cNvPr id="14" name="TextBox 13">
            <a:extLst>
              <a:ext uri="{FF2B5EF4-FFF2-40B4-BE49-F238E27FC236}">
                <a16:creationId xmlns:a16="http://schemas.microsoft.com/office/drawing/2014/main" id="{9DEA3068-522B-48C6-8859-DD9F5484742B}"/>
              </a:ext>
            </a:extLst>
          </p:cNvPr>
          <p:cNvSpPr txBox="1"/>
          <p:nvPr/>
        </p:nvSpPr>
        <p:spPr>
          <a:xfrm>
            <a:off x="8610089" y="6123543"/>
            <a:ext cx="856325"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159112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C0D5-D7B8-4CB8-BC89-CDD5A79E7F0C}"/>
              </a:ext>
            </a:extLst>
          </p:cNvPr>
          <p:cNvSpPr>
            <a:spLocks noGrp="1"/>
          </p:cNvSpPr>
          <p:nvPr>
            <p:ph type="title"/>
          </p:nvPr>
        </p:nvSpPr>
        <p:spPr/>
        <p:txBody>
          <a:bodyPr/>
          <a:lstStyle/>
          <a:p>
            <a:r>
              <a:rPr lang="en-US" b="1" dirty="0">
                <a:solidFill>
                  <a:schemeClr val="accent1"/>
                </a:solidFill>
              </a:rPr>
              <a:t>Challenges</a:t>
            </a:r>
          </a:p>
        </p:txBody>
      </p:sp>
      <p:sp>
        <p:nvSpPr>
          <p:cNvPr id="3" name="Content Placeholder 2">
            <a:extLst>
              <a:ext uri="{FF2B5EF4-FFF2-40B4-BE49-F238E27FC236}">
                <a16:creationId xmlns:a16="http://schemas.microsoft.com/office/drawing/2014/main" id="{ECE3E6AF-450D-4BC5-9D78-87E63F50C376}"/>
              </a:ext>
            </a:extLst>
          </p:cNvPr>
          <p:cNvSpPr>
            <a:spLocks noGrp="1"/>
          </p:cNvSpPr>
          <p:nvPr>
            <p:ph idx="1"/>
          </p:nvPr>
        </p:nvSpPr>
        <p:spPr>
          <a:xfrm>
            <a:off x="838200" y="1690688"/>
            <a:ext cx="10515600" cy="4351338"/>
          </a:xfrm>
        </p:spPr>
        <p:txBody>
          <a:bodyPr/>
          <a:lstStyle/>
          <a:p>
            <a:pPr marL="0" indent="0">
              <a:buNone/>
            </a:pPr>
            <a:r>
              <a:rPr lang="en-US" dirty="0"/>
              <a:t>Here are some of the challenges to be considered while addressing the task.</a:t>
            </a:r>
          </a:p>
          <a:p>
            <a:pPr marL="0" indent="0">
              <a:buNone/>
            </a:pPr>
            <a:endParaRPr lang="en-US" dirty="0"/>
          </a:p>
          <a:p>
            <a:r>
              <a:rPr lang="en-US" dirty="0"/>
              <a:t>Small training set.</a:t>
            </a:r>
          </a:p>
          <a:p>
            <a:r>
              <a:rPr lang="en-US" dirty="0"/>
              <a:t>Less samples corresponding to anomalies in the dataset.</a:t>
            </a:r>
          </a:p>
          <a:p>
            <a:r>
              <a:rPr lang="en-US" dirty="0"/>
              <a:t>Whether to predict segmented region if input is not clearly visible.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BA97C50C-5AB8-4FD7-A02E-B3397848A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058" y="4831222"/>
            <a:ext cx="1629697" cy="1661653"/>
          </a:xfrm>
          <a:prstGeom prst="rect">
            <a:avLst/>
          </a:prstGeom>
        </p:spPr>
      </p:pic>
      <p:pic>
        <p:nvPicPr>
          <p:cNvPr id="8" name="Picture 7">
            <a:extLst>
              <a:ext uri="{FF2B5EF4-FFF2-40B4-BE49-F238E27FC236}">
                <a16:creationId xmlns:a16="http://schemas.microsoft.com/office/drawing/2014/main" id="{6A466DD1-0695-4B59-BABE-A54403CF8586}"/>
              </a:ext>
            </a:extLst>
          </p:cNvPr>
          <p:cNvPicPr>
            <a:picLocks noChangeAspect="1"/>
          </p:cNvPicPr>
          <p:nvPr/>
        </p:nvPicPr>
        <p:blipFill rotWithShape="1">
          <a:blip r:embed="rId3">
            <a:extLst>
              <a:ext uri="{28A0092B-C50C-407E-A947-70E740481C1C}">
                <a14:useLocalDpi xmlns:a14="http://schemas.microsoft.com/office/drawing/2010/main" val="0"/>
              </a:ext>
            </a:extLst>
          </a:blip>
          <a:srcRect l="12403" t="3974" r="2694" b="7874"/>
          <a:stretch/>
        </p:blipFill>
        <p:spPr>
          <a:xfrm>
            <a:off x="6971071" y="4831222"/>
            <a:ext cx="1632155" cy="1661653"/>
          </a:xfrm>
          <a:prstGeom prst="rect">
            <a:avLst/>
          </a:prstGeom>
        </p:spPr>
      </p:pic>
      <p:cxnSp>
        <p:nvCxnSpPr>
          <p:cNvPr id="10" name="Straight Arrow Connector 9">
            <a:extLst>
              <a:ext uri="{FF2B5EF4-FFF2-40B4-BE49-F238E27FC236}">
                <a16:creationId xmlns:a16="http://schemas.microsoft.com/office/drawing/2014/main" id="{CF2DAED9-7354-4F7A-9275-1E573E17E50B}"/>
              </a:ext>
            </a:extLst>
          </p:cNvPr>
          <p:cNvCxnSpPr/>
          <p:nvPr/>
        </p:nvCxnSpPr>
        <p:spPr>
          <a:xfrm flipV="1">
            <a:off x="6371303" y="5417574"/>
            <a:ext cx="943897" cy="167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5BD30E6-B50F-4E77-90DF-30D6B81CE8DB}"/>
              </a:ext>
            </a:extLst>
          </p:cNvPr>
          <p:cNvCxnSpPr>
            <a:cxnSpLocks/>
          </p:cNvCxnSpPr>
          <p:nvPr/>
        </p:nvCxnSpPr>
        <p:spPr>
          <a:xfrm flipH="1" flipV="1">
            <a:off x="3637935" y="5417574"/>
            <a:ext cx="1936956" cy="16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27EB705-981E-4A7A-A4FA-8C620741795E}"/>
              </a:ext>
            </a:extLst>
          </p:cNvPr>
          <p:cNvSpPr txBox="1"/>
          <p:nvPr/>
        </p:nvSpPr>
        <p:spPr>
          <a:xfrm>
            <a:off x="5449528" y="5557678"/>
            <a:ext cx="1629698" cy="646331"/>
          </a:xfrm>
          <a:prstGeom prst="rect">
            <a:avLst/>
          </a:prstGeom>
          <a:noFill/>
        </p:spPr>
        <p:txBody>
          <a:bodyPr wrap="square" rtlCol="0">
            <a:spAutoFit/>
          </a:bodyPr>
          <a:lstStyle/>
          <a:p>
            <a:r>
              <a:rPr lang="en-US" dirty="0"/>
              <a:t>Should we predict this ?</a:t>
            </a:r>
          </a:p>
        </p:txBody>
      </p:sp>
    </p:spTree>
    <p:extLst>
      <p:ext uri="{BB962C8B-B14F-4D97-AF65-F5344CB8AC3E}">
        <p14:creationId xmlns:p14="http://schemas.microsoft.com/office/powerpoint/2010/main" val="132779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95BC-0BB1-4DD6-B339-5F6F4FFFFD56}"/>
              </a:ext>
            </a:extLst>
          </p:cNvPr>
          <p:cNvSpPr>
            <a:spLocks noGrp="1"/>
          </p:cNvSpPr>
          <p:nvPr>
            <p:ph type="title"/>
          </p:nvPr>
        </p:nvSpPr>
        <p:spPr/>
        <p:txBody>
          <a:bodyPr/>
          <a:lstStyle/>
          <a:p>
            <a:r>
              <a:rPr lang="en-US" b="1" dirty="0">
                <a:solidFill>
                  <a:schemeClr val="accent1"/>
                </a:solidFill>
              </a:rPr>
              <a:t>Data</a:t>
            </a:r>
          </a:p>
        </p:txBody>
      </p:sp>
      <p:sp>
        <p:nvSpPr>
          <p:cNvPr id="3" name="Content Placeholder 2">
            <a:extLst>
              <a:ext uri="{FF2B5EF4-FFF2-40B4-BE49-F238E27FC236}">
                <a16:creationId xmlns:a16="http://schemas.microsoft.com/office/drawing/2014/main" id="{8BF187F7-9EE6-491F-8928-C6220321A8D3}"/>
              </a:ext>
            </a:extLst>
          </p:cNvPr>
          <p:cNvSpPr>
            <a:spLocks noGrp="1"/>
          </p:cNvSpPr>
          <p:nvPr>
            <p:ph idx="1"/>
          </p:nvPr>
        </p:nvSpPr>
        <p:spPr>
          <a:xfrm>
            <a:off x="838200" y="1825625"/>
            <a:ext cx="5257800" cy="4351338"/>
          </a:xfrm>
        </p:spPr>
        <p:txBody>
          <a:bodyPr/>
          <a:lstStyle/>
          <a:p>
            <a:pPr marL="0" indent="0">
              <a:buNone/>
            </a:pPr>
            <a:r>
              <a:rPr lang="en-US" dirty="0"/>
              <a:t>Input Data: We have ultrasound images which are feed as </a:t>
            </a:r>
            <a:r>
              <a:rPr lang="en-US" b="1" dirty="0">
                <a:solidFill>
                  <a:schemeClr val="accent1">
                    <a:lumMod val="60000"/>
                    <a:lumOff val="40000"/>
                  </a:schemeClr>
                </a:solidFill>
              </a:rPr>
              <a:t>3 channel</a:t>
            </a:r>
            <a:r>
              <a:rPr lang="en-US" dirty="0"/>
              <a:t> images to our model</a:t>
            </a:r>
          </a:p>
        </p:txBody>
      </p:sp>
      <p:sp>
        <p:nvSpPr>
          <p:cNvPr id="4" name="Content Placeholder 2">
            <a:extLst>
              <a:ext uri="{FF2B5EF4-FFF2-40B4-BE49-F238E27FC236}">
                <a16:creationId xmlns:a16="http://schemas.microsoft.com/office/drawing/2014/main" id="{8BFF3688-0A5B-4A23-AAB2-4936523CD26A}"/>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Output Data: We have </a:t>
            </a:r>
            <a:r>
              <a:rPr lang="en-US" b="1" dirty="0">
                <a:solidFill>
                  <a:schemeClr val="accent1">
                    <a:lumMod val="60000"/>
                    <a:lumOff val="40000"/>
                  </a:schemeClr>
                </a:solidFill>
              </a:rPr>
              <a:t>1 channel </a:t>
            </a:r>
            <a:r>
              <a:rPr lang="en-US" dirty="0"/>
              <a:t>segmentation map, with 6 classes represented as integers 0-5.</a:t>
            </a:r>
          </a:p>
        </p:txBody>
      </p:sp>
      <p:pic>
        <p:nvPicPr>
          <p:cNvPr id="5" name="Picture 4">
            <a:extLst>
              <a:ext uri="{FF2B5EF4-FFF2-40B4-BE49-F238E27FC236}">
                <a16:creationId xmlns:a16="http://schemas.microsoft.com/office/drawing/2014/main" id="{B676D0A5-CAA2-44C7-A3A1-6B05B27C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072" y="3543626"/>
            <a:ext cx="2090056" cy="2030495"/>
          </a:xfrm>
          <a:prstGeom prst="rect">
            <a:avLst/>
          </a:prstGeom>
        </p:spPr>
      </p:pic>
      <p:pic>
        <p:nvPicPr>
          <p:cNvPr id="7" name="Picture 6">
            <a:extLst>
              <a:ext uri="{FF2B5EF4-FFF2-40B4-BE49-F238E27FC236}">
                <a16:creationId xmlns:a16="http://schemas.microsoft.com/office/drawing/2014/main" id="{3985F803-1B76-4C0D-89FD-C5D05F4E6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339" y="3429000"/>
            <a:ext cx="2145121" cy="2145121"/>
          </a:xfrm>
          <a:prstGeom prst="rect">
            <a:avLst/>
          </a:prstGeom>
        </p:spPr>
      </p:pic>
      <p:sp>
        <p:nvSpPr>
          <p:cNvPr id="8" name="TextBox 7">
            <a:extLst>
              <a:ext uri="{FF2B5EF4-FFF2-40B4-BE49-F238E27FC236}">
                <a16:creationId xmlns:a16="http://schemas.microsoft.com/office/drawing/2014/main" id="{8980AA2E-5A67-4752-B122-D0FDC2A26C1C}"/>
              </a:ext>
            </a:extLst>
          </p:cNvPr>
          <p:cNvSpPr txBox="1"/>
          <p:nvPr/>
        </p:nvSpPr>
        <p:spPr>
          <a:xfrm>
            <a:off x="6830785" y="5832053"/>
            <a:ext cx="3788229" cy="646331"/>
          </a:xfrm>
          <a:prstGeom prst="rect">
            <a:avLst/>
          </a:prstGeom>
          <a:noFill/>
        </p:spPr>
        <p:txBody>
          <a:bodyPr wrap="square" rtlCol="0">
            <a:spAutoFit/>
          </a:bodyPr>
          <a:lstStyle/>
          <a:p>
            <a:r>
              <a:rPr lang="en-US" dirty="0"/>
              <a:t>We use different colourmap in order to better identify the segments</a:t>
            </a:r>
          </a:p>
        </p:txBody>
      </p:sp>
      <p:sp>
        <p:nvSpPr>
          <p:cNvPr id="9" name="TextBox 8">
            <a:extLst>
              <a:ext uri="{FF2B5EF4-FFF2-40B4-BE49-F238E27FC236}">
                <a16:creationId xmlns:a16="http://schemas.microsoft.com/office/drawing/2014/main" id="{E8B6031C-DD65-466A-8695-6E499FA74A93}"/>
              </a:ext>
            </a:extLst>
          </p:cNvPr>
          <p:cNvSpPr txBox="1"/>
          <p:nvPr/>
        </p:nvSpPr>
        <p:spPr>
          <a:xfrm>
            <a:off x="6768730" y="3555090"/>
            <a:ext cx="301686"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57E78DDC-B876-4377-9364-145CE58BF50C}"/>
              </a:ext>
            </a:extLst>
          </p:cNvPr>
          <p:cNvSpPr txBox="1"/>
          <p:nvPr/>
        </p:nvSpPr>
        <p:spPr>
          <a:xfrm>
            <a:off x="6768730" y="5082018"/>
            <a:ext cx="301686" cy="369332"/>
          </a:xfrm>
          <a:prstGeom prst="rect">
            <a:avLst/>
          </a:prstGeom>
          <a:noFill/>
        </p:spPr>
        <p:txBody>
          <a:bodyPr wrap="none" rtlCol="0">
            <a:spAutoFit/>
          </a:bodyPr>
          <a:lstStyle/>
          <a:p>
            <a:r>
              <a:rPr lang="en-US" dirty="0"/>
              <a:t>5</a:t>
            </a:r>
          </a:p>
        </p:txBody>
      </p:sp>
      <p:sp>
        <p:nvSpPr>
          <p:cNvPr id="11" name="TextBox 10">
            <a:extLst>
              <a:ext uri="{FF2B5EF4-FFF2-40B4-BE49-F238E27FC236}">
                <a16:creationId xmlns:a16="http://schemas.microsoft.com/office/drawing/2014/main" id="{10CC4FB8-3982-4307-90B6-5BA518B119E9}"/>
              </a:ext>
            </a:extLst>
          </p:cNvPr>
          <p:cNvSpPr txBox="1"/>
          <p:nvPr/>
        </p:nvSpPr>
        <p:spPr>
          <a:xfrm>
            <a:off x="10116101" y="3534609"/>
            <a:ext cx="301686" cy="369332"/>
          </a:xfrm>
          <a:prstGeom prst="rect">
            <a:avLst/>
          </a:prstGeom>
          <a:noFill/>
        </p:spPr>
        <p:txBody>
          <a:bodyPr wrap="none" rtlCol="0">
            <a:spAutoFit/>
          </a:bodyPr>
          <a:lstStyle/>
          <a:p>
            <a:r>
              <a:rPr lang="en-US" dirty="0"/>
              <a:t>1</a:t>
            </a:r>
          </a:p>
        </p:txBody>
      </p:sp>
      <p:sp>
        <p:nvSpPr>
          <p:cNvPr id="12" name="TextBox 11">
            <a:extLst>
              <a:ext uri="{FF2B5EF4-FFF2-40B4-BE49-F238E27FC236}">
                <a16:creationId xmlns:a16="http://schemas.microsoft.com/office/drawing/2014/main" id="{6D469AAE-B374-4875-982D-D158283CE43A}"/>
              </a:ext>
            </a:extLst>
          </p:cNvPr>
          <p:cNvSpPr txBox="1"/>
          <p:nvPr/>
        </p:nvSpPr>
        <p:spPr>
          <a:xfrm>
            <a:off x="6851310" y="4120459"/>
            <a:ext cx="45719" cy="369332"/>
          </a:xfrm>
          <a:prstGeom prst="rect">
            <a:avLst/>
          </a:prstGeom>
          <a:noFill/>
        </p:spPr>
        <p:txBody>
          <a:bodyPr wrap="square" rtlCol="0">
            <a:spAutoFit/>
          </a:bodyPr>
          <a:lstStyle/>
          <a:p>
            <a:r>
              <a:rPr lang="en-US" dirty="0"/>
              <a:t>3</a:t>
            </a:r>
          </a:p>
        </p:txBody>
      </p:sp>
      <p:sp>
        <p:nvSpPr>
          <p:cNvPr id="13" name="TextBox 12">
            <a:extLst>
              <a:ext uri="{FF2B5EF4-FFF2-40B4-BE49-F238E27FC236}">
                <a16:creationId xmlns:a16="http://schemas.microsoft.com/office/drawing/2014/main" id="{EE5B5A6C-AFC3-4D13-BE5F-2922440768DC}"/>
              </a:ext>
            </a:extLst>
          </p:cNvPr>
          <p:cNvSpPr txBox="1"/>
          <p:nvPr/>
        </p:nvSpPr>
        <p:spPr>
          <a:xfrm>
            <a:off x="10123101" y="4308313"/>
            <a:ext cx="301686"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C490C86D-0C6D-4345-9958-6D0B8C8D3E96}"/>
              </a:ext>
            </a:extLst>
          </p:cNvPr>
          <p:cNvSpPr txBox="1"/>
          <p:nvPr/>
        </p:nvSpPr>
        <p:spPr>
          <a:xfrm>
            <a:off x="10127925" y="5082018"/>
            <a:ext cx="301686" cy="369332"/>
          </a:xfrm>
          <a:prstGeom prst="rect">
            <a:avLst/>
          </a:prstGeom>
          <a:noFill/>
        </p:spPr>
        <p:txBody>
          <a:bodyPr wrap="none" rtlCol="0">
            <a:spAutoFit/>
          </a:bodyPr>
          <a:lstStyle/>
          <a:p>
            <a:r>
              <a:rPr lang="en-US" dirty="0"/>
              <a:t>4</a:t>
            </a:r>
          </a:p>
        </p:txBody>
      </p:sp>
      <p:cxnSp>
        <p:nvCxnSpPr>
          <p:cNvPr id="16" name="Straight Arrow Connector 15">
            <a:extLst>
              <a:ext uri="{FF2B5EF4-FFF2-40B4-BE49-F238E27FC236}">
                <a16:creationId xmlns:a16="http://schemas.microsoft.com/office/drawing/2014/main" id="{C9ED6F4A-E77D-477E-B8E9-A58FA6F7AFA6}"/>
              </a:ext>
            </a:extLst>
          </p:cNvPr>
          <p:cNvCxnSpPr>
            <a:stCxn id="9" idx="3"/>
          </p:cNvCxnSpPr>
          <p:nvPr/>
        </p:nvCxnSpPr>
        <p:spPr>
          <a:xfrm>
            <a:off x="7070416" y="3739756"/>
            <a:ext cx="729976" cy="1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CD4F4E-221C-4EC3-AC33-B0AF82BA62BE}"/>
              </a:ext>
            </a:extLst>
          </p:cNvPr>
          <p:cNvCxnSpPr>
            <a:stCxn id="11" idx="1"/>
          </p:cNvCxnSpPr>
          <p:nvPr/>
        </p:nvCxnSpPr>
        <p:spPr>
          <a:xfrm flipH="1">
            <a:off x="9349273" y="3719275"/>
            <a:ext cx="766828" cy="20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9D12D13-6243-4F31-92B8-CCF98145B335}"/>
              </a:ext>
            </a:extLst>
          </p:cNvPr>
          <p:cNvCxnSpPr>
            <a:stCxn id="13" idx="1"/>
          </p:cNvCxnSpPr>
          <p:nvPr/>
        </p:nvCxnSpPr>
        <p:spPr>
          <a:xfrm flipH="1" flipV="1">
            <a:off x="9255967" y="4488024"/>
            <a:ext cx="867134" cy="4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8619DF-41B4-4433-81D2-F82BA11B00B9}"/>
              </a:ext>
            </a:extLst>
          </p:cNvPr>
          <p:cNvCxnSpPr>
            <a:cxnSpLocks/>
          </p:cNvCxnSpPr>
          <p:nvPr/>
        </p:nvCxnSpPr>
        <p:spPr>
          <a:xfrm>
            <a:off x="7070416" y="4305125"/>
            <a:ext cx="1382952" cy="182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98E905-E022-4C15-A10C-E9E800CD247A}"/>
              </a:ext>
            </a:extLst>
          </p:cNvPr>
          <p:cNvCxnSpPr>
            <a:stCxn id="14" idx="1"/>
          </p:cNvCxnSpPr>
          <p:nvPr/>
        </p:nvCxnSpPr>
        <p:spPr>
          <a:xfrm flipH="1" flipV="1">
            <a:off x="9078686" y="4917233"/>
            <a:ext cx="1049239" cy="34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D185F90-F0B5-4886-8C7A-0D7DC4896A42}"/>
              </a:ext>
            </a:extLst>
          </p:cNvPr>
          <p:cNvCxnSpPr>
            <a:stCxn id="10" idx="3"/>
          </p:cNvCxnSpPr>
          <p:nvPr/>
        </p:nvCxnSpPr>
        <p:spPr>
          <a:xfrm flipV="1">
            <a:off x="7070416" y="4917233"/>
            <a:ext cx="1289813" cy="349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9940559-1AF3-4B04-8405-5E4D113DC39D}"/>
              </a:ext>
            </a:extLst>
          </p:cNvPr>
          <p:cNvSpPr txBox="1"/>
          <p:nvPr/>
        </p:nvSpPr>
        <p:spPr>
          <a:xfrm>
            <a:off x="1572986" y="5853797"/>
            <a:ext cx="3788229" cy="646331"/>
          </a:xfrm>
          <a:prstGeom prst="rect">
            <a:avLst/>
          </a:prstGeom>
          <a:noFill/>
        </p:spPr>
        <p:txBody>
          <a:bodyPr wrap="square" rtlCol="0">
            <a:spAutoFit/>
          </a:bodyPr>
          <a:lstStyle/>
          <a:p>
            <a:r>
              <a:rPr lang="en-US" dirty="0"/>
              <a:t>We resize our images to </a:t>
            </a:r>
            <a:r>
              <a:rPr lang="en-US" b="1" dirty="0">
                <a:solidFill>
                  <a:schemeClr val="accent1">
                    <a:lumMod val="60000"/>
                    <a:lumOff val="40000"/>
                  </a:schemeClr>
                </a:solidFill>
              </a:rPr>
              <a:t>224*224</a:t>
            </a:r>
            <a:r>
              <a:rPr lang="en-US" dirty="0"/>
              <a:t> as part of preprocessing</a:t>
            </a:r>
          </a:p>
        </p:txBody>
      </p:sp>
    </p:spTree>
    <p:extLst>
      <p:ext uri="{BB962C8B-B14F-4D97-AF65-F5344CB8AC3E}">
        <p14:creationId xmlns:p14="http://schemas.microsoft.com/office/powerpoint/2010/main" val="202068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12CB-03D6-4703-A19E-D9F135A12ED4}"/>
              </a:ext>
            </a:extLst>
          </p:cNvPr>
          <p:cNvSpPr>
            <a:spLocks noGrp="1"/>
          </p:cNvSpPr>
          <p:nvPr>
            <p:ph type="title"/>
          </p:nvPr>
        </p:nvSpPr>
        <p:spPr/>
        <p:txBody>
          <a:bodyPr/>
          <a:lstStyle/>
          <a:p>
            <a:r>
              <a:rPr lang="en-US" b="1" dirty="0">
                <a:solidFill>
                  <a:schemeClr val="accent1"/>
                </a:solidFill>
              </a:rPr>
              <a:t>Basic Approach</a:t>
            </a:r>
          </a:p>
        </p:txBody>
      </p:sp>
      <p:sp>
        <p:nvSpPr>
          <p:cNvPr id="3" name="Content Placeholder 2">
            <a:extLst>
              <a:ext uri="{FF2B5EF4-FFF2-40B4-BE49-F238E27FC236}">
                <a16:creationId xmlns:a16="http://schemas.microsoft.com/office/drawing/2014/main" id="{04C516CE-6F92-4FD7-B8A9-C316A9550A11}"/>
              </a:ext>
            </a:extLst>
          </p:cNvPr>
          <p:cNvSpPr>
            <a:spLocks noGrp="1"/>
          </p:cNvSpPr>
          <p:nvPr>
            <p:ph idx="1"/>
          </p:nvPr>
        </p:nvSpPr>
        <p:spPr/>
        <p:txBody>
          <a:bodyPr>
            <a:normAutofit lnSpcReduction="10000"/>
          </a:bodyPr>
          <a:lstStyle/>
          <a:p>
            <a:pPr marL="0" indent="0">
              <a:buNone/>
            </a:pPr>
            <a:r>
              <a:rPr lang="en-US" dirty="0"/>
              <a:t>We will use a basic implementation of </a:t>
            </a:r>
            <a:r>
              <a:rPr lang="en-US" dirty="0" err="1"/>
              <a:t>UNet</a:t>
            </a:r>
            <a:r>
              <a:rPr lang="en-US" dirty="0"/>
              <a:t> architecture for our task.</a:t>
            </a:r>
          </a:p>
          <a:p>
            <a:pPr marL="0" indent="0">
              <a:buNone/>
            </a:pPr>
            <a:endParaRPr lang="en-US" dirty="0"/>
          </a:p>
          <a:p>
            <a:pPr marL="0" indent="0">
              <a:buNone/>
            </a:pPr>
            <a:r>
              <a:rPr lang="en-US" dirty="0"/>
              <a:t>Model Information</a:t>
            </a:r>
          </a:p>
          <a:p>
            <a:pPr marL="0" indent="0">
              <a:buNone/>
            </a:pPr>
            <a:endParaRPr lang="en-US" dirty="0"/>
          </a:p>
          <a:p>
            <a:pPr marL="0" indent="0">
              <a:buNone/>
            </a:pPr>
            <a:r>
              <a:rPr lang="en-US" b="1" dirty="0"/>
              <a:t>Input:</a:t>
            </a:r>
            <a:r>
              <a:rPr lang="en-US" dirty="0"/>
              <a:t> 3 channel 224*224 ultrasound images</a:t>
            </a:r>
          </a:p>
          <a:p>
            <a:pPr marL="0" indent="0">
              <a:buNone/>
            </a:pPr>
            <a:r>
              <a:rPr lang="en-US" dirty="0"/>
              <a:t>	</a:t>
            </a:r>
          </a:p>
          <a:p>
            <a:pPr marL="0" indent="0">
              <a:buNone/>
            </a:pPr>
            <a:r>
              <a:rPr lang="en-US" b="1" dirty="0"/>
              <a:t>Model Output: </a:t>
            </a:r>
            <a:r>
              <a:rPr lang="en-US" dirty="0"/>
              <a:t>6 channel 224*224 probability maps</a:t>
            </a:r>
          </a:p>
          <a:p>
            <a:pPr marL="0" indent="0">
              <a:buNone/>
            </a:pPr>
            <a:endParaRPr lang="en-US" dirty="0"/>
          </a:p>
          <a:p>
            <a:pPr marL="0" indent="0">
              <a:buNone/>
            </a:pPr>
            <a:r>
              <a:rPr lang="en-US" b="1" dirty="0"/>
              <a:t>Final Output: </a:t>
            </a:r>
            <a:r>
              <a:rPr lang="en-US" dirty="0"/>
              <a:t>1 channel 224*224 segmentation map</a:t>
            </a:r>
          </a:p>
        </p:txBody>
      </p:sp>
    </p:spTree>
    <p:extLst>
      <p:ext uri="{BB962C8B-B14F-4D97-AF65-F5344CB8AC3E}">
        <p14:creationId xmlns:p14="http://schemas.microsoft.com/office/powerpoint/2010/main" val="99991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D945-3F1E-400A-873C-98FC5ADB9A4B}"/>
              </a:ext>
            </a:extLst>
          </p:cNvPr>
          <p:cNvSpPr>
            <a:spLocks noGrp="1"/>
          </p:cNvSpPr>
          <p:nvPr>
            <p:ph type="title"/>
          </p:nvPr>
        </p:nvSpPr>
        <p:spPr/>
        <p:txBody>
          <a:bodyPr/>
          <a:lstStyle/>
          <a:p>
            <a:r>
              <a:rPr lang="en-US" b="1" dirty="0">
                <a:solidFill>
                  <a:schemeClr val="accent1"/>
                </a:solidFill>
              </a:rPr>
              <a:t>Basic Approach</a:t>
            </a:r>
            <a:endParaRPr lang="en-US" dirty="0"/>
          </a:p>
        </p:txBody>
      </p:sp>
      <p:sp>
        <p:nvSpPr>
          <p:cNvPr id="3" name="Content Placeholder 2">
            <a:extLst>
              <a:ext uri="{FF2B5EF4-FFF2-40B4-BE49-F238E27FC236}">
                <a16:creationId xmlns:a16="http://schemas.microsoft.com/office/drawing/2014/main" id="{D1035DAE-F0E5-4AAD-90D9-20A8532E5A41}"/>
              </a:ext>
            </a:extLst>
          </p:cNvPr>
          <p:cNvSpPr>
            <a:spLocks noGrp="1"/>
          </p:cNvSpPr>
          <p:nvPr>
            <p:ph idx="1"/>
          </p:nvPr>
        </p:nvSpPr>
        <p:spPr/>
        <p:txBody>
          <a:bodyPr/>
          <a:lstStyle/>
          <a:p>
            <a:pPr marL="0" indent="0">
              <a:buNone/>
            </a:pPr>
            <a:r>
              <a:rPr lang="en-US" b="1" dirty="0"/>
              <a:t>Architecture:</a:t>
            </a:r>
            <a:r>
              <a:rPr lang="en-US" dirty="0"/>
              <a:t> </a:t>
            </a:r>
            <a:r>
              <a:rPr lang="en-US" dirty="0" err="1"/>
              <a:t>UNet</a:t>
            </a:r>
            <a:r>
              <a:rPr lang="en-US" dirty="0"/>
              <a:t> </a:t>
            </a:r>
          </a:p>
          <a:p>
            <a:pPr marL="0" indent="0">
              <a:buNone/>
            </a:pPr>
            <a:endParaRPr lang="en-US" dirty="0"/>
          </a:p>
          <a:p>
            <a:pPr marL="0" indent="0">
              <a:buNone/>
            </a:pPr>
            <a:r>
              <a:rPr lang="en-US" b="1" dirty="0" err="1"/>
              <a:t>Downsampling</a:t>
            </a:r>
            <a:r>
              <a:rPr lang="en-US" b="1" dirty="0"/>
              <a:t> layers:</a:t>
            </a:r>
            <a:r>
              <a:rPr lang="en-US" dirty="0"/>
              <a:t> Pretrained MobileNetv2 (non trainable)</a:t>
            </a:r>
          </a:p>
          <a:p>
            <a:pPr marL="0" indent="0">
              <a:buNone/>
            </a:pPr>
            <a:endParaRPr lang="en-US" dirty="0"/>
          </a:p>
          <a:p>
            <a:pPr marL="0" indent="0">
              <a:buNone/>
            </a:pPr>
            <a:r>
              <a:rPr lang="en-US" b="1" dirty="0" err="1"/>
              <a:t>Upsampling</a:t>
            </a:r>
            <a:r>
              <a:rPr lang="en-US" b="1" dirty="0"/>
              <a:t> layers: </a:t>
            </a:r>
            <a:r>
              <a:rPr lang="en-US" dirty="0"/>
              <a:t>Deconvolutional layers (trainable)</a:t>
            </a:r>
          </a:p>
          <a:p>
            <a:pPr marL="0" indent="0">
              <a:buNone/>
            </a:pPr>
            <a:endParaRPr lang="en-US" dirty="0"/>
          </a:p>
          <a:p>
            <a:pPr marL="0" indent="0">
              <a:buNone/>
            </a:pPr>
            <a:r>
              <a:rPr lang="en-US" b="1" dirty="0"/>
              <a:t>Loss: </a:t>
            </a:r>
            <a:r>
              <a:rPr lang="en-US" dirty="0" err="1"/>
              <a:t>SparseCategoricalCrossentropy</a:t>
            </a:r>
            <a:r>
              <a:rPr lang="en-US" dirty="0"/>
              <a:t> (since output classes are in int format)</a:t>
            </a:r>
          </a:p>
          <a:p>
            <a:pPr marL="0" indent="0">
              <a:buNone/>
            </a:pPr>
            <a:endParaRPr lang="en-US" dirty="0"/>
          </a:p>
        </p:txBody>
      </p:sp>
    </p:spTree>
    <p:extLst>
      <p:ext uri="{BB962C8B-B14F-4D97-AF65-F5344CB8AC3E}">
        <p14:creationId xmlns:p14="http://schemas.microsoft.com/office/powerpoint/2010/main" val="392811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AB83-6279-4C52-B29A-685496FD2ECD}"/>
              </a:ext>
            </a:extLst>
          </p:cNvPr>
          <p:cNvSpPr>
            <a:spLocks noGrp="1"/>
          </p:cNvSpPr>
          <p:nvPr>
            <p:ph type="title"/>
          </p:nvPr>
        </p:nvSpPr>
        <p:spPr/>
        <p:txBody>
          <a:bodyPr/>
          <a:lstStyle/>
          <a:p>
            <a:r>
              <a:rPr lang="en-US" b="1" dirty="0">
                <a:solidFill>
                  <a:schemeClr val="accent1"/>
                </a:solidFill>
              </a:rPr>
              <a:t>Results</a:t>
            </a:r>
          </a:p>
        </p:txBody>
      </p:sp>
      <p:pic>
        <p:nvPicPr>
          <p:cNvPr id="4" name="Content Placeholder 3">
            <a:extLst>
              <a:ext uri="{FF2B5EF4-FFF2-40B4-BE49-F238E27FC236}">
                <a16:creationId xmlns:a16="http://schemas.microsoft.com/office/drawing/2014/main" id="{1E16394D-093D-4C5A-8BC6-5EDF4D799F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961470"/>
            <a:ext cx="4903317" cy="3531405"/>
          </a:xfrm>
          <a:prstGeom prst="rect">
            <a:avLst/>
          </a:prstGeom>
          <a:noFill/>
          <a:ln>
            <a:noFill/>
          </a:ln>
        </p:spPr>
      </p:pic>
      <p:pic>
        <p:nvPicPr>
          <p:cNvPr id="8" name="Picture 7">
            <a:extLst>
              <a:ext uri="{FF2B5EF4-FFF2-40B4-BE49-F238E27FC236}">
                <a16:creationId xmlns:a16="http://schemas.microsoft.com/office/drawing/2014/main" id="{5C4847A6-24B7-45F4-B01F-27AA660C13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61470"/>
            <a:ext cx="4903315" cy="3531405"/>
          </a:xfrm>
          <a:prstGeom prst="rect">
            <a:avLst/>
          </a:prstGeom>
          <a:noFill/>
          <a:ln>
            <a:noFill/>
          </a:ln>
        </p:spPr>
      </p:pic>
      <p:sp>
        <p:nvSpPr>
          <p:cNvPr id="9" name="TextBox 8">
            <a:extLst>
              <a:ext uri="{FF2B5EF4-FFF2-40B4-BE49-F238E27FC236}">
                <a16:creationId xmlns:a16="http://schemas.microsoft.com/office/drawing/2014/main" id="{E98294FD-E157-48F9-97AC-18638CA3A1E7}"/>
              </a:ext>
            </a:extLst>
          </p:cNvPr>
          <p:cNvSpPr txBox="1"/>
          <p:nvPr/>
        </p:nvSpPr>
        <p:spPr>
          <a:xfrm>
            <a:off x="2136710" y="2183363"/>
            <a:ext cx="184731"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E5EAE491-2256-41C1-B384-ADD54ABA659F}"/>
              </a:ext>
            </a:extLst>
          </p:cNvPr>
          <p:cNvSpPr txBox="1"/>
          <p:nvPr/>
        </p:nvSpPr>
        <p:spPr>
          <a:xfrm>
            <a:off x="838200" y="1490865"/>
            <a:ext cx="10161115" cy="1384995"/>
          </a:xfrm>
          <a:prstGeom prst="rect">
            <a:avLst/>
          </a:prstGeom>
          <a:noFill/>
        </p:spPr>
        <p:txBody>
          <a:bodyPr wrap="square" rtlCol="0">
            <a:spAutoFit/>
          </a:bodyPr>
          <a:lstStyle/>
          <a:p>
            <a:r>
              <a:rPr lang="en-US" sz="2800" dirty="0"/>
              <a:t>As it can be seen in the performance plots given below, the validation loss and accuracy saturates only after 3 epochs. This is due to small sample size.</a:t>
            </a:r>
          </a:p>
        </p:txBody>
      </p:sp>
    </p:spTree>
    <p:extLst>
      <p:ext uri="{BB962C8B-B14F-4D97-AF65-F5344CB8AC3E}">
        <p14:creationId xmlns:p14="http://schemas.microsoft.com/office/powerpoint/2010/main" val="690242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AB83-6279-4C52-B29A-685496FD2ECD}"/>
              </a:ext>
            </a:extLst>
          </p:cNvPr>
          <p:cNvSpPr>
            <a:spLocks noGrp="1"/>
          </p:cNvSpPr>
          <p:nvPr>
            <p:ph type="title"/>
          </p:nvPr>
        </p:nvSpPr>
        <p:spPr/>
        <p:txBody>
          <a:bodyPr/>
          <a:lstStyle/>
          <a:p>
            <a:r>
              <a:rPr lang="en-US" b="1" dirty="0">
                <a:solidFill>
                  <a:schemeClr val="accent1"/>
                </a:solidFill>
              </a:rPr>
              <a:t>Results</a:t>
            </a:r>
          </a:p>
        </p:txBody>
      </p:sp>
      <p:sp>
        <p:nvSpPr>
          <p:cNvPr id="9" name="TextBox 8">
            <a:extLst>
              <a:ext uri="{FF2B5EF4-FFF2-40B4-BE49-F238E27FC236}">
                <a16:creationId xmlns:a16="http://schemas.microsoft.com/office/drawing/2014/main" id="{E98294FD-E157-48F9-97AC-18638CA3A1E7}"/>
              </a:ext>
            </a:extLst>
          </p:cNvPr>
          <p:cNvSpPr txBox="1"/>
          <p:nvPr/>
        </p:nvSpPr>
        <p:spPr>
          <a:xfrm>
            <a:off x="2136710" y="2183363"/>
            <a:ext cx="184731"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052F542E-7171-4B08-93D2-FB2A7A522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31" y="1430195"/>
            <a:ext cx="7351869" cy="2384390"/>
          </a:xfrm>
          <a:prstGeom prst="rect">
            <a:avLst/>
          </a:prstGeom>
        </p:spPr>
      </p:pic>
      <p:pic>
        <p:nvPicPr>
          <p:cNvPr id="12" name="Picture 11">
            <a:extLst>
              <a:ext uri="{FF2B5EF4-FFF2-40B4-BE49-F238E27FC236}">
                <a16:creationId xmlns:a16="http://schemas.microsoft.com/office/drawing/2014/main" id="{10742CDD-5ECA-48A1-91C5-E324D89DC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931" y="4097958"/>
            <a:ext cx="7351869" cy="2384390"/>
          </a:xfrm>
          <a:prstGeom prst="rect">
            <a:avLst/>
          </a:prstGeom>
        </p:spPr>
      </p:pic>
      <p:sp>
        <p:nvSpPr>
          <p:cNvPr id="13" name="TextBox 12">
            <a:extLst>
              <a:ext uri="{FF2B5EF4-FFF2-40B4-BE49-F238E27FC236}">
                <a16:creationId xmlns:a16="http://schemas.microsoft.com/office/drawing/2014/main" id="{2B0B2E7A-CC1E-47AC-9069-58BAA10D530E}"/>
              </a:ext>
            </a:extLst>
          </p:cNvPr>
          <p:cNvSpPr txBox="1"/>
          <p:nvPr/>
        </p:nvSpPr>
        <p:spPr>
          <a:xfrm>
            <a:off x="838200" y="4229843"/>
            <a:ext cx="2789251" cy="1938992"/>
          </a:xfrm>
          <a:prstGeom prst="rect">
            <a:avLst/>
          </a:prstGeom>
          <a:noFill/>
        </p:spPr>
        <p:txBody>
          <a:bodyPr wrap="square" rtlCol="0">
            <a:spAutoFit/>
          </a:bodyPr>
          <a:lstStyle/>
          <a:p>
            <a:r>
              <a:rPr lang="en-US" sz="2400" dirty="0"/>
              <a:t>Lower visibility of even a single segment affects the prediction of every other segment.</a:t>
            </a:r>
          </a:p>
        </p:txBody>
      </p:sp>
      <p:sp>
        <p:nvSpPr>
          <p:cNvPr id="14" name="TextBox 13">
            <a:extLst>
              <a:ext uri="{FF2B5EF4-FFF2-40B4-BE49-F238E27FC236}">
                <a16:creationId xmlns:a16="http://schemas.microsoft.com/office/drawing/2014/main" id="{EDE05A77-6493-4A53-95ED-D7DA94CB530D}"/>
              </a:ext>
            </a:extLst>
          </p:cNvPr>
          <p:cNvSpPr txBox="1"/>
          <p:nvPr/>
        </p:nvSpPr>
        <p:spPr>
          <a:xfrm>
            <a:off x="894484" y="1658661"/>
            <a:ext cx="2789251" cy="2308324"/>
          </a:xfrm>
          <a:prstGeom prst="rect">
            <a:avLst/>
          </a:prstGeom>
          <a:noFill/>
        </p:spPr>
        <p:txBody>
          <a:bodyPr wrap="square" rtlCol="0">
            <a:spAutoFit/>
          </a:bodyPr>
          <a:lstStyle/>
          <a:p>
            <a:r>
              <a:rPr lang="en-US" sz="2400" dirty="0"/>
              <a:t>The model performs well in scenarios where there is good enough contrast variation between segments</a:t>
            </a:r>
          </a:p>
        </p:txBody>
      </p:sp>
    </p:spTree>
    <p:extLst>
      <p:ext uri="{BB962C8B-B14F-4D97-AF65-F5344CB8AC3E}">
        <p14:creationId xmlns:p14="http://schemas.microsoft.com/office/powerpoint/2010/main" val="271754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CD15-F109-4FBA-9AE9-6EAE4DD15457}"/>
              </a:ext>
            </a:extLst>
          </p:cNvPr>
          <p:cNvSpPr>
            <a:spLocks noGrp="1"/>
          </p:cNvSpPr>
          <p:nvPr>
            <p:ph type="title"/>
          </p:nvPr>
        </p:nvSpPr>
        <p:spPr/>
        <p:txBody>
          <a:bodyPr/>
          <a:lstStyle/>
          <a:p>
            <a:r>
              <a:rPr lang="en-US" b="1" dirty="0">
                <a:solidFill>
                  <a:schemeClr val="accent1"/>
                </a:solidFill>
              </a:rPr>
              <a:t>Improving the Basic Approach</a:t>
            </a:r>
          </a:p>
        </p:txBody>
      </p:sp>
      <p:sp>
        <p:nvSpPr>
          <p:cNvPr id="3" name="Content Placeholder 2">
            <a:extLst>
              <a:ext uri="{FF2B5EF4-FFF2-40B4-BE49-F238E27FC236}">
                <a16:creationId xmlns:a16="http://schemas.microsoft.com/office/drawing/2014/main" id="{2256B743-CED8-431D-BB15-FE409556E7E3}"/>
              </a:ext>
            </a:extLst>
          </p:cNvPr>
          <p:cNvSpPr>
            <a:spLocks noGrp="1"/>
          </p:cNvSpPr>
          <p:nvPr>
            <p:ph idx="1"/>
          </p:nvPr>
        </p:nvSpPr>
        <p:spPr/>
        <p:txBody>
          <a:bodyPr>
            <a:normAutofit fontScale="92500" lnSpcReduction="10000"/>
          </a:bodyPr>
          <a:lstStyle/>
          <a:p>
            <a:pPr marL="0" indent="0">
              <a:buNone/>
            </a:pPr>
            <a:r>
              <a:rPr lang="en-US" dirty="0"/>
              <a:t>Addressing Class Imbalance</a:t>
            </a:r>
            <a:br>
              <a:rPr lang="en-US" dirty="0"/>
            </a:br>
            <a:endParaRPr lang="en-US" dirty="0"/>
          </a:p>
          <a:p>
            <a:pPr marL="0" indent="0">
              <a:buNone/>
            </a:pPr>
            <a:r>
              <a:rPr lang="en-US" dirty="0"/>
              <a:t>Every segmentation map consists of classes 0 (Background) and 5 (BRAIN_PARENCHYMA) covering almost 90 % values.</a:t>
            </a:r>
          </a:p>
          <a:p>
            <a:pPr marL="0" indent="0">
              <a:buNone/>
            </a:pPr>
            <a:endParaRPr lang="en-US" dirty="0"/>
          </a:p>
          <a:p>
            <a:pPr marL="0" indent="0">
              <a:buNone/>
            </a:pPr>
            <a:r>
              <a:rPr lang="en-US" dirty="0"/>
              <a:t>This leads to </a:t>
            </a:r>
            <a:r>
              <a:rPr lang="en-US" b="1" dirty="0">
                <a:solidFill>
                  <a:schemeClr val="accent1">
                    <a:lumMod val="60000"/>
                    <a:lumOff val="40000"/>
                  </a:schemeClr>
                </a:solidFill>
              </a:rPr>
              <a:t>class imbalance</a:t>
            </a:r>
            <a:r>
              <a:rPr lang="en-US" dirty="0">
                <a:solidFill>
                  <a:schemeClr val="accent1">
                    <a:lumMod val="60000"/>
                    <a:lumOff val="40000"/>
                  </a:schemeClr>
                </a:solidFill>
              </a:rPr>
              <a:t> </a:t>
            </a:r>
            <a:r>
              <a:rPr lang="en-US" dirty="0"/>
              <a:t>problem, where our actual segments of interest (3 &amp; 4) which are crucial in detecting abnormalities are encountered less while training and thus the probability output does not represent actual likelihood of these segments.</a:t>
            </a:r>
          </a:p>
          <a:p>
            <a:pPr marL="0" indent="0">
              <a:buNone/>
            </a:pPr>
            <a:endParaRPr lang="en-US" dirty="0"/>
          </a:p>
          <a:p>
            <a:pPr marL="0" indent="0">
              <a:buNone/>
            </a:pPr>
            <a:r>
              <a:rPr lang="en-US" dirty="0"/>
              <a:t>We can use adjust class weights with their approximate inverse frequency.</a:t>
            </a:r>
          </a:p>
          <a:p>
            <a:pPr marL="0" indent="0">
              <a:buNone/>
            </a:pPr>
            <a:endParaRPr lang="en-US" dirty="0"/>
          </a:p>
        </p:txBody>
      </p:sp>
    </p:spTree>
    <p:extLst>
      <p:ext uri="{BB962C8B-B14F-4D97-AF65-F5344CB8AC3E}">
        <p14:creationId xmlns:p14="http://schemas.microsoft.com/office/powerpoint/2010/main" val="40333126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533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Fetal Brain Segmentation</vt:lpstr>
      <vt:lpstr>The Task</vt:lpstr>
      <vt:lpstr>Challenges</vt:lpstr>
      <vt:lpstr>Data</vt:lpstr>
      <vt:lpstr>Basic Approach</vt:lpstr>
      <vt:lpstr>Basic Approach</vt:lpstr>
      <vt:lpstr>Results</vt:lpstr>
      <vt:lpstr>Results</vt:lpstr>
      <vt:lpstr>Improving the Basic Approach</vt:lpstr>
      <vt:lpstr>Further Approaches</vt:lpstr>
      <vt:lpstr>Further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Fetal Brain Segmentation</dc:title>
  <dc:creator>Abhi Lad</dc:creator>
  <cp:lastModifiedBy>Abhi Lad</cp:lastModifiedBy>
  <cp:revision>40</cp:revision>
  <dcterms:created xsi:type="dcterms:W3CDTF">2021-06-08T17:03:05Z</dcterms:created>
  <dcterms:modified xsi:type="dcterms:W3CDTF">2021-06-09T05:55:29Z</dcterms:modified>
</cp:coreProperties>
</file>