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5" r:id="rId10"/>
    <p:sldId id="271"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Pytorch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Baseline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Sheet1!$B$2</c:f>
              <c:numCache>
                <c:formatCode>General</c:formatCode>
                <c:ptCount val="1"/>
                <c:pt idx="0">
                  <c:v>57.2</c:v>
                </c:pt>
              </c:numCache>
            </c:numRef>
          </c:val>
          <c:extLst>
            <c:ext xmlns:c16="http://schemas.microsoft.com/office/drawing/2014/chart" uri="{C3380CC4-5D6E-409C-BE32-E72D297353CC}">
              <c16:uniqueId val="{00000000-33C7-4199-BD69-C90AE8714CA7}"/>
            </c:ext>
          </c:extLst>
        </c:ser>
        <c:ser>
          <c:idx val="1"/>
          <c:order val="1"/>
          <c:tx>
            <c:strRef>
              <c:f>Sheet1!$C$1</c:f>
              <c:strCache>
                <c:ptCount val="1"/>
                <c:pt idx="0">
                  <c:v>PTQ</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Sheet1!$C$2</c:f>
              <c:numCache>
                <c:formatCode>General</c:formatCode>
                <c:ptCount val="1"/>
                <c:pt idx="0">
                  <c:v>53.3</c:v>
                </c:pt>
              </c:numCache>
            </c:numRef>
          </c:val>
          <c:extLst>
            <c:ext xmlns:c16="http://schemas.microsoft.com/office/drawing/2014/chart" uri="{C3380CC4-5D6E-409C-BE32-E72D297353CC}">
              <c16:uniqueId val="{00000001-33C7-4199-BD69-C90AE8714CA7}"/>
            </c:ext>
          </c:extLst>
        </c:ser>
        <c:ser>
          <c:idx val="2"/>
          <c:order val="2"/>
          <c:tx>
            <c:strRef>
              <c:f>Sheet1!$D$1</c:f>
              <c:strCache>
                <c:ptCount val="1"/>
                <c:pt idx="0">
                  <c:v>QAT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Sheet1!$D$2</c:f>
              <c:numCache>
                <c:formatCode>General</c:formatCode>
                <c:ptCount val="1"/>
                <c:pt idx="0">
                  <c:v>65.099999999999994</c:v>
                </c:pt>
              </c:numCache>
            </c:numRef>
          </c:val>
          <c:extLst>
            <c:ext xmlns:c16="http://schemas.microsoft.com/office/drawing/2014/chart" uri="{C3380CC4-5D6E-409C-BE32-E72D297353CC}">
              <c16:uniqueId val="{00000002-33C7-4199-BD69-C90AE8714CA7}"/>
            </c:ext>
          </c:extLst>
        </c:ser>
        <c:dLbls>
          <c:dLblPos val="outEnd"/>
          <c:showLegendKey val="0"/>
          <c:showVal val="1"/>
          <c:showCatName val="0"/>
          <c:showSerName val="0"/>
          <c:showPercent val="0"/>
          <c:showBubbleSize val="0"/>
        </c:dLbls>
        <c:gapWidth val="219"/>
        <c:overlap val="-27"/>
        <c:axId val="1413745583"/>
        <c:axId val="1413742223"/>
      </c:barChart>
      <c:catAx>
        <c:axId val="1413745583"/>
        <c:scaling>
          <c:orientation val="minMax"/>
        </c:scaling>
        <c:delete val="1"/>
        <c:axPos val="b"/>
        <c:numFmt formatCode="General" sourceLinked="1"/>
        <c:majorTickMark val="none"/>
        <c:minorTickMark val="none"/>
        <c:tickLblPos val="nextTo"/>
        <c:crossAx val="1413742223"/>
        <c:crosses val="autoZero"/>
        <c:auto val="1"/>
        <c:lblAlgn val="ctr"/>
        <c:lblOffset val="100"/>
        <c:noMultiLvlLbl val="0"/>
      </c:catAx>
      <c:valAx>
        <c:axId val="1413742223"/>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745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TensorFlow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Baseline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Sheet1!$B$2</c:f>
              <c:numCache>
                <c:formatCode>General</c:formatCode>
                <c:ptCount val="1"/>
                <c:pt idx="0">
                  <c:v>76.349999999999994</c:v>
                </c:pt>
              </c:numCache>
            </c:numRef>
          </c:val>
          <c:extLst>
            <c:ext xmlns:c16="http://schemas.microsoft.com/office/drawing/2014/chart" uri="{C3380CC4-5D6E-409C-BE32-E72D297353CC}">
              <c16:uniqueId val="{00000000-0BEE-46EF-9808-5DA6D83763FB}"/>
            </c:ext>
          </c:extLst>
        </c:ser>
        <c:ser>
          <c:idx val="1"/>
          <c:order val="1"/>
          <c:tx>
            <c:strRef>
              <c:f>Sheet1!$C$1</c:f>
              <c:strCache>
                <c:ptCount val="1"/>
                <c:pt idx="0">
                  <c:v>PTQ</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Sheet1!$C$2</c:f>
              <c:numCache>
                <c:formatCode>General</c:formatCode>
                <c:ptCount val="1"/>
                <c:pt idx="0">
                  <c:v>75.3</c:v>
                </c:pt>
              </c:numCache>
            </c:numRef>
          </c:val>
          <c:extLst>
            <c:ext xmlns:c16="http://schemas.microsoft.com/office/drawing/2014/chart" uri="{C3380CC4-5D6E-409C-BE32-E72D297353CC}">
              <c16:uniqueId val="{00000001-0BEE-46EF-9808-5DA6D83763FB}"/>
            </c:ext>
          </c:extLst>
        </c:ser>
        <c:ser>
          <c:idx val="2"/>
          <c:order val="2"/>
          <c:tx>
            <c:strRef>
              <c:f>Sheet1!$D$1</c:f>
              <c:strCache>
                <c:ptCount val="1"/>
                <c:pt idx="0">
                  <c:v>QAT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Sheet1!$D$2</c:f>
              <c:numCache>
                <c:formatCode>General</c:formatCode>
                <c:ptCount val="1"/>
                <c:pt idx="0">
                  <c:v>81.180000000000007</c:v>
                </c:pt>
              </c:numCache>
            </c:numRef>
          </c:val>
          <c:extLst>
            <c:ext xmlns:c16="http://schemas.microsoft.com/office/drawing/2014/chart" uri="{C3380CC4-5D6E-409C-BE32-E72D297353CC}">
              <c16:uniqueId val="{00000002-0BEE-46EF-9808-5DA6D83763FB}"/>
            </c:ext>
          </c:extLst>
        </c:ser>
        <c:dLbls>
          <c:dLblPos val="outEnd"/>
          <c:showLegendKey val="0"/>
          <c:showVal val="1"/>
          <c:showCatName val="0"/>
          <c:showSerName val="0"/>
          <c:showPercent val="0"/>
          <c:showBubbleSize val="0"/>
        </c:dLbls>
        <c:gapWidth val="219"/>
        <c:overlap val="-27"/>
        <c:axId val="1413745583"/>
        <c:axId val="1413742223"/>
      </c:barChart>
      <c:catAx>
        <c:axId val="1413745583"/>
        <c:scaling>
          <c:orientation val="minMax"/>
        </c:scaling>
        <c:delete val="1"/>
        <c:axPos val="b"/>
        <c:numFmt formatCode="General" sourceLinked="1"/>
        <c:majorTickMark val="none"/>
        <c:minorTickMark val="none"/>
        <c:tickLblPos val="nextTo"/>
        <c:crossAx val="1413742223"/>
        <c:crosses val="autoZero"/>
        <c:auto val="1"/>
        <c:lblAlgn val="ctr"/>
        <c:lblOffset val="100"/>
        <c:noMultiLvlLbl val="0"/>
      </c:catAx>
      <c:valAx>
        <c:axId val="1413742223"/>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745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a:t>TensorFlow (</a:t>
            </a:r>
            <a:r>
              <a:rPr lang="en-CA" dirty="0" err="1"/>
              <a:t>ms</a:t>
            </a:r>
            <a:r>
              <a:rPr lang="en-CA" dirty="0"/>
              <a:t>/sample)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Baseline - GPU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Sheet1!$B$2</c:f>
              <c:numCache>
                <c:formatCode>General</c:formatCode>
                <c:ptCount val="1"/>
                <c:pt idx="0">
                  <c:v>8.8000000000000007</c:v>
                </c:pt>
              </c:numCache>
            </c:numRef>
          </c:val>
          <c:extLst>
            <c:ext xmlns:c16="http://schemas.microsoft.com/office/drawing/2014/chart" uri="{C3380CC4-5D6E-409C-BE32-E72D297353CC}">
              <c16:uniqueId val="{00000000-0BEE-46EF-9808-5DA6D83763FB}"/>
            </c:ext>
          </c:extLst>
        </c:ser>
        <c:ser>
          <c:idx val="1"/>
          <c:order val="1"/>
          <c:tx>
            <c:strRef>
              <c:f>Sheet1!$C$1</c:f>
              <c:strCache>
                <c:ptCount val="1"/>
                <c:pt idx="0">
                  <c:v>Baseline - CPU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Sheet1!$C$2</c:f>
              <c:numCache>
                <c:formatCode>General</c:formatCode>
                <c:ptCount val="1"/>
                <c:pt idx="0">
                  <c:v>90.4</c:v>
                </c:pt>
              </c:numCache>
            </c:numRef>
          </c:val>
          <c:extLst>
            <c:ext xmlns:c16="http://schemas.microsoft.com/office/drawing/2014/chart" uri="{C3380CC4-5D6E-409C-BE32-E72D297353CC}">
              <c16:uniqueId val="{00000001-0BEE-46EF-9808-5DA6D83763FB}"/>
            </c:ext>
          </c:extLst>
        </c:ser>
        <c:ser>
          <c:idx val="2"/>
          <c:order val="2"/>
          <c:tx>
            <c:strRef>
              <c:f>Sheet1!$D$1</c:f>
              <c:strCache>
                <c:ptCount val="1"/>
                <c:pt idx="0">
                  <c:v>PTQ</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Sheet1!$D$2</c:f>
              <c:numCache>
                <c:formatCode>General</c:formatCode>
                <c:ptCount val="1"/>
                <c:pt idx="0">
                  <c:v>18.7</c:v>
                </c:pt>
              </c:numCache>
            </c:numRef>
          </c:val>
          <c:extLst>
            <c:ext xmlns:c16="http://schemas.microsoft.com/office/drawing/2014/chart" uri="{C3380CC4-5D6E-409C-BE32-E72D297353CC}">
              <c16:uniqueId val="{00000002-0BEE-46EF-9808-5DA6D83763FB}"/>
            </c:ext>
          </c:extLst>
        </c:ser>
        <c:ser>
          <c:idx val="3"/>
          <c:order val="3"/>
          <c:tx>
            <c:strRef>
              <c:f>Sheet1!$E$1</c:f>
              <c:strCache>
                <c:ptCount val="1"/>
                <c:pt idx="0">
                  <c:v>QAT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Tensorflow</c:v>
                </c:pt>
              </c:strCache>
            </c:strRef>
          </c:cat>
          <c:val>
            <c:numRef>
              <c:f>Sheet1!$E$2</c:f>
              <c:numCache>
                <c:formatCode>General</c:formatCode>
                <c:ptCount val="1"/>
                <c:pt idx="0">
                  <c:v>18.5</c:v>
                </c:pt>
              </c:numCache>
            </c:numRef>
          </c:val>
          <c:extLst>
            <c:ext xmlns:c16="http://schemas.microsoft.com/office/drawing/2014/chart" uri="{C3380CC4-5D6E-409C-BE32-E72D297353CC}">
              <c16:uniqueId val="{00000003-0BEE-46EF-9808-5DA6D83763FB}"/>
            </c:ext>
          </c:extLst>
        </c:ser>
        <c:dLbls>
          <c:dLblPos val="outEnd"/>
          <c:showLegendKey val="0"/>
          <c:showVal val="1"/>
          <c:showCatName val="0"/>
          <c:showSerName val="0"/>
          <c:showPercent val="0"/>
          <c:showBubbleSize val="0"/>
        </c:dLbls>
        <c:gapWidth val="219"/>
        <c:overlap val="-27"/>
        <c:axId val="1413745583"/>
        <c:axId val="1413742223"/>
      </c:barChart>
      <c:catAx>
        <c:axId val="1413745583"/>
        <c:scaling>
          <c:orientation val="minMax"/>
        </c:scaling>
        <c:delete val="1"/>
        <c:axPos val="b"/>
        <c:numFmt formatCode="General" sourceLinked="1"/>
        <c:majorTickMark val="none"/>
        <c:minorTickMark val="none"/>
        <c:tickLblPos val="nextTo"/>
        <c:crossAx val="1413742223"/>
        <c:crosses val="autoZero"/>
        <c:auto val="1"/>
        <c:lblAlgn val="ctr"/>
        <c:lblOffset val="100"/>
        <c:noMultiLvlLbl val="0"/>
      </c:catAx>
      <c:valAx>
        <c:axId val="1413742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745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CA" dirty="0" err="1"/>
              <a:t>Pytorch</a:t>
            </a:r>
            <a:r>
              <a:rPr lang="en-CA" dirty="0"/>
              <a:t> (</a:t>
            </a:r>
            <a:r>
              <a:rPr lang="en-CA" dirty="0" err="1"/>
              <a:t>ms</a:t>
            </a:r>
            <a:r>
              <a:rPr lang="en-CA" dirty="0"/>
              <a:t>/sample)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Baseline - GPU</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Sheet1!$B$2</c:f>
              <c:numCache>
                <c:formatCode>General</c:formatCode>
                <c:ptCount val="1"/>
                <c:pt idx="0">
                  <c:v>1.72</c:v>
                </c:pt>
              </c:numCache>
            </c:numRef>
          </c:val>
          <c:extLst>
            <c:ext xmlns:c16="http://schemas.microsoft.com/office/drawing/2014/chart" uri="{C3380CC4-5D6E-409C-BE32-E72D297353CC}">
              <c16:uniqueId val="{00000000-8ED6-4635-ACE7-8E3364C78EDE}"/>
            </c:ext>
          </c:extLst>
        </c:ser>
        <c:ser>
          <c:idx val="1"/>
          <c:order val="1"/>
          <c:tx>
            <c:strRef>
              <c:f>Sheet1!$C$1</c:f>
              <c:strCache>
                <c:ptCount val="1"/>
                <c:pt idx="0">
                  <c:v>Baseline - CPU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Sheet1!$C$2</c:f>
              <c:numCache>
                <c:formatCode>General</c:formatCode>
                <c:ptCount val="1"/>
                <c:pt idx="0">
                  <c:v>7.27</c:v>
                </c:pt>
              </c:numCache>
            </c:numRef>
          </c:val>
          <c:extLst>
            <c:ext xmlns:c16="http://schemas.microsoft.com/office/drawing/2014/chart" uri="{C3380CC4-5D6E-409C-BE32-E72D297353CC}">
              <c16:uniqueId val="{00000001-8ED6-4635-ACE7-8E3364C78EDE}"/>
            </c:ext>
          </c:extLst>
        </c:ser>
        <c:ser>
          <c:idx val="2"/>
          <c:order val="2"/>
          <c:tx>
            <c:strRef>
              <c:f>Sheet1!$D$1</c:f>
              <c:strCache>
                <c:ptCount val="1"/>
                <c:pt idx="0">
                  <c:v>PTQ</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Sheet1!$D$2</c:f>
              <c:numCache>
                <c:formatCode>General</c:formatCode>
                <c:ptCount val="1"/>
                <c:pt idx="0">
                  <c:v>3.01</c:v>
                </c:pt>
              </c:numCache>
            </c:numRef>
          </c:val>
          <c:extLst>
            <c:ext xmlns:c16="http://schemas.microsoft.com/office/drawing/2014/chart" uri="{C3380CC4-5D6E-409C-BE32-E72D297353CC}">
              <c16:uniqueId val="{00000002-8ED6-4635-ACE7-8E3364C78EDE}"/>
            </c:ext>
          </c:extLst>
        </c:ser>
        <c:ser>
          <c:idx val="3"/>
          <c:order val="3"/>
          <c:tx>
            <c:strRef>
              <c:f>Sheet1!$E$1</c:f>
              <c:strCache>
                <c:ptCount val="1"/>
                <c:pt idx="0">
                  <c:v>QAT</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Pytorch</c:v>
                </c:pt>
              </c:strCache>
            </c:strRef>
          </c:cat>
          <c:val>
            <c:numRef>
              <c:f>Sheet1!$E$2</c:f>
              <c:numCache>
                <c:formatCode>General</c:formatCode>
                <c:ptCount val="1"/>
                <c:pt idx="0">
                  <c:v>2.96</c:v>
                </c:pt>
              </c:numCache>
            </c:numRef>
          </c:val>
          <c:extLst>
            <c:ext xmlns:c16="http://schemas.microsoft.com/office/drawing/2014/chart" uri="{C3380CC4-5D6E-409C-BE32-E72D297353CC}">
              <c16:uniqueId val="{00000003-8ED6-4635-ACE7-8E3364C78EDE}"/>
            </c:ext>
          </c:extLst>
        </c:ser>
        <c:dLbls>
          <c:dLblPos val="outEnd"/>
          <c:showLegendKey val="0"/>
          <c:showVal val="1"/>
          <c:showCatName val="0"/>
          <c:showSerName val="0"/>
          <c:showPercent val="0"/>
          <c:showBubbleSize val="0"/>
        </c:dLbls>
        <c:gapWidth val="219"/>
        <c:overlap val="-27"/>
        <c:axId val="1413745583"/>
        <c:axId val="1413742223"/>
      </c:barChart>
      <c:catAx>
        <c:axId val="1413745583"/>
        <c:scaling>
          <c:orientation val="minMax"/>
        </c:scaling>
        <c:delete val="1"/>
        <c:axPos val="b"/>
        <c:numFmt formatCode="General" sourceLinked="1"/>
        <c:majorTickMark val="none"/>
        <c:minorTickMark val="none"/>
        <c:tickLblPos val="nextTo"/>
        <c:crossAx val="1413742223"/>
        <c:crosses val="autoZero"/>
        <c:auto val="1"/>
        <c:lblAlgn val="ctr"/>
        <c:lblOffset val="100"/>
        <c:noMultiLvlLbl val="0"/>
      </c:catAx>
      <c:valAx>
        <c:axId val="1413742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3745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945A2-120F-4B46-B095-302809055F13}" type="datetimeFigureOut">
              <a:rPr lang="en-CA" smtClean="0"/>
              <a:t>2023-05-12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54651-72AA-4170-AD23-51DA16E61BAE}" type="slidenum">
              <a:rPr lang="en-CA" smtClean="0"/>
              <a:t>‹#›</a:t>
            </a:fld>
            <a:endParaRPr lang="en-CA"/>
          </a:p>
        </p:txBody>
      </p:sp>
    </p:spTree>
    <p:extLst>
      <p:ext uri="{BB962C8B-B14F-4D97-AF65-F5344CB8AC3E}">
        <p14:creationId xmlns:p14="http://schemas.microsoft.com/office/powerpoint/2010/main" val="237820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5754651-72AA-4170-AD23-51DA16E61BAE}" type="slidenum">
              <a:rPr lang="en-CA" smtClean="0"/>
              <a:t>13</a:t>
            </a:fld>
            <a:endParaRPr lang="en-CA"/>
          </a:p>
        </p:txBody>
      </p:sp>
    </p:spTree>
    <p:extLst>
      <p:ext uri="{BB962C8B-B14F-4D97-AF65-F5344CB8AC3E}">
        <p14:creationId xmlns:p14="http://schemas.microsoft.com/office/powerpoint/2010/main" val="200966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FA4FA-1EA9-7E5D-3E32-2C5AB33B14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5601F7A-5E9F-6927-C62D-4662E4527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910C265-86E4-60E0-8D6F-A6930A9BE7EC}"/>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5" name="Footer Placeholder 4">
            <a:extLst>
              <a:ext uri="{FF2B5EF4-FFF2-40B4-BE49-F238E27FC236}">
                <a16:creationId xmlns:a16="http://schemas.microsoft.com/office/drawing/2014/main" id="{DBE07700-1E73-C07B-DAF7-5749804988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711EAB-1AED-1A86-748F-774FF7FC37F3}"/>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206049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74C3-F259-84F2-A3DD-15AEE9BB6A6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0F6896-81EB-892E-1F95-348963981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FEA74F-DADA-11A0-42D0-292F6F4098C6}"/>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5" name="Footer Placeholder 4">
            <a:extLst>
              <a:ext uri="{FF2B5EF4-FFF2-40B4-BE49-F238E27FC236}">
                <a16:creationId xmlns:a16="http://schemas.microsoft.com/office/drawing/2014/main" id="{66FB7135-4BF7-AA98-FD83-BA954B29EFD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733FBF-DFCB-675F-D73B-064617616ED5}"/>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5669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1EB328-30D7-60D5-ADF2-B6E5293DDC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D67C066-B86B-FB31-587A-FFB74F5F6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F4AEB4-C9A2-D499-C166-B7920635650B}"/>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5" name="Footer Placeholder 4">
            <a:extLst>
              <a:ext uri="{FF2B5EF4-FFF2-40B4-BE49-F238E27FC236}">
                <a16:creationId xmlns:a16="http://schemas.microsoft.com/office/drawing/2014/main" id="{AD6D97DB-F7BC-6D1B-EC4E-FAB1ECB9C8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8D9D75-5AF4-CE85-69C6-B1956A4D30B2}"/>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420168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24E5-31A9-A9EC-D57B-482EFFD7154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29BB847-92C8-89B8-916F-126BC2D79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F36406-ABE4-B63B-D328-CF2BBE133648}"/>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5" name="Footer Placeholder 4">
            <a:extLst>
              <a:ext uri="{FF2B5EF4-FFF2-40B4-BE49-F238E27FC236}">
                <a16:creationId xmlns:a16="http://schemas.microsoft.com/office/drawing/2014/main" id="{95ADD307-F5D7-21F1-4923-A412E2DBA5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88B600-BA30-4CC5-AFE6-F1FF2F96CFCD}"/>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3877641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46B8-996D-586B-0BD0-2A938B66B2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68C590E-DE85-274A-941B-97E9521707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8D20A-B2C6-85C2-3616-B249EE4173F9}"/>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5" name="Footer Placeholder 4">
            <a:extLst>
              <a:ext uri="{FF2B5EF4-FFF2-40B4-BE49-F238E27FC236}">
                <a16:creationId xmlns:a16="http://schemas.microsoft.com/office/drawing/2014/main" id="{31D80DE8-4746-EF16-FDCB-CBCEBAE842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E47B4E-F7D8-57D7-23B1-BC0D58B6822A}"/>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1023344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A9D8-36E9-2D92-1665-1DF5FA8463C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6CDF940-0CCA-F332-C4EF-6EB5EB3C2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0B8556E-EF96-FC9A-55FF-DDCAF81D6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6F84028-E0B3-672B-ADBF-8643CE2743EF}"/>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6" name="Footer Placeholder 5">
            <a:extLst>
              <a:ext uri="{FF2B5EF4-FFF2-40B4-BE49-F238E27FC236}">
                <a16:creationId xmlns:a16="http://schemas.microsoft.com/office/drawing/2014/main" id="{2F6E7DD5-3FC4-8CF0-46AB-82D03DBABC6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70045D-FC7F-58B6-EB75-3C79F9A934D8}"/>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192332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1ABA-B80E-606F-9908-9C5540FBF18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791EC6-E76F-C92A-CBEC-CF468A16C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1CC563-8428-1F31-A975-192ACA69A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14C7EB-D0C8-D867-EDD7-5742528E5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160D59-FF22-FE33-AD97-C26DDFF08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326AD70-B2A3-EA40-9A89-785C2AE38A78}"/>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8" name="Footer Placeholder 7">
            <a:extLst>
              <a:ext uri="{FF2B5EF4-FFF2-40B4-BE49-F238E27FC236}">
                <a16:creationId xmlns:a16="http://schemas.microsoft.com/office/drawing/2014/main" id="{8C3F29E3-EF25-0474-10C1-D924A7BE04C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4E08398-C851-5B45-AB96-86B0E8CDFD9B}"/>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44419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0571-ABFB-432B-15F5-086CB96C299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062D088-3244-65D4-9E97-6A1BCD86297A}"/>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4" name="Footer Placeholder 3">
            <a:extLst>
              <a:ext uri="{FF2B5EF4-FFF2-40B4-BE49-F238E27FC236}">
                <a16:creationId xmlns:a16="http://schemas.microsoft.com/office/drawing/2014/main" id="{B744681E-6864-7BB6-32E0-9176D79E287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59505D-7205-DC67-9E42-2A1DC681FEDC}"/>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371188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23DD8-2533-A286-E851-A959BB160A5F}"/>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3" name="Footer Placeholder 2">
            <a:extLst>
              <a:ext uri="{FF2B5EF4-FFF2-40B4-BE49-F238E27FC236}">
                <a16:creationId xmlns:a16="http://schemas.microsoft.com/office/drawing/2014/main" id="{1B0E2382-2729-F291-5B5D-59319A74015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1045BAA-6438-5CCF-BF42-F0E60BC6970A}"/>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1830045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DEA3-C8D5-02AD-6B90-5672D4877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DE341A-9E08-6B6F-0F99-4DA705B4F3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A579A87-7235-84C8-59B9-2213E5770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30AE66-B765-5C2A-3377-FB73B8A420AE}"/>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6" name="Footer Placeholder 5">
            <a:extLst>
              <a:ext uri="{FF2B5EF4-FFF2-40B4-BE49-F238E27FC236}">
                <a16:creationId xmlns:a16="http://schemas.microsoft.com/office/drawing/2014/main" id="{8B29972E-BF63-2DAE-C9C6-3091B3727FF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05BE14-1281-BB39-2BBE-91609D96C5CD}"/>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500646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1D3D-F576-75E2-E543-CD9C459E5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1108CC4-DDCB-089C-0EF8-8313D954E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11E28F1-4F90-6E48-625A-CA03D4CB4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945766-9874-EA6A-6BF7-03BC0357848A}"/>
              </a:ext>
            </a:extLst>
          </p:cNvPr>
          <p:cNvSpPr>
            <a:spLocks noGrp="1"/>
          </p:cNvSpPr>
          <p:nvPr>
            <p:ph type="dt" sz="half" idx="10"/>
          </p:nvPr>
        </p:nvSpPr>
        <p:spPr/>
        <p:txBody>
          <a:bodyPr/>
          <a:lstStyle/>
          <a:p>
            <a:fld id="{B01024FA-6D44-46BF-9346-57B80D192031}" type="datetimeFigureOut">
              <a:rPr lang="en-CA" smtClean="0"/>
              <a:t>2023-05-12</a:t>
            </a:fld>
            <a:endParaRPr lang="en-CA"/>
          </a:p>
        </p:txBody>
      </p:sp>
      <p:sp>
        <p:nvSpPr>
          <p:cNvPr id="6" name="Footer Placeholder 5">
            <a:extLst>
              <a:ext uri="{FF2B5EF4-FFF2-40B4-BE49-F238E27FC236}">
                <a16:creationId xmlns:a16="http://schemas.microsoft.com/office/drawing/2014/main" id="{375A553F-7708-152A-8BE1-3F024F93B6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58BE1E2-DEDD-701C-4A4E-2C3C0E410BEF}"/>
              </a:ext>
            </a:extLst>
          </p:cNvPr>
          <p:cNvSpPr>
            <a:spLocks noGrp="1"/>
          </p:cNvSpPr>
          <p:nvPr>
            <p:ph type="sldNum" sz="quarter" idx="12"/>
          </p:nvPr>
        </p:nvSpPr>
        <p:spPr/>
        <p:txBody>
          <a:bodyPr/>
          <a:lstStyle/>
          <a:p>
            <a:fld id="{173BB9B2-F469-4843-8E13-D4883DC3360A}" type="slidenum">
              <a:rPr lang="en-CA" smtClean="0"/>
              <a:t>‹#›</a:t>
            </a:fld>
            <a:endParaRPr lang="en-CA"/>
          </a:p>
        </p:txBody>
      </p:sp>
    </p:spTree>
    <p:extLst>
      <p:ext uri="{BB962C8B-B14F-4D97-AF65-F5344CB8AC3E}">
        <p14:creationId xmlns:p14="http://schemas.microsoft.com/office/powerpoint/2010/main" val="310498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438A57-C797-350F-3BEB-FFCBFEA0C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CDFE72-1C66-5841-55B8-AED833FA3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2763AE-CFBF-7EF4-1AF1-9FEF201E4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024FA-6D44-46BF-9346-57B80D192031}" type="datetimeFigureOut">
              <a:rPr lang="en-CA" smtClean="0"/>
              <a:t>2023-05-12</a:t>
            </a:fld>
            <a:endParaRPr lang="en-CA"/>
          </a:p>
        </p:txBody>
      </p:sp>
      <p:sp>
        <p:nvSpPr>
          <p:cNvPr id="5" name="Footer Placeholder 4">
            <a:extLst>
              <a:ext uri="{FF2B5EF4-FFF2-40B4-BE49-F238E27FC236}">
                <a16:creationId xmlns:a16="http://schemas.microsoft.com/office/drawing/2014/main" id="{B48DD6A4-7D46-C933-83C3-00D988595F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9B302DD-5692-BE91-176F-F24581645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BB9B2-F469-4843-8E13-D4883DC3360A}" type="slidenum">
              <a:rPr lang="en-CA" smtClean="0"/>
              <a:t>‹#›</a:t>
            </a:fld>
            <a:endParaRPr lang="en-CA"/>
          </a:p>
        </p:txBody>
      </p:sp>
    </p:spTree>
    <p:extLst>
      <p:ext uri="{BB962C8B-B14F-4D97-AF65-F5344CB8AC3E}">
        <p14:creationId xmlns:p14="http://schemas.microsoft.com/office/powerpoint/2010/main" val="4276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nsorflow.org/model_optimization/guide/quantization/training_comprehensive_guide#setup_defaultdensequantizeconfig" TargetMode="External"/><Relationship Id="rId2" Type="http://schemas.openxmlformats.org/officeDocument/2006/relationships/hyperlink" Target="https://pytorch.org/blog/quantization-in-practice/#quantization-aware-training-qat" TargetMode="External"/><Relationship Id="rId1" Type="http://schemas.openxmlformats.org/officeDocument/2006/relationships/slideLayout" Target="../slideLayouts/slideLayout2.xml"/><Relationship Id="rId4" Type="http://schemas.openxmlformats.org/officeDocument/2006/relationships/hyperlink" Target="https://github.com/leima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1DE2-DCA1-28E4-D082-241B17E99FC0}"/>
              </a:ext>
            </a:extLst>
          </p:cNvPr>
          <p:cNvSpPr>
            <a:spLocks noGrp="1"/>
          </p:cNvSpPr>
          <p:nvPr>
            <p:ph type="ctrTitle"/>
          </p:nvPr>
        </p:nvSpPr>
        <p:spPr>
          <a:xfrm>
            <a:off x="1317171" y="1041400"/>
            <a:ext cx="9557657" cy="2387600"/>
          </a:xfrm>
        </p:spPr>
        <p:txBody>
          <a:bodyPr>
            <a:normAutofit fontScale="90000"/>
          </a:bodyPr>
          <a:lstStyle/>
          <a:p>
            <a:r>
              <a:rPr lang="en-CA" b="1" dirty="0"/>
              <a:t>Quantization Support Comparison for Pytorch and TensorFlow</a:t>
            </a:r>
          </a:p>
        </p:txBody>
      </p:sp>
      <p:sp>
        <p:nvSpPr>
          <p:cNvPr id="3" name="Subtitle 2">
            <a:extLst>
              <a:ext uri="{FF2B5EF4-FFF2-40B4-BE49-F238E27FC236}">
                <a16:creationId xmlns:a16="http://schemas.microsoft.com/office/drawing/2014/main" id="{E34810B3-4106-49F4-BFA5-951A01CDB89B}"/>
              </a:ext>
            </a:extLst>
          </p:cNvPr>
          <p:cNvSpPr>
            <a:spLocks noGrp="1"/>
          </p:cNvSpPr>
          <p:nvPr>
            <p:ph type="subTitle" idx="1"/>
          </p:nvPr>
        </p:nvSpPr>
        <p:spPr/>
        <p:txBody>
          <a:bodyPr/>
          <a:lstStyle/>
          <a:p>
            <a:endParaRPr lang="en-CA" dirty="0"/>
          </a:p>
          <a:p>
            <a:r>
              <a:rPr lang="en-CA" dirty="0"/>
              <a:t>Abhi Lad – al4363</a:t>
            </a:r>
          </a:p>
          <a:p>
            <a:r>
              <a:rPr lang="en-CA" dirty="0"/>
              <a:t>HPML Final Project</a:t>
            </a:r>
          </a:p>
        </p:txBody>
      </p:sp>
    </p:spTree>
    <p:extLst>
      <p:ext uri="{BB962C8B-B14F-4D97-AF65-F5344CB8AC3E}">
        <p14:creationId xmlns:p14="http://schemas.microsoft.com/office/powerpoint/2010/main" val="149621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8A3B-3156-2CFE-9F42-D22E30682738}"/>
              </a:ext>
            </a:extLst>
          </p:cNvPr>
          <p:cNvSpPr>
            <a:spLocks noGrp="1"/>
          </p:cNvSpPr>
          <p:nvPr>
            <p:ph type="title"/>
          </p:nvPr>
        </p:nvSpPr>
        <p:spPr/>
        <p:txBody>
          <a:bodyPr/>
          <a:lstStyle/>
          <a:p>
            <a:r>
              <a:rPr lang="en-CA" b="1" dirty="0"/>
              <a:t>Evaluation - Accuracy</a:t>
            </a:r>
          </a:p>
        </p:txBody>
      </p:sp>
      <p:graphicFrame>
        <p:nvGraphicFramePr>
          <p:cNvPr id="6" name="Content Placeholder 5">
            <a:extLst>
              <a:ext uri="{FF2B5EF4-FFF2-40B4-BE49-F238E27FC236}">
                <a16:creationId xmlns:a16="http://schemas.microsoft.com/office/drawing/2014/main" id="{5B9D06B6-2C24-3AB4-8203-1C8FA5E3C60E}"/>
              </a:ext>
            </a:extLst>
          </p:cNvPr>
          <p:cNvGraphicFramePr>
            <a:graphicFrameLocks noGrp="1"/>
          </p:cNvGraphicFramePr>
          <p:nvPr>
            <p:ph idx="1"/>
            <p:extLst>
              <p:ext uri="{D42A27DB-BD31-4B8C-83A1-F6EECF244321}">
                <p14:modId xmlns:p14="http://schemas.microsoft.com/office/powerpoint/2010/main" val="1596910748"/>
              </p:ext>
            </p:extLst>
          </p:nvPr>
        </p:nvGraphicFramePr>
        <p:xfrm>
          <a:off x="838199" y="1825625"/>
          <a:ext cx="4887686"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5">
            <a:extLst>
              <a:ext uri="{FF2B5EF4-FFF2-40B4-BE49-F238E27FC236}">
                <a16:creationId xmlns:a16="http://schemas.microsoft.com/office/drawing/2014/main" id="{9F7AD3D1-0114-7851-4B57-24ABA0880719}"/>
              </a:ext>
            </a:extLst>
          </p:cNvPr>
          <p:cNvGraphicFramePr>
            <a:graphicFrameLocks/>
          </p:cNvGraphicFramePr>
          <p:nvPr>
            <p:extLst>
              <p:ext uri="{D42A27DB-BD31-4B8C-83A1-F6EECF244321}">
                <p14:modId xmlns:p14="http://schemas.microsoft.com/office/powerpoint/2010/main" val="3144564947"/>
              </p:ext>
            </p:extLst>
          </p:nvPr>
        </p:nvGraphicFramePr>
        <p:xfrm>
          <a:off x="6466117" y="1825625"/>
          <a:ext cx="4887686"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1310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8A3B-3156-2CFE-9F42-D22E30682738}"/>
              </a:ext>
            </a:extLst>
          </p:cNvPr>
          <p:cNvSpPr>
            <a:spLocks noGrp="1"/>
          </p:cNvSpPr>
          <p:nvPr>
            <p:ph type="title"/>
          </p:nvPr>
        </p:nvSpPr>
        <p:spPr/>
        <p:txBody>
          <a:bodyPr/>
          <a:lstStyle/>
          <a:p>
            <a:r>
              <a:rPr lang="en-CA" b="1" dirty="0"/>
              <a:t>Evaluation - Inference Time</a:t>
            </a:r>
          </a:p>
        </p:txBody>
      </p:sp>
      <p:graphicFrame>
        <p:nvGraphicFramePr>
          <p:cNvPr id="7" name="Content Placeholder 5">
            <a:extLst>
              <a:ext uri="{FF2B5EF4-FFF2-40B4-BE49-F238E27FC236}">
                <a16:creationId xmlns:a16="http://schemas.microsoft.com/office/drawing/2014/main" id="{9F7AD3D1-0114-7851-4B57-24ABA0880719}"/>
              </a:ext>
            </a:extLst>
          </p:cNvPr>
          <p:cNvGraphicFramePr>
            <a:graphicFrameLocks/>
          </p:cNvGraphicFramePr>
          <p:nvPr>
            <p:extLst>
              <p:ext uri="{D42A27DB-BD31-4B8C-83A1-F6EECF244321}">
                <p14:modId xmlns:p14="http://schemas.microsoft.com/office/powerpoint/2010/main" val="3230410375"/>
              </p:ext>
            </p:extLst>
          </p:nvPr>
        </p:nvGraphicFramePr>
        <p:xfrm>
          <a:off x="6466116" y="1825625"/>
          <a:ext cx="4887686"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5">
            <a:extLst>
              <a:ext uri="{FF2B5EF4-FFF2-40B4-BE49-F238E27FC236}">
                <a16:creationId xmlns:a16="http://schemas.microsoft.com/office/drawing/2014/main" id="{B01F7D68-7F89-C386-A5C8-C6F7CC85AB03}"/>
              </a:ext>
            </a:extLst>
          </p:cNvPr>
          <p:cNvGraphicFramePr>
            <a:graphicFrameLocks/>
          </p:cNvGraphicFramePr>
          <p:nvPr>
            <p:extLst>
              <p:ext uri="{D42A27DB-BD31-4B8C-83A1-F6EECF244321}">
                <p14:modId xmlns:p14="http://schemas.microsoft.com/office/powerpoint/2010/main" val="2307697122"/>
              </p:ext>
            </p:extLst>
          </p:nvPr>
        </p:nvGraphicFramePr>
        <p:xfrm>
          <a:off x="838198" y="1825625"/>
          <a:ext cx="4887686"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990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FBCA-B2EF-F982-5651-92DD3BDB0AF8}"/>
              </a:ext>
            </a:extLst>
          </p:cNvPr>
          <p:cNvSpPr>
            <a:spLocks noGrp="1"/>
          </p:cNvSpPr>
          <p:nvPr>
            <p:ph type="title"/>
          </p:nvPr>
        </p:nvSpPr>
        <p:spPr/>
        <p:txBody>
          <a:bodyPr/>
          <a:lstStyle/>
          <a:p>
            <a:r>
              <a:rPr lang="en-CA" b="1" dirty="0"/>
              <a:t>Evaluation - Model Size and Training Time</a:t>
            </a:r>
          </a:p>
        </p:txBody>
      </p:sp>
      <p:graphicFrame>
        <p:nvGraphicFramePr>
          <p:cNvPr id="4" name="Table 4">
            <a:extLst>
              <a:ext uri="{FF2B5EF4-FFF2-40B4-BE49-F238E27FC236}">
                <a16:creationId xmlns:a16="http://schemas.microsoft.com/office/drawing/2014/main" id="{A4823734-CEBB-517A-73F0-D155BD54C3E8}"/>
              </a:ext>
            </a:extLst>
          </p:cNvPr>
          <p:cNvGraphicFramePr>
            <a:graphicFrameLocks noGrp="1"/>
          </p:cNvGraphicFramePr>
          <p:nvPr>
            <p:ph idx="1"/>
            <p:extLst>
              <p:ext uri="{D42A27DB-BD31-4B8C-83A1-F6EECF244321}">
                <p14:modId xmlns:p14="http://schemas.microsoft.com/office/powerpoint/2010/main" val="2864663455"/>
              </p:ext>
            </p:extLst>
          </p:nvPr>
        </p:nvGraphicFramePr>
        <p:xfrm>
          <a:off x="838200" y="1825625"/>
          <a:ext cx="10515600" cy="11074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844358526"/>
                    </a:ext>
                  </a:extLst>
                </a:gridCol>
                <a:gridCol w="2628900">
                  <a:extLst>
                    <a:ext uri="{9D8B030D-6E8A-4147-A177-3AD203B41FA5}">
                      <a16:colId xmlns:a16="http://schemas.microsoft.com/office/drawing/2014/main" val="3867103256"/>
                    </a:ext>
                  </a:extLst>
                </a:gridCol>
                <a:gridCol w="2628900">
                  <a:extLst>
                    <a:ext uri="{9D8B030D-6E8A-4147-A177-3AD203B41FA5}">
                      <a16:colId xmlns:a16="http://schemas.microsoft.com/office/drawing/2014/main" val="4232994778"/>
                    </a:ext>
                  </a:extLst>
                </a:gridCol>
                <a:gridCol w="2628900">
                  <a:extLst>
                    <a:ext uri="{9D8B030D-6E8A-4147-A177-3AD203B41FA5}">
                      <a16:colId xmlns:a16="http://schemas.microsoft.com/office/drawing/2014/main" val="2920391857"/>
                    </a:ext>
                  </a:extLst>
                </a:gridCol>
              </a:tblGrid>
              <a:tr h="370840">
                <a:tc>
                  <a:txBody>
                    <a:bodyPr/>
                    <a:lstStyle/>
                    <a:p>
                      <a:r>
                        <a:rPr lang="en-CA" b="1" dirty="0"/>
                        <a:t>Model Size</a:t>
                      </a:r>
                    </a:p>
                  </a:txBody>
                  <a:tcPr>
                    <a:solidFill>
                      <a:schemeClr val="bg1">
                        <a:lumMod val="85000"/>
                      </a:schemeClr>
                    </a:solidFill>
                  </a:tcPr>
                </a:tc>
                <a:tc>
                  <a:txBody>
                    <a:bodyPr/>
                    <a:lstStyle/>
                    <a:p>
                      <a:r>
                        <a:rPr lang="en-CA" b="1" dirty="0"/>
                        <a:t>Baseline Model (MB)</a:t>
                      </a:r>
                    </a:p>
                  </a:txBody>
                  <a:tcPr>
                    <a:solidFill>
                      <a:schemeClr val="bg1">
                        <a:lumMod val="85000"/>
                      </a:schemeClr>
                    </a:solidFill>
                  </a:tcPr>
                </a:tc>
                <a:tc>
                  <a:txBody>
                    <a:bodyPr/>
                    <a:lstStyle/>
                    <a:p>
                      <a:r>
                        <a:rPr lang="en-CA" b="1" dirty="0"/>
                        <a:t>Quantized Model (MB)</a:t>
                      </a:r>
                    </a:p>
                  </a:txBody>
                  <a:tcPr>
                    <a:solidFill>
                      <a:schemeClr val="bg1">
                        <a:lumMod val="85000"/>
                      </a:schemeClr>
                    </a:solidFill>
                  </a:tcPr>
                </a:tc>
                <a:tc>
                  <a:txBody>
                    <a:bodyPr/>
                    <a:lstStyle/>
                    <a:p>
                      <a:r>
                        <a:rPr lang="en-CA" b="1" dirty="0"/>
                        <a:t>% reduction in model size</a:t>
                      </a:r>
                    </a:p>
                  </a:txBody>
                  <a:tcPr>
                    <a:solidFill>
                      <a:schemeClr val="bg1">
                        <a:lumMod val="85000"/>
                      </a:schemeClr>
                    </a:solidFill>
                  </a:tcPr>
                </a:tc>
                <a:extLst>
                  <a:ext uri="{0D108BD9-81ED-4DB2-BD59-A6C34878D82A}">
                    <a16:rowId xmlns:a16="http://schemas.microsoft.com/office/drawing/2014/main" val="1689183566"/>
                  </a:ext>
                </a:extLst>
              </a:tr>
              <a:tr h="370840">
                <a:tc>
                  <a:txBody>
                    <a:bodyPr/>
                    <a:lstStyle/>
                    <a:p>
                      <a:r>
                        <a:rPr lang="en-CA" b="1" dirty="0"/>
                        <a:t>Pytorch</a:t>
                      </a:r>
                    </a:p>
                  </a:txBody>
                  <a:tcPr/>
                </a:tc>
                <a:tc>
                  <a:txBody>
                    <a:bodyPr/>
                    <a:lstStyle/>
                    <a:p>
                      <a:r>
                        <a:rPr lang="en-CA" dirty="0"/>
                        <a:t>42.62</a:t>
                      </a:r>
                    </a:p>
                  </a:txBody>
                  <a:tcPr/>
                </a:tc>
                <a:tc>
                  <a:txBody>
                    <a:bodyPr/>
                    <a:lstStyle/>
                    <a:p>
                      <a:r>
                        <a:rPr lang="en-CA" dirty="0"/>
                        <a:t>10.76</a:t>
                      </a:r>
                    </a:p>
                  </a:txBody>
                  <a:tcPr/>
                </a:tc>
                <a:tc>
                  <a:txBody>
                    <a:bodyPr/>
                    <a:lstStyle/>
                    <a:p>
                      <a:r>
                        <a:rPr lang="en-CA" dirty="0"/>
                        <a:t>74.7</a:t>
                      </a:r>
                    </a:p>
                  </a:txBody>
                  <a:tcPr>
                    <a:solidFill>
                      <a:schemeClr val="accent6">
                        <a:lumMod val="60000"/>
                        <a:lumOff val="40000"/>
                      </a:schemeClr>
                    </a:solidFill>
                  </a:tcPr>
                </a:tc>
                <a:extLst>
                  <a:ext uri="{0D108BD9-81ED-4DB2-BD59-A6C34878D82A}">
                    <a16:rowId xmlns:a16="http://schemas.microsoft.com/office/drawing/2014/main" val="270730887"/>
                  </a:ext>
                </a:extLst>
              </a:tr>
              <a:tr h="241209">
                <a:tc>
                  <a:txBody>
                    <a:bodyPr/>
                    <a:lstStyle/>
                    <a:p>
                      <a:r>
                        <a:rPr lang="en-CA" b="1" dirty="0"/>
                        <a:t>TensorFlow</a:t>
                      </a:r>
                    </a:p>
                  </a:txBody>
                  <a:tcPr/>
                </a:tc>
                <a:tc>
                  <a:txBody>
                    <a:bodyPr/>
                    <a:lstStyle/>
                    <a:p>
                      <a:r>
                        <a:rPr lang="en-CA" dirty="0"/>
                        <a:t>42.61</a:t>
                      </a:r>
                    </a:p>
                  </a:txBody>
                  <a:tcPr/>
                </a:tc>
                <a:tc>
                  <a:txBody>
                    <a:bodyPr/>
                    <a:lstStyle/>
                    <a:p>
                      <a:r>
                        <a:rPr lang="en-CA" dirty="0"/>
                        <a:t>11.31</a:t>
                      </a:r>
                    </a:p>
                  </a:txBody>
                  <a:tcPr/>
                </a:tc>
                <a:tc>
                  <a:txBody>
                    <a:bodyPr/>
                    <a:lstStyle/>
                    <a:p>
                      <a:r>
                        <a:rPr lang="en-CA" dirty="0"/>
                        <a:t>73.4</a:t>
                      </a:r>
                    </a:p>
                  </a:txBody>
                  <a:tcPr>
                    <a:noFill/>
                  </a:tcPr>
                </a:tc>
                <a:extLst>
                  <a:ext uri="{0D108BD9-81ED-4DB2-BD59-A6C34878D82A}">
                    <a16:rowId xmlns:a16="http://schemas.microsoft.com/office/drawing/2014/main" val="1897444977"/>
                  </a:ext>
                </a:extLst>
              </a:tr>
            </a:tbl>
          </a:graphicData>
        </a:graphic>
      </p:graphicFrame>
      <p:graphicFrame>
        <p:nvGraphicFramePr>
          <p:cNvPr id="5" name="Table 4">
            <a:extLst>
              <a:ext uri="{FF2B5EF4-FFF2-40B4-BE49-F238E27FC236}">
                <a16:creationId xmlns:a16="http://schemas.microsoft.com/office/drawing/2014/main" id="{30191D1C-9562-27A6-CEC1-E6A5765C380B}"/>
              </a:ext>
            </a:extLst>
          </p:cNvPr>
          <p:cNvGraphicFramePr>
            <a:graphicFrameLocks/>
          </p:cNvGraphicFramePr>
          <p:nvPr>
            <p:extLst>
              <p:ext uri="{D42A27DB-BD31-4B8C-83A1-F6EECF244321}">
                <p14:modId xmlns:p14="http://schemas.microsoft.com/office/powerpoint/2010/main" val="2636298032"/>
              </p:ext>
            </p:extLst>
          </p:nvPr>
        </p:nvGraphicFramePr>
        <p:xfrm>
          <a:off x="838200" y="3429000"/>
          <a:ext cx="10515600" cy="11074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844358526"/>
                    </a:ext>
                  </a:extLst>
                </a:gridCol>
                <a:gridCol w="2628900">
                  <a:extLst>
                    <a:ext uri="{9D8B030D-6E8A-4147-A177-3AD203B41FA5}">
                      <a16:colId xmlns:a16="http://schemas.microsoft.com/office/drawing/2014/main" val="3867103256"/>
                    </a:ext>
                  </a:extLst>
                </a:gridCol>
                <a:gridCol w="2628900">
                  <a:extLst>
                    <a:ext uri="{9D8B030D-6E8A-4147-A177-3AD203B41FA5}">
                      <a16:colId xmlns:a16="http://schemas.microsoft.com/office/drawing/2014/main" val="4232994778"/>
                    </a:ext>
                  </a:extLst>
                </a:gridCol>
                <a:gridCol w="2628900">
                  <a:extLst>
                    <a:ext uri="{9D8B030D-6E8A-4147-A177-3AD203B41FA5}">
                      <a16:colId xmlns:a16="http://schemas.microsoft.com/office/drawing/2014/main" val="2920391857"/>
                    </a:ext>
                  </a:extLst>
                </a:gridCol>
              </a:tblGrid>
              <a:tr h="370840">
                <a:tc>
                  <a:txBody>
                    <a:bodyPr/>
                    <a:lstStyle/>
                    <a:p>
                      <a:r>
                        <a:rPr lang="en-CA" b="1" dirty="0"/>
                        <a:t>Training Time</a:t>
                      </a:r>
                    </a:p>
                  </a:txBody>
                  <a:tcPr>
                    <a:solidFill>
                      <a:schemeClr val="bg1">
                        <a:lumMod val="85000"/>
                      </a:schemeClr>
                    </a:solidFill>
                  </a:tcPr>
                </a:tc>
                <a:tc>
                  <a:txBody>
                    <a:bodyPr/>
                    <a:lstStyle/>
                    <a:p>
                      <a:r>
                        <a:rPr lang="en-CA" b="1" dirty="0"/>
                        <a:t>Baseline Model (s)</a:t>
                      </a:r>
                    </a:p>
                  </a:txBody>
                  <a:tcPr>
                    <a:solidFill>
                      <a:schemeClr val="bg1">
                        <a:lumMod val="85000"/>
                      </a:schemeClr>
                    </a:solidFill>
                  </a:tcPr>
                </a:tc>
                <a:tc>
                  <a:txBody>
                    <a:bodyPr/>
                    <a:lstStyle/>
                    <a:p>
                      <a:r>
                        <a:rPr lang="en-CA" b="1" dirty="0"/>
                        <a:t>QAT Model (s)</a:t>
                      </a:r>
                    </a:p>
                  </a:txBody>
                  <a:tcPr>
                    <a:solidFill>
                      <a:schemeClr val="bg1">
                        <a:lumMod val="85000"/>
                      </a:schemeClr>
                    </a:solidFill>
                  </a:tcPr>
                </a:tc>
                <a:tc>
                  <a:txBody>
                    <a:bodyPr/>
                    <a:lstStyle/>
                    <a:p>
                      <a:r>
                        <a:rPr lang="en-CA" b="1" dirty="0"/>
                        <a:t>% increase in time</a:t>
                      </a:r>
                    </a:p>
                  </a:txBody>
                  <a:tcPr>
                    <a:solidFill>
                      <a:schemeClr val="bg1">
                        <a:lumMod val="85000"/>
                      </a:schemeClr>
                    </a:solidFill>
                  </a:tcPr>
                </a:tc>
                <a:extLst>
                  <a:ext uri="{0D108BD9-81ED-4DB2-BD59-A6C34878D82A}">
                    <a16:rowId xmlns:a16="http://schemas.microsoft.com/office/drawing/2014/main" val="1689183566"/>
                  </a:ext>
                </a:extLst>
              </a:tr>
              <a:tr h="370840">
                <a:tc>
                  <a:txBody>
                    <a:bodyPr/>
                    <a:lstStyle/>
                    <a:p>
                      <a:r>
                        <a:rPr lang="en-CA" b="1" dirty="0"/>
                        <a:t>Pytorch</a:t>
                      </a:r>
                    </a:p>
                  </a:txBody>
                  <a:tcPr/>
                </a:tc>
                <a:tc>
                  <a:txBody>
                    <a:bodyPr/>
                    <a:lstStyle/>
                    <a:p>
                      <a:r>
                        <a:rPr lang="en-CA" dirty="0"/>
                        <a:t>16.80</a:t>
                      </a:r>
                    </a:p>
                  </a:txBody>
                  <a:tcPr/>
                </a:tc>
                <a:tc>
                  <a:txBody>
                    <a:bodyPr/>
                    <a:lstStyle/>
                    <a:p>
                      <a:r>
                        <a:rPr lang="en-CA" dirty="0"/>
                        <a:t>32.82</a:t>
                      </a:r>
                    </a:p>
                  </a:txBody>
                  <a:tcPr/>
                </a:tc>
                <a:tc>
                  <a:txBody>
                    <a:bodyPr/>
                    <a:lstStyle/>
                    <a:p>
                      <a:r>
                        <a:rPr lang="en-CA" dirty="0"/>
                        <a:t>95.3</a:t>
                      </a:r>
                    </a:p>
                  </a:txBody>
                  <a:tcPr/>
                </a:tc>
                <a:extLst>
                  <a:ext uri="{0D108BD9-81ED-4DB2-BD59-A6C34878D82A}">
                    <a16:rowId xmlns:a16="http://schemas.microsoft.com/office/drawing/2014/main" val="270730887"/>
                  </a:ext>
                </a:extLst>
              </a:tr>
              <a:tr h="270691">
                <a:tc>
                  <a:txBody>
                    <a:bodyPr/>
                    <a:lstStyle/>
                    <a:p>
                      <a:r>
                        <a:rPr lang="en-CA" b="1" dirty="0"/>
                        <a:t>TensorFlow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18.04</a:t>
                      </a:r>
                    </a:p>
                  </a:txBody>
                  <a:tcPr/>
                </a:tc>
                <a:tc>
                  <a:txBody>
                    <a:bodyPr/>
                    <a:lstStyle/>
                    <a:p>
                      <a:r>
                        <a:rPr lang="en-CA" dirty="0"/>
                        <a:t>57.34</a:t>
                      </a:r>
                    </a:p>
                  </a:txBody>
                  <a:tcPr/>
                </a:tc>
                <a:tc>
                  <a:txBody>
                    <a:bodyPr/>
                    <a:lstStyle/>
                    <a:p>
                      <a:r>
                        <a:rPr lang="en-CA" dirty="0"/>
                        <a:t>217.8</a:t>
                      </a:r>
                    </a:p>
                  </a:txBody>
                  <a:tcPr>
                    <a:solidFill>
                      <a:schemeClr val="accent2">
                        <a:lumMod val="60000"/>
                        <a:lumOff val="40000"/>
                      </a:schemeClr>
                    </a:solidFill>
                  </a:tcPr>
                </a:tc>
                <a:extLst>
                  <a:ext uri="{0D108BD9-81ED-4DB2-BD59-A6C34878D82A}">
                    <a16:rowId xmlns:a16="http://schemas.microsoft.com/office/drawing/2014/main" val="1897444977"/>
                  </a:ext>
                </a:extLst>
              </a:tr>
            </a:tbl>
          </a:graphicData>
        </a:graphic>
      </p:graphicFrame>
      <p:graphicFrame>
        <p:nvGraphicFramePr>
          <p:cNvPr id="6" name="Table 4">
            <a:extLst>
              <a:ext uri="{FF2B5EF4-FFF2-40B4-BE49-F238E27FC236}">
                <a16:creationId xmlns:a16="http://schemas.microsoft.com/office/drawing/2014/main" id="{FC18328C-D037-EA9B-AE4E-71C05193452D}"/>
              </a:ext>
            </a:extLst>
          </p:cNvPr>
          <p:cNvGraphicFramePr>
            <a:graphicFrameLocks/>
          </p:cNvGraphicFramePr>
          <p:nvPr>
            <p:extLst>
              <p:ext uri="{D42A27DB-BD31-4B8C-83A1-F6EECF244321}">
                <p14:modId xmlns:p14="http://schemas.microsoft.com/office/powerpoint/2010/main" val="2797179619"/>
              </p:ext>
            </p:extLst>
          </p:nvPr>
        </p:nvGraphicFramePr>
        <p:xfrm>
          <a:off x="3467100" y="5130347"/>
          <a:ext cx="5257800" cy="111252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3844358526"/>
                    </a:ext>
                  </a:extLst>
                </a:gridCol>
                <a:gridCol w="2628900">
                  <a:extLst>
                    <a:ext uri="{9D8B030D-6E8A-4147-A177-3AD203B41FA5}">
                      <a16:colId xmlns:a16="http://schemas.microsoft.com/office/drawing/2014/main" val="3867103256"/>
                    </a:ext>
                  </a:extLst>
                </a:gridCol>
              </a:tblGrid>
              <a:tr h="370840">
                <a:tc>
                  <a:txBody>
                    <a:bodyPr/>
                    <a:lstStyle/>
                    <a:p>
                      <a:endParaRPr lang="en-CA" dirty="0"/>
                    </a:p>
                  </a:txBody>
                  <a:tcPr>
                    <a:solidFill>
                      <a:schemeClr val="bg1">
                        <a:lumMod val="85000"/>
                      </a:schemeClr>
                    </a:solidFill>
                  </a:tcPr>
                </a:tc>
                <a:tc>
                  <a:txBody>
                    <a:bodyPr/>
                    <a:lstStyle/>
                    <a:p>
                      <a:r>
                        <a:rPr lang="en-CA" b="1" dirty="0"/>
                        <a:t>PTQ Calibration Time (s)</a:t>
                      </a:r>
                    </a:p>
                  </a:txBody>
                  <a:tcPr>
                    <a:solidFill>
                      <a:schemeClr val="bg1">
                        <a:lumMod val="85000"/>
                      </a:schemeClr>
                    </a:solidFill>
                  </a:tcPr>
                </a:tc>
                <a:extLst>
                  <a:ext uri="{0D108BD9-81ED-4DB2-BD59-A6C34878D82A}">
                    <a16:rowId xmlns:a16="http://schemas.microsoft.com/office/drawing/2014/main" val="1689183566"/>
                  </a:ext>
                </a:extLst>
              </a:tr>
              <a:tr h="370840">
                <a:tc>
                  <a:txBody>
                    <a:bodyPr/>
                    <a:lstStyle/>
                    <a:p>
                      <a:r>
                        <a:rPr lang="en-CA" b="1" dirty="0"/>
                        <a:t>Pytorch</a:t>
                      </a:r>
                    </a:p>
                  </a:txBody>
                  <a:tcPr/>
                </a:tc>
                <a:tc>
                  <a:txBody>
                    <a:bodyPr/>
                    <a:lstStyle/>
                    <a:p>
                      <a:r>
                        <a:rPr lang="en-CA" dirty="0"/>
                        <a:t>~40</a:t>
                      </a:r>
                    </a:p>
                  </a:txBody>
                  <a:tcPr>
                    <a:solidFill>
                      <a:schemeClr val="accent6">
                        <a:lumMod val="60000"/>
                        <a:lumOff val="40000"/>
                      </a:schemeClr>
                    </a:solidFill>
                  </a:tcPr>
                </a:tc>
                <a:extLst>
                  <a:ext uri="{0D108BD9-81ED-4DB2-BD59-A6C34878D82A}">
                    <a16:rowId xmlns:a16="http://schemas.microsoft.com/office/drawing/2014/main" val="270730887"/>
                  </a:ext>
                </a:extLst>
              </a:tr>
              <a:tr h="370840">
                <a:tc>
                  <a:txBody>
                    <a:bodyPr/>
                    <a:lstStyle/>
                    <a:p>
                      <a:r>
                        <a:rPr lang="en-CA" b="1" dirty="0"/>
                        <a:t>TensorFlow</a:t>
                      </a:r>
                    </a:p>
                  </a:txBody>
                  <a:tcPr/>
                </a:tc>
                <a:tc>
                  <a:txBody>
                    <a:bodyPr/>
                    <a:lstStyle/>
                    <a:p>
                      <a:r>
                        <a:rPr lang="en-CA" dirty="0"/>
                        <a:t>~1900</a:t>
                      </a:r>
                    </a:p>
                  </a:txBody>
                  <a:tcPr/>
                </a:tc>
                <a:extLst>
                  <a:ext uri="{0D108BD9-81ED-4DB2-BD59-A6C34878D82A}">
                    <a16:rowId xmlns:a16="http://schemas.microsoft.com/office/drawing/2014/main" val="1897444977"/>
                  </a:ext>
                </a:extLst>
              </a:tr>
            </a:tbl>
          </a:graphicData>
        </a:graphic>
      </p:graphicFrame>
    </p:spTree>
    <p:extLst>
      <p:ext uri="{BB962C8B-B14F-4D97-AF65-F5344CB8AC3E}">
        <p14:creationId xmlns:p14="http://schemas.microsoft.com/office/powerpoint/2010/main" val="36217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12F4-A311-9133-8145-48A55F66364F}"/>
              </a:ext>
            </a:extLst>
          </p:cNvPr>
          <p:cNvSpPr>
            <a:spLocks noGrp="1"/>
          </p:cNvSpPr>
          <p:nvPr>
            <p:ph type="title"/>
          </p:nvPr>
        </p:nvSpPr>
        <p:spPr/>
        <p:txBody>
          <a:bodyPr/>
          <a:lstStyle/>
          <a:p>
            <a:r>
              <a:rPr lang="en-CA" b="1" dirty="0"/>
              <a:t>Evaluation - Implementation Gaps</a:t>
            </a:r>
          </a:p>
        </p:txBody>
      </p:sp>
      <p:graphicFrame>
        <p:nvGraphicFramePr>
          <p:cNvPr id="10" name="Table 10">
            <a:extLst>
              <a:ext uri="{FF2B5EF4-FFF2-40B4-BE49-F238E27FC236}">
                <a16:creationId xmlns:a16="http://schemas.microsoft.com/office/drawing/2014/main" id="{D247C6C2-1E15-8DCB-ACF0-1965564FDFB5}"/>
              </a:ext>
            </a:extLst>
          </p:cNvPr>
          <p:cNvGraphicFramePr>
            <a:graphicFrameLocks noGrp="1"/>
          </p:cNvGraphicFramePr>
          <p:nvPr>
            <p:extLst>
              <p:ext uri="{D42A27DB-BD31-4B8C-83A1-F6EECF244321}">
                <p14:modId xmlns:p14="http://schemas.microsoft.com/office/powerpoint/2010/main" val="4092697618"/>
              </p:ext>
            </p:extLst>
          </p:nvPr>
        </p:nvGraphicFramePr>
        <p:xfrm>
          <a:off x="838200" y="1579637"/>
          <a:ext cx="10515600" cy="4577080"/>
        </p:xfrm>
        <a:graphic>
          <a:graphicData uri="http://schemas.openxmlformats.org/drawingml/2006/table">
            <a:tbl>
              <a:tblPr firstRow="1" bandRow="1">
                <a:tableStyleId>{5940675A-B579-460E-94D1-54222C63F5DA}</a:tableStyleId>
              </a:tblPr>
              <a:tblGrid>
                <a:gridCol w="2253342">
                  <a:extLst>
                    <a:ext uri="{9D8B030D-6E8A-4147-A177-3AD203B41FA5}">
                      <a16:colId xmlns:a16="http://schemas.microsoft.com/office/drawing/2014/main" val="1779495175"/>
                    </a:ext>
                  </a:extLst>
                </a:gridCol>
                <a:gridCol w="3995057">
                  <a:extLst>
                    <a:ext uri="{9D8B030D-6E8A-4147-A177-3AD203B41FA5}">
                      <a16:colId xmlns:a16="http://schemas.microsoft.com/office/drawing/2014/main" val="1603687267"/>
                    </a:ext>
                  </a:extLst>
                </a:gridCol>
                <a:gridCol w="4267201">
                  <a:extLst>
                    <a:ext uri="{9D8B030D-6E8A-4147-A177-3AD203B41FA5}">
                      <a16:colId xmlns:a16="http://schemas.microsoft.com/office/drawing/2014/main" val="800228965"/>
                    </a:ext>
                  </a:extLst>
                </a:gridCol>
              </a:tblGrid>
              <a:tr h="370840">
                <a:tc>
                  <a:txBody>
                    <a:bodyPr/>
                    <a:lstStyle/>
                    <a:p>
                      <a:pPr algn="l" fontAlgn="t"/>
                      <a:r>
                        <a:rPr lang="en-CA" b="1" dirty="0">
                          <a:effectLst/>
                        </a:rPr>
                        <a:t>Functionality</a:t>
                      </a:r>
                    </a:p>
                  </a:txBody>
                  <a:tcPr>
                    <a:solidFill>
                      <a:schemeClr val="bg2"/>
                    </a:solidFill>
                  </a:tcPr>
                </a:tc>
                <a:tc>
                  <a:txBody>
                    <a:bodyPr/>
                    <a:lstStyle/>
                    <a:p>
                      <a:pPr algn="l" fontAlgn="t"/>
                      <a:r>
                        <a:rPr lang="en-CA" b="1" dirty="0" err="1">
                          <a:effectLst/>
                        </a:rPr>
                        <a:t>Pytorch</a:t>
                      </a:r>
                      <a:endParaRPr lang="en-CA" b="1" dirty="0">
                        <a:effectLst/>
                      </a:endParaRPr>
                    </a:p>
                  </a:txBody>
                  <a:tcPr>
                    <a:solidFill>
                      <a:schemeClr val="bg2"/>
                    </a:solidFill>
                  </a:tcPr>
                </a:tc>
                <a:tc>
                  <a:txBody>
                    <a:bodyPr/>
                    <a:lstStyle/>
                    <a:p>
                      <a:pPr algn="l" fontAlgn="t"/>
                      <a:r>
                        <a:rPr lang="en-CA" b="1" dirty="0">
                          <a:effectLst/>
                        </a:rPr>
                        <a:t>TensorFlow</a:t>
                      </a:r>
                    </a:p>
                  </a:txBody>
                  <a:tcPr>
                    <a:solidFill>
                      <a:schemeClr val="bg2"/>
                    </a:solidFill>
                  </a:tcPr>
                </a:tc>
                <a:extLst>
                  <a:ext uri="{0D108BD9-81ED-4DB2-BD59-A6C34878D82A}">
                    <a16:rowId xmlns:a16="http://schemas.microsoft.com/office/drawing/2014/main" val="2049051946"/>
                  </a:ext>
                </a:extLst>
              </a:tr>
              <a:tr h="370840">
                <a:tc>
                  <a:txBody>
                    <a:bodyPr/>
                    <a:lstStyle/>
                    <a:p>
                      <a:pPr algn="l" fontAlgn="t"/>
                      <a:r>
                        <a:rPr lang="en-CA" b="1" dirty="0">
                          <a:effectLst/>
                        </a:rPr>
                        <a:t>Hardware Support</a:t>
                      </a:r>
                    </a:p>
                  </a:txBody>
                  <a:tcPr/>
                </a:tc>
                <a:tc>
                  <a:txBody>
                    <a:bodyPr/>
                    <a:lstStyle/>
                    <a:p>
                      <a:pPr algn="l" fontAlgn="t"/>
                      <a:r>
                        <a:rPr lang="en-US" dirty="0">
                          <a:effectLst/>
                        </a:rPr>
                        <a:t>- No general TPU support</a:t>
                      </a:r>
                    </a:p>
                    <a:p>
                      <a:pPr algn="l" fontAlgn="t"/>
                      <a:r>
                        <a:rPr lang="en-US" dirty="0">
                          <a:effectLst/>
                        </a:rPr>
                        <a:t>- No quantization support on GPU</a:t>
                      </a:r>
                    </a:p>
                  </a:txBody>
                  <a:tcPr/>
                </a:tc>
                <a:tc>
                  <a:txBody>
                    <a:bodyPr/>
                    <a:lstStyle/>
                    <a:p>
                      <a:pPr algn="l" fontAlgn="t"/>
                      <a:r>
                        <a:rPr lang="en-US" dirty="0">
                          <a:effectLst/>
                        </a:rPr>
                        <a:t>- Convoluted implementation for GPU/TPU</a:t>
                      </a:r>
                    </a:p>
                  </a:txBody>
                  <a:tcPr/>
                </a:tc>
                <a:extLst>
                  <a:ext uri="{0D108BD9-81ED-4DB2-BD59-A6C34878D82A}">
                    <a16:rowId xmlns:a16="http://schemas.microsoft.com/office/drawing/2014/main" val="3198746445"/>
                  </a:ext>
                </a:extLst>
              </a:tr>
              <a:tr h="370840">
                <a:tc>
                  <a:txBody>
                    <a:bodyPr/>
                    <a:lstStyle/>
                    <a:p>
                      <a:pPr algn="l" fontAlgn="t"/>
                      <a:r>
                        <a:rPr lang="en-CA" b="1">
                          <a:effectLst/>
                        </a:rPr>
                        <a:t>Profiler</a:t>
                      </a:r>
                    </a:p>
                  </a:txBody>
                  <a:tcPr/>
                </a:tc>
                <a:tc>
                  <a:txBody>
                    <a:bodyPr/>
                    <a:lstStyle/>
                    <a:p>
                      <a:pPr algn="l" fontAlgn="t"/>
                      <a:endParaRPr lang="en-CA">
                        <a:effectLst/>
                      </a:endParaRPr>
                    </a:p>
                  </a:txBody>
                  <a:tcPr/>
                </a:tc>
                <a:tc>
                  <a:txBody>
                    <a:bodyPr/>
                    <a:lstStyle/>
                    <a:p>
                      <a:pPr algn="l" fontAlgn="t"/>
                      <a:r>
                        <a:rPr lang="en-US" dirty="0">
                          <a:effectLst/>
                        </a:rPr>
                        <a:t>- Profiler has conflict with TF model layers</a:t>
                      </a:r>
                    </a:p>
                    <a:p>
                      <a:pPr algn="l" fontAlgn="t"/>
                      <a:r>
                        <a:rPr lang="en-US" dirty="0">
                          <a:effectLst/>
                        </a:rPr>
                        <a:t>- No profiler support for inference</a:t>
                      </a:r>
                    </a:p>
                  </a:txBody>
                  <a:tcPr/>
                </a:tc>
                <a:extLst>
                  <a:ext uri="{0D108BD9-81ED-4DB2-BD59-A6C34878D82A}">
                    <a16:rowId xmlns:a16="http://schemas.microsoft.com/office/drawing/2014/main" val="47642932"/>
                  </a:ext>
                </a:extLst>
              </a:tr>
              <a:tr h="370840">
                <a:tc>
                  <a:txBody>
                    <a:bodyPr/>
                    <a:lstStyle/>
                    <a:p>
                      <a:pPr algn="l" fontAlgn="t"/>
                      <a:r>
                        <a:rPr lang="en-CA" b="1">
                          <a:effectLst/>
                        </a:rPr>
                        <a:t>Quantization</a:t>
                      </a:r>
                    </a:p>
                  </a:txBody>
                  <a:tcPr/>
                </a:tc>
                <a:tc>
                  <a:txBody>
                    <a:bodyPr/>
                    <a:lstStyle/>
                    <a:p>
                      <a:pPr algn="l" fontAlgn="t"/>
                      <a:r>
                        <a:rPr lang="en-US" dirty="0">
                          <a:effectLst/>
                        </a:rPr>
                        <a:t>- Manual layer fusion expected</a:t>
                      </a:r>
                    </a:p>
                    <a:p>
                      <a:pPr algn="l" fontAlgn="t"/>
                      <a:r>
                        <a:rPr lang="en-US" dirty="0">
                          <a:effectLst/>
                        </a:rPr>
                        <a:t>- Manual quantization agent setup</a:t>
                      </a:r>
                    </a:p>
                    <a:p>
                      <a:pPr algn="l" fontAlgn="t"/>
                      <a:r>
                        <a:rPr lang="en-US" dirty="0">
                          <a:effectLst/>
                        </a:rPr>
                        <a:t>- Only supported on CPU</a:t>
                      </a:r>
                    </a:p>
                    <a:p>
                      <a:pPr marL="0" indent="0" algn="l" fontAlgn="t">
                        <a:buFontTx/>
                        <a:buNone/>
                      </a:pPr>
                      <a:r>
                        <a:rPr lang="en-US" dirty="0">
                          <a:effectLst/>
                        </a:rPr>
                        <a:t>- Automated quantization needs traceable operations </a:t>
                      </a:r>
                    </a:p>
                    <a:p>
                      <a:pPr algn="l" fontAlgn="t"/>
                      <a:r>
                        <a:rPr lang="en-US" dirty="0">
                          <a:effectLst/>
                        </a:rPr>
                        <a:t>- LSTM type layers not supported</a:t>
                      </a:r>
                    </a:p>
                  </a:txBody>
                  <a:tcPr/>
                </a:tc>
                <a:tc>
                  <a:txBody>
                    <a:bodyPr/>
                    <a:lstStyle/>
                    <a:p>
                      <a:pPr algn="l" fontAlgn="t"/>
                      <a:r>
                        <a:rPr lang="en-US" dirty="0">
                          <a:effectLst/>
                        </a:rPr>
                        <a:t>- Requires special layer annotation for</a:t>
                      </a:r>
                    </a:p>
                    <a:p>
                      <a:pPr algn="l" fontAlgn="t"/>
                      <a:r>
                        <a:rPr lang="en-US" dirty="0">
                          <a:effectLst/>
                        </a:rPr>
                        <a:t>  unsupported layers (no documentation)</a:t>
                      </a:r>
                    </a:p>
                    <a:p>
                      <a:pPr algn="l" fontAlgn="t"/>
                      <a:r>
                        <a:rPr lang="en-US" dirty="0">
                          <a:effectLst/>
                        </a:rPr>
                        <a:t>- Auto quantization requires special interpreter</a:t>
                      </a:r>
                    </a:p>
                    <a:p>
                      <a:pPr algn="l" fontAlgn="t"/>
                      <a:r>
                        <a:rPr lang="en-US" dirty="0">
                          <a:effectLst/>
                        </a:rPr>
                        <a:t>- QAT has significant overhead (3x </a:t>
                      </a:r>
                      <a:r>
                        <a:rPr lang="en-US" dirty="0" err="1">
                          <a:effectLst/>
                        </a:rPr>
                        <a:t>Pytorch</a:t>
                      </a:r>
                      <a:r>
                        <a:rPr lang="en-US" dirty="0">
                          <a:effectLst/>
                        </a:rPr>
                        <a:t>)</a:t>
                      </a:r>
                    </a:p>
                    <a:p>
                      <a:pPr algn="l" fontAlgn="t"/>
                      <a:r>
                        <a:rPr lang="en-US" dirty="0">
                          <a:effectLst/>
                        </a:rPr>
                        <a:t>- Embedding type layers not supported</a:t>
                      </a:r>
                    </a:p>
                  </a:txBody>
                  <a:tcPr/>
                </a:tc>
                <a:extLst>
                  <a:ext uri="{0D108BD9-81ED-4DB2-BD59-A6C34878D82A}">
                    <a16:rowId xmlns:a16="http://schemas.microsoft.com/office/drawing/2014/main" val="650253695"/>
                  </a:ext>
                </a:extLst>
              </a:tr>
              <a:tr h="370840">
                <a:tc>
                  <a:txBody>
                    <a:bodyPr/>
                    <a:lstStyle/>
                    <a:p>
                      <a:pPr algn="l" fontAlgn="t"/>
                      <a:r>
                        <a:rPr lang="en-CA" b="1" dirty="0">
                          <a:effectLst/>
                        </a:rPr>
                        <a:t>Analysis</a:t>
                      </a:r>
                    </a:p>
                  </a:txBody>
                  <a:tcPr/>
                </a:tc>
                <a:tc>
                  <a:txBody>
                    <a:bodyPr/>
                    <a:lstStyle/>
                    <a:p>
                      <a:pPr algn="l" fontAlgn="t"/>
                      <a:r>
                        <a:rPr lang="en-US" dirty="0">
                          <a:effectLst/>
                        </a:rPr>
                        <a:t>- Quantization stubs do not allow </a:t>
                      </a:r>
                    </a:p>
                    <a:p>
                      <a:pPr algn="l" fontAlgn="t"/>
                      <a:r>
                        <a:rPr lang="en-US" dirty="0">
                          <a:effectLst/>
                        </a:rPr>
                        <a:t>  further probing</a:t>
                      </a:r>
                    </a:p>
                  </a:txBody>
                  <a:tcPr/>
                </a:tc>
                <a:tc>
                  <a:txBody>
                    <a:bodyPr/>
                    <a:lstStyle/>
                    <a:p>
                      <a:pPr algn="l" fontAlgn="t"/>
                      <a:r>
                        <a:rPr lang="en-US" dirty="0">
                          <a:effectLst/>
                        </a:rPr>
                        <a:t>- TF lite models are byte type, thus </a:t>
                      </a:r>
                    </a:p>
                    <a:p>
                      <a:pPr algn="l" fontAlgn="t"/>
                      <a:r>
                        <a:rPr lang="en-US" dirty="0">
                          <a:effectLst/>
                        </a:rPr>
                        <a:t>  preventing access to model layers</a:t>
                      </a:r>
                    </a:p>
                    <a:p>
                      <a:pPr algn="l" fontAlgn="t"/>
                      <a:br>
                        <a:rPr lang="en-US" dirty="0">
                          <a:effectLst/>
                        </a:rPr>
                      </a:br>
                      <a:endParaRPr lang="en-US" dirty="0">
                        <a:effectLst/>
                      </a:endParaRPr>
                    </a:p>
                  </a:txBody>
                  <a:tcPr/>
                </a:tc>
                <a:extLst>
                  <a:ext uri="{0D108BD9-81ED-4DB2-BD59-A6C34878D82A}">
                    <a16:rowId xmlns:a16="http://schemas.microsoft.com/office/drawing/2014/main" val="2133479811"/>
                  </a:ext>
                </a:extLst>
              </a:tr>
            </a:tbl>
          </a:graphicData>
        </a:graphic>
      </p:graphicFrame>
    </p:spTree>
    <p:extLst>
      <p:ext uri="{BB962C8B-B14F-4D97-AF65-F5344CB8AC3E}">
        <p14:creationId xmlns:p14="http://schemas.microsoft.com/office/powerpoint/2010/main" val="43884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E083-DAAC-CFD4-9A4A-92D5FEE254ED}"/>
              </a:ext>
            </a:extLst>
          </p:cNvPr>
          <p:cNvSpPr>
            <a:spLocks noGrp="1"/>
          </p:cNvSpPr>
          <p:nvPr>
            <p:ph type="title"/>
          </p:nvPr>
        </p:nvSpPr>
        <p:spPr/>
        <p:txBody>
          <a:bodyPr/>
          <a:lstStyle/>
          <a:p>
            <a:r>
              <a:rPr lang="en-CA" b="1" dirty="0"/>
              <a:t>Conclusion</a:t>
            </a:r>
          </a:p>
        </p:txBody>
      </p:sp>
      <p:sp>
        <p:nvSpPr>
          <p:cNvPr id="3" name="Content Placeholder 2">
            <a:extLst>
              <a:ext uri="{FF2B5EF4-FFF2-40B4-BE49-F238E27FC236}">
                <a16:creationId xmlns:a16="http://schemas.microsoft.com/office/drawing/2014/main" id="{66568E74-88CC-86FF-AA4C-B87E499F3635}"/>
              </a:ext>
            </a:extLst>
          </p:cNvPr>
          <p:cNvSpPr>
            <a:spLocks noGrp="1"/>
          </p:cNvSpPr>
          <p:nvPr>
            <p:ph idx="1"/>
          </p:nvPr>
        </p:nvSpPr>
        <p:spPr/>
        <p:txBody>
          <a:bodyPr/>
          <a:lstStyle/>
          <a:p>
            <a:pPr algn="just"/>
            <a:r>
              <a:rPr lang="en-CA" dirty="0"/>
              <a:t>In this project, we experiment with the current quantization toolkit available with Pytorch and TensorFlow. Based on the quantitative metrics, it can be inferred that both the frameworks perform with marginal difference on quantization task.</a:t>
            </a:r>
          </a:p>
          <a:p>
            <a:pPr algn="just"/>
            <a:r>
              <a:rPr lang="en-CA" dirty="0"/>
              <a:t>However, both the frameworks have very limited support and requires many modifications/cutbacks to work, as stated in the approach and evaluation.</a:t>
            </a:r>
          </a:p>
          <a:p>
            <a:pPr algn="just"/>
            <a:r>
              <a:rPr lang="en-CA" dirty="0"/>
              <a:t>We have compiled a comprehensive list of issues related to quantization and framework feature conflicts and we believe it can serve as a roadmap for opensource community to work on.</a:t>
            </a:r>
          </a:p>
        </p:txBody>
      </p:sp>
    </p:spTree>
    <p:extLst>
      <p:ext uri="{BB962C8B-B14F-4D97-AF65-F5344CB8AC3E}">
        <p14:creationId xmlns:p14="http://schemas.microsoft.com/office/powerpoint/2010/main" val="188627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FF18-43BA-F5BF-5E68-7360285C27CE}"/>
              </a:ext>
            </a:extLst>
          </p:cNvPr>
          <p:cNvSpPr>
            <a:spLocks noGrp="1"/>
          </p:cNvSpPr>
          <p:nvPr>
            <p:ph type="title"/>
          </p:nvPr>
        </p:nvSpPr>
        <p:spPr/>
        <p:txBody>
          <a:bodyPr/>
          <a:lstStyle/>
          <a:p>
            <a:r>
              <a:rPr lang="en-CA" b="1" dirty="0"/>
              <a:t>Overview</a:t>
            </a:r>
          </a:p>
        </p:txBody>
      </p:sp>
      <p:sp>
        <p:nvSpPr>
          <p:cNvPr id="3" name="Content Placeholder 2">
            <a:extLst>
              <a:ext uri="{FF2B5EF4-FFF2-40B4-BE49-F238E27FC236}">
                <a16:creationId xmlns:a16="http://schemas.microsoft.com/office/drawing/2014/main" id="{051B0D36-569B-25D5-4EC0-776AC5FDA582}"/>
              </a:ext>
            </a:extLst>
          </p:cNvPr>
          <p:cNvSpPr>
            <a:spLocks noGrp="1"/>
          </p:cNvSpPr>
          <p:nvPr>
            <p:ph idx="1"/>
          </p:nvPr>
        </p:nvSpPr>
        <p:spPr>
          <a:ln>
            <a:noFill/>
          </a:ln>
        </p:spPr>
        <p:txBody>
          <a:bodyPr/>
          <a:lstStyle/>
          <a:p>
            <a:pPr marL="0" indent="0" algn="just">
              <a:buNone/>
            </a:pPr>
            <a:r>
              <a:rPr lang="en-CA" b="1" dirty="0">
                <a:solidFill>
                  <a:schemeClr val="accent5">
                    <a:lumMod val="75000"/>
                  </a:schemeClr>
                </a:solidFill>
              </a:rPr>
              <a:t>Goal: </a:t>
            </a:r>
            <a:r>
              <a:rPr lang="en-CA" dirty="0"/>
              <a:t>Identify Quantization support of popular ML frameworks in wake of highly parameterized models like LLMs.</a:t>
            </a:r>
          </a:p>
          <a:p>
            <a:pPr marL="0" indent="0" algn="just">
              <a:buNone/>
            </a:pPr>
            <a:endParaRPr lang="en-CA" dirty="0"/>
          </a:p>
          <a:p>
            <a:pPr marL="0" indent="0" algn="just">
              <a:buNone/>
            </a:pPr>
            <a:r>
              <a:rPr lang="en-CA" b="1" dirty="0">
                <a:solidFill>
                  <a:schemeClr val="accent5">
                    <a:lumMod val="75000"/>
                  </a:schemeClr>
                </a:solidFill>
              </a:rPr>
              <a:t>Approach:</a:t>
            </a:r>
            <a:r>
              <a:rPr lang="en-CA" b="1" dirty="0"/>
              <a:t> </a:t>
            </a:r>
            <a:r>
              <a:rPr lang="en-CA" dirty="0"/>
              <a:t>Start with Multimodal model and iteratively eliminate unsupported components to find implementation gaps.</a:t>
            </a:r>
          </a:p>
          <a:p>
            <a:pPr marL="0" indent="0" algn="just">
              <a:buNone/>
            </a:pPr>
            <a:endParaRPr lang="en-CA" dirty="0"/>
          </a:p>
          <a:p>
            <a:pPr marL="0" indent="0" algn="just">
              <a:buNone/>
            </a:pPr>
            <a:r>
              <a:rPr lang="en-CA" b="1" dirty="0">
                <a:solidFill>
                  <a:schemeClr val="accent5">
                    <a:lumMod val="75000"/>
                  </a:schemeClr>
                </a:solidFill>
              </a:rPr>
              <a:t>Value Prop: </a:t>
            </a:r>
            <a:r>
              <a:rPr lang="en-CA" dirty="0"/>
              <a:t>Prioritize key areas to work on model optimization toolkit. (My submission to a company interview – </a:t>
            </a:r>
            <a:r>
              <a:rPr lang="en-CA" b="1" dirty="0">
                <a:solidFill>
                  <a:schemeClr val="accent5">
                    <a:lumMod val="75000"/>
                  </a:schemeClr>
                </a:solidFill>
              </a:rPr>
              <a:t>Ivy AI UK</a:t>
            </a:r>
            <a:r>
              <a:rPr lang="en-CA" dirty="0"/>
              <a:t>)</a:t>
            </a:r>
          </a:p>
        </p:txBody>
      </p:sp>
    </p:spTree>
    <p:extLst>
      <p:ext uri="{BB962C8B-B14F-4D97-AF65-F5344CB8AC3E}">
        <p14:creationId xmlns:p14="http://schemas.microsoft.com/office/powerpoint/2010/main" val="193675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41F1-B0D7-D904-884E-832ACEEDA086}"/>
              </a:ext>
            </a:extLst>
          </p:cNvPr>
          <p:cNvSpPr>
            <a:spLocks noGrp="1"/>
          </p:cNvSpPr>
          <p:nvPr>
            <p:ph type="title"/>
          </p:nvPr>
        </p:nvSpPr>
        <p:spPr/>
        <p:txBody>
          <a:bodyPr/>
          <a:lstStyle/>
          <a:p>
            <a:r>
              <a:rPr lang="en-CA" b="1" dirty="0"/>
              <a:t>Problem Motivation</a:t>
            </a:r>
          </a:p>
        </p:txBody>
      </p:sp>
      <p:sp>
        <p:nvSpPr>
          <p:cNvPr id="3" name="Content Placeholder 2">
            <a:extLst>
              <a:ext uri="{FF2B5EF4-FFF2-40B4-BE49-F238E27FC236}">
                <a16:creationId xmlns:a16="http://schemas.microsoft.com/office/drawing/2014/main" id="{5C551957-F191-FA67-32B6-0407CE7F2958}"/>
              </a:ext>
            </a:extLst>
          </p:cNvPr>
          <p:cNvSpPr>
            <a:spLocks noGrp="1"/>
          </p:cNvSpPr>
          <p:nvPr>
            <p:ph idx="1"/>
          </p:nvPr>
        </p:nvSpPr>
        <p:spPr/>
        <p:txBody>
          <a:bodyPr/>
          <a:lstStyle/>
          <a:p>
            <a:pPr algn="just">
              <a:spcAft>
                <a:spcPts val="1000"/>
              </a:spcAft>
            </a:pPr>
            <a:r>
              <a:rPr lang="en-CA" dirty="0"/>
              <a:t>Though Pytorch and TensorFlow are tremendous ML libraries with extensive support, if </a:t>
            </a:r>
            <a:r>
              <a:rPr lang="en-CA" b="1" dirty="0" err="1">
                <a:solidFill>
                  <a:schemeClr val="accent5">
                    <a:lumMod val="75000"/>
                  </a:schemeClr>
                </a:solidFill>
              </a:rPr>
              <a:t>Github</a:t>
            </a:r>
            <a:r>
              <a:rPr lang="en-CA" b="1" dirty="0">
                <a:solidFill>
                  <a:schemeClr val="accent5">
                    <a:lumMod val="75000"/>
                  </a:schemeClr>
                </a:solidFill>
              </a:rPr>
              <a:t> threads</a:t>
            </a:r>
            <a:r>
              <a:rPr lang="en-CA" dirty="0"/>
              <a:t> and </a:t>
            </a:r>
            <a:r>
              <a:rPr lang="en-CA" b="1" dirty="0" err="1">
                <a:solidFill>
                  <a:schemeClr val="accent5">
                    <a:lumMod val="75000"/>
                  </a:schemeClr>
                </a:solidFill>
              </a:rPr>
              <a:t>Stackoverflow</a:t>
            </a:r>
            <a:r>
              <a:rPr lang="en-CA" dirty="0"/>
              <a:t> are any metrics, a lot of functionalities are still missing.</a:t>
            </a:r>
          </a:p>
          <a:p>
            <a:pPr algn="just">
              <a:spcAft>
                <a:spcPts val="1000"/>
              </a:spcAft>
            </a:pPr>
            <a:r>
              <a:rPr lang="en-CA" dirty="0"/>
              <a:t>Especially in case of current trends of extremely large models, we need to identify and optimize model performance by reducing memory and time consumption.</a:t>
            </a:r>
          </a:p>
          <a:p>
            <a:pPr algn="just">
              <a:spcAft>
                <a:spcPts val="1000"/>
              </a:spcAft>
            </a:pPr>
            <a:r>
              <a:rPr lang="en-CA" b="1" dirty="0">
                <a:solidFill>
                  <a:schemeClr val="accent5">
                    <a:lumMod val="75000"/>
                  </a:schemeClr>
                </a:solidFill>
              </a:rPr>
              <a:t>Quantization</a:t>
            </a:r>
            <a:r>
              <a:rPr lang="en-CA" dirty="0"/>
              <a:t> is a simple and proven method, and in this project we aim to find the support and implementation gaps for this feature in both the libraries.</a:t>
            </a:r>
          </a:p>
        </p:txBody>
      </p:sp>
    </p:spTree>
    <p:extLst>
      <p:ext uri="{BB962C8B-B14F-4D97-AF65-F5344CB8AC3E}">
        <p14:creationId xmlns:p14="http://schemas.microsoft.com/office/powerpoint/2010/main" val="194558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05A0-73E6-05FB-6BA8-776D30B86B73}"/>
              </a:ext>
            </a:extLst>
          </p:cNvPr>
          <p:cNvSpPr>
            <a:spLocks noGrp="1"/>
          </p:cNvSpPr>
          <p:nvPr>
            <p:ph type="title"/>
          </p:nvPr>
        </p:nvSpPr>
        <p:spPr/>
        <p:txBody>
          <a:bodyPr/>
          <a:lstStyle/>
          <a:p>
            <a:r>
              <a:rPr lang="en-CA" b="1" dirty="0"/>
              <a:t>Background Work</a:t>
            </a:r>
          </a:p>
        </p:txBody>
      </p:sp>
      <p:sp>
        <p:nvSpPr>
          <p:cNvPr id="3" name="Content Placeholder 2">
            <a:extLst>
              <a:ext uri="{FF2B5EF4-FFF2-40B4-BE49-F238E27FC236}">
                <a16:creationId xmlns:a16="http://schemas.microsoft.com/office/drawing/2014/main" id="{2A6CD99D-8D59-F3EF-58AB-5AB4E1363EB1}"/>
              </a:ext>
            </a:extLst>
          </p:cNvPr>
          <p:cNvSpPr>
            <a:spLocks noGrp="1"/>
          </p:cNvSpPr>
          <p:nvPr>
            <p:ph idx="1"/>
          </p:nvPr>
        </p:nvSpPr>
        <p:spPr/>
        <p:txBody>
          <a:bodyPr/>
          <a:lstStyle/>
          <a:p>
            <a:pPr marL="0" indent="0" algn="just">
              <a:buNone/>
            </a:pPr>
            <a:r>
              <a:rPr lang="en-CA" dirty="0"/>
              <a:t>As of now, the support for quantization in TensorFlow and Pytorch is very limited, with few tutorials being available. Here are the main resources from where we draw our work:</a:t>
            </a:r>
          </a:p>
          <a:p>
            <a:pPr marL="0" indent="0">
              <a:buNone/>
            </a:pPr>
            <a:endParaRPr lang="en-CA" dirty="0"/>
          </a:p>
          <a:p>
            <a:r>
              <a:rPr lang="en-CA" dirty="0">
                <a:hlinkClick r:id="rId2"/>
              </a:rPr>
              <a:t>Pytorch Official Blog</a:t>
            </a:r>
            <a:endParaRPr lang="en-CA" dirty="0"/>
          </a:p>
          <a:p>
            <a:r>
              <a:rPr lang="en-CA" dirty="0">
                <a:hlinkClick r:id="rId3"/>
              </a:rPr>
              <a:t>TensorFlow Documentation</a:t>
            </a:r>
            <a:endParaRPr lang="en-CA" dirty="0"/>
          </a:p>
          <a:p>
            <a:r>
              <a:rPr lang="en-CA" dirty="0">
                <a:hlinkClick r:id="rId4"/>
              </a:rPr>
              <a:t>Lei Mao’s </a:t>
            </a:r>
            <a:r>
              <a:rPr lang="en-CA" dirty="0" err="1">
                <a:hlinkClick r:id="rId4"/>
              </a:rPr>
              <a:t>Github</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3495810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8430-3F98-FE25-838B-A05101A1670F}"/>
              </a:ext>
            </a:extLst>
          </p:cNvPr>
          <p:cNvSpPr>
            <a:spLocks noGrp="1"/>
          </p:cNvSpPr>
          <p:nvPr>
            <p:ph type="title"/>
          </p:nvPr>
        </p:nvSpPr>
        <p:spPr/>
        <p:txBody>
          <a:bodyPr/>
          <a:lstStyle/>
          <a:p>
            <a:r>
              <a:rPr lang="en-CA" b="1" dirty="0"/>
              <a:t>Technical Challenges</a:t>
            </a:r>
          </a:p>
        </p:txBody>
      </p:sp>
      <p:sp>
        <p:nvSpPr>
          <p:cNvPr id="3" name="Content Placeholder 2">
            <a:extLst>
              <a:ext uri="{FF2B5EF4-FFF2-40B4-BE49-F238E27FC236}">
                <a16:creationId xmlns:a16="http://schemas.microsoft.com/office/drawing/2014/main" id="{241A142F-E5E2-CEFB-AFF5-C90A990165B4}"/>
              </a:ext>
            </a:extLst>
          </p:cNvPr>
          <p:cNvSpPr>
            <a:spLocks noGrp="1"/>
          </p:cNvSpPr>
          <p:nvPr>
            <p:ph idx="1"/>
          </p:nvPr>
        </p:nvSpPr>
        <p:spPr/>
        <p:txBody>
          <a:bodyPr/>
          <a:lstStyle/>
          <a:p>
            <a:pPr algn="just">
              <a:spcAft>
                <a:spcPts val="1000"/>
              </a:spcAft>
            </a:pPr>
            <a:r>
              <a:rPr lang="en-CA" dirty="0"/>
              <a:t>Since we were aiming for one-to-one comparison between TensorFlow and Pytorch, we had </a:t>
            </a:r>
            <a:r>
              <a:rPr lang="en-CA" b="1" dirty="0">
                <a:solidFill>
                  <a:srgbClr val="FF0000"/>
                </a:solidFill>
              </a:rPr>
              <a:t>exponential increase</a:t>
            </a:r>
            <a:r>
              <a:rPr lang="en-CA" dirty="0"/>
              <a:t> in model iterations due to different implementation paradigms.</a:t>
            </a:r>
          </a:p>
          <a:p>
            <a:pPr algn="just">
              <a:spcAft>
                <a:spcPts val="1000"/>
              </a:spcAft>
            </a:pPr>
            <a:r>
              <a:rPr lang="en-CA" dirty="0"/>
              <a:t>Due to the scope of the project being to restricted to the </a:t>
            </a:r>
            <a:r>
              <a:rPr lang="en-CA" b="1" dirty="0">
                <a:solidFill>
                  <a:schemeClr val="accent5">
                    <a:lumMod val="75000"/>
                  </a:schemeClr>
                </a:solidFill>
              </a:rPr>
              <a:t>internal tools</a:t>
            </a:r>
            <a:r>
              <a:rPr lang="en-CA" dirty="0"/>
              <a:t> provided by the libraries, there were some metrics which could not be calculated across both the implementations.</a:t>
            </a:r>
          </a:p>
          <a:p>
            <a:pPr algn="just">
              <a:spcAft>
                <a:spcPts val="1000"/>
              </a:spcAft>
            </a:pPr>
            <a:r>
              <a:rPr lang="en-CA" dirty="0"/>
              <a:t>Incompatibility among the internal functionalities of the libraries and widespread support issues.</a:t>
            </a:r>
          </a:p>
        </p:txBody>
      </p:sp>
    </p:spTree>
    <p:extLst>
      <p:ext uri="{BB962C8B-B14F-4D97-AF65-F5344CB8AC3E}">
        <p14:creationId xmlns:p14="http://schemas.microsoft.com/office/powerpoint/2010/main" val="104222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D379-6B21-4959-01A2-7D6823AB05AA}"/>
              </a:ext>
            </a:extLst>
          </p:cNvPr>
          <p:cNvSpPr>
            <a:spLocks noGrp="1"/>
          </p:cNvSpPr>
          <p:nvPr>
            <p:ph type="title"/>
          </p:nvPr>
        </p:nvSpPr>
        <p:spPr/>
        <p:txBody>
          <a:bodyPr/>
          <a:lstStyle/>
          <a:p>
            <a:r>
              <a:rPr lang="en-CA" b="1" dirty="0"/>
              <a:t>Approach - Iterative Elimination</a:t>
            </a:r>
          </a:p>
        </p:txBody>
      </p:sp>
      <p:sp>
        <p:nvSpPr>
          <p:cNvPr id="3" name="Content Placeholder 2">
            <a:extLst>
              <a:ext uri="{FF2B5EF4-FFF2-40B4-BE49-F238E27FC236}">
                <a16:creationId xmlns:a16="http://schemas.microsoft.com/office/drawing/2014/main" id="{8BC63008-356C-DF76-4B8E-E314665EA877}"/>
              </a:ext>
            </a:extLst>
          </p:cNvPr>
          <p:cNvSpPr>
            <a:spLocks noGrp="1"/>
          </p:cNvSpPr>
          <p:nvPr>
            <p:ph idx="1"/>
          </p:nvPr>
        </p:nvSpPr>
        <p:spPr/>
        <p:txBody>
          <a:bodyPr>
            <a:normAutofit fontScale="92500" lnSpcReduction="10000"/>
          </a:bodyPr>
          <a:lstStyle/>
          <a:p>
            <a:pPr marL="514350" indent="-514350">
              <a:spcAft>
                <a:spcPts val="1000"/>
              </a:spcAft>
              <a:buAutoNum type="arabicParenR"/>
            </a:pPr>
            <a:r>
              <a:rPr lang="en-CA" b="1" dirty="0"/>
              <a:t>Transformer model &amp; Flicker8k multimodal data:</a:t>
            </a:r>
            <a:r>
              <a:rPr lang="en-CA" dirty="0"/>
              <a:t> TensorFlow -&gt; </a:t>
            </a:r>
            <a:r>
              <a:rPr lang="en-CA" dirty="0" err="1"/>
              <a:t>Pytorch</a:t>
            </a:r>
            <a:r>
              <a:rPr lang="en-CA" dirty="0"/>
              <a:t> conversion</a:t>
            </a:r>
          </a:p>
          <a:p>
            <a:pPr marL="514350" indent="-514350">
              <a:spcAft>
                <a:spcPts val="1000"/>
              </a:spcAft>
              <a:buAutoNum type="arabicParenR"/>
            </a:pPr>
            <a:r>
              <a:rPr lang="en-CA" b="1" dirty="0"/>
              <a:t>Basic Profiling:</a:t>
            </a:r>
            <a:r>
              <a:rPr lang="en-CA" dirty="0"/>
              <a:t> </a:t>
            </a:r>
            <a:r>
              <a:rPr lang="en-CA" dirty="0" err="1"/>
              <a:t>Tensorboard</a:t>
            </a:r>
            <a:r>
              <a:rPr lang="en-CA" dirty="0"/>
              <a:t> conflict with layer implementation</a:t>
            </a:r>
          </a:p>
          <a:p>
            <a:pPr marL="514350" indent="-514350">
              <a:spcAft>
                <a:spcPts val="1000"/>
              </a:spcAft>
              <a:buAutoNum type="arabicParenR"/>
            </a:pPr>
            <a:r>
              <a:rPr lang="en-CA" b="1" dirty="0"/>
              <a:t>PTQ and QTA:</a:t>
            </a:r>
            <a:r>
              <a:rPr lang="en-CA" dirty="0"/>
              <a:t> Embeddings, Data-dependent flow not supported</a:t>
            </a:r>
          </a:p>
          <a:p>
            <a:pPr marL="514350" indent="-514350">
              <a:spcAft>
                <a:spcPts val="1000"/>
              </a:spcAft>
              <a:buAutoNum type="arabicParenR"/>
            </a:pPr>
            <a:r>
              <a:rPr lang="en-CA" b="1" dirty="0"/>
              <a:t>Resnet18 &amp; Cifar10:</a:t>
            </a:r>
            <a:r>
              <a:rPr lang="en-CA" dirty="0"/>
              <a:t> Pytorch -&gt; TensorFlow conversion</a:t>
            </a:r>
          </a:p>
          <a:p>
            <a:pPr marL="514350" indent="-514350">
              <a:spcAft>
                <a:spcPts val="1000"/>
              </a:spcAft>
              <a:buAutoNum type="arabicParenR"/>
            </a:pPr>
            <a:r>
              <a:rPr lang="en-CA" b="1" dirty="0"/>
              <a:t>Basic Profiling:</a:t>
            </a:r>
            <a:r>
              <a:rPr lang="en-CA" dirty="0"/>
              <a:t> </a:t>
            </a:r>
            <a:r>
              <a:rPr lang="en-CA" dirty="0" err="1"/>
              <a:t>Tensorboard</a:t>
            </a:r>
            <a:r>
              <a:rPr lang="en-CA" dirty="0"/>
              <a:t> does not work with inference</a:t>
            </a:r>
          </a:p>
          <a:p>
            <a:pPr marL="514350" indent="-514350">
              <a:spcAft>
                <a:spcPts val="1000"/>
              </a:spcAft>
              <a:buAutoNum type="arabicParenR"/>
            </a:pPr>
            <a:r>
              <a:rPr lang="en-CA" b="1" dirty="0"/>
              <a:t>PTQ and QTA:</a:t>
            </a:r>
            <a:r>
              <a:rPr lang="en-CA" dirty="0"/>
              <a:t> BN and Functional not supported in TensorFlow</a:t>
            </a:r>
          </a:p>
          <a:p>
            <a:pPr marL="514350" indent="-514350">
              <a:spcAft>
                <a:spcPts val="1000"/>
              </a:spcAft>
              <a:buAutoNum type="arabicParenR"/>
            </a:pPr>
            <a:r>
              <a:rPr lang="en-CA" b="1" dirty="0"/>
              <a:t>Evaluation and Metrics</a:t>
            </a:r>
          </a:p>
        </p:txBody>
      </p:sp>
    </p:spTree>
    <p:extLst>
      <p:ext uri="{BB962C8B-B14F-4D97-AF65-F5344CB8AC3E}">
        <p14:creationId xmlns:p14="http://schemas.microsoft.com/office/powerpoint/2010/main" val="159932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949C-C706-4231-209F-C79A9808FCC6}"/>
              </a:ext>
            </a:extLst>
          </p:cNvPr>
          <p:cNvSpPr>
            <a:spLocks noGrp="1"/>
          </p:cNvSpPr>
          <p:nvPr>
            <p:ph type="title"/>
          </p:nvPr>
        </p:nvSpPr>
        <p:spPr/>
        <p:txBody>
          <a:bodyPr/>
          <a:lstStyle/>
          <a:p>
            <a:r>
              <a:rPr lang="en-CA" b="1" dirty="0"/>
              <a:t>Approach - Workflow</a:t>
            </a:r>
          </a:p>
        </p:txBody>
      </p:sp>
      <p:sp>
        <p:nvSpPr>
          <p:cNvPr id="4" name="Rectangle 3">
            <a:extLst>
              <a:ext uri="{FF2B5EF4-FFF2-40B4-BE49-F238E27FC236}">
                <a16:creationId xmlns:a16="http://schemas.microsoft.com/office/drawing/2014/main" id="{3D25D2BD-63A8-6CA9-9B38-0D6C168B7B94}"/>
              </a:ext>
            </a:extLst>
          </p:cNvPr>
          <p:cNvSpPr/>
          <p:nvPr/>
        </p:nvSpPr>
        <p:spPr>
          <a:xfrm>
            <a:off x="3211287" y="1933914"/>
            <a:ext cx="1567543" cy="96882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Matching Pytorch and TensorFlow</a:t>
            </a:r>
          </a:p>
        </p:txBody>
      </p:sp>
      <p:sp>
        <p:nvSpPr>
          <p:cNvPr id="5" name="Rectangle 4">
            <a:extLst>
              <a:ext uri="{FF2B5EF4-FFF2-40B4-BE49-F238E27FC236}">
                <a16:creationId xmlns:a16="http://schemas.microsoft.com/office/drawing/2014/main" id="{FF9435FF-8581-22E9-6577-81D3B685B4A3}"/>
              </a:ext>
            </a:extLst>
          </p:cNvPr>
          <p:cNvSpPr/>
          <p:nvPr/>
        </p:nvSpPr>
        <p:spPr>
          <a:xfrm>
            <a:off x="838200" y="1926770"/>
            <a:ext cx="1567543" cy="968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Transformer + Flicker8k</a:t>
            </a:r>
          </a:p>
        </p:txBody>
      </p:sp>
      <p:sp>
        <p:nvSpPr>
          <p:cNvPr id="6" name="Rectangle 5">
            <a:extLst>
              <a:ext uri="{FF2B5EF4-FFF2-40B4-BE49-F238E27FC236}">
                <a16:creationId xmlns:a16="http://schemas.microsoft.com/office/drawing/2014/main" id="{5A953020-870F-EBC2-F055-E8FF995C4D9B}"/>
              </a:ext>
            </a:extLst>
          </p:cNvPr>
          <p:cNvSpPr/>
          <p:nvPr/>
        </p:nvSpPr>
        <p:spPr>
          <a:xfrm>
            <a:off x="5584374" y="1933914"/>
            <a:ext cx="1567543" cy="968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Profiling not supported in TensorFlow</a:t>
            </a:r>
          </a:p>
        </p:txBody>
      </p:sp>
      <p:sp>
        <p:nvSpPr>
          <p:cNvPr id="7" name="Rectangle 6">
            <a:extLst>
              <a:ext uri="{FF2B5EF4-FFF2-40B4-BE49-F238E27FC236}">
                <a16:creationId xmlns:a16="http://schemas.microsoft.com/office/drawing/2014/main" id="{89A53ED3-C244-93A9-EB00-A0983012C0BA}"/>
              </a:ext>
            </a:extLst>
          </p:cNvPr>
          <p:cNvSpPr/>
          <p:nvPr/>
        </p:nvSpPr>
        <p:spPr>
          <a:xfrm>
            <a:off x="7957461" y="1926769"/>
            <a:ext cx="1567543" cy="96882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Quantization not supported in both</a:t>
            </a:r>
          </a:p>
        </p:txBody>
      </p:sp>
      <p:sp>
        <p:nvSpPr>
          <p:cNvPr id="12" name="Rectangle 11">
            <a:extLst>
              <a:ext uri="{FF2B5EF4-FFF2-40B4-BE49-F238E27FC236}">
                <a16:creationId xmlns:a16="http://schemas.microsoft.com/office/drawing/2014/main" id="{AB356D67-BFED-ACFC-6C08-65DE4FB60B0E}"/>
              </a:ext>
            </a:extLst>
          </p:cNvPr>
          <p:cNvSpPr/>
          <p:nvPr/>
        </p:nvSpPr>
        <p:spPr>
          <a:xfrm>
            <a:off x="3211287" y="3955258"/>
            <a:ext cx="1567543" cy="96882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Matching Pytorch and TensorFlow</a:t>
            </a:r>
          </a:p>
        </p:txBody>
      </p:sp>
      <p:sp>
        <p:nvSpPr>
          <p:cNvPr id="13" name="Rectangle 12">
            <a:extLst>
              <a:ext uri="{FF2B5EF4-FFF2-40B4-BE49-F238E27FC236}">
                <a16:creationId xmlns:a16="http://schemas.microsoft.com/office/drawing/2014/main" id="{8CC8D13E-8BEE-1163-59EE-E78862F0A74B}"/>
              </a:ext>
            </a:extLst>
          </p:cNvPr>
          <p:cNvSpPr/>
          <p:nvPr/>
        </p:nvSpPr>
        <p:spPr>
          <a:xfrm>
            <a:off x="838200" y="3955258"/>
            <a:ext cx="1567543" cy="968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Resnet18 + Cifar10</a:t>
            </a:r>
          </a:p>
        </p:txBody>
      </p:sp>
      <p:sp>
        <p:nvSpPr>
          <p:cNvPr id="14" name="Rectangle 13">
            <a:extLst>
              <a:ext uri="{FF2B5EF4-FFF2-40B4-BE49-F238E27FC236}">
                <a16:creationId xmlns:a16="http://schemas.microsoft.com/office/drawing/2014/main" id="{FCD931C4-85C6-F0EF-0969-7F74C36C106D}"/>
              </a:ext>
            </a:extLst>
          </p:cNvPr>
          <p:cNvSpPr/>
          <p:nvPr/>
        </p:nvSpPr>
        <p:spPr>
          <a:xfrm>
            <a:off x="5584374" y="3955258"/>
            <a:ext cx="1567543" cy="968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No Inference Profiling in TF</a:t>
            </a:r>
          </a:p>
        </p:txBody>
      </p:sp>
      <p:sp>
        <p:nvSpPr>
          <p:cNvPr id="15" name="Rectangle 14">
            <a:extLst>
              <a:ext uri="{FF2B5EF4-FFF2-40B4-BE49-F238E27FC236}">
                <a16:creationId xmlns:a16="http://schemas.microsoft.com/office/drawing/2014/main" id="{F8F7C6D4-86C4-B81F-211C-227F61A9193F}"/>
              </a:ext>
            </a:extLst>
          </p:cNvPr>
          <p:cNvSpPr/>
          <p:nvPr/>
        </p:nvSpPr>
        <p:spPr>
          <a:xfrm>
            <a:off x="3211286" y="5653429"/>
            <a:ext cx="1567543" cy="968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Quantization not supported for TF BN &amp; Functional API</a:t>
            </a:r>
          </a:p>
        </p:txBody>
      </p:sp>
      <p:sp>
        <p:nvSpPr>
          <p:cNvPr id="16" name="Rectangle 15">
            <a:extLst>
              <a:ext uri="{FF2B5EF4-FFF2-40B4-BE49-F238E27FC236}">
                <a16:creationId xmlns:a16="http://schemas.microsoft.com/office/drawing/2014/main" id="{FB939E1E-298F-286F-EFE2-40BF42DD9BC7}"/>
              </a:ext>
            </a:extLst>
          </p:cNvPr>
          <p:cNvSpPr/>
          <p:nvPr/>
        </p:nvSpPr>
        <p:spPr>
          <a:xfrm>
            <a:off x="7957461" y="3948116"/>
            <a:ext cx="1567543" cy="96882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Evaluation and Metrics</a:t>
            </a:r>
          </a:p>
        </p:txBody>
      </p:sp>
      <p:grpSp>
        <p:nvGrpSpPr>
          <p:cNvPr id="21" name="Group 20">
            <a:extLst>
              <a:ext uri="{FF2B5EF4-FFF2-40B4-BE49-F238E27FC236}">
                <a16:creationId xmlns:a16="http://schemas.microsoft.com/office/drawing/2014/main" id="{3A2B1754-3E2C-6FDE-B518-743DBF58C4C3}"/>
              </a:ext>
            </a:extLst>
          </p:cNvPr>
          <p:cNvGrpSpPr/>
          <p:nvPr/>
        </p:nvGrpSpPr>
        <p:grpSpPr>
          <a:xfrm>
            <a:off x="10428514" y="4971201"/>
            <a:ext cx="1426029" cy="369332"/>
            <a:chOff x="10515600" y="2411183"/>
            <a:chExt cx="1426029" cy="369332"/>
          </a:xfrm>
        </p:grpSpPr>
        <p:sp>
          <p:nvSpPr>
            <p:cNvPr id="19" name="Rectangle 18">
              <a:extLst>
                <a:ext uri="{FF2B5EF4-FFF2-40B4-BE49-F238E27FC236}">
                  <a16:creationId xmlns:a16="http://schemas.microsoft.com/office/drawing/2014/main" id="{EBAFBD99-256A-3775-0ED2-E36236C6B603}"/>
                </a:ext>
              </a:extLst>
            </p:cNvPr>
            <p:cNvSpPr/>
            <p:nvPr/>
          </p:nvSpPr>
          <p:spPr>
            <a:xfrm>
              <a:off x="10515600" y="2438856"/>
              <a:ext cx="326571" cy="3139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TextBox 19">
              <a:extLst>
                <a:ext uri="{FF2B5EF4-FFF2-40B4-BE49-F238E27FC236}">
                  <a16:creationId xmlns:a16="http://schemas.microsoft.com/office/drawing/2014/main" id="{C209C423-324B-7A6E-3426-E9B7B658677C}"/>
                </a:ext>
              </a:extLst>
            </p:cNvPr>
            <p:cNvSpPr txBox="1"/>
            <p:nvPr/>
          </p:nvSpPr>
          <p:spPr>
            <a:xfrm>
              <a:off x="11103429" y="2411183"/>
              <a:ext cx="838200" cy="369332"/>
            </a:xfrm>
            <a:prstGeom prst="rect">
              <a:avLst/>
            </a:prstGeom>
            <a:noFill/>
          </p:spPr>
          <p:txBody>
            <a:bodyPr wrap="square" rtlCol="0">
              <a:spAutoFit/>
            </a:bodyPr>
            <a:lstStyle/>
            <a:p>
              <a:r>
                <a:rPr lang="en-CA" dirty="0"/>
                <a:t>Start</a:t>
              </a:r>
            </a:p>
          </p:txBody>
        </p:sp>
      </p:grpSp>
      <p:cxnSp>
        <p:nvCxnSpPr>
          <p:cNvPr id="23" name="Straight Arrow Connector 22">
            <a:extLst>
              <a:ext uri="{FF2B5EF4-FFF2-40B4-BE49-F238E27FC236}">
                <a16:creationId xmlns:a16="http://schemas.microsoft.com/office/drawing/2014/main" id="{E3CCACF0-8C9A-EE8E-A2EB-CB8C1F08AB9D}"/>
              </a:ext>
            </a:extLst>
          </p:cNvPr>
          <p:cNvCxnSpPr>
            <a:stCxn id="5" idx="3"/>
            <a:endCxn id="4" idx="1"/>
          </p:cNvCxnSpPr>
          <p:nvPr/>
        </p:nvCxnSpPr>
        <p:spPr>
          <a:xfrm>
            <a:off x="2405743" y="2411185"/>
            <a:ext cx="805544" cy="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C1369F-5DDB-09B8-4725-2E072B0D3835}"/>
              </a:ext>
            </a:extLst>
          </p:cNvPr>
          <p:cNvCxnSpPr>
            <a:stCxn id="4" idx="3"/>
            <a:endCxn id="6" idx="1"/>
          </p:cNvCxnSpPr>
          <p:nvPr/>
        </p:nvCxnSpPr>
        <p:spPr>
          <a:xfrm>
            <a:off x="4778830" y="2418329"/>
            <a:ext cx="80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2DF080E-69FD-5BA6-4AEB-133D55BD399D}"/>
              </a:ext>
            </a:extLst>
          </p:cNvPr>
          <p:cNvCxnSpPr>
            <a:stCxn id="6" idx="3"/>
            <a:endCxn id="7" idx="1"/>
          </p:cNvCxnSpPr>
          <p:nvPr/>
        </p:nvCxnSpPr>
        <p:spPr>
          <a:xfrm flipV="1">
            <a:off x="7151917" y="2411184"/>
            <a:ext cx="805544" cy="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BCF88A0-D5FC-052C-50ED-7BA2A1F993D6}"/>
              </a:ext>
            </a:extLst>
          </p:cNvPr>
          <p:cNvCxnSpPr>
            <a:stCxn id="7" idx="2"/>
            <a:endCxn id="13" idx="0"/>
          </p:cNvCxnSpPr>
          <p:nvPr/>
        </p:nvCxnSpPr>
        <p:spPr>
          <a:xfrm flipH="1">
            <a:off x="1621972" y="2895598"/>
            <a:ext cx="7119261" cy="1059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7D80705-98D3-943F-A43F-F6FC2C592D62}"/>
              </a:ext>
            </a:extLst>
          </p:cNvPr>
          <p:cNvCxnSpPr>
            <a:stCxn id="13" idx="3"/>
            <a:endCxn id="12" idx="1"/>
          </p:cNvCxnSpPr>
          <p:nvPr/>
        </p:nvCxnSpPr>
        <p:spPr>
          <a:xfrm>
            <a:off x="2405743" y="4439673"/>
            <a:ext cx="80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F216A98-F3B2-C887-A7BC-631951082044}"/>
              </a:ext>
            </a:extLst>
          </p:cNvPr>
          <p:cNvCxnSpPr>
            <a:stCxn id="12" idx="3"/>
            <a:endCxn id="14" idx="1"/>
          </p:cNvCxnSpPr>
          <p:nvPr/>
        </p:nvCxnSpPr>
        <p:spPr>
          <a:xfrm>
            <a:off x="4778830" y="4439673"/>
            <a:ext cx="805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2D092FB-BC9B-9994-9D21-1FB3591B9B6A}"/>
              </a:ext>
            </a:extLst>
          </p:cNvPr>
          <p:cNvCxnSpPr>
            <a:stCxn id="14" idx="3"/>
            <a:endCxn id="16" idx="1"/>
          </p:cNvCxnSpPr>
          <p:nvPr/>
        </p:nvCxnSpPr>
        <p:spPr>
          <a:xfrm flipV="1">
            <a:off x="7151917" y="4432531"/>
            <a:ext cx="805544" cy="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61E2E4-B7A5-DAEF-D3E6-498B32980B5D}"/>
              </a:ext>
            </a:extLst>
          </p:cNvPr>
          <p:cNvCxnSpPr/>
          <p:nvPr/>
        </p:nvCxnSpPr>
        <p:spPr>
          <a:xfrm>
            <a:off x="4441371" y="4924087"/>
            <a:ext cx="0" cy="72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DB8E38B-2315-F085-6140-ACEF0674A3D8}"/>
              </a:ext>
            </a:extLst>
          </p:cNvPr>
          <p:cNvCxnSpPr>
            <a:cxnSpLocks/>
          </p:cNvCxnSpPr>
          <p:nvPr/>
        </p:nvCxnSpPr>
        <p:spPr>
          <a:xfrm flipV="1">
            <a:off x="3570514" y="4924087"/>
            <a:ext cx="0" cy="729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1761ABF-4B03-8382-E837-6BADE521567D}"/>
              </a:ext>
            </a:extLst>
          </p:cNvPr>
          <p:cNvGrpSpPr/>
          <p:nvPr/>
        </p:nvGrpSpPr>
        <p:grpSpPr>
          <a:xfrm>
            <a:off x="10428514" y="5388406"/>
            <a:ext cx="1524001" cy="369332"/>
            <a:chOff x="10515600" y="2411183"/>
            <a:chExt cx="1524001" cy="369332"/>
          </a:xfrm>
        </p:grpSpPr>
        <p:sp>
          <p:nvSpPr>
            <p:cNvPr id="51" name="Rectangle 50">
              <a:extLst>
                <a:ext uri="{FF2B5EF4-FFF2-40B4-BE49-F238E27FC236}">
                  <a16:creationId xmlns:a16="http://schemas.microsoft.com/office/drawing/2014/main" id="{28C100A1-AEE4-74CA-FDDC-C3EB21FB55B2}"/>
                </a:ext>
              </a:extLst>
            </p:cNvPr>
            <p:cNvSpPr/>
            <p:nvPr/>
          </p:nvSpPr>
          <p:spPr>
            <a:xfrm>
              <a:off x="10515600" y="2438856"/>
              <a:ext cx="326571" cy="31398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2" name="TextBox 51">
              <a:extLst>
                <a:ext uri="{FF2B5EF4-FFF2-40B4-BE49-F238E27FC236}">
                  <a16:creationId xmlns:a16="http://schemas.microsoft.com/office/drawing/2014/main" id="{1C361173-0817-32ED-4DB6-7AE6085F964C}"/>
                </a:ext>
              </a:extLst>
            </p:cNvPr>
            <p:cNvSpPr txBox="1"/>
            <p:nvPr/>
          </p:nvSpPr>
          <p:spPr>
            <a:xfrm>
              <a:off x="11103429" y="2411183"/>
              <a:ext cx="936172" cy="369332"/>
            </a:xfrm>
            <a:prstGeom prst="rect">
              <a:avLst/>
            </a:prstGeom>
            <a:noFill/>
          </p:spPr>
          <p:txBody>
            <a:bodyPr wrap="square" rtlCol="0">
              <a:spAutoFit/>
            </a:bodyPr>
            <a:lstStyle/>
            <a:p>
              <a:r>
                <a:rPr lang="en-CA" dirty="0"/>
                <a:t>Success</a:t>
              </a:r>
            </a:p>
          </p:txBody>
        </p:sp>
      </p:grpSp>
      <p:grpSp>
        <p:nvGrpSpPr>
          <p:cNvPr id="56" name="Group 55">
            <a:extLst>
              <a:ext uri="{FF2B5EF4-FFF2-40B4-BE49-F238E27FC236}">
                <a16:creationId xmlns:a16="http://schemas.microsoft.com/office/drawing/2014/main" id="{17569369-DD18-4E5E-DF3C-A03FE39C313C}"/>
              </a:ext>
            </a:extLst>
          </p:cNvPr>
          <p:cNvGrpSpPr/>
          <p:nvPr/>
        </p:nvGrpSpPr>
        <p:grpSpPr>
          <a:xfrm>
            <a:off x="10428514" y="5822398"/>
            <a:ext cx="1426029" cy="369332"/>
            <a:chOff x="10515600" y="2411183"/>
            <a:chExt cx="1426029" cy="369332"/>
          </a:xfrm>
        </p:grpSpPr>
        <p:sp>
          <p:nvSpPr>
            <p:cNvPr id="57" name="Rectangle 56">
              <a:extLst>
                <a:ext uri="{FF2B5EF4-FFF2-40B4-BE49-F238E27FC236}">
                  <a16:creationId xmlns:a16="http://schemas.microsoft.com/office/drawing/2014/main" id="{DBF48852-7388-DC53-475B-426694A8E29B}"/>
                </a:ext>
              </a:extLst>
            </p:cNvPr>
            <p:cNvSpPr/>
            <p:nvPr/>
          </p:nvSpPr>
          <p:spPr>
            <a:xfrm>
              <a:off x="10515600" y="2438856"/>
              <a:ext cx="326571" cy="31398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8" name="TextBox 57">
              <a:extLst>
                <a:ext uri="{FF2B5EF4-FFF2-40B4-BE49-F238E27FC236}">
                  <a16:creationId xmlns:a16="http://schemas.microsoft.com/office/drawing/2014/main" id="{216B198F-A003-438C-63B4-46939828F2C8}"/>
                </a:ext>
              </a:extLst>
            </p:cNvPr>
            <p:cNvSpPr txBox="1"/>
            <p:nvPr/>
          </p:nvSpPr>
          <p:spPr>
            <a:xfrm>
              <a:off x="11103429" y="2411183"/>
              <a:ext cx="838200" cy="369332"/>
            </a:xfrm>
            <a:prstGeom prst="rect">
              <a:avLst/>
            </a:prstGeom>
            <a:noFill/>
          </p:spPr>
          <p:txBody>
            <a:bodyPr wrap="square" rtlCol="0">
              <a:spAutoFit/>
            </a:bodyPr>
            <a:lstStyle/>
            <a:p>
              <a:r>
                <a:rPr lang="en-CA" dirty="0"/>
                <a:t>Skip</a:t>
              </a:r>
            </a:p>
          </p:txBody>
        </p:sp>
      </p:grpSp>
      <p:grpSp>
        <p:nvGrpSpPr>
          <p:cNvPr id="59" name="Group 58">
            <a:extLst>
              <a:ext uri="{FF2B5EF4-FFF2-40B4-BE49-F238E27FC236}">
                <a16:creationId xmlns:a16="http://schemas.microsoft.com/office/drawing/2014/main" id="{54FC9C05-2E41-9827-8B00-F1DDAB8848E9}"/>
              </a:ext>
            </a:extLst>
          </p:cNvPr>
          <p:cNvGrpSpPr/>
          <p:nvPr/>
        </p:nvGrpSpPr>
        <p:grpSpPr>
          <a:xfrm>
            <a:off x="10428514" y="6241025"/>
            <a:ext cx="1426029" cy="369332"/>
            <a:chOff x="10515600" y="2411183"/>
            <a:chExt cx="1426029" cy="369332"/>
          </a:xfrm>
        </p:grpSpPr>
        <p:sp>
          <p:nvSpPr>
            <p:cNvPr id="60" name="Rectangle 59">
              <a:extLst>
                <a:ext uri="{FF2B5EF4-FFF2-40B4-BE49-F238E27FC236}">
                  <a16:creationId xmlns:a16="http://schemas.microsoft.com/office/drawing/2014/main" id="{B97ADB57-B5C9-B077-ACC3-F666A38E26E2}"/>
                </a:ext>
              </a:extLst>
            </p:cNvPr>
            <p:cNvSpPr/>
            <p:nvPr/>
          </p:nvSpPr>
          <p:spPr>
            <a:xfrm>
              <a:off x="10515600" y="2438856"/>
              <a:ext cx="326571" cy="31398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61" name="TextBox 60">
              <a:extLst>
                <a:ext uri="{FF2B5EF4-FFF2-40B4-BE49-F238E27FC236}">
                  <a16:creationId xmlns:a16="http://schemas.microsoft.com/office/drawing/2014/main" id="{0465BD73-7E4C-5FC4-55E8-E88B046B288F}"/>
                </a:ext>
              </a:extLst>
            </p:cNvPr>
            <p:cNvSpPr txBox="1"/>
            <p:nvPr/>
          </p:nvSpPr>
          <p:spPr>
            <a:xfrm>
              <a:off x="11103429" y="2411183"/>
              <a:ext cx="838200" cy="369332"/>
            </a:xfrm>
            <a:prstGeom prst="rect">
              <a:avLst/>
            </a:prstGeom>
            <a:noFill/>
          </p:spPr>
          <p:txBody>
            <a:bodyPr wrap="square" rtlCol="0">
              <a:spAutoFit/>
            </a:bodyPr>
            <a:lstStyle/>
            <a:p>
              <a:r>
                <a:rPr lang="en-CA" dirty="0"/>
                <a:t>Failed</a:t>
              </a:r>
            </a:p>
          </p:txBody>
        </p:sp>
      </p:grpSp>
      <p:sp>
        <p:nvSpPr>
          <p:cNvPr id="62" name="Arrow: Curved Down 61">
            <a:extLst>
              <a:ext uri="{FF2B5EF4-FFF2-40B4-BE49-F238E27FC236}">
                <a16:creationId xmlns:a16="http://schemas.microsoft.com/office/drawing/2014/main" id="{4B4CD4AD-9291-6BCD-1703-44AFC8CA5B46}"/>
              </a:ext>
            </a:extLst>
          </p:cNvPr>
          <p:cNvSpPr/>
          <p:nvPr/>
        </p:nvSpPr>
        <p:spPr>
          <a:xfrm>
            <a:off x="3788228" y="3632085"/>
            <a:ext cx="435429" cy="315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63" name="Arrow: Curved Down 62">
            <a:extLst>
              <a:ext uri="{FF2B5EF4-FFF2-40B4-BE49-F238E27FC236}">
                <a16:creationId xmlns:a16="http://schemas.microsoft.com/office/drawing/2014/main" id="{CCFFE24E-152C-EBDE-6C37-D91749E578E3}"/>
              </a:ext>
            </a:extLst>
          </p:cNvPr>
          <p:cNvSpPr/>
          <p:nvPr/>
        </p:nvSpPr>
        <p:spPr>
          <a:xfrm>
            <a:off x="3788228" y="1610741"/>
            <a:ext cx="435429" cy="315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99460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4516-6599-119B-9DFD-86428E2406BE}"/>
              </a:ext>
            </a:extLst>
          </p:cNvPr>
          <p:cNvSpPr>
            <a:spLocks noGrp="1"/>
          </p:cNvSpPr>
          <p:nvPr>
            <p:ph type="title"/>
          </p:nvPr>
        </p:nvSpPr>
        <p:spPr/>
        <p:txBody>
          <a:bodyPr/>
          <a:lstStyle/>
          <a:p>
            <a:r>
              <a:rPr lang="en-CA" b="1" dirty="0"/>
              <a:t>Implementation Details</a:t>
            </a:r>
          </a:p>
        </p:txBody>
      </p:sp>
      <p:sp>
        <p:nvSpPr>
          <p:cNvPr id="3" name="Content Placeholder 2">
            <a:extLst>
              <a:ext uri="{FF2B5EF4-FFF2-40B4-BE49-F238E27FC236}">
                <a16:creationId xmlns:a16="http://schemas.microsoft.com/office/drawing/2014/main" id="{EB53B4B4-3AC2-9EEE-6591-112034B48F9E}"/>
              </a:ext>
            </a:extLst>
          </p:cNvPr>
          <p:cNvSpPr>
            <a:spLocks noGrp="1"/>
          </p:cNvSpPr>
          <p:nvPr>
            <p:ph idx="1"/>
          </p:nvPr>
        </p:nvSpPr>
        <p:spPr/>
        <p:txBody>
          <a:bodyPr>
            <a:normAutofit lnSpcReduction="10000"/>
          </a:bodyPr>
          <a:lstStyle/>
          <a:p>
            <a:pPr>
              <a:lnSpc>
                <a:spcPct val="150000"/>
              </a:lnSpc>
            </a:pPr>
            <a:r>
              <a:rPr lang="en-CA" b="1" dirty="0"/>
              <a:t>Frameworks:</a:t>
            </a:r>
            <a:r>
              <a:rPr lang="en-CA" dirty="0"/>
              <a:t> Pytorch and TensorFlow (latest stable versions)</a:t>
            </a:r>
          </a:p>
          <a:p>
            <a:pPr>
              <a:lnSpc>
                <a:spcPct val="150000"/>
              </a:lnSpc>
            </a:pPr>
            <a:r>
              <a:rPr lang="en-CA" b="1" dirty="0"/>
              <a:t>Models(2x5):</a:t>
            </a:r>
            <a:r>
              <a:rPr lang="en-CA" dirty="0"/>
              <a:t> CNN + Transformer (Failed), Resnet18 (without BN)</a:t>
            </a:r>
          </a:p>
          <a:p>
            <a:pPr>
              <a:lnSpc>
                <a:spcPct val="150000"/>
              </a:lnSpc>
            </a:pPr>
            <a:r>
              <a:rPr lang="en-CA" b="1" dirty="0"/>
              <a:t>Dataset:</a:t>
            </a:r>
            <a:r>
              <a:rPr lang="en-CA" dirty="0"/>
              <a:t> Flicker8k (Failed), Cifar10</a:t>
            </a:r>
          </a:p>
          <a:p>
            <a:pPr>
              <a:lnSpc>
                <a:spcPct val="150000"/>
              </a:lnSpc>
            </a:pPr>
            <a:r>
              <a:rPr lang="en-CA" b="1" dirty="0"/>
              <a:t>Hardware:</a:t>
            </a:r>
            <a:r>
              <a:rPr lang="en-CA" dirty="0"/>
              <a:t> Nvidia v100, Intel Xeon, RAM 32 GB</a:t>
            </a:r>
          </a:p>
          <a:p>
            <a:pPr>
              <a:lnSpc>
                <a:spcPct val="150000"/>
              </a:lnSpc>
            </a:pPr>
            <a:r>
              <a:rPr lang="en-CA" b="1" dirty="0"/>
              <a:t>Methods explored:</a:t>
            </a:r>
            <a:r>
              <a:rPr lang="en-CA" dirty="0"/>
              <a:t> PTQ and QTA</a:t>
            </a:r>
          </a:p>
          <a:p>
            <a:pPr>
              <a:lnSpc>
                <a:spcPct val="150000"/>
              </a:lnSpc>
            </a:pPr>
            <a:r>
              <a:rPr lang="en-CA" b="1" dirty="0"/>
              <a:t>Limitations:</a:t>
            </a:r>
            <a:r>
              <a:rPr lang="en-CA" dirty="0"/>
              <a:t> Inference focused mainly on CPU</a:t>
            </a:r>
          </a:p>
        </p:txBody>
      </p:sp>
    </p:spTree>
    <p:extLst>
      <p:ext uri="{BB962C8B-B14F-4D97-AF65-F5344CB8AC3E}">
        <p14:creationId xmlns:p14="http://schemas.microsoft.com/office/powerpoint/2010/main" val="183629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0EF8-4312-205A-8809-26965ADA2C15}"/>
              </a:ext>
            </a:extLst>
          </p:cNvPr>
          <p:cNvSpPr>
            <a:spLocks noGrp="1"/>
          </p:cNvSpPr>
          <p:nvPr>
            <p:ph type="title"/>
          </p:nvPr>
        </p:nvSpPr>
        <p:spPr>
          <a:xfrm>
            <a:off x="838200" y="299811"/>
            <a:ext cx="10515600" cy="1325563"/>
          </a:xfrm>
        </p:spPr>
        <p:txBody>
          <a:bodyPr/>
          <a:lstStyle/>
          <a:p>
            <a:r>
              <a:rPr lang="en-CA" b="1" dirty="0"/>
              <a:t>Experiments Overview</a:t>
            </a:r>
          </a:p>
        </p:txBody>
      </p:sp>
      <p:sp>
        <p:nvSpPr>
          <p:cNvPr id="4" name="Rectangle 3">
            <a:extLst>
              <a:ext uri="{FF2B5EF4-FFF2-40B4-BE49-F238E27FC236}">
                <a16:creationId xmlns:a16="http://schemas.microsoft.com/office/drawing/2014/main" id="{4E1BF73A-140C-9541-F522-C9BFFF32E46F}"/>
              </a:ext>
            </a:extLst>
          </p:cNvPr>
          <p:cNvSpPr/>
          <p:nvPr/>
        </p:nvSpPr>
        <p:spPr>
          <a:xfrm>
            <a:off x="5904139" y="3439204"/>
            <a:ext cx="1643743" cy="101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Baseline Model</a:t>
            </a:r>
          </a:p>
        </p:txBody>
      </p:sp>
      <p:sp>
        <p:nvSpPr>
          <p:cNvPr id="5" name="Rectangle 4">
            <a:extLst>
              <a:ext uri="{FF2B5EF4-FFF2-40B4-BE49-F238E27FC236}">
                <a16:creationId xmlns:a16="http://schemas.microsoft.com/office/drawing/2014/main" id="{2CEAFD92-FBEB-021C-81AB-6C11F7969E81}"/>
              </a:ext>
            </a:extLst>
          </p:cNvPr>
          <p:cNvSpPr/>
          <p:nvPr/>
        </p:nvSpPr>
        <p:spPr>
          <a:xfrm>
            <a:off x="5904140" y="2014877"/>
            <a:ext cx="1643743" cy="101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Post Training Quantization</a:t>
            </a:r>
          </a:p>
        </p:txBody>
      </p:sp>
      <p:sp>
        <p:nvSpPr>
          <p:cNvPr id="6" name="Rectangle 5">
            <a:extLst>
              <a:ext uri="{FF2B5EF4-FFF2-40B4-BE49-F238E27FC236}">
                <a16:creationId xmlns:a16="http://schemas.microsoft.com/office/drawing/2014/main" id="{3EC5DAFD-B22F-62EC-E3AD-78C81A3209D7}"/>
              </a:ext>
            </a:extLst>
          </p:cNvPr>
          <p:cNvSpPr/>
          <p:nvPr/>
        </p:nvSpPr>
        <p:spPr>
          <a:xfrm>
            <a:off x="5904140" y="4863532"/>
            <a:ext cx="1643743" cy="101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Quantization Aware Training</a:t>
            </a:r>
          </a:p>
        </p:txBody>
      </p:sp>
      <p:sp>
        <p:nvSpPr>
          <p:cNvPr id="7" name="Rectangle 6">
            <a:extLst>
              <a:ext uri="{FF2B5EF4-FFF2-40B4-BE49-F238E27FC236}">
                <a16:creationId xmlns:a16="http://schemas.microsoft.com/office/drawing/2014/main" id="{73B548EF-AE2F-F973-C6A8-1421EC738DB2}"/>
              </a:ext>
            </a:extLst>
          </p:cNvPr>
          <p:cNvSpPr/>
          <p:nvPr/>
        </p:nvSpPr>
        <p:spPr>
          <a:xfrm>
            <a:off x="8957581" y="2013177"/>
            <a:ext cx="1643743" cy="101237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Model Evaluation</a:t>
            </a:r>
          </a:p>
        </p:txBody>
      </p:sp>
      <p:sp>
        <p:nvSpPr>
          <p:cNvPr id="8" name="Rectangle 7">
            <a:extLst>
              <a:ext uri="{FF2B5EF4-FFF2-40B4-BE49-F238E27FC236}">
                <a16:creationId xmlns:a16="http://schemas.microsoft.com/office/drawing/2014/main" id="{4F70D7E3-BAE0-66D7-DE4C-DE8844931F5E}"/>
              </a:ext>
            </a:extLst>
          </p:cNvPr>
          <p:cNvSpPr/>
          <p:nvPr/>
        </p:nvSpPr>
        <p:spPr>
          <a:xfrm>
            <a:off x="8957582" y="3437504"/>
            <a:ext cx="1643743" cy="101237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Inference Time Profiling</a:t>
            </a:r>
          </a:p>
        </p:txBody>
      </p:sp>
      <p:sp>
        <p:nvSpPr>
          <p:cNvPr id="9" name="Rectangle 8">
            <a:extLst>
              <a:ext uri="{FF2B5EF4-FFF2-40B4-BE49-F238E27FC236}">
                <a16:creationId xmlns:a16="http://schemas.microsoft.com/office/drawing/2014/main" id="{5858594A-A929-8F47-F4F5-7BC211E7BB5D}"/>
              </a:ext>
            </a:extLst>
          </p:cNvPr>
          <p:cNvSpPr/>
          <p:nvPr/>
        </p:nvSpPr>
        <p:spPr>
          <a:xfrm>
            <a:off x="8957581" y="4863532"/>
            <a:ext cx="1643743" cy="101237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Model Size Comparison</a:t>
            </a:r>
          </a:p>
        </p:txBody>
      </p:sp>
      <p:sp>
        <p:nvSpPr>
          <p:cNvPr id="10" name="Rectangle 9">
            <a:extLst>
              <a:ext uri="{FF2B5EF4-FFF2-40B4-BE49-F238E27FC236}">
                <a16:creationId xmlns:a16="http://schemas.microsoft.com/office/drawing/2014/main" id="{8EF0A052-13F0-8223-88B3-D634B6812320}"/>
              </a:ext>
            </a:extLst>
          </p:cNvPr>
          <p:cNvSpPr/>
          <p:nvPr/>
        </p:nvSpPr>
        <p:spPr>
          <a:xfrm>
            <a:off x="2701018" y="2724831"/>
            <a:ext cx="1643743" cy="10123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CPU/GPU Memory Profiling</a:t>
            </a:r>
          </a:p>
        </p:txBody>
      </p:sp>
      <p:sp>
        <p:nvSpPr>
          <p:cNvPr id="11" name="Rectangle 10">
            <a:extLst>
              <a:ext uri="{FF2B5EF4-FFF2-40B4-BE49-F238E27FC236}">
                <a16:creationId xmlns:a16="http://schemas.microsoft.com/office/drawing/2014/main" id="{DBD067AD-5183-79A5-B958-52E02404AA19}"/>
              </a:ext>
            </a:extLst>
          </p:cNvPr>
          <p:cNvSpPr/>
          <p:nvPr/>
        </p:nvSpPr>
        <p:spPr>
          <a:xfrm>
            <a:off x="2701018" y="4160044"/>
            <a:ext cx="1643743" cy="10123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Quantized Weights Visualization</a:t>
            </a:r>
          </a:p>
        </p:txBody>
      </p:sp>
      <p:sp>
        <p:nvSpPr>
          <p:cNvPr id="13" name="Right Brace 12">
            <a:extLst>
              <a:ext uri="{FF2B5EF4-FFF2-40B4-BE49-F238E27FC236}">
                <a16:creationId xmlns:a16="http://schemas.microsoft.com/office/drawing/2014/main" id="{1EC17941-7948-3829-0BCC-E31C6AD2B062}"/>
              </a:ext>
            </a:extLst>
          </p:cNvPr>
          <p:cNvSpPr/>
          <p:nvPr/>
        </p:nvSpPr>
        <p:spPr>
          <a:xfrm rot="10800000">
            <a:off x="2069645" y="2013177"/>
            <a:ext cx="348343" cy="37715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6627FBC1-1610-C199-89E6-2F1070E1FEB6}"/>
              </a:ext>
            </a:extLst>
          </p:cNvPr>
          <p:cNvCxnSpPr>
            <a:stCxn id="4" idx="0"/>
            <a:endCxn id="5" idx="2"/>
          </p:cNvCxnSpPr>
          <p:nvPr/>
        </p:nvCxnSpPr>
        <p:spPr>
          <a:xfrm flipV="1">
            <a:off x="6726011" y="3027248"/>
            <a:ext cx="1" cy="41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488DA0-08FC-28BE-6874-380A048CD4AC}"/>
              </a:ext>
            </a:extLst>
          </p:cNvPr>
          <p:cNvCxnSpPr>
            <a:stCxn id="4" idx="2"/>
            <a:endCxn id="6" idx="0"/>
          </p:cNvCxnSpPr>
          <p:nvPr/>
        </p:nvCxnSpPr>
        <p:spPr>
          <a:xfrm>
            <a:off x="6726011" y="4451575"/>
            <a:ext cx="1" cy="411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D92C856-FD9E-BEE8-F139-6EC52D096EED}"/>
              </a:ext>
            </a:extLst>
          </p:cNvPr>
          <p:cNvSpPr/>
          <p:nvPr/>
        </p:nvSpPr>
        <p:spPr>
          <a:xfrm>
            <a:off x="5365297" y="1625374"/>
            <a:ext cx="2754085" cy="46590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0525F939-238E-24E9-F7B1-12860DA5AA4A}"/>
              </a:ext>
            </a:extLst>
          </p:cNvPr>
          <p:cNvCxnSpPr>
            <a:stCxn id="18" idx="1"/>
            <a:endCxn id="10" idx="3"/>
          </p:cNvCxnSpPr>
          <p:nvPr/>
        </p:nvCxnSpPr>
        <p:spPr>
          <a:xfrm flipH="1" flipV="1">
            <a:off x="4344761" y="3231017"/>
            <a:ext cx="1020536"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0BCF83-C954-9AE2-4072-26F4E12514F6}"/>
              </a:ext>
            </a:extLst>
          </p:cNvPr>
          <p:cNvCxnSpPr>
            <a:stCxn id="18" idx="1"/>
            <a:endCxn id="11" idx="3"/>
          </p:cNvCxnSpPr>
          <p:nvPr/>
        </p:nvCxnSpPr>
        <p:spPr>
          <a:xfrm flipH="1">
            <a:off x="4344761" y="3954917"/>
            <a:ext cx="1020536" cy="711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0CCF3E6-C62D-B766-B40C-FC939CCC49C2}"/>
              </a:ext>
            </a:extLst>
          </p:cNvPr>
          <p:cNvCxnSpPr>
            <a:stCxn id="18" idx="3"/>
            <a:endCxn id="7" idx="1"/>
          </p:cNvCxnSpPr>
          <p:nvPr/>
        </p:nvCxnSpPr>
        <p:spPr>
          <a:xfrm flipV="1">
            <a:off x="8119382" y="2519363"/>
            <a:ext cx="838199" cy="143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5602E0-E6E8-96E8-9D23-4EC3AE6FD2AB}"/>
              </a:ext>
            </a:extLst>
          </p:cNvPr>
          <p:cNvCxnSpPr>
            <a:stCxn id="18" idx="3"/>
            <a:endCxn id="8" idx="1"/>
          </p:cNvCxnSpPr>
          <p:nvPr/>
        </p:nvCxnSpPr>
        <p:spPr>
          <a:xfrm flipV="1">
            <a:off x="8119382" y="3943690"/>
            <a:ext cx="838200" cy="11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7AE78BA-AE40-94FF-CC73-FF3D031E41C9}"/>
              </a:ext>
            </a:extLst>
          </p:cNvPr>
          <p:cNvCxnSpPr>
            <a:stCxn id="18" idx="3"/>
            <a:endCxn id="9" idx="1"/>
          </p:cNvCxnSpPr>
          <p:nvPr/>
        </p:nvCxnSpPr>
        <p:spPr>
          <a:xfrm>
            <a:off x="8119382" y="3954917"/>
            <a:ext cx="838199" cy="141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276B4E7-CACF-13B1-39DE-65E20E239DFC}"/>
              </a:ext>
            </a:extLst>
          </p:cNvPr>
          <p:cNvSpPr txBox="1"/>
          <p:nvPr/>
        </p:nvSpPr>
        <p:spPr>
          <a:xfrm>
            <a:off x="5675540" y="6373523"/>
            <a:ext cx="2100942" cy="369332"/>
          </a:xfrm>
          <a:prstGeom prst="rect">
            <a:avLst/>
          </a:prstGeom>
          <a:noFill/>
        </p:spPr>
        <p:txBody>
          <a:bodyPr wrap="square" rtlCol="0">
            <a:spAutoFit/>
          </a:bodyPr>
          <a:lstStyle/>
          <a:p>
            <a:r>
              <a:rPr lang="en-CA" dirty="0"/>
              <a:t>10:1 epochs for QAT</a:t>
            </a:r>
          </a:p>
        </p:txBody>
      </p:sp>
      <p:sp>
        <p:nvSpPr>
          <p:cNvPr id="3" name="TextBox 2">
            <a:extLst>
              <a:ext uri="{FF2B5EF4-FFF2-40B4-BE49-F238E27FC236}">
                <a16:creationId xmlns:a16="http://schemas.microsoft.com/office/drawing/2014/main" id="{258B94D8-853F-4747-DD7E-26D2736197FF}"/>
              </a:ext>
            </a:extLst>
          </p:cNvPr>
          <p:cNvSpPr txBox="1"/>
          <p:nvPr/>
        </p:nvSpPr>
        <p:spPr>
          <a:xfrm>
            <a:off x="990600" y="3728190"/>
            <a:ext cx="1260021" cy="646331"/>
          </a:xfrm>
          <a:prstGeom prst="rect">
            <a:avLst/>
          </a:prstGeom>
          <a:noFill/>
        </p:spPr>
        <p:txBody>
          <a:bodyPr wrap="square" rtlCol="0">
            <a:spAutoFit/>
          </a:bodyPr>
          <a:lstStyle/>
          <a:p>
            <a:r>
              <a:rPr lang="en-CA" dirty="0"/>
              <a:t>Framework Dependent</a:t>
            </a:r>
          </a:p>
        </p:txBody>
      </p:sp>
    </p:spTree>
    <p:extLst>
      <p:ext uri="{BB962C8B-B14F-4D97-AF65-F5344CB8AC3E}">
        <p14:creationId xmlns:p14="http://schemas.microsoft.com/office/powerpoint/2010/main" val="3360214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798</Words>
  <Application>Microsoft Office PowerPoint</Application>
  <PresentationFormat>Widescreen</PresentationFormat>
  <Paragraphs>134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Quantization Support Comparison for Pytorch and TensorFlow</vt:lpstr>
      <vt:lpstr>Overview</vt:lpstr>
      <vt:lpstr>Problem Motivation</vt:lpstr>
      <vt:lpstr>Background Work</vt:lpstr>
      <vt:lpstr>Technical Challenges</vt:lpstr>
      <vt:lpstr>Approach - Iterative Elimination</vt:lpstr>
      <vt:lpstr>Approach - Workflow</vt:lpstr>
      <vt:lpstr>Implementation Details</vt:lpstr>
      <vt:lpstr>Experiments Overview</vt:lpstr>
      <vt:lpstr>Evaluation - Accuracy</vt:lpstr>
      <vt:lpstr>Evaluation - Inference Time</vt:lpstr>
      <vt:lpstr>Evaluation - Model Size and Training Time</vt:lpstr>
      <vt:lpstr>Evaluation - Implementation Gaps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 Lad</dc:creator>
  <cp:lastModifiedBy>Abhi Lad</cp:lastModifiedBy>
  <cp:revision>48</cp:revision>
  <dcterms:created xsi:type="dcterms:W3CDTF">2023-05-11T03:46:35Z</dcterms:created>
  <dcterms:modified xsi:type="dcterms:W3CDTF">2023-05-12T21:38:40Z</dcterms:modified>
</cp:coreProperties>
</file>