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2" r:id="rId3"/>
    <p:sldId id="261" r:id="rId4"/>
    <p:sldId id="264" r:id="rId5"/>
    <p:sldId id="26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E3681-237E-435D-84D2-D363B1946A9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642F-676D-4E5C-A23E-4DFD6BCC6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2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71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c26aa2cf7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c26aa2cf7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0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4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01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 userDrawn="1">
  <p:cSld name="BLANK SLIDE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455525"/>
          </a:xfrm>
          <a:prstGeom prst="rect">
            <a:avLst/>
          </a:prstGeom>
          <a:solidFill>
            <a:srgbClr val="052541"/>
          </a:solidFill>
          <a:ln>
            <a:solidFill>
              <a:srgbClr val="052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3397" y="455526"/>
            <a:ext cx="12240000" cy="120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70272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4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58309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1815146" y="5984860"/>
            <a:ext cx="1088029" cy="570505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3457333" y="1620105"/>
            <a:ext cx="541999" cy="169660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3575515" y="1790214"/>
            <a:ext cx="305632" cy="12179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3663113" y="1946597"/>
            <a:ext cx="152832" cy="131204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3335086" y="1442829"/>
            <a:ext cx="786492" cy="218547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-1471305" y="1202945"/>
            <a:ext cx="4598593" cy="5293329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-1120851" y="3543961"/>
            <a:ext cx="1251035" cy="1249020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1036812" y="363363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205530" y="3405012"/>
            <a:ext cx="892455" cy="881064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1489134" y="2623032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1489134" y="2798259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1489134" y="2973487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1489134" y="3325958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1489134" y="3501184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489134" y="3851640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489134" y="4026867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1489134" y="4377291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-1092312" y="2623032"/>
            <a:ext cx="2273831" cy="50965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-1092312" y="2798259"/>
            <a:ext cx="2273831" cy="50965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-1092311" y="3150730"/>
            <a:ext cx="1530145" cy="50997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1641934" y="2268513"/>
            <a:ext cx="935229" cy="152864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-421988" y="2268513"/>
            <a:ext cx="933181" cy="152864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-1137167" y="526509"/>
            <a:ext cx="1638155" cy="56845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2304132" y="132768"/>
            <a:ext cx="1469037" cy="491545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2010722" y="1891184"/>
            <a:ext cx="311775" cy="267336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3282105" y="3298411"/>
            <a:ext cx="252684" cy="215027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-179542" y="6012373"/>
            <a:ext cx="252684" cy="217011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4044122" y="1006760"/>
            <a:ext cx="250636" cy="216563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58181" y="5616040"/>
            <a:ext cx="368243" cy="26602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3601973" y="2284832"/>
            <a:ext cx="1039144" cy="955609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267835" y="3961665"/>
            <a:ext cx="315839" cy="1964135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3843044" y="3893263"/>
            <a:ext cx="168509" cy="94924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439399" y="4843882"/>
            <a:ext cx="201717" cy="226193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4033917" y="3987963"/>
            <a:ext cx="401420" cy="419912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3308595" y="3735504"/>
            <a:ext cx="313151" cy="201717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484349" y="4641875"/>
            <a:ext cx="75280" cy="151104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661065" y="3834427"/>
            <a:ext cx="154880" cy="76336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418701" y="4447485"/>
            <a:ext cx="98124" cy="14784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604871" y="2191089"/>
            <a:ext cx="307712" cy="307712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2010721" y="785239"/>
            <a:ext cx="30768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780897" y="785239"/>
            <a:ext cx="30768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109324" y="3179269"/>
            <a:ext cx="513461" cy="57053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615077" y="205264"/>
            <a:ext cx="672372" cy="575944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808636" y="310522"/>
            <a:ext cx="130405" cy="301569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078739" y="355344"/>
            <a:ext cx="191576" cy="193592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-943607" y="1913996"/>
            <a:ext cx="220083" cy="222129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-36915" y="1938439"/>
            <a:ext cx="1937644" cy="173244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-2300540" y="210671"/>
            <a:ext cx="2689488" cy="788540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3424731" y="709863"/>
            <a:ext cx="1079871" cy="1422168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3108924" y="6048014"/>
            <a:ext cx="1340680" cy="203765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-945015" y="6221194"/>
            <a:ext cx="1574360" cy="504023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3748696" y="4507695"/>
            <a:ext cx="226193" cy="58275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3997251" y="4505647"/>
            <a:ext cx="228240" cy="584807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3868894" y="4623832"/>
            <a:ext cx="236367" cy="148769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987077" y="4823501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3697762" y="4440446"/>
            <a:ext cx="572553" cy="50965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3697762" y="5106707"/>
            <a:ext cx="572553" cy="50965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3860737" y="2510992"/>
            <a:ext cx="156863" cy="226193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038011" y="2510992"/>
            <a:ext cx="177275" cy="226193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4256013" y="2510992"/>
            <a:ext cx="154880" cy="226193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-1153452" y="5978748"/>
            <a:ext cx="207861" cy="271016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-913021" y="5846296"/>
            <a:ext cx="264905" cy="487003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3899455" y="5448972"/>
            <a:ext cx="30768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07" name="Google Shape;110;p22"/>
          <p:cNvSpPr txBox="1">
            <a:spLocks/>
          </p:cNvSpPr>
          <p:nvPr/>
        </p:nvSpPr>
        <p:spPr>
          <a:xfrm>
            <a:off x="5590550" y="4796593"/>
            <a:ext cx="6261522" cy="151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r>
              <a:rPr kumimoji="0" lang="en-IN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Abhi Lad (al4363)</a:t>
            </a: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r>
              <a:rPr lang="en-IN" sz="2667" b="1" kern="0" dirty="0"/>
              <a:t>Preethi Chandirasekeran (pc3019)</a:t>
            </a: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r>
              <a:rPr kumimoji="0" lang="en-IN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Hamid </a:t>
            </a:r>
            <a:r>
              <a:rPr kumimoji="0" lang="en-IN" sz="2667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Alaie</a:t>
            </a:r>
            <a:r>
              <a:rPr kumimoji="0" lang="en-IN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 (sa3724)</a:t>
            </a: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endParaRPr kumimoji="0" lang="en-IN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endParaRPr kumimoji="0" lang="en-IN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endParaRPr kumimoji="0" lang="en-IN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189766" y="2517765"/>
            <a:ext cx="44840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109;p22">
            <a:extLst>
              <a:ext uri="{FF2B5EF4-FFF2-40B4-BE49-F238E27FC236}">
                <a16:creationId xmlns:a16="http://schemas.microsoft.com/office/drawing/2014/main" id="{13B3339A-7F9D-404D-88A5-D1E440238F33}"/>
              </a:ext>
            </a:extLst>
          </p:cNvPr>
          <p:cNvSpPr txBox="1">
            <a:spLocks/>
          </p:cNvSpPr>
          <p:nvPr/>
        </p:nvSpPr>
        <p:spPr>
          <a:xfrm>
            <a:off x="4484349" y="1525598"/>
            <a:ext cx="7263573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48FFD5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StoryBoard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8FFD5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: An AI-Assisted Marketplace for Writers</a:t>
            </a:r>
          </a:p>
        </p:txBody>
      </p:sp>
      <p:sp>
        <p:nvSpPr>
          <p:cNvPr id="68" name="Google Shape;110;p22">
            <a:extLst>
              <a:ext uri="{FF2B5EF4-FFF2-40B4-BE49-F238E27FC236}">
                <a16:creationId xmlns:a16="http://schemas.microsoft.com/office/drawing/2014/main" id="{43B0C135-BA1C-4D91-82D7-8598DB6FAD16}"/>
              </a:ext>
            </a:extLst>
          </p:cNvPr>
          <p:cNvSpPr txBox="1">
            <a:spLocks/>
          </p:cNvSpPr>
          <p:nvPr/>
        </p:nvSpPr>
        <p:spPr>
          <a:xfrm>
            <a:off x="5486400" y="2717866"/>
            <a:ext cx="6261522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endParaRPr kumimoji="0" lang="en-IN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Google Shape;110;p22">
            <a:extLst>
              <a:ext uri="{FF2B5EF4-FFF2-40B4-BE49-F238E27FC236}">
                <a16:creationId xmlns:a16="http://schemas.microsoft.com/office/drawing/2014/main" id="{E6FA3E03-67D6-47FC-DAE3-1F3E0BEA62AD}"/>
              </a:ext>
            </a:extLst>
          </p:cNvPr>
          <p:cNvSpPr txBox="1">
            <a:spLocks/>
          </p:cNvSpPr>
          <p:nvPr/>
        </p:nvSpPr>
        <p:spPr>
          <a:xfrm>
            <a:off x="5486400" y="2399269"/>
            <a:ext cx="6261522" cy="151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r>
              <a:rPr kumimoji="0" lang="en-IN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Cloud Computing and Big Data</a:t>
            </a: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r>
              <a:rPr lang="en-IN" sz="2667" b="1" kern="0" dirty="0"/>
              <a:t>COMS6998 006</a:t>
            </a:r>
            <a:endParaRPr kumimoji="0" lang="en-IN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endParaRPr kumimoji="0" lang="en-IN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endParaRPr kumimoji="0" lang="en-IN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tabLst/>
              <a:defRPr/>
            </a:pPr>
            <a:endParaRPr kumimoji="0" lang="en-IN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3B707-90E7-6CCE-DD0A-0A0A86EF5BFE}"/>
              </a:ext>
            </a:extLst>
          </p:cNvPr>
          <p:cNvSpPr txBox="1"/>
          <p:nvPr/>
        </p:nvSpPr>
        <p:spPr>
          <a:xfrm>
            <a:off x="596348" y="675863"/>
            <a:ext cx="4744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Motivation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Writers have the opportunity to publish their stories for free and with ease on the internet. However, a lack of visual media such as illustrations and language barriers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creates various problems such as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68A1D-B133-9B64-A857-C03B00714398}"/>
              </a:ext>
            </a:extLst>
          </p:cNvPr>
          <p:cNvSpPr txBox="1"/>
          <p:nvPr/>
        </p:nvSpPr>
        <p:spPr>
          <a:xfrm>
            <a:off x="6375400" y="675863"/>
            <a:ext cx="5220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Problem Statement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After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analyzing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existing literature, we </a:t>
            </a:r>
            <a:r>
              <a:rPr lang="en-IN" dirty="0">
                <a:solidFill>
                  <a:srgbClr val="000000"/>
                </a:solidFill>
                <a:latin typeface="Arial"/>
              </a:rPr>
              <a:t>aim to create a writer’s space where authors can upload their stories and generate art and translation to complement their written work. The following </a:t>
            </a:r>
            <a:r>
              <a:rPr lang="en-IN" b="1" dirty="0">
                <a:solidFill>
                  <a:srgbClr val="000000"/>
                </a:solidFill>
                <a:latin typeface="Arial"/>
              </a:rPr>
              <a:t>challenges</a:t>
            </a:r>
            <a:r>
              <a:rPr lang="en-IN" dirty="0">
                <a:solidFill>
                  <a:srgbClr val="000000"/>
                </a:solidFill>
                <a:latin typeface="Arial"/>
              </a:rPr>
              <a:t> are faced while tackling this problem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A2E599-AE7C-7CD0-445F-3FB3349CF795}"/>
              </a:ext>
            </a:extLst>
          </p:cNvPr>
          <p:cNvCxnSpPr>
            <a:cxnSpLocks/>
          </p:cNvCxnSpPr>
          <p:nvPr/>
        </p:nvCxnSpPr>
        <p:spPr>
          <a:xfrm>
            <a:off x="6060919" y="808383"/>
            <a:ext cx="0" cy="5198717"/>
          </a:xfrm>
          <a:prstGeom prst="line">
            <a:avLst/>
          </a:prstGeom>
          <a:ln w="28575">
            <a:solidFill>
              <a:srgbClr val="052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evron 2">
            <a:extLst>
              <a:ext uri="{FF2B5EF4-FFF2-40B4-BE49-F238E27FC236}">
                <a16:creationId xmlns:a16="http://schemas.microsoft.com/office/drawing/2014/main" id="{5193D75A-BA64-02CF-00EA-A8D42809E6AC}"/>
              </a:ext>
            </a:extLst>
          </p:cNvPr>
          <p:cNvSpPr/>
          <p:nvPr/>
        </p:nvSpPr>
        <p:spPr>
          <a:xfrm rot="5400000">
            <a:off x="660965" y="3604401"/>
            <a:ext cx="307777" cy="29711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Chevron 2">
            <a:extLst>
              <a:ext uri="{FF2B5EF4-FFF2-40B4-BE49-F238E27FC236}">
                <a16:creationId xmlns:a16="http://schemas.microsoft.com/office/drawing/2014/main" id="{48BFEBA0-8F7B-1BBD-6944-F13ACB97F58C}"/>
              </a:ext>
            </a:extLst>
          </p:cNvPr>
          <p:cNvSpPr/>
          <p:nvPr/>
        </p:nvSpPr>
        <p:spPr>
          <a:xfrm rot="5400000">
            <a:off x="659958" y="4583784"/>
            <a:ext cx="307777" cy="29711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Chevron 2">
            <a:extLst>
              <a:ext uri="{FF2B5EF4-FFF2-40B4-BE49-F238E27FC236}">
                <a16:creationId xmlns:a16="http://schemas.microsoft.com/office/drawing/2014/main" id="{600B4DD1-A8D0-5C11-5197-DA45DD5C1D81}"/>
              </a:ext>
            </a:extLst>
          </p:cNvPr>
          <p:cNvSpPr/>
          <p:nvPr/>
        </p:nvSpPr>
        <p:spPr>
          <a:xfrm rot="5400000">
            <a:off x="660964" y="5576439"/>
            <a:ext cx="307777" cy="29711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AD8B6-91DD-36EE-CC68-22E8515EEF3B}"/>
              </a:ext>
            </a:extLst>
          </p:cNvPr>
          <p:cNvSpPr/>
          <p:nvPr/>
        </p:nvSpPr>
        <p:spPr>
          <a:xfrm>
            <a:off x="6552691" y="3647610"/>
            <a:ext cx="108000" cy="2916000"/>
          </a:xfrm>
          <a:prstGeom prst="rect">
            <a:avLst/>
          </a:prstGeom>
          <a:solidFill>
            <a:srgbClr val="00BD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543181-7327-679F-383B-CD52138E3D51}"/>
              </a:ext>
            </a:extLst>
          </p:cNvPr>
          <p:cNvSpPr/>
          <p:nvPr/>
        </p:nvSpPr>
        <p:spPr>
          <a:xfrm>
            <a:off x="6958076" y="4224124"/>
            <a:ext cx="107984" cy="2340160"/>
          </a:xfrm>
          <a:prstGeom prst="rect">
            <a:avLst/>
          </a:prstGeom>
          <a:solidFill>
            <a:srgbClr val="1ED0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AC2E8-AC2F-EADE-973D-78DBC3942EA9}"/>
              </a:ext>
            </a:extLst>
          </p:cNvPr>
          <p:cNvSpPr/>
          <p:nvPr/>
        </p:nvSpPr>
        <p:spPr>
          <a:xfrm>
            <a:off x="7363461" y="4969604"/>
            <a:ext cx="107991" cy="1596800"/>
          </a:xfrm>
          <a:prstGeom prst="rect">
            <a:avLst/>
          </a:prstGeom>
          <a:solidFill>
            <a:srgbClr val="1C82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A312694-BEEA-4933-EEE9-F2B399B38C30}"/>
              </a:ext>
            </a:extLst>
          </p:cNvPr>
          <p:cNvSpPr/>
          <p:nvPr/>
        </p:nvSpPr>
        <p:spPr>
          <a:xfrm>
            <a:off x="7382870" y="4969604"/>
            <a:ext cx="4072530" cy="648000"/>
          </a:xfrm>
          <a:prstGeom prst="homePlate">
            <a:avLst/>
          </a:prstGeom>
          <a:solidFill>
            <a:sysClr val="window" lastClr="FFFFFF"/>
          </a:solidFill>
          <a:ln w="38100" cap="flat" cmpd="sng" algn="ctr">
            <a:solidFill>
              <a:srgbClr val="1C82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" name="Pentagon 14">
            <a:extLst>
              <a:ext uri="{FF2B5EF4-FFF2-40B4-BE49-F238E27FC236}">
                <a16:creationId xmlns:a16="http://schemas.microsoft.com/office/drawing/2014/main" id="{F1D9A037-F761-1511-8D28-A3820E2ECA24}"/>
              </a:ext>
            </a:extLst>
          </p:cNvPr>
          <p:cNvSpPr/>
          <p:nvPr/>
        </p:nvSpPr>
        <p:spPr>
          <a:xfrm>
            <a:off x="6972948" y="4096108"/>
            <a:ext cx="3834752" cy="648000"/>
          </a:xfrm>
          <a:prstGeom prst="homePlate">
            <a:avLst/>
          </a:prstGeom>
          <a:solidFill>
            <a:sysClr val="window" lastClr="FFFFFF"/>
          </a:solidFill>
          <a:ln w="38100" cap="flat" cmpd="sng" algn="ctr">
            <a:solidFill>
              <a:srgbClr val="1ED0A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54463-244C-7262-6AC8-C3FD42BA831A}"/>
              </a:ext>
            </a:extLst>
          </p:cNvPr>
          <p:cNvSpPr txBox="1"/>
          <p:nvPr/>
        </p:nvSpPr>
        <p:spPr>
          <a:xfrm>
            <a:off x="7417456" y="4986331"/>
            <a:ext cx="385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16234D"/>
                </a:solidFill>
                <a:latin typeface="Arial"/>
                <a:ea typeface="Arial Unicode MS"/>
              </a:rPr>
              <a:t>Finding the right balance between assistance and infringement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6234D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0AC13-239C-72AE-4BD8-AF6BD6B9B289}"/>
              </a:ext>
            </a:extLst>
          </p:cNvPr>
          <p:cNvSpPr txBox="1"/>
          <p:nvPr/>
        </p:nvSpPr>
        <p:spPr>
          <a:xfrm>
            <a:off x="6958076" y="4146435"/>
            <a:ext cx="357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Help writers with generating relevant content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9BD4C67C-1E9B-4996-D4B6-8B9ABC6D0725}"/>
              </a:ext>
            </a:extLst>
          </p:cNvPr>
          <p:cNvSpPr/>
          <p:nvPr/>
        </p:nvSpPr>
        <p:spPr>
          <a:xfrm>
            <a:off x="6565900" y="3205885"/>
            <a:ext cx="3213098" cy="648000"/>
          </a:xfrm>
          <a:prstGeom prst="homePlate">
            <a:avLst/>
          </a:prstGeom>
          <a:solidFill>
            <a:sysClr val="window" lastClr="FFFFFF"/>
          </a:solidFill>
          <a:ln w="38100" cap="flat" cmpd="sng" algn="ctr">
            <a:solidFill>
              <a:srgbClr val="00BDF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Working with multimodal data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3CFBF-E0E0-DA2D-4D51-A4204DE910DD}"/>
              </a:ext>
            </a:extLst>
          </p:cNvPr>
          <p:cNvSpPr txBox="1"/>
          <p:nvPr/>
        </p:nvSpPr>
        <p:spPr>
          <a:xfrm>
            <a:off x="1021780" y="3529885"/>
            <a:ext cx="48252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IN" dirty="0">
                <a:solidFill>
                  <a:srgbClr val="000000"/>
                </a:solidFill>
                <a:latin typeface="Arial"/>
              </a:rPr>
              <a:t>Lacking flair and not generating much interest among readers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>
              <a:spcAft>
                <a:spcPts val="600"/>
              </a:spcAft>
              <a:defRPr/>
            </a:pPr>
            <a:r>
              <a:rPr lang="en-IN" dirty="0">
                <a:solidFill>
                  <a:srgbClr val="000000"/>
                </a:solidFill>
              </a:rPr>
              <a:t>Reduced marketing potential and audience reach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spcAft>
                <a:spcPts val="600"/>
              </a:spcAft>
              <a:defRPr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IN" dirty="0">
                <a:solidFill>
                  <a:srgbClr val="000000"/>
                </a:solidFill>
              </a:rPr>
              <a:t>Having to read through generally boring summary </a:t>
            </a:r>
          </a:p>
        </p:txBody>
      </p:sp>
    </p:spTree>
    <p:extLst>
      <p:ext uri="{BB962C8B-B14F-4D97-AF65-F5344CB8AC3E}">
        <p14:creationId xmlns:p14="http://schemas.microsoft.com/office/powerpoint/2010/main" val="190799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77F91-3FAB-96B8-ABAB-0DD5A2245C10}"/>
              </a:ext>
            </a:extLst>
          </p:cNvPr>
          <p:cNvSpPr txBox="1"/>
          <p:nvPr/>
        </p:nvSpPr>
        <p:spPr>
          <a:xfrm>
            <a:off x="4407941" y="0"/>
            <a:ext cx="32307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</a:t>
            </a:r>
            <a:r>
              <a:rPr lang="en-IN" sz="2133" b="1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ntroduction</a:t>
            </a:r>
            <a:endParaRPr kumimoji="0" lang="en-IN" sz="21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4591A-CE83-A4B3-4629-3E88558BB5DC}"/>
              </a:ext>
            </a:extLst>
          </p:cNvPr>
          <p:cNvSpPr txBox="1"/>
          <p:nvPr/>
        </p:nvSpPr>
        <p:spPr>
          <a:xfrm>
            <a:off x="3521970" y="416506"/>
            <a:ext cx="5002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 Objectives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DBC73-502B-344E-9ADD-D5296499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3" y="1811741"/>
            <a:ext cx="1591000" cy="3311637"/>
          </a:xfrm>
          <a:prstGeom prst="rect">
            <a:avLst/>
          </a:prstGeom>
        </p:spPr>
      </p:pic>
      <p:sp>
        <p:nvSpPr>
          <p:cNvPr id="6" name="Google Shape;251;p30">
            <a:extLst>
              <a:ext uri="{FF2B5EF4-FFF2-40B4-BE49-F238E27FC236}">
                <a16:creationId xmlns:a16="http://schemas.microsoft.com/office/drawing/2014/main" id="{918868DD-58C8-28FF-ACCA-5072D5378E1E}"/>
              </a:ext>
            </a:extLst>
          </p:cNvPr>
          <p:cNvSpPr/>
          <p:nvPr/>
        </p:nvSpPr>
        <p:spPr>
          <a:xfrm>
            <a:off x="3217780" y="1720030"/>
            <a:ext cx="7095600" cy="944718"/>
          </a:xfrm>
          <a:prstGeom prst="rect">
            <a:avLst/>
          </a:prstGeom>
          <a:noFill/>
          <a:ln w="38100" cap="flat" cmpd="sng">
            <a:solidFill>
              <a:srgbClr val="0680C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53;p30">
            <a:extLst>
              <a:ext uri="{FF2B5EF4-FFF2-40B4-BE49-F238E27FC236}">
                <a16:creationId xmlns:a16="http://schemas.microsoft.com/office/drawing/2014/main" id="{1648C279-7777-5D34-7105-2104AEED1ED0}"/>
              </a:ext>
            </a:extLst>
          </p:cNvPr>
          <p:cNvSpPr txBox="1"/>
          <p:nvPr/>
        </p:nvSpPr>
        <p:spPr>
          <a:xfrm>
            <a:off x="4421404" y="3146726"/>
            <a:ext cx="5636996" cy="28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623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Developing a Text-to-Image synthesis interface which can generate Cover-art for the story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Google Shape;254;p30">
            <a:extLst>
              <a:ext uri="{FF2B5EF4-FFF2-40B4-BE49-F238E27FC236}">
                <a16:creationId xmlns:a16="http://schemas.microsoft.com/office/drawing/2014/main" id="{2D52DC68-385E-0FD5-3AAB-FCD75D3A3457}"/>
              </a:ext>
            </a:extLst>
          </p:cNvPr>
          <p:cNvSpPr/>
          <p:nvPr/>
        </p:nvSpPr>
        <p:spPr>
          <a:xfrm>
            <a:off x="4075802" y="3015885"/>
            <a:ext cx="7095600" cy="943200"/>
          </a:xfrm>
          <a:prstGeom prst="rect">
            <a:avLst/>
          </a:prstGeom>
          <a:noFill/>
          <a:ln w="38100" cap="flat" cmpd="sng">
            <a:solidFill>
              <a:srgbClr val="07A3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55;p30">
            <a:extLst>
              <a:ext uri="{FF2B5EF4-FFF2-40B4-BE49-F238E27FC236}">
                <a16:creationId xmlns:a16="http://schemas.microsoft.com/office/drawing/2014/main" id="{9AC6ADA7-0679-0CB4-260D-243B1ED3C581}"/>
              </a:ext>
            </a:extLst>
          </p:cNvPr>
          <p:cNvSpPr/>
          <p:nvPr/>
        </p:nvSpPr>
        <p:spPr>
          <a:xfrm>
            <a:off x="3485288" y="3088494"/>
            <a:ext cx="875107" cy="833717"/>
          </a:xfrm>
          <a:prstGeom prst="ellipse">
            <a:avLst/>
          </a:prstGeom>
          <a:solidFill>
            <a:srgbClr val="07A3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56;p30">
            <a:extLst>
              <a:ext uri="{FF2B5EF4-FFF2-40B4-BE49-F238E27FC236}">
                <a16:creationId xmlns:a16="http://schemas.microsoft.com/office/drawing/2014/main" id="{9DFC9885-1355-4A34-8BEB-E2D7A4668519}"/>
              </a:ext>
            </a:extLst>
          </p:cNvPr>
          <p:cNvSpPr txBox="1"/>
          <p:nvPr/>
        </p:nvSpPr>
        <p:spPr>
          <a:xfrm>
            <a:off x="3563246" y="1871487"/>
            <a:ext cx="58060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1623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Creating a marketplace where users can either purchase stories or upload stories to sell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Google Shape;257;p30">
            <a:extLst>
              <a:ext uri="{FF2B5EF4-FFF2-40B4-BE49-F238E27FC236}">
                <a16:creationId xmlns:a16="http://schemas.microsoft.com/office/drawing/2014/main" id="{0CC3944C-950B-F2C4-0034-CDB884AF8753}"/>
              </a:ext>
            </a:extLst>
          </p:cNvPr>
          <p:cNvSpPr/>
          <p:nvPr/>
        </p:nvSpPr>
        <p:spPr>
          <a:xfrm>
            <a:off x="3216466" y="4296247"/>
            <a:ext cx="7095600" cy="943200"/>
          </a:xfrm>
          <a:prstGeom prst="rect">
            <a:avLst/>
          </a:prstGeom>
          <a:noFill/>
          <a:ln w="38100" cap="flat" cmpd="sng">
            <a:solidFill>
              <a:srgbClr val="90C2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58;p30">
            <a:extLst>
              <a:ext uri="{FF2B5EF4-FFF2-40B4-BE49-F238E27FC236}">
                <a16:creationId xmlns:a16="http://schemas.microsoft.com/office/drawing/2014/main" id="{6B741B71-29F5-794C-9167-11F2A945CBD4}"/>
              </a:ext>
            </a:extLst>
          </p:cNvPr>
          <p:cNvSpPr/>
          <p:nvPr/>
        </p:nvSpPr>
        <p:spPr>
          <a:xfrm>
            <a:off x="2737997" y="4362497"/>
            <a:ext cx="874800" cy="833717"/>
          </a:xfrm>
          <a:prstGeom prst="ellipse">
            <a:avLst/>
          </a:prstGeom>
          <a:solidFill>
            <a:srgbClr val="90C2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9;p30">
            <a:extLst>
              <a:ext uri="{FF2B5EF4-FFF2-40B4-BE49-F238E27FC236}">
                <a16:creationId xmlns:a16="http://schemas.microsoft.com/office/drawing/2014/main" id="{CBE68F3C-7D7A-25D0-4F64-B14474CA74B5}"/>
              </a:ext>
            </a:extLst>
          </p:cNvPr>
          <p:cNvSpPr txBox="1"/>
          <p:nvPr/>
        </p:nvSpPr>
        <p:spPr>
          <a:xfrm>
            <a:off x="3699462" y="4442769"/>
            <a:ext cx="5960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16234D"/>
                </a:solidFill>
                <a:latin typeface="Calibri"/>
                <a:cs typeface="Calibri"/>
              </a:rPr>
              <a:t>Automating the trivial tasks like writing summary, creating immersive reading experience and keeping track of reads</a:t>
            </a:r>
            <a:endParaRPr lang="en-IN" sz="1600" dirty="0"/>
          </a:p>
        </p:txBody>
      </p:sp>
      <p:sp>
        <p:nvSpPr>
          <p:cNvPr id="14" name="Google Shape;252;p30">
            <a:extLst>
              <a:ext uri="{FF2B5EF4-FFF2-40B4-BE49-F238E27FC236}">
                <a16:creationId xmlns:a16="http://schemas.microsoft.com/office/drawing/2014/main" id="{B0906D7B-CA8E-2F74-A8F8-848E84054134}"/>
              </a:ext>
            </a:extLst>
          </p:cNvPr>
          <p:cNvSpPr/>
          <p:nvPr/>
        </p:nvSpPr>
        <p:spPr>
          <a:xfrm>
            <a:off x="2636874" y="1781430"/>
            <a:ext cx="874800" cy="833717"/>
          </a:xfrm>
          <a:prstGeom prst="ellipse">
            <a:avLst/>
          </a:prstGeom>
          <a:solidFill>
            <a:srgbClr val="0680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 descr="White Shopping Cart Icon #107277 - Free Icons Library">
            <a:extLst>
              <a:ext uri="{FF2B5EF4-FFF2-40B4-BE49-F238E27FC236}">
                <a16:creationId xmlns:a16="http://schemas.microsoft.com/office/drawing/2014/main" id="{6E0E501B-3607-BA8F-22CE-9B39AE018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55" y="1986610"/>
            <a:ext cx="543071" cy="4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lipboard Symbol White - Checklist Icon White Png - 371x480 PNG Download -  PNGkit">
            <a:extLst>
              <a:ext uri="{FF2B5EF4-FFF2-40B4-BE49-F238E27FC236}">
                <a16:creationId xmlns:a16="http://schemas.microsoft.com/office/drawing/2014/main" id="{A43D14AF-1580-F0A4-C8F3-BA6181A8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4634" y1="81169" x2="54268" y2="77273"/>
                        <a14:foregroundMark x1="48780" y1="58225" x2="47439" y2="58009"/>
                        <a14:foregroundMark x1="51341" y1="49134" x2="47683" y2="48052"/>
                        <a14:foregroundMark x1="50854" y1="38312" x2="47927" y2="37662"/>
                        <a14:foregroundMark x1="39146" y1="38095" x2="40122" y2="37446"/>
                        <a14:foregroundMark x1="47927" y1="17532" x2="47927" y2="17532"/>
                        <a14:foregroundMark x1="48171" y1="18182" x2="47439" y2="19264"/>
                        <a14:foregroundMark x1="46220" y1="67316" x2="47439" y2="67749"/>
                        <a14:foregroundMark x1="40976" y1="66017" x2="40122" y2="66667"/>
                        <a14:foregroundMark x1="40610" y1="55844" x2="40488" y2="56494"/>
                        <a14:foregroundMark x1="40610" y1="45887" x2="40122" y2="47619"/>
                        <a14:backgroundMark x1="45976" y1="13420" x2="46220" y2="13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95" y="4436833"/>
            <a:ext cx="1218542" cy="6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D Gears Settings White Icon Transparent PNG | Citypng">
            <a:extLst>
              <a:ext uri="{FF2B5EF4-FFF2-40B4-BE49-F238E27FC236}">
                <a16:creationId xmlns:a16="http://schemas.microsoft.com/office/drawing/2014/main" id="{142C0968-7B31-6BE5-BE47-A17585A8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55" b="89948" l="8353" r="90000">
                        <a14:foregroundMark x1="28941" y1="9703" x2="31529" y2="9266"/>
                        <a14:foregroundMark x1="51765" y1="9091" x2="52824" y2="8654"/>
                        <a14:foregroundMark x1="32588" y1="8129" x2="31529" y2="8654"/>
                        <a14:foregroundMark x1="51765" y1="7955" x2="53647" y2="9703"/>
                        <a14:foregroundMark x1="8353" y1="27273" x2="15412" y2="26486"/>
                        <a14:foregroundMark x1="74706" y1="72115" x2="73176" y2="70542"/>
                        <a14:foregroundMark x1="55176" y1="80769" x2="56824" y2="71941"/>
                        <a14:foregroundMark x1="56824" y1="71941" x2="45765" y2="67308"/>
                        <a14:foregroundMark x1="45765" y1="67308" x2="33176" y2="69406"/>
                        <a14:foregroundMark x1="33176" y1="69406" x2="31176" y2="77448"/>
                        <a14:foregroundMark x1="31176" y1="77448" x2="38118" y2="83829"/>
                        <a14:foregroundMark x1="38118" y1="83829" x2="48353" y2="85402"/>
                        <a14:foregroundMark x1="48353" y1="85402" x2="55765" y2="80594"/>
                        <a14:foregroundMark x1="55765" y1="80594" x2="55765" y2="80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67770" y="3149276"/>
            <a:ext cx="510141" cy="6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1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77F91-3FAB-96B8-ABAB-0DD5A2245C10}"/>
              </a:ext>
            </a:extLst>
          </p:cNvPr>
          <p:cNvSpPr txBox="1"/>
          <p:nvPr/>
        </p:nvSpPr>
        <p:spPr>
          <a:xfrm>
            <a:off x="4407941" y="0"/>
            <a:ext cx="32307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</a:t>
            </a:r>
            <a:r>
              <a:rPr lang="en-IN" sz="2133" b="1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ntroduction</a:t>
            </a:r>
            <a:endParaRPr kumimoji="0" lang="en-IN" sz="21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1AB85676-6A0F-6498-7DF2-320953521776}"/>
              </a:ext>
            </a:extLst>
          </p:cNvPr>
          <p:cNvGrpSpPr/>
          <p:nvPr/>
        </p:nvGrpSpPr>
        <p:grpSpPr>
          <a:xfrm>
            <a:off x="2698986" y="1537689"/>
            <a:ext cx="6573115" cy="900000"/>
            <a:chOff x="933685" y="1815665"/>
            <a:chExt cx="6573115" cy="97200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77756F90-8E63-568E-FDFD-9FA4D83EEC0E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Pentagon 26">
              <a:extLst>
                <a:ext uri="{FF2B5EF4-FFF2-40B4-BE49-F238E27FC236}">
                  <a16:creationId xmlns:a16="http://schemas.microsoft.com/office/drawing/2014/main" id="{83771C57-E32E-3854-505E-E1524B603E6C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B7123B-6EC0-C3D0-5B3C-C9E92D484655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E094C3-6445-9A95-6DB8-85ACD1CFA2F2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24" name="그룹 62">
            <a:extLst>
              <a:ext uri="{FF2B5EF4-FFF2-40B4-BE49-F238E27FC236}">
                <a16:creationId xmlns:a16="http://schemas.microsoft.com/office/drawing/2014/main" id="{D3DB422B-085C-597F-32CC-8A10D39F7BBD}"/>
              </a:ext>
            </a:extLst>
          </p:cNvPr>
          <p:cNvGrpSpPr/>
          <p:nvPr/>
        </p:nvGrpSpPr>
        <p:grpSpPr>
          <a:xfrm>
            <a:off x="2698986" y="2679632"/>
            <a:ext cx="6573115" cy="900000"/>
            <a:chOff x="933685" y="1815665"/>
            <a:chExt cx="6573115" cy="972000"/>
          </a:xfrm>
        </p:grpSpPr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7C9866FB-5D79-2AF6-73A6-655561DD1356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46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6" name="Pentagon 26">
              <a:extLst>
                <a:ext uri="{FF2B5EF4-FFF2-40B4-BE49-F238E27FC236}">
                  <a16:creationId xmlns:a16="http://schemas.microsoft.com/office/drawing/2014/main" id="{963532DD-A34A-2D76-D94F-C293D4E8888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46C8F0"/>
            </a:solidFill>
            <a:ln w="50800">
              <a:solidFill>
                <a:srgbClr val="46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7" name="Rectangle 34">
              <a:extLst>
                <a:ext uri="{FF2B5EF4-FFF2-40B4-BE49-F238E27FC236}">
                  <a16:creationId xmlns:a16="http://schemas.microsoft.com/office/drawing/2014/main" id="{ED61B8F2-13B8-48B0-CA1F-11B918FA821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E91D9C9D-4900-1B15-11AC-8BA2D3650232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29" name="그룹 67">
            <a:extLst>
              <a:ext uri="{FF2B5EF4-FFF2-40B4-BE49-F238E27FC236}">
                <a16:creationId xmlns:a16="http://schemas.microsoft.com/office/drawing/2014/main" id="{06F07286-4B89-6A88-3230-2855A856F391}"/>
              </a:ext>
            </a:extLst>
          </p:cNvPr>
          <p:cNvGrpSpPr/>
          <p:nvPr/>
        </p:nvGrpSpPr>
        <p:grpSpPr>
          <a:xfrm>
            <a:off x="2698986" y="3821575"/>
            <a:ext cx="6573115" cy="900000"/>
            <a:chOff x="933685" y="1815665"/>
            <a:chExt cx="6573115" cy="972000"/>
          </a:xfrm>
        </p:grpSpPr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1B462F17-1355-554A-A19B-10448CF18ABF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3B76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Pentagon 26">
              <a:extLst>
                <a:ext uri="{FF2B5EF4-FFF2-40B4-BE49-F238E27FC236}">
                  <a16:creationId xmlns:a16="http://schemas.microsoft.com/office/drawing/2014/main" id="{1FEF10CC-9BEB-6618-7DFE-F8A28A08B568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3B76FB"/>
            </a:solidFill>
            <a:ln w="50800">
              <a:solidFill>
                <a:srgbClr val="3B76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24" name="Rectangle 34">
              <a:extLst>
                <a:ext uri="{FF2B5EF4-FFF2-40B4-BE49-F238E27FC236}">
                  <a16:creationId xmlns:a16="http://schemas.microsoft.com/office/drawing/2014/main" id="{0C5C0671-7B16-B92D-6F6F-B3ECF90947D5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25" name="Rectangle 38">
              <a:extLst>
                <a:ext uri="{FF2B5EF4-FFF2-40B4-BE49-F238E27FC236}">
                  <a16:creationId xmlns:a16="http://schemas.microsoft.com/office/drawing/2014/main" id="{E3FFDFE6-EC25-6000-4AFC-D8AEBDE7A516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1026" name="TextBox 1025">
            <a:extLst>
              <a:ext uri="{FF2B5EF4-FFF2-40B4-BE49-F238E27FC236}">
                <a16:creationId xmlns:a16="http://schemas.microsoft.com/office/drawing/2014/main" id="{EFEFABCA-93E0-C6EA-8227-07A02963EF5C}"/>
              </a:ext>
            </a:extLst>
          </p:cNvPr>
          <p:cNvSpPr txBox="1"/>
          <p:nvPr/>
        </p:nvSpPr>
        <p:spPr>
          <a:xfrm>
            <a:off x="3024102" y="174146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Arial" pitchFamily="34" charset="0"/>
              </a:rPr>
              <a:t>01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4AEFDA7-BDB1-1E95-10FD-0B45FC04DB9C}"/>
              </a:ext>
            </a:extLst>
          </p:cNvPr>
          <p:cNvSpPr txBox="1"/>
          <p:nvPr/>
        </p:nvSpPr>
        <p:spPr>
          <a:xfrm>
            <a:off x="3032409" y="288341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Arial" pitchFamily="34" charset="0"/>
              </a:rPr>
              <a:t>02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E5BB548-917F-3AAB-E9AF-1FBC4D477C6D}"/>
              </a:ext>
            </a:extLst>
          </p:cNvPr>
          <p:cNvSpPr txBox="1"/>
          <p:nvPr/>
        </p:nvSpPr>
        <p:spPr>
          <a:xfrm>
            <a:off x="3049357" y="4025355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Arial" pitchFamily="34" charset="0"/>
              </a:rPr>
              <a:t>03</a:t>
            </a:r>
          </a:p>
        </p:txBody>
      </p:sp>
      <p:sp>
        <p:nvSpPr>
          <p:cNvPr id="1030" name="TextBox 10">
            <a:extLst>
              <a:ext uri="{FF2B5EF4-FFF2-40B4-BE49-F238E27FC236}">
                <a16:creationId xmlns:a16="http://schemas.microsoft.com/office/drawing/2014/main" id="{27FFCBB3-F92A-E99A-7DD9-CCD2770A12BD}"/>
              </a:ext>
            </a:extLst>
          </p:cNvPr>
          <p:cNvSpPr txBox="1"/>
          <p:nvPr/>
        </p:nvSpPr>
        <p:spPr bwMode="auto">
          <a:xfrm>
            <a:off x="4448764" y="3994578"/>
            <a:ext cx="461464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Arial" pitchFamily="34" charset="0"/>
              </a:rPr>
              <a:t>Provide story outline assistance to improve writer throughput</a:t>
            </a:r>
          </a:p>
        </p:txBody>
      </p:sp>
      <p:sp>
        <p:nvSpPr>
          <p:cNvPr id="1031" name="TextBox 10">
            <a:extLst>
              <a:ext uri="{FF2B5EF4-FFF2-40B4-BE49-F238E27FC236}">
                <a16:creationId xmlns:a16="http://schemas.microsoft.com/office/drawing/2014/main" id="{0D7101A5-4CEA-E8A1-1F3D-8537181314C8}"/>
              </a:ext>
            </a:extLst>
          </p:cNvPr>
          <p:cNvSpPr txBox="1"/>
          <p:nvPr/>
        </p:nvSpPr>
        <p:spPr bwMode="auto">
          <a:xfrm>
            <a:off x="4415907" y="2973037"/>
            <a:ext cx="461464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맑은 고딕" panose="020B0503020000020004" pitchFamily="34" charset="-127"/>
                <a:cs typeface="Arial" pitchFamily="34" charset="0"/>
              </a:rPr>
              <a:t>Automatic audiobook generation of the stories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1032" name="TextBox 10">
            <a:extLst>
              <a:ext uri="{FF2B5EF4-FFF2-40B4-BE49-F238E27FC236}">
                <a16:creationId xmlns:a16="http://schemas.microsoft.com/office/drawing/2014/main" id="{01446C3D-58A3-1743-7745-7FCF24B057D6}"/>
              </a:ext>
            </a:extLst>
          </p:cNvPr>
          <p:cNvSpPr txBox="1"/>
          <p:nvPr/>
        </p:nvSpPr>
        <p:spPr bwMode="auto">
          <a:xfrm>
            <a:off x="4436970" y="1699025"/>
            <a:ext cx="4832334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Arial" pitchFamily="34" charset="0"/>
              </a:rPr>
              <a:t>Providing automatic language translation of the stories uploaded by user</a:t>
            </a:r>
          </a:p>
        </p:txBody>
      </p:sp>
      <p:grpSp>
        <p:nvGrpSpPr>
          <p:cNvPr id="1033" name="그룹 67">
            <a:extLst>
              <a:ext uri="{FF2B5EF4-FFF2-40B4-BE49-F238E27FC236}">
                <a16:creationId xmlns:a16="http://schemas.microsoft.com/office/drawing/2014/main" id="{4E054005-2D7D-60D0-4903-214CD2E5B338}"/>
              </a:ext>
            </a:extLst>
          </p:cNvPr>
          <p:cNvGrpSpPr/>
          <p:nvPr/>
        </p:nvGrpSpPr>
        <p:grpSpPr>
          <a:xfrm>
            <a:off x="2698986" y="4964077"/>
            <a:ext cx="6573115" cy="900000"/>
            <a:chOff x="933685" y="1815665"/>
            <a:chExt cx="6573115" cy="972000"/>
          </a:xfrm>
        </p:grpSpPr>
        <p:sp>
          <p:nvSpPr>
            <p:cNvPr id="1034" name="Rectangle 2">
              <a:extLst>
                <a:ext uri="{FF2B5EF4-FFF2-40B4-BE49-F238E27FC236}">
                  <a16:creationId xmlns:a16="http://schemas.microsoft.com/office/drawing/2014/main" id="{1CF2EAE5-0A61-0082-409A-D35C7DBC34F2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6850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35" name="Pentagon 26">
              <a:extLst>
                <a:ext uri="{FF2B5EF4-FFF2-40B4-BE49-F238E27FC236}">
                  <a16:creationId xmlns:a16="http://schemas.microsoft.com/office/drawing/2014/main" id="{3CAC8B0B-EB96-7A12-14CE-723ECE33C40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6850F8"/>
            </a:solidFill>
            <a:ln w="50800">
              <a:solidFill>
                <a:srgbClr val="6850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36" name="Rectangle 34">
              <a:extLst>
                <a:ext uri="{FF2B5EF4-FFF2-40B4-BE49-F238E27FC236}">
                  <a16:creationId xmlns:a16="http://schemas.microsoft.com/office/drawing/2014/main" id="{0A2EA00C-03A9-466D-A4C8-4430F8DBDC40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37" name="Rectangle 38">
              <a:extLst>
                <a:ext uri="{FF2B5EF4-FFF2-40B4-BE49-F238E27FC236}">
                  <a16:creationId xmlns:a16="http://schemas.microsoft.com/office/drawing/2014/main" id="{9BCEF4D9-C2EB-3853-068F-C85DFC8F454D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F251994-52F7-C360-6A8E-B5BA46E509BB}"/>
              </a:ext>
            </a:extLst>
          </p:cNvPr>
          <p:cNvSpPr txBox="1"/>
          <p:nvPr/>
        </p:nvSpPr>
        <p:spPr>
          <a:xfrm>
            <a:off x="3049357" y="5167857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Arial" pitchFamily="34" charset="0"/>
              </a:rPr>
              <a:t>04</a:t>
            </a:r>
          </a:p>
        </p:txBody>
      </p:sp>
      <p:sp>
        <p:nvSpPr>
          <p:cNvPr id="1039" name="TextBox 10">
            <a:extLst>
              <a:ext uri="{FF2B5EF4-FFF2-40B4-BE49-F238E27FC236}">
                <a16:creationId xmlns:a16="http://schemas.microsoft.com/office/drawing/2014/main" id="{A22ED2A7-9FF8-82E4-FB84-0FCFBB01C9C2}"/>
              </a:ext>
            </a:extLst>
          </p:cNvPr>
          <p:cNvSpPr txBox="1"/>
          <p:nvPr/>
        </p:nvSpPr>
        <p:spPr bwMode="auto">
          <a:xfrm>
            <a:off x="4448764" y="5137606"/>
            <a:ext cx="461464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Arial" pitchFamily="34" charset="0"/>
              </a:rPr>
              <a:t>Provide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Arial" pitchFamily="34" charset="0"/>
              </a:rPr>
              <a:t>spotify</a:t>
            </a: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맑은 고딕" panose="020B0503020000020004" pitchFamily="34" charset="-127"/>
                <a:cs typeface="Arial" pitchFamily="34" charset="0"/>
              </a:rPr>
              <a:t>-style user wrapped to show reading stats and achievements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197738C8-9E1C-214D-38BB-65266DA248B7}"/>
              </a:ext>
            </a:extLst>
          </p:cNvPr>
          <p:cNvSpPr txBox="1"/>
          <p:nvPr/>
        </p:nvSpPr>
        <p:spPr>
          <a:xfrm>
            <a:off x="3521970" y="471565"/>
            <a:ext cx="5002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Secondary Objectives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7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/>
      <p:bldP spid="1029" grpId="0"/>
      <p:bldP spid="1030" grpId="0"/>
      <p:bldP spid="1031" grpId="0"/>
      <p:bldP spid="1032" grpId="0"/>
      <p:bldP spid="1038" grpId="0"/>
      <p:bldP spid="10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6FB0B-1CBD-7EF8-82F4-3FA344354FD5}"/>
              </a:ext>
            </a:extLst>
          </p:cNvPr>
          <p:cNvSpPr txBox="1"/>
          <p:nvPr/>
        </p:nvSpPr>
        <p:spPr>
          <a:xfrm>
            <a:off x="4407941" y="0"/>
            <a:ext cx="32307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 Architecture</a:t>
            </a:r>
            <a:endParaRPr lang="en-IN" sz="2133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770D5-5789-44F2-78C3-4BD2C5F6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2" y="579590"/>
            <a:ext cx="8766716" cy="62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>
            <a:spLocks noGrp="1"/>
          </p:cNvSpPr>
          <p:nvPr>
            <p:ph type="ctrTitle"/>
          </p:nvPr>
        </p:nvSpPr>
        <p:spPr>
          <a:xfrm>
            <a:off x="6386967" y="3148633"/>
            <a:ext cx="4770800" cy="808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/>
              <a:t>THANK YOU</a:t>
            </a:r>
            <a:endParaRPr/>
          </a:p>
        </p:txBody>
      </p:sp>
      <p:grpSp>
        <p:nvGrpSpPr>
          <p:cNvPr id="5" name="Google Shape;1128;p40"/>
          <p:cNvGrpSpPr/>
          <p:nvPr/>
        </p:nvGrpSpPr>
        <p:grpSpPr>
          <a:xfrm flipH="1">
            <a:off x="-6041901" y="-156396"/>
            <a:ext cx="9765401" cy="7170784"/>
            <a:chOff x="238125" y="262775"/>
            <a:chExt cx="7092825" cy="5151425"/>
          </a:xfrm>
        </p:grpSpPr>
        <p:sp>
          <p:nvSpPr>
            <p:cNvPr id="6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0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0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9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0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1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2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775142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239</Words>
  <Application>Microsoft Office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Bree Serif</vt:lpstr>
      <vt:lpstr>Calibri</vt:lpstr>
      <vt:lpstr>Calibri Light</vt:lpstr>
      <vt:lpstr>Roboto Black</vt:lpstr>
      <vt:lpstr>Roboto Light</vt:lpstr>
      <vt:lpstr>Roboto Thin</vt:lpstr>
      <vt:lpstr>WEB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Chandira</dc:creator>
  <cp:lastModifiedBy>Abhi Lad</cp:lastModifiedBy>
  <cp:revision>12</cp:revision>
  <dcterms:created xsi:type="dcterms:W3CDTF">2023-05-07T09:57:06Z</dcterms:created>
  <dcterms:modified xsi:type="dcterms:W3CDTF">2023-05-08T17:08:59Z</dcterms:modified>
</cp:coreProperties>
</file>