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8" r:id="rId4"/>
    <p:sldId id="275" r:id="rId5"/>
    <p:sldId id="276" r:id="rId6"/>
    <p:sldId id="272" r:id="rId7"/>
    <p:sldId id="258" r:id="rId8"/>
    <p:sldId id="271" r:id="rId9"/>
    <p:sldId id="264" r:id="rId10"/>
    <p:sldId id="270" r:id="rId11"/>
    <p:sldId id="259" r:id="rId12"/>
    <p:sldId id="274" r:id="rId13"/>
    <p:sldId id="269" r:id="rId14"/>
    <p:sldId id="267" r:id="rId15"/>
    <p:sldId id="262" r:id="rId16"/>
    <p:sldId id="263" r:id="rId17"/>
    <p:sldId id="273" r:id="rId18"/>
    <p:sldId id="260" r:id="rId19"/>
    <p:sldId id="26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1992" userDrawn="1">
          <p15:clr>
            <a:srgbClr val="A4A3A4"/>
          </p15:clr>
        </p15:guide>
        <p15:guide id="3" pos="4704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  <p15:guide id="5" pos="7152" userDrawn="1">
          <p15:clr>
            <a:srgbClr val="A4A3A4"/>
          </p15:clr>
        </p15:guide>
        <p15:guide id="6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>
        <p:scale>
          <a:sx n="66" d="100"/>
          <a:sy n="66" d="100"/>
        </p:scale>
        <p:origin x="732" y="222"/>
      </p:cViewPr>
      <p:guideLst>
        <p:guide orient="horz" pos="1128"/>
        <p:guide pos="1992"/>
        <p:guide pos="4704"/>
        <p:guide orient="horz" pos="3960"/>
        <p:guide pos="7152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0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6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679-9016-4B64-BFDC-9EF3E4E608EE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32BB-011C-49F6-92B1-644A82FC5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vable-type.co.uk/scripts/latlo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1600199"/>
            <a:ext cx="9144000" cy="1871663"/>
          </a:xfrm>
        </p:spPr>
        <p:txBody>
          <a:bodyPr/>
          <a:lstStyle/>
          <a:p>
            <a:r>
              <a:rPr lang="en-IN" dirty="0"/>
              <a:t>Boston Sightseeing – A Mathematical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90938"/>
            <a:ext cx="9144000" cy="1655762"/>
          </a:xfrm>
        </p:spPr>
        <p:txBody>
          <a:bodyPr/>
          <a:lstStyle/>
          <a:p>
            <a:r>
              <a:rPr lang="en-IN" dirty="0" err="1"/>
              <a:t>Abhilash</a:t>
            </a:r>
            <a:r>
              <a:rPr lang="en-IN" dirty="0"/>
              <a:t> </a:t>
            </a:r>
            <a:r>
              <a:rPr lang="en-IN" dirty="0" err="1"/>
              <a:t>Janardhanan</a:t>
            </a:r>
            <a:endParaRPr lang="en-IN" dirty="0"/>
          </a:p>
          <a:p>
            <a:r>
              <a:rPr lang="en-IN" dirty="0"/>
              <a:t>Shashank Shet</a:t>
            </a:r>
          </a:p>
          <a:p>
            <a:r>
              <a:rPr lang="en-IN" dirty="0"/>
              <a:t>Pratik </a:t>
            </a:r>
            <a:r>
              <a:rPr lang="en-IN" dirty="0" err="1"/>
              <a:t>Nagare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05100" y="431800"/>
            <a:ext cx="580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OR6205 13611 Deterministic Ops Research SEC 09 Fall 2019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96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4323852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76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886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Objective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20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 Visits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maximize </a:t>
                          </a:r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TotalVisits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</a:t>
                          </a:r>
                        </a:p>
                        <a:p>
                          <a:pPr algn="l"/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(TRAVEL_PLACES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cross 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 (TRAVEL_PLACES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HOMEBASE_END)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),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 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day];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endParaRPr lang="en-IN" sz="1600" dirty="0">
                            <a:effectLst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𝑀𝑎𝑥𝑖𝑚𝑖𝑧𝑒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IN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I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4323852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76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8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886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Objective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20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Total Visits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maximize </a:t>
                          </a:r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TotalVisits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:</a:t>
                          </a:r>
                        </a:p>
                        <a:p>
                          <a:pPr algn="l"/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sum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{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src,dst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)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(TRAVEL_PLACES</a:t>
                          </a: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cross 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 (TRAVEL_PLACES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union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HOMEBASE_END)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 ),</a:t>
                          </a:r>
                        </a:p>
                        <a:p>
                          <a:pPr algn="l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 </a:t>
                          </a:r>
                          <a:r>
                            <a:rPr lang="en-US" sz="16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 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travel[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src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dst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, day];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</a:p>
                        <a:p>
                          <a:endParaRPr lang="en-IN" sz="1600" dirty="0">
                            <a:effectLst/>
                          </a:endParaRPr>
                        </a:p>
                      </a:txBody>
                      <a:tcPr marL="39662" marR="3966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2897" t="-15723" r="-623" b="-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23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00025"/>
            <a:ext cx="10452100" cy="765175"/>
          </a:xfrm>
        </p:spPr>
        <p:txBody>
          <a:bodyPr>
            <a:normAutofit/>
          </a:bodyPr>
          <a:lstStyle/>
          <a:p>
            <a:r>
              <a:rPr lang="en-IN" dirty="0"/>
              <a:t>TRAVEL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554051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817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054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860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Cannot travel to a place from itself.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NoSelfLoop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{place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ALL_PLACES, day in DAYS}: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travel[place, place, day] = 0;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0,1,2, ..,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∀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65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Total cost is within budget.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day in DAYS}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(Cost[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*Distance[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]) * travel[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&lt;= Budget;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IN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𝐶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+ 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∗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IN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𝑠</m:t>
                                                        </m:r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6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𝑒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𝑑</m:t>
                                                    </m:r>
                                                    <m:r>
                                                      <a:rPr lang="en-US" sz="16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𝐵𝑢𝑑𝑔𝑒𝑡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554051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817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054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860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Cannot travel to a place from itself.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NoSelfLoop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{place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ALL_PLACES, day in DAYS}: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travel[place, place, day] = 0;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40891" r="-631" b="-159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8665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Total cost is within budget.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day in DAYS}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(Cost[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*Distance[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]) * travel[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&lt;= Budget;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88776" r="-631" b="-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041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00025"/>
            <a:ext cx="10452100" cy="765175"/>
          </a:xfrm>
        </p:spPr>
        <p:txBody>
          <a:bodyPr>
            <a:normAutofit/>
          </a:bodyPr>
          <a:lstStyle/>
          <a:p>
            <a:r>
              <a:rPr lang="en-IN" dirty="0"/>
              <a:t>TRAVEL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4503041"/>
                  </p:ext>
                </p:extLst>
              </p:nvPr>
            </p:nvGraphicFramePr>
            <p:xfrm>
              <a:off x="685800" y="1790701"/>
              <a:ext cx="10668000" cy="45435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75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Each place entered should be exited.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InDegreeOutDegreeMatch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{place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TRAVEL_PLACES,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travel[place,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place, day];</a:t>
                          </a:r>
                        </a:p>
                        <a:p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No invalid Paths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NoInvalidPaths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 (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INVALID_PATHS, day in DAYS } :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</a:t>
                          </a:r>
                          <a:r>
                            <a:rPr lang="en-IN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0;</a:t>
                          </a:r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…</m:t>
                                    </m:r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 0</m:t>
                                        </m:r>
                                      </m:e>
                                    </m:d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+1, 0</m:t>
                                        </m:r>
                                      </m:e>
                                    </m:d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+1, 1</m:t>
                                        </m:r>
                                      </m:e>
                                    </m:d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,…</m:t>
                                    </m:r>
                                    <m:d>
                                      <m:d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+1,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∀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 2, …,</m:t>
                                    </m:r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84148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4503041"/>
                  </p:ext>
                </p:extLst>
              </p:nvPr>
            </p:nvGraphicFramePr>
            <p:xfrm>
              <a:off x="685800" y="1790701"/>
              <a:ext cx="10668000" cy="45435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7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4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Each place entered should be exited.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InDegreeOutDegreeMatch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{place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TRAVEL_PLACES,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travel[place,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place, day];</a:t>
                          </a:r>
                        </a:p>
                        <a:p>
                          <a:endParaRPr lang="en-US" sz="1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16474" r="-631" b="-100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04126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No invalid Paths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NoInvalidPaths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 (</a:t>
                          </a:r>
                          <a:r>
                            <a:rPr lang="en-US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INVALID_PATHS, day in DAYS } :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</a:t>
                          </a:r>
                          <a:r>
                            <a:rPr lang="en-IN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6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0;</a:t>
                          </a:r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6341" t="-116474" r="-631" b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414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3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535285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49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80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054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 only visit a place once.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PlaceSingularity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TRAVEL_PLACES}: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day in DAYS}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&lt;= 1 ;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en-US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54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First place and last place should be </a:t>
                          </a:r>
                          <a:r>
                            <a:rPr lang="en-IN" sz="1600" dirty="0" err="1"/>
                            <a:t>Homebase</a:t>
                          </a:r>
                          <a:r>
                            <a:rPr lang="en-IN" sz="16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StartAtHomebase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HOMEBASE_START,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{place in TRAVEL_PLACES union HOMEBASE_END}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place, day] = 1;</a:t>
                          </a:r>
                        </a:p>
                        <a:p>
                          <a:endParaRPr lang="en-IN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EndAtHomebase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HOMEBASE_END,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{place in TRAVEL_PLACES union HOMEBASE_START} travel[place,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1;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∀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∀</m:t>
                                </m:r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+1,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535285"/>
                  </p:ext>
                </p:extLst>
              </p:nvPr>
            </p:nvGraphicFramePr>
            <p:xfrm>
              <a:off x="685800" y="1790700"/>
              <a:ext cx="10668000" cy="44958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1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62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49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980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9054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Can only visit a place once.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PlaceSingularity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TRAVEL_PLACES}:</a:t>
                          </a:r>
                        </a:p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day in DAYS}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src,dst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&lt;= 1 ;</a:t>
                          </a:r>
                        </a:p>
                        <a:p>
                          <a:r>
                            <a:rPr lang="en-IN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215" t="-29796" r="-633" b="-17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544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First place and last place should be </a:t>
                          </a:r>
                          <a:r>
                            <a:rPr lang="en-IN" sz="1600" dirty="0" err="1"/>
                            <a:t>Homebase</a:t>
                          </a:r>
                          <a:r>
                            <a:rPr lang="en-IN" sz="1600" dirty="0"/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StartAtHomebase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HOMEBASE_START,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{place in TRAVEL_PLACES union HOMEBASE_END} travel[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place, day] = 1;</a:t>
                          </a:r>
                        </a:p>
                        <a:p>
                          <a:endParaRPr lang="en-IN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EndAtHomebase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HOMEBASE_END, day in DAYS}:</a:t>
                          </a:r>
                        </a:p>
                        <a:p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{place in TRAVEL_PLACES union HOMEBASE_START} travel[place, </a:t>
                          </a:r>
                          <a:r>
                            <a:rPr lang="en-US" sz="16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hb</a:t>
                          </a:r>
                          <a:r>
                            <a:rPr lang="en-US" sz="16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= 1;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215" t="-75355" r="-633" b="-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87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4049629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6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0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09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46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372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spent is within hours allowed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TimeSpent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{day in DAYS} :</a:t>
                          </a:r>
                        </a:p>
                        <a:p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* (Duration[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Distance[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]*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minMPH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 &lt;=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hoursInADay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I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+ 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𝑠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/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IN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𝐻𝑜𝑢𝑟𝑠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𝐼𝑛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𝐷𝑎𝑦</m:t>
                                </m:r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068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Continuity 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Timevalue_dest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TRAVEL_PLACES union HOMEBASE_END, day in DAYS}:</a:t>
                          </a:r>
                        </a:p>
                        <a:p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&gt;= 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(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+ Duration[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 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]*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minMPH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)*travel[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day]);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𝑎𝑛𝑑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IN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𝑣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IN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4049629"/>
                  </p:ext>
                </p:extLst>
              </p:nvPr>
            </p:nvGraphicFramePr>
            <p:xfrm>
              <a:off x="685800" y="1825624"/>
              <a:ext cx="10668000" cy="4460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63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0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09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467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372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spent is within hours allowed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TimeSpent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{day in DAYS} :</a:t>
                          </a:r>
                        </a:p>
                        <a:p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ALL_PLACES,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travel[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* (Duration[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Distance[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]*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minMPH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 &lt;=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hoursInADay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178" t="-21724" r="-626" b="-13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068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Time Continuity Constraint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s.t.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Timevalue_dest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TRAVEL_PLACES union HOMEBASE_END, day in DAYS}:</a:t>
                          </a:r>
                        </a:p>
                        <a:p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&gt;= 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sum {</a:t>
                          </a:r>
                          <a:r>
                            <a:rPr lang="en-US" sz="1800" b="1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ALL_PLACES} (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Timevalue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 + Duration[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 +  </a:t>
                          </a:r>
                        </a:p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Distance[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]*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timeFactor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minMPH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)*travel[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src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day]);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178" t="-92651" r="-626" b="-31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407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image shows the places visited on the specific date as obtained in the ‘</a:t>
            </a:r>
            <a:r>
              <a:rPr lang="en-IN" dirty="0" err="1"/>
              <a:t>travelled.tab</a:t>
            </a:r>
            <a:r>
              <a:rPr lang="en-IN" dirty="0"/>
              <a:t>’ file.</a:t>
            </a:r>
          </a:p>
          <a:p>
            <a:r>
              <a:rPr lang="en-IN" dirty="0"/>
              <a:t>These results are based on the base values which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Budget spent on the tour = 200 dollars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hours in a day = 10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days = 8 days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37" y="663892"/>
            <a:ext cx="2989263" cy="58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874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Distance travelled per day as seen on AMPL Console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745703"/>
            <a:ext cx="6046462" cy="2397797"/>
          </a:xfrm>
        </p:spPr>
      </p:pic>
    </p:spTree>
    <p:extLst>
      <p:ext uri="{BB962C8B-B14F-4D97-AF65-F5344CB8AC3E}">
        <p14:creationId xmlns:p14="http://schemas.microsoft.com/office/powerpoint/2010/main" val="116398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50" y="1052731"/>
            <a:ext cx="5854700" cy="48558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300" y="1052731"/>
            <a:ext cx="508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places visited, number of places visited each day and Cost incurred as seen on AMPL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various computing times that have been calculated are also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computing times will vary depending upon the specifications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404364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7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AND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5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Obtaining accurate distance of transportation and incorporating different modes of transport .</a:t>
            </a:r>
          </a:p>
          <a:p>
            <a:r>
              <a:rPr lang="en-IN" dirty="0"/>
              <a:t>Accessibility of sightseeing locations.</a:t>
            </a:r>
          </a:p>
          <a:p>
            <a:r>
              <a:rPr lang="en-IN" dirty="0"/>
              <a:t>Processing huge data.</a:t>
            </a:r>
          </a:p>
          <a:p>
            <a:r>
              <a:rPr lang="en-IN" dirty="0"/>
              <a:t>Incorporating personal preferences</a:t>
            </a:r>
          </a:p>
          <a:p>
            <a:r>
              <a:rPr lang="en-IN" dirty="0"/>
              <a:t>Incorporating Mandated breaks/Restaurant travel for eating times during the trip</a:t>
            </a:r>
          </a:p>
          <a:p>
            <a:r>
              <a:rPr lang="en-IN" dirty="0"/>
              <a:t>Optimization results provided at a more granular level, say, hour-level</a:t>
            </a:r>
          </a:p>
        </p:txBody>
      </p:sp>
    </p:spTree>
    <p:extLst>
      <p:ext uri="{BB962C8B-B14F-4D97-AF65-F5344CB8AC3E}">
        <p14:creationId xmlns:p14="http://schemas.microsoft.com/office/powerpoint/2010/main" val="13969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Web scrapping the data from Trip Advisor.</a:t>
            </a:r>
          </a:p>
          <a:p>
            <a:pPr>
              <a:lnSpc>
                <a:spcPct val="100000"/>
              </a:lnSpc>
            </a:pPr>
            <a:r>
              <a:rPr lang="en-IN" dirty="0"/>
              <a:t>Selecting locations based on certain parameters suitable for tourists and deciding the locations to be used.</a:t>
            </a:r>
          </a:p>
          <a:p>
            <a:pPr>
              <a:lnSpc>
                <a:spcPct val="100000"/>
              </a:lnSpc>
            </a:pPr>
            <a:r>
              <a:rPr lang="en-IN" dirty="0"/>
              <a:t>Coordinates and distance calculation between the locations.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24F4-7DCB-4E31-9D7E-61BF5AA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within Trip Advisor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E2729-0A7C-45D3-BAB5-4981D8138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5" r="24510"/>
          <a:stretch/>
        </p:blipFill>
        <p:spPr>
          <a:xfrm>
            <a:off x="838200" y="1526277"/>
            <a:ext cx="4142241" cy="451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AE26E-F1C3-4590-9675-2F8FF1A0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47" y="1440839"/>
            <a:ext cx="6373359" cy="48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D278-49D6-4589-B676-88A3468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calculations using Haversine formula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C87F3-F5D5-495D-8415-F91C0F5D2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34943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966F6-1108-428C-AB58-DE7FAF3B8990}"/>
              </a:ext>
            </a:extLst>
          </p:cNvPr>
          <p:cNvSpPr txBox="1"/>
          <p:nvPr/>
        </p:nvSpPr>
        <p:spPr>
          <a:xfrm>
            <a:off x="685800" y="6410779"/>
            <a:ext cx="597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https://www.movable-type.co.uk/scripts/latlong.html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43B3-BDD4-468A-B728-56AF320B1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59"/>
          <a:stretch/>
        </p:blipFill>
        <p:spPr>
          <a:xfrm>
            <a:off x="2233612" y="3429000"/>
            <a:ext cx="7724775" cy="27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1" y="1490904"/>
            <a:ext cx="8255000" cy="4605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1300" y="330200"/>
            <a:ext cx="6972300" cy="81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84401" y="203200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SIGHTSEEING LOCATIONS</a:t>
            </a:r>
          </a:p>
        </p:txBody>
      </p:sp>
    </p:spTree>
    <p:extLst>
      <p:ext uri="{BB962C8B-B14F-4D97-AF65-F5344CB8AC3E}">
        <p14:creationId xmlns:p14="http://schemas.microsoft.com/office/powerpoint/2010/main" val="255516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Problem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218313"/>
                  </p:ext>
                </p:extLst>
              </p:nvPr>
            </p:nvGraphicFramePr>
            <p:xfrm>
              <a:off x="685800" y="1800358"/>
              <a:ext cx="10668001" cy="44861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1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7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87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420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15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Decision variable of Travel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var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 {ALL_PLACES, ALL_PLACES, DAYS} </a:t>
                          </a: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binary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where,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1) s = index of place at which travel starts, 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2) e = index of place at which travel ends, 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(dim 3) d = day of travel</a:t>
                          </a:r>
                          <a:endParaRPr lang="en-IN" sz="1200" dirty="0">
                            <a:effectLst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Homebase Starting index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HOMEBASE_START;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Homebase Ending index 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HOMEBASE_END;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N+1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Indices of travel places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TRAVEL_PLACES;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1, 2, …., N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Total number of Days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NumberOfDays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1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integer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65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of Admission at a place ‘s’ 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 {ALL_PLACES} &gt;= 0;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0, 1,2, ..,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218313"/>
                  </p:ext>
                </p:extLst>
              </p:nvPr>
            </p:nvGraphicFramePr>
            <p:xfrm>
              <a:off x="685800" y="1800358"/>
              <a:ext cx="10668001" cy="448614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015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7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687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4208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15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</a:rPr>
                            <a:t>Decision variable of Travel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var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 {ALL_PLACES, ALL_PLACES, DAYS} </a:t>
                          </a: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binary</a:t>
                          </a:r>
                          <a:r>
                            <a:rPr lang="en-US" sz="1200" b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41485" r="-630" b="-181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Homebase Starting index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HOMEBASE_START;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0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Homebase Ending index 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HOMEBASE_END;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N+1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Indices of travel places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set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TRAVEL_PLACES;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1, 2, …., N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33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Total number of Days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NumberOfDays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1 </a:t>
                          </a: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integer</a:t>
                          </a: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;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833871" r="-630" b="-25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65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of Admission at a place ‘s’ 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Cost {ALL_PLACES} &gt;= 0;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5906" t="-364151" r="-630" b="-1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00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081460"/>
                  </p:ext>
                </p:extLst>
              </p:nvPr>
            </p:nvGraphicFramePr>
            <p:xfrm>
              <a:off x="692331" y="1790700"/>
              <a:ext cx="10661468" cy="45018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41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49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956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= 1.75;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= 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/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milesPerGallon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= cost per gallon /miles per gallon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04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Distance between place ‘s’ and ‘e’ in miles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US" sz="1200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Distance {ALL_PLACES, ALL_PLACES} &gt;= 0;</a:t>
                          </a: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IN" sz="12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 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894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Time to spend at place ‘s’ in hrs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Duration{ALL_PLACES} &gt;= 0;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0, 1,2, ..,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977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value of entering a place ‘s’ on a day ‘d’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var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0 , &lt;=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0, 1,2, ..,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  ∀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1,2, ..,</m:t>
                                    </m:r>
                                    <m:sSub>
                                      <m:sSubPr>
                                        <m:ctrlPr>
                                          <a:rPr lang="en-IN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Minimum miles per hour for traveling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 = 25;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2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081460"/>
                  </p:ext>
                </p:extLst>
              </p:nvPr>
            </p:nvGraphicFramePr>
            <p:xfrm>
              <a:off x="692331" y="1790700"/>
              <a:ext cx="10661468" cy="45018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41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23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949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9561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AMPL</a:t>
                          </a:r>
                          <a:r>
                            <a:rPr lang="en-IN" sz="1600" baseline="0" dirty="0"/>
                            <a:t> Syntax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Algebraic</a:t>
                          </a:r>
                          <a:r>
                            <a:rPr lang="en-IN" sz="1600" baseline="0" dirty="0"/>
                            <a:t> equation</a:t>
                          </a:r>
                          <a:endParaRPr lang="en-IN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timeFactor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= 1.75;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92784" r="-626" b="-573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Cost Factor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200" b="1" kern="1200" dirty="0" err="1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costFactor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= 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costPerGallon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/ </a:t>
                          </a:r>
                          <a:r>
                            <a:rPr lang="en-IN" sz="1200" b="0" kern="1200" dirty="0" err="1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milesPerGallon</a:t>
                          </a:r>
                          <a:r>
                            <a:rPr lang="en-IN" sz="1200" b="0" kern="1200" dirty="0">
                              <a:solidFill>
                                <a:schemeClr val="dk1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192784" r="-626" b="-4731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04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Distance between place ‘s’ and ‘e’ in miles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  <a:ea typeface="+mn-ea"/>
                              <a:cs typeface="+mn-cs"/>
                            </a:rPr>
                            <a:t>param</a:t>
                          </a:r>
                          <a:r>
                            <a:rPr lang="en-US" sz="1200" dirty="0">
                              <a:effectLst/>
                              <a:latin typeface="Consolas" panose="020B0609020204030204" pitchFamily="49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Distance {ALL_PLACES, ALL_PLACES} &gt;= 0;</a:t>
                          </a: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286869" r="-626" b="-3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8894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Time to spend at place ‘s’ in hrs</a:t>
                          </a:r>
                          <a:endParaRPr lang="en-IN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Duration{ALL_PLACES} &gt;= 0;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1200" dirty="0">
                            <a:effectLst/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294615" r="-626" b="-1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9771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Time value of entering a place ‘s’ on a day ‘d’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var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Timevalue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{p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ALL_PLACES, d </a:t>
                          </a:r>
                          <a:r>
                            <a:rPr lang="en-US" sz="1200" b="0" dirty="0">
                              <a:solidFill>
                                <a:srgbClr val="7F0055"/>
                              </a:solidFill>
                              <a:latin typeface="Consolas" panose="020B0609020204030204" pitchFamily="49" charset="0"/>
                            </a:rPr>
                            <a:t>in 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DAYS} </a:t>
                          </a:r>
                        </a:p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&gt;= 0 , &lt;=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hoursInADay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latin typeface="Consolas" panose="020B0609020204030204" pitchFamily="49" charset="0"/>
                            </a:rPr>
                            <a:t> 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391603" r="-626" b="-75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17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Minimum miles per hour for traveling</a:t>
                          </a:r>
                          <a:endParaRPr lang="en-IN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rgbClr val="7F0055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param </a:t>
                          </a:r>
                          <a:r>
                            <a:rPr lang="en-US" sz="1200" b="0" dirty="0" err="1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minMPH</a:t>
                          </a:r>
                          <a:r>
                            <a:rPr lang="en-US" sz="1200" b="0" dirty="0">
                              <a:solidFill>
                                <a:srgbClr val="000000"/>
                              </a:solidFill>
                              <a:highlight>
                                <a:srgbClr val="E8F2FE"/>
                              </a:highlight>
                              <a:latin typeface="Consolas" panose="020B0609020204030204" pitchFamily="49" charset="0"/>
                            </a:rPr>
                            <a:t> = 25;</a:t>
                          </a:r>
                          <a:endParaRPr lang="en-IN" sz="12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9662" marR="39662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9662" marR="39662" marT="0" marB="0" anchor="ctr">
                        <a:blipFill>
                          <a:blip r:embed="rId2"/>
                          <a:stretch>
                            <a:fillRect l="-174022" t="-663918" r="-626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FDC18F-AF93-4163-A9B4-3F751682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Problem Parameters (… </a:t>
            </a:r>
            <a:r>
              <a:rPr lang="en-IN" dirty="0" err="1"/>
              <a:t>contd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1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 find: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The minimum number of places that can be visited.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The order of the places that the person should visit.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Total cost incurred during the visit.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2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1140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Boston Sightseeing – A Mathematical Approach</vt:lpstr>
      <vt:lpstr>INTRODUCTION AND PROBLEM STATEMENT</vt:lpstr>
      <vt:lpstr>METHODOLOGY</vt:lpstr>
      <vt:lpstr>Information within Trip Advisor pages</vt:lpstr>
      <vt:lpstr>Distance calculations using Haversine formula</vt:lpstr>
      <vt:lpstr>PowerPoint Presentation</vt:lpstr>
      <vt:lpstr>Problem Parameters</vt:lpstr>
      <vt:lpstr>Problem Parameters (… contd)</vt:lpstr>
      <vt:lpstr>Goals</vt:lpstr>
      <vt:lpstr>OBJECTIVE FUNCTION</vt:lpstr>
      <vt:lpstr>TRAVEL CONSTRAINTS</vt:lpstr>
      <vt:lpstr>TRAVEL CONSTRAINTS</vt:lpstr>
      <vt:lpstr>PowerPoint Presentation</vt:lpstr>
      <vt:lpstr>TIME CONSTRAINTS</vt:lpstr>
      <vt:lpstr>FINDINGS</vt:lpstr>
      <vt:lpstr>Distance travelled per day as seen on AMPL Console</vt:lpstr>
      <vt:lpstr>PowerPoint Presentation</vt:lpstr>
      <vt:lpstr>SENSITIVITY ANALYSIS</vt:lpstr>
      <vt:lpstr>PowerPoint Presentation</vt:lpstr>
      <vt:lpstr>FUTURE SCOPE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Sightseeing – A Mathematical Approach</dc:title>
  <dc:creator>Shashank Shet</dc:creator>
  <cp:lastModifiedBy>Shobhana Rajasenan</cp:lastModifiedBy>
  <cp:revision>49</cp:revision>
  <dcterms:created xsi:type="dcterms:W3CDTF">2019-11-26T19:51:20Z</dcterms:created>
  <dcterms:modified xsi:type="dcterms:W3CDTF">2019-12-01T14:26:29Z</dcterms:modified>
</cp:coreProperties>
</file>