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68" r:id="rId4"/>
    <p:sldId id="275" r:id="rId5"/>
    <p:sldId id="276" r:id="rId6"/>
    <p:sldId id="283" r:id="rId7"/>
    <p:sldId id="258" r:id="rId8"/>
    <p:sldId id="271" r:id="rId9"/>
    <p:sldId id="264" r:id="rId10"/>
    <p:sldId id="270" r:id="rId11"/>
    <p:sldId id="259" r:id="rId12"/>
    <p:sldId id="274" r:id="rId13"/>
    <p:sldId id="269" r:id="rId14"/>
    <p:sldId id="267" r:id="rId15"/>
    <p:sldId id="262" r:id="rId16"/>
    <p:sldId id="282" r:id="rId17"/>
    <p:sldId id="280" r:id="rId18"/>
    <p:sldId id="281" r:id="rId19"/>
    <p:sldId id="263" r:id="rId20"/>
    <p:sldId id="273" r:id="rId21"/>
    <p:sldId id="260" r:id="rId22"/>
    <p:sldId id="265" r:id="rId23"/>
    <p:sldId id="279" r:id="rId24"/>
    <p:sldId id="277" r:id="rId25"/>
    <p:sldId id="278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992" userDrawn="1">
          <p15:clr>
            <a:srgbClr val="A4A3A4"/>
          </p15:clr>
        </p15:guide>
        <p15:guide id="3" pos="4704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  <p15:guide id="5" pos="7152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orient="horz" pos="768" userDrawn="1">
          <p15:clr>
            <a:srgbClr val="A4A3A4"/>
          </p15:clr>
        </p15:guide>
        <p15:guide id="8" orient="horz" pos="528" userDrawn="1">
          <p15:clr>
            <a:srgbClr val="A4A3A4"/>
          </p15:clr>
        </p15:guide>
        <p15:guide id="9" pos="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3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66"/>
      </p:cViewPr>
      <p:guideLst>
        <p:guide orient="horz" pos="1152"/>
        <p:guide pos="1992"/>
        <p:guide pos="4704"/>
        <p:guide orient="horz" pos="3960"/>
        <p:guide pos="7152"/>
        <p:guide pos="432"/>
        <p:guide orient="horz" pos="768"/>
        <p:guide orient="horz" pos="528"/>
        <p:guide pos="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0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5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1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0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5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9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vable-type.co.uk/scripts/latlo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1600199"/>
            <a:ext cx="9144000" cy="1871663"/>
          </a:xfrm>
        </p:spPr>
        <p:txBody>
          <a:bodyPr/>
          <a:lstStyle/>
          <a:p>
            <a:r>
              <a:rPr lang="en-IN" dirty="0"/>
              <a:t>Boston Sightseeing – A Mathematical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690938"/>
            <a:ext cx="9144000" cy="1655762"/>
          </a:xfrm>
        </p:spPr>
        <p:txBody>
          <a:bodyPr/>
          <a:lstStyle/>
          <a:p>
            <a:r>
              <a:rPr lang="en-IN" dirty="0" err="1"/>
              <a:t>Abhilash</a:t>
            </a:r>
            <a:r>
              <a:rPr lang="en-IN" dirty="0"/>
              <a:t> </a:t>
            </a:r>
            <a:r>
              <a:rPr lang="en-IN" dirty="0" err="1"/>
              <a:t>Janardhanan</a:t>
            </a:r>
            <a:endParaRPr lang="en-IN" dirty="0"/>
          </a:p>
          <a:p>
            <a:r>
              <a:rPr lang="en-IN" dirty="0"/>
              <a:t>Shashank Shet</a:t>
            </a:r>
          </a:p>
          <a:p>
            <a:r>
              <a:rPr lang="en-IN" dirty="0"/>
              <a:t>Pratik </a:t>
            </a:r>
            <a:r>
              <a:rPr lang="en-IN" dirty="0" err="1"/>
              <a:t>Nagare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705100" y="431800"/>
            <a:ext cx="580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OR6205 13611 Deterministic Ops Research SEC 09 Fall 2019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96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3146750"/>
                  </p:ext>
                </p:extLst>
              </p:nvPr>
            </p:nvGraphicFramePr>
            <p:xfrm>
              <a:off x="685800" y="1825624"/>
              <a:ext cx="10668000" cy="446087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76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8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886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Objective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20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Total Visits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maximize </a:t>
                          </a:r>
                          <a:r>
                            <a:rPr lang="en-US" sz="14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TotalVisits</a:t>
                          </a:r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:</a:t>
                          </a:r>
                        </a:p>
                        <a:p>
                          <a:pPr algn="l"/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</a:p>
                        <a:p>
                          <a:pPr algn="l"/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4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src,dst</a:t>
                          </a:r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) </a:t>
                          </a:r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</a:p>
                        <a:p>
                          <a:pPr algn="l"/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(TRAVEL_PLACES</a:t>
                          </a:r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cross </a:t>
                          </a:r>
                        </a:p>
                        <a:p>
                          <a:pPr algn="l"/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  (TRAVEL_PLACES </a:t>
                          </a:r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union </a:t>
                          </a:r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HOMEBASE_END)</a:t>
                          </a:r>
                        </a:p>
                        <a:p>
                          <a:pPr algn="l"/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 ),</a:t>
                          </a:r>
                        </a:p>
                        <a:p>
                          <a:pPr algn="l"/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 </a:t>
                          </a:r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 </a:t>
                          </a:r>
                        </a:p>
                        <a:p>
                          <a:pPr algn="l"/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travel[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day];</a:t>
                          </a:r>
                        </a:p>
                        <a:p>
                          <a:pPr algn="l"/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;</a:t>
                          </a:r>
                        </a:p>
                        <a:p>
                          <a:endParaRPr lang="en-IN" sz="1600" dirty="0">
                            <a:effectLst/>
                          </a:endParaRPr>
                        </a:p>
                      </a:txBody>
                      <a:tcPr marL="39662" marR="39662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𝑀𝑎𝑥𝑖𝑚𝑖𝑧𝑒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IN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IN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3146750"/>
                  </p:ext>
                </p:extLst>
              </p:nvPr>
            </p:nvGraphicFramePr>
            <p:xfrm>
              <a:off x="685800" y="1825624"/>
              <a:ext cx="10668000" cy="446087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76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8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886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Objective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20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Total Visits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maximize </a:t>
                          </a:r>
                          <a:r>
                            <a:rPr lang="en-US" sz="14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TotalVisits</a:t>
                          </a:r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:</a:t>
                          </a:r>
                        </a:p>
                        <a:p>
                          <a:pPr algn="l"/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</a:p>
                        <a:p>
                          <a:pPr algn="l"/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4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src,dst</a:t>
                          </a:r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) </a:t>
                          </a:r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</a:p>
                        <a:p>
                          <a:pPr algn="l"/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(TRAVEL_PLACES</a:t>
                          </a:r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cross </a:t>
                          </a:r>
                        </a:p>
                        <a:p>
                          <a:pPr algn="l"/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  (TRAVEL_PLACES </a:t>
                          </a:r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union </a:t>
                          </a:r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HOMEBASE_END)</a:t>
                          </a:r>
                        </a:p>
                        <a:p>
                          <a:pPr algn="l"/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 ),</a:t>
                          </a:r>
                        </a:p>
                        <a:p>
                          <a:pPr algn="l"/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 </a:t>
                          </a:r>
                          <a:r>
                            <a:rPr lang="en-US" sz="14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4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 </a:t>
                          </a:r>
                        </a:p>
                        <a:p>
                          <a:pPr algn="l"/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travel[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4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day];</a:t>
                          </a:r>
                        </a:p>
                        <a:p>
                          <a:pPr algn="l"/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;</a:t>
                          </a:r>
                        </a:p>
                        <a:p>
                          <a:endParaRPr lang="en-IN" sz="1600" dirty="0">
                            <a:effectLst/>
                          </a:endParaRPr>
                        </a:p>
                      </a:txBody>
                      <a:tcPr marL="39662" marR="3966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897" t="-15723" r="-623" b="-3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230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75518909"/>
                  </p:ext>
                </p:extLst>
              </p:nvPr>
            </p:nvGraphicFramePr>
            <p:xfrm>
              <a:off x="685800" y="1790700"/>
              <a:ext cx="10668000" cy="4495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1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817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44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0541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9860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Cannot travel to a place from itself.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NoSelfLoop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{place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</a:t>
                          </a:r>
                        </a:p>
                        <a:p>
                          <a:pPr algn="l"/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DAYS}: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travel[place, place, day] = 0;</a:t>
                          </a:r>
                          <a:endParaRPr lang="en-I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0,1,2, ..,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𝑎𝑛𝑑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∀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6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  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659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Total cost is within budget.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TotalCost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: </a:t>
                          </a:r>
                        </a:p>
                        <a:p>
                          <a:pPr algn="l"/>
                          <a:r>
                            <a:rPr lang="en-US" sz="12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</a:t>
                          </a:r>
                        </a:p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(Cost[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 +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costFactor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timeFactor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Distance[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]) * travel[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src,dst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&lt;= Budget;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IN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IN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𝐶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𝑠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+ 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IN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∗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IN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∗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IN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𝑠</m:t>
                                                        </m:r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𝑒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𝑠</m:t>
                                                    </m:r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𝑒</m:t>
                                                    </m:r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𝑑</m:t>
                                                    </m:r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𝐵𝑢𝑑𝑔𝑒𝑡</m:t>
                                </m:r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75518909"/>
                  </p:ext>
                </p:extLst>
              </p:nvPr>
            </p:nvGraphicFramePr>
            <p:xfrm>
              <a:off x="685800" y="1790700"/>
              <a:ext cx="10668000" cy="4495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1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817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44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0541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9860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Cannot travel to a place from itself.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NoSelfLoop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{place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</a:t>
                          </a:r>
                        </a:p>
                        <a:p>
                          <a:pPr algn="l"/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DAYS}: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travel[place, place, day] = 0;</a:t>
                          </a:r>
                          <a:endParaRPr lang="en-I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6341" t="-40891" r="-631" b="-159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659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Total cost is within budget.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TotalCost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: </a:t>
                          </a:r>
                        </a:p>
                        <a:p>
                          <a:pPr algn="l"/>
                          <a:r>
                            <a:rPr lang="en-US" sz="12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</a:t>
                          </a:r>
                        </a:p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(Cost[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 +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costFactor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timeFactor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Distance[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]) * travel[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src,dst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&lt;= Budget;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6341" t="-88776" r="-631" b="-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500268B0-C8FA-475D-94FD-983275CB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Constraints</a:t>
            </a:r>
          </a:p>
        </p:txBody>
      </p:sp>
    </p:spTree>
    <p:extLst>
      <p:ext uri="{BB962C8B-B14F-4D97-AF65-F5344CB8AC3E}">
        <p14:creationId xmlns:p14="http://schemas.microsoft.com/office/powerpoint/2010/main" val="359041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8258053"/>
                  </p:ext>
                </p:extLst>
              </p:nvPr>
            </p:nvGraphicFramePr>
            <p:xfrm>
              <a:off x="685800" y="1790701"/>
              <a:ext cx="10668000" cy="45435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07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6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44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754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04126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Each place entered should be exited.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InDegreeOutDegreeMatch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{place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TRAVEL_PLACES,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DAYS}:</a:t>
                          </a:r>
                        </a:p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ALL_PLACES} travel[place,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=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ALL_PLACES} travel[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place, day];</a:t>
                          </a:r>
                        </a:p>
                        <a:p>
                          <a:endParaRPr lang="en-US" sz="12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04126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No invalid Paths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NoInvalidPaths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 (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src,dst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)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INVALID_PATHS,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 } :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= 0;</a:t>
                          </a:r>
                        </a:p>
                        <a:p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d>
                                  <m:dPr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d>
                                          <m:d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1,0</m:t>
                                            </m:r>
                                          </m:e>
                                        </m:d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 </m:t>
                                        </m:r>
                                        <m:d>
                                          <m:d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2,0</m:t>
                                            </m:r>
                                          </m:e>
                                        </m:d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…</m:t>
                                        </m:r>
                                        <m:d>
                                          <m:d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 0</m:t>
                                            </m:r>
                                          </m:e>
                                        </m:d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+1, 0</m:t>
                                            </m:r>
                                          </m:e>
                                        </m:d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+1, 1</m:t>
                                            </m:r>
                                          </m:e>
                                        </m:d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,…</m:t>
                                        </m:r>
                                        <m:d>
                                          <m:d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+1,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e>
                                    </m:eqArr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𝑎𝑛𝑑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∀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 2, …,</m:t>
                                    </m:r>
                                    <m:sSub>
                                      <m:sSub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  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84148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8258053"/>
                  </p:ext>
                </p:extLst>
              </p:nvPr>
            </p:nvGraphicFramePr>
            <p:xfrm>
              <a:off x="685800" y="1790701"/>
              <a:ext cx="10668000" cy="45435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07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6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44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04126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Each place entered should be exited.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InDegreeOutDegreeMatch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{place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TRAVEL_PLACES,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DAYS}:</a:t>
                          </a:r>
                        </a:p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ALL_PLACES} travel[place,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=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ALL_PLACES} travel[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place, day];</a:t>
                          </a:r>
                        </a:p>
                        <a:p>
                          <a:endParaRPr lang="en-US" sz="12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6341" t="-16474" r="-631" b="-100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04126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No invalid Paths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NoInvalidPaths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 (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src,dst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)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INVALID_PATHS,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 } :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= 0;</a:t>
                          </a:r>
                        </a:p>
                        <a:p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6341" t="-116474" r="-631" b="-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4148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E5B92D4E-D7CF-4D9E-BAA3-AC428252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Constraints</a:t>
            </a:r>
          </a:p>
        </p:txBody>
      </p:sp>
    </p:spTree>
    <p:extLst>
      <p:ext uri="{BB962C8B-B14F-4D97-AF65-F5344CB8AC3E}">
        <p14:creationId xmlns:p14="http://schemas.microsoft.com/office/powerpoint/2010/main" val="292732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353853"/>
                  </p:ext>
                </p:extLst>
              </p:nvPr>
            </p:nvGraphicFramePr>
            <p:xfrm>
              <a:off x="685800" y="1790700"/>
              <a:ext cx="10668000" cy="4495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1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62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499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807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9054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Can only visit a place once.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PlaceSingularity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TRAVEL_PLACES}:</a:t>
                          </a:r>
                        </a:p>
                        <a:p>
                          <a:pPr algn="l"/>
                          <a:r>
                            <a:rPr lang="en-US" sz="12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travel[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src,dst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&lt;= 1 ;</a:t>
                          </a:r>
                          <a:r>
                            <a:rPr lang="en-IN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</m:d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544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First place and last place should be </a:t>
                          </a:r>
                          <a:r>
                            <a:rPr lang="en-IN" sz="1600" dirty="0" err="1"/>
                            <a:t>Homebase</a:t>
                          </a:r>
                          <a:r>
                            <a:rPr lang="en-IN" sz="1600" dirty="0"/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StartAtHomebase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hb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HOMEBASE_START,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DAYS}:</a:t>
                          </a:r>
                        </a:p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{place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TRAVEL_PLACES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union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HOMEBASE_END} travel[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hb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place, day] = 1;</a:t>
                          </a:r>
                        </a:p>
                        <a:p>
                          <a:pPr algn="l"/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EndAtHomebase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hb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HOMEBASE_END,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DAYS}:</a:t>
                          </a:r>
                        </a:p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{place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TRAVEL_PLACES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union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HOMEBASE_START} travel[place,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hb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= 1;</a:t>
                          </a:r>
                        </a:p>
                        <a:p>
                          <a:endParaRPr lang="en-US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∀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i="1" dirty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∀</m:t>
                                </m:r>
                                <m:r>
                                  <a:rPr lang="en-US" sz="16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sz="16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353853"/>
                  </p:ext>
                </p:extLst>
              </p:nvPr>
            </p:nvGraphicFramePr>
            <p:xfrm>
              <a:off x="685800" y="1790700"/>
              <a:ext cx="10668000" cy="4495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1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62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499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807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9054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Can only visit a place once.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PlaceSingularity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TRAVEL_PLACES}:</a:t>
                          </a:r>
                        </a:p>
                        <a:p>
                          <a:pPr algn="l"/>
                          <a:r>
                            <a:rPr lang="en-US" sz="12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travel[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src,dst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&lt;= 1 ;</a:t>
                          </a:r>
                          <a:r>
                            <a:rPr lang="en-IN" sz="1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7215" t="-29796" r="-633" b="-17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544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First place and last place should be </a:t>
                          </a:r>
                          <a:r>
                            <a:rPr lang="en-IN" sz="1600" dirty="0" err="1"/>
                            <a:t>Homebase</a:t>
                          </a:r>
                          <a:r>
                            <a:rPr lang="en-IN" sz="1600" dirty="0"/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StartAtHomebase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hb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HOMEBASE_START,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DAYS}:</a:t>
                          </a:r>
                        </a:p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{place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TRAVEL_PLACES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union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HOMEBASE_END} travel[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hb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place, day] = 1;</a:t>
                          </a:r>
                        </a:p>
                        <a:p>
                          <a:pPr algn="l"/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EndAtHomebase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hb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HOMEBASE_END,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DAYS}:</a:t>
                          </a:r>
                        </a:p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{place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TRAVEL_PLACES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union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HOMEBASE_START} travel[place,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hb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= 1;</a:t>
                          </a:r>
                        </a:p>
                        <a:p>
                          <a:endParaRPr lang="en-US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7215" t="-75355" r="-633" b="-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7F7533FA-62A5-43E0-B5C0-01A231CD82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B2FB4D-91D4-49DB-9FCE-DB1B150D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Constraints</a:t>
            </a:r>
          </a:p>
        </p:txBody>
      </p:sp>
    </p:spTree>
    <p:extLst>
      <p:ext uri="{BB962C8B-B14F-4D97-AF65-F5344CB8AC3E}">
        <p14:creationId xmlns:p14="http://schemas.microsoft.com/office/powerpoint/2010/main" val="26487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333179"/>
                  </p:ext>
                </p:extLst>
              </p:nvPr>
            </p:nvGraphicFramePr>
            <p:xfrm>
              <a:off x="685800" y="1825624"/>
              <a:ext cx="10668000" cy="4460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63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0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909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6467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63722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Time spent is within hours allowed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TimeSpent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:</a:t>
                          </a:r>
                        </a:p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ALL_PLACES} 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* 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(Duration[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 + Distance[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]*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timeFactor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/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minMPH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) &lt;=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hoursInADay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I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IN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+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𝑠</m:t>
                                                    </m:r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/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</m:e>
                                          <m:sub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𝐻𝑜𝑢𝑟𝑠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𝐼𝑛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𝐷𝑎𝑦</m:t>
                                </m:r>
                              </m:oMath>
                            </m:oMathPara>
                          </a14:m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20686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Time Continuity 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Timevalue_dest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TRAVEL_PLACES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union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HOMEBASE_END,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DAYS}:</a:t>
                          </a:r>
                        </a:p>
                        <a:p>
                          <a:pPr algn="l"/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Timevalue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&gt;=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ALL_PLACES} (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(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Timevalue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+ Duration[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 +  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Distance[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]*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timeFactor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/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minMPH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)*travel[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day]);</a:t>
                          </a:r>
                          <a:endParaRPr lang="en-IN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𝑎𝑛𝑑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 </m:t>
                                </m:r>
                              </m:oMath>
                            </m:oMathPara>
                          </a14:m>
                          <a:endParaRPr lang="en-US" sz="24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𝑣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333179"/>
                  </p:ext>
                </p:extLst>
              </p:nvPr>
            </p:nvGraphicFramePr>
            <p:xfrm>
              <a:off x="685800" y="1825624"/>
              <a:ext cx="10668000" cy="4460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63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0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909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6467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63722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Time spent is within hours allowed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TimeSpent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:</a:t>
                          </a:r>
                        </a:p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ALL_PLACES} 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* 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(Duration[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 + Distance[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]*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timeFactor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/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minMPH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) &lt;=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hoursInADay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178" t="-21724" r="-626" b="-13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20686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Time Continuity 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s.t.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Timevalue_dest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TRAVEL_PLACES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union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HOMEBASE_END, day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DAYS}:</a:t>
                          </a:r>
                        </a:p>
                        <a:p>
                          <a:pPr algn="l"/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Timevalue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&gt;=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  <a:r>
                            <a:rPr lang="en-US" sz="1200" b="1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ALL_PLACES} (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(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Timevalue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 + Duration[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 +  </a:t>
                          </a:r>
                        </a:p>
                        <a:p>
                          <a:pPr algn="l"/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Distance[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]*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timeFactor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/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minMPH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)*travel[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day]);</a:t>
                          </a:r>
                          <a:endParaRPr lang="en-IN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178" t="-92651" r="-626" b="-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407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09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image shows the places visited on the specific date as obtained in the ‘</a:t>
            </a:r>
            <a:r>
              <a:rPr lang="en-IN" dirty="0" err="1"/>
              <a:t>travelled.tab</a:t>
            </a:r>
            <a:r>
              <a:rPr lang="en-IN" dirty="0"/>
              <a:t>’ file.</a:t>
            </a:r>
          </a:p>
          <a:p>
            <a:r>
              <a:rPr lang="en-IN" dirty="0"/>
              <a:t>These results are based on the base values which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Budget spent on the tour = 200 dollars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hours in a day = 10 hours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days = 8 days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37" y="663892"/>
            <a:ext cx="2989263" cy="58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1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FB30-5BE5-4272-A32C-9E4F088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41914" cy="1325563"/>
          </a:xfrm>
        </p:spPr>
        <p:txBody>
          <a:bodyPr/>
          <a:lstStyle/>
          <a:p>
            <a:r>
              <a:rPr lang="en-US" dirty="0"/>
              <a:t>Output Paths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99CCD-A86E-4A98-9E31-D629C4B39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3" t="2154" r="7441" b="3650"/>
          <a:stretch/>
        </p:blipFill>
        <p:spPr>
          <a:xfrm>
            <a:off x="4167053" y="71538"/>
            <a:ext cx="7602583" cy="68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8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EE33944-EF52-4CD4-BEA5-8650E64E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4230"/>
            <a:ext cx="5297279" cy="4069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D7308A-AFC0-4A0B-9EF6-4F68FAC2A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4230"/>
            <a:ext cx="5297278" cy="406908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2B6BD07-84C5-4857-9120-F4462478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Output Paths per Day</a:t>
            </a:r>
          </a:p>
        </p:txBody>
      </p:sp>
    </p:spTree>
    <p:extLst>
      <p:ext uri="{BB962C8B-B14F-4D97-AF65-F5344CB8AC3E}">
        <p14:creationId xmlns:p14="http://schemas.microsoft.com/office/powerpoint/2010/main" val="331292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F705-5ABB-4BAC-B237-FCC58FCB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Paths per Day (..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ABFEA5-F801-490A-BC46-A435E323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19" y="1964373"/>
            <a:ext cx="5297279" cy="4069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F8B81A-B481-4DF6-A969-60C3CD137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4372"/>
            <a:ext cx="5297279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987425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Distance travelled per day as seen on AMPL Console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745703"/>
            <a:ext cx="6046462" cy="2397797"/>
          </a:xfrm>
        </p:spPr>
      </p:pic>
    </p:spTree>
    <p:extLst>
      <p:ext uri="{BB962C8B-B14F-4D97-AF65-F5344CB8AC3E}">
        <p14:creationId xmlns:p14="http://schemas.microsoft.com/office/powerpoint/2010/main" val="116398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Motivations and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65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50" y="1052731"/>
            <a:ext cx="5854700" cy="4855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300" y="1052731"/>
            <a:ext cx="508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number of places visited, number of places visited each day and Cost incurred as seen on AMPL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various computing times that have been calculated are also visible.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computing times will vary depending upon the specifications of the computer.</a:t>
            </a:r>
          </a:p>
        </p:txBody>
      </p:sp>
    </p:spTree>
    <p:extLst>
      <p:ext uri="{BB962C8B-B14F-4D97-AF65-F5344CB8AC3E}">
        <p14:creationId xmlns:p14="http://schemas.microsoft.com/office/powerpoint/2010/main" val="404364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carried out sensitivity analysis to find out the impact on objective function and dependent variables caused by change in independent variable values.</a:t>
            </a:r>
          </a:p>
          <a:p>
            <a:r>
              <a:rPr lang="en-IN" sz="2400" dirty="0"/>
              <a:t>The Sensitive Analysis were performed based on:</a:t>
            </a:r>
          </a:p>
          <a:p>
            <a:pPr lvl="1"/>
            <a:r>
              <a:rPr lang="en-IN" sz="2000" dirty="0"/>
              <a:t>Change in budget available.</a:t>
            </a:r>
          </a:p>
          <a:p>
            <a:pPr lvl="1"/>
            <a:r>
              <a:rPr lang="en-IN" sz="2000" dirty="0"/>
              <a:t>Change in travel hours of a day.</a:t>
            </a:r>
          </a:p>
          <a:p>
            <a:pPr lvl="1"/>
            <a:r>
              <a:rPr lang="en-IN" sz="2000" dirty="0"/>
              <a:t>Change in number of days of travel.</a:t>
            </a:r>
          </a:p>
        </p:txBody>
      </p:sp>
    </p:spTree>
    <p:extLst>
      <p:ext uri="{BB962C8B-B14F-4D97-AF65-F5344CB8AC3E}">
        <p14:creationId xmlns:p14="http://schemas.microsoft.com/office/powerpoint/2010/main" val="237707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5715000" cy="47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095500"/>
            <a:ext cx="5778500" cy="476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A5C33-2ADD-4749-A87A-584460D3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</a:t>
            </a:r>
            <a:r>
              <a:rPr lang="en-US" dirty="0" err="1"/>
              <a:t>w.r.t.</a:t>
            </a:r>
            <a:r>
              <a:rPr lang="en-US" dirty="0"/>
              <a:t> Budget Available</a:t>
            </a:r>
          </a:p>
        </p:txBody>
      </p:sp>
    </p:spTree>
    <p:extLst>
      <p:ext uri="{BB962C8B-B14F-4D97-AF65-F5344CB8AC3E}">
        <p14:creationId xmlns:p14="http://schemas.microsoft.com/office/powerpoint/2010/main" val="235449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479550"/>
            <a:ext cx="5715000" cy="4762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8223C3-405A-417E-A53B-124BEF95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733"/>
            <a:ext cx="10515600" cy="1325563"/>
          </a:xfrm>
        </p:spPr>
        <p:txBody>
          <a:bodyPr/>
          <a:lstStyle/>
          <a:p>
            <a:r>
              <a:rPr lang="en-US" dirty="0"/>
              <a:t>Sensitivity Analysis </a:t>
            </a:r>
            <a:r>
              <a:rPr lang="en-US" dirty="0" err="1"/>
              <a:t>w.r.t.</a:t>
            </a:r>
            <a:r>
              <a:rPr lang="en-US" dirty="0"/>
              <a:t> Budget Available</a:t>
            </a:r>
          </a:p>
        </p:txBody>
      </p:sp>
    </p:spTree>
    <p:extLst>
      <p:ext uri="{BB962C8B-B14F-4D97-AF65-F5344CB8AC3E}">
        <p14:creationId xmlns:p14="http://schemas.microsoft.com/office/powerpoint/2010/main" val="110868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095500"/>
            <a:ext cx="5715000" cy="476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95500"/>
            <a:ext cx="5715000" cy="4762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6F5442-C0E4-4228-901F-778677C7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Sensitivity Analysis </a:t>
            </a:r>
            <a:r>
              <a:rPr lang="en-US" dirty="0" err="1"/>
              <a:t>w.r.t.</a:t>
            </a:r>
            <a:r>
              <a:rPr lang="en-US" dirty="0"/>
              <a:t> Days of Travel</a:t>
            </a:r>
          </a:p>
        </p:txBody>
      </p:sp>
    </p:spTree>
    <p:extLst>
      <p:ext uri="{BB962C8B-B14F-4D97-AF65-F5344CB8AC3E}">
        <p14:creationId xmlns:p14="http://schemas.microsoft.com/office/powerpoint/2010/main" val="474484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57150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95500"/>
            <a:ext cx="5715000" cy="4762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DFA3E2-E99A-4620-B892-EF25E17A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Sensitivity Analysis </a:t>
            </a:r>
            <a:r>
              <a:rPr lang="en-US" dirty="0" err="1"/>
              <a:t>w.r.t.</a:t>
            </a:r>
            <a:r>
              <a:rPr lang="en-US" dirty="0"/>
              <a:t> Travel hours in a day</a:t>
            </a:r>
          </a:p>
        </p:txBody>
      </p:sp>
    </p:spTree>
    <p:extLst>
      <p:ext uri="{BB962C8B-B14F-4D97-AF65-F5344CB8AC3E}">
        <p14:creationId xmlns:p14="http://schemas.microsoft.com/office/powerpoint/2010/main" val="91563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Obtaining accurate distance of transportation and incorporating different modes of transport .</a:t>
            </a:r>
          </a:p>
          <a:p>
            <a:r>
              <a:rPr lang="en-IN" dirty="0"/>
              <a:t>Accessibility of sightseeing locations.</a:t>
            </a:r>
          </a:p>
          <a:p>
            <a:r>
              <a:rPr lang="en-IN" dirty="0"/>
              <a:t>Incorporating personal preferences</a:t>
            </a:r>
          </a:p>
          <a:p>
            <a:r>
              <a:rPr lang="en-IN" dirty="0"/>
              <a:t>Incorporating Mandated breaks/Restaurant travel for eating times during the trip</a:t>
            </a:r>
          </a:p>
          <a:p>
            <a:r>
              <a:rPr lang="en-IN" dirty="0"/>
              <a:t>Optimization results provided at a more granular level, say, hour-level</a:t>
            </a:r>
          </a:p>
          <a:p>
            <a:r>
              <a:rPr lang="en-IN" dirty="0"/>
              <a:t>Adding weather information to influence decision</a:t>
            </a:r>
          </a:p>
        </p:txBody>
      </p:sp>
    </p:spTree>
    <p:extLst>
      <p:ext uri="{BB962C8B-B14F-4D97-AF65-F5344CB8AC3E}">
        <p14:creationId xmlns:p14="http://schemas.microsoft.com/office/powerpoint/2010/main" val="139691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Web scrapping the data from Trip Advisor.</a:t>
            </a:r>
          </a:p>
          <a:p>
            <a:pPr>
              <a:lnSpc>
                <a:spcPct val="100000"/>
              </a:lnSpc>
            </a:pPr>
            <a:r>
              <a:rPr lang="en-IN" dirty="0"/>
              <a:t>Selecting locations based on certain parameters suitable for tourists and deciding the locations to be used.</a:t>
            </a:r>
          </a:p>
          <a:p>
            <a:pPr>
              <a:lnSpc>
                <a:spcPct val="100000"/>
              </a:lnSpc>
            </a:pPr>
            <a:r>
              <a:rPr lang="en-IN" dirty="0"/>
              <a:t>Coordinates and distance calculation between the locations.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12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24F4-7DCB-4E31-9D7E-61BF5AA7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within Trip Advisor pages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E2729-0A7C-45D3-BAB5-4981D8138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65" r="24510"/>
          <a:stretch/>
        </p:blipFill>
        <p:spPr>
          <a:xfrm>
            <a:off x="838200" y="1526277"/>
            <a:ext cx="4142241" cy="4515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6AE26E-F1C3-4590-9675-2F8FF1A0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47" y="1440839"/>
            <a:ext cx="6373359" cy="48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5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D278-49D6-4589-B676-88A3468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calculations using Haversine formula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C87F3-F5D5-495D-8415-F91C0F5D2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34943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966F6-1108-428C-AB58-DE7FAF3B8990}"/>
              </a:ext>
            </a:extLst>
          </p:cNvPr>
          <p:cNvSpPr txBox="1"/>
          <p:nvPr/>
        </p:nvSpPr>
        <p:spPr>
          <a:xfrm>
            <a:off x="685800" y="6410779"/>
            <a:ext cx="597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https://www.movable-type.co.uk/scripts/latlong.html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43B3-BDD4-468A-B728-56AF320B1D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459"/>
          <a:stretch/>
        </p:blipFill>
        <p:spPr>
          <a:xfrm>
            <a:off x="2233612" y="3429000"/>
            <a:ext cx="7724775" cy="27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7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D278-49D6-4589-B676-88A3468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Sightseeing Locations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CD05B-9489-4BBC-AAA6-12B9B3060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5" y="1490904"/>
            <a:ext cx="9045316" cy="50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Problem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0218313"/>
                  </p:ext>
                </p:extLst>
              </p:nvPr>
            </p:nvGraphicFramePr>
            <p:xfrm>
              <a:off x="685800" y="1800358"/>
              <a:ext cx="10668001" cy="448614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015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76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87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420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Parameters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152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</a:rPr>
                            <a:t>Decision variable of Travel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var</a:t>
                          </a:r>
                          <a:r>
                            <a:rPr lang="en-US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travel {ALL_PLACES, ALL_PLACES, DAYS} </a:t>
                          </a: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binary</a:t>
                          </a:r>
                          <a:r>
                            <a:rPr lang="en-US" sz="12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where,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(dim 1) s = index of place at which travel starts, 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(dim 2) e = index of place at which travel ends, 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(dim 3) d = day of travel</a:t>
                          </a:r>
                          <a:endParaRPr lang="en-IN" sz="1200" dirty="0">
                            <a:effectLst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00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Homebase Starting index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HOMEBASE_START;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00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Homebase Ending index 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HOMEBASE_END;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N+1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7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Indices of travel places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TRAVEL_PLACES;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1, 2, …., N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Total number of Days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NumberOfDays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&gt;= 1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integer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;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65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Cost of Admission at a place ‘s’ 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Cost {ALL_PLACES} &gt;= 0;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0, 1,2, ..,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0218313"/>
                  </p:ext>
                </p:extLst>
              </p:nvPr>
            </p:nvGraphicFramePr>
            <p:xfrm>
              <a:off x="685800" y="1800358"/>
              <a:ext cx="10668001" cy="448614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015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76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87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420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Parameters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152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</a:rPr>
                            <a:t>Decision variable of Travel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var</a:t>
                          </a:r>
                          <a:r>
                            <a:rPr lang="en-US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travel {ALL_PLACES, ALL_PLACES, DAYS} </a:t>
                          </a: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binary</a:t>
                          </a:r>
                          <a:r>
                            <a:rPr lang="en-US" sz="12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5906" t="-41485" r="-630" b="-181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00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Homebase Starting index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HOMEBASE_START;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00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Homebase Ending index 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HOMEBASE_END;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N+1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7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Indices of travel places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TRAVEL_PLACES;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1, 2, …., N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Total number of Days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NumberOfDays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&gt;= 1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integer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;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5906" t="-833871" r="-630" b="-25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65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Cost of Admission at a place ‘s’ 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Cost {ALL_PLACES} &gt;= 0;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5906" t="-364151" r="-630" b="-1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800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081460"/>
                  </p:ext>
                </p:extLst>
              </p:nvPr>
            </p:nvGraphicFramePr>
            <p:xfrm>
              <a:off x="692331" y="1790700"/>
              <a:ext cx="10661468" cy="45018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341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2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949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9561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Parameters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Time Factor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timeFactor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= 1.75;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Cost Factor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param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costFactor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= 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costPerGallon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/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milesPerGallon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= cost per gallon /miles per gallon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04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Distance between place ‘s’ and ‘e’ in miles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param</a:t>
                          </a:r>
                          <a:r>
                            <a:rPr lang="en-US" sz="1200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Distance {ALL_PLACES, ALL_PLACES} &gt;= 0;</a:t>
                          </a:r>
                          <a:endParaRPr lang="en-IN" sz="120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IN" sz="12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8894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Time to spend at place ‘s’ in hrs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Duration{ALL_PLACES} &gt;= 0; </a:t>
                          </a: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120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0, 1,2, ..,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9771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Time value of entering a place ‘s’ on a day ‘d’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var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Timevalue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{p </a:t>
                          </a:r>
                          <a:r>
                            <a:rPr lang="en-US" sz="1200" b="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d </a:t>
                          </a:r>
                          <a:r>
                            <a:rPr lang="en-US" sz="1200" b="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</a:t>
                          </a: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&gt;= 0 , &lt;=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hoursInADay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0, 1,2, ..,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  ∀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Minimum miles per hour for traveling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minMPH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 = 25;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081460"/>
                  </p:ext>
                </p:extLst>
              </p:nvPr>
            </p:nvGraphicFramePr>
            <p:xfrm>
              <a:off x="692331" y="1790700"/>
              <a:ext cx="10661468" cy="45018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341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2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949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9561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Parameters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Time Factor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timeFactor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= 1.75;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92784" r="-626" b="-5731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Cost Factor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param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costFactor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= 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costPerGallon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/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milesPerGallon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192784" r="-626" b="-4731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04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Distance between place ‘s’ and ‘e’ in miles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param</a:t>
                          </a:r>
                          <a:r>
                            <a:rPr lang="en-US" sz="1200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Distance {ALL_PLACES, ALL_PLACES} &gt;= 0;</a:t>
                          </a:r>
                          <a:endParaRPr lang="en-IN" sz="120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286869" r="-626" b="-3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8894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Time to spend at place ‘s’ in hrs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Duration{ALL_PLACES} &gt;= 0; </a:t>
                          </a: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120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294615" r="-626" b="-1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9771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Time value of entering a place ‘s’ on a day ‘d’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var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Timevalue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{p </a:t>
                          </a:r>
                          <a:r>
                            <a:rPr lang="en-US" sz="1200" b="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d </a:t>
                          </a:r>
                          <a:r>
                            <a:rPr lang="en-US" sz="1200" b="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</a:t>
                          </a: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&gt;= 0 , &lt;=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hoursInADay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391603" r="-626" b="-755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Minimum miles per hour for traveling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minMPH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 = 25;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663918" r="-626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FFDC18F-AF93-4163-A9B4-3F751682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Problem Parameters (… 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713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To find: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/>
              <a:t>The maximum number of places that can be visited.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/>
              <a:t>The order of the places that the person should visit.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/>
              <a:t>Total cost incurred during the visit.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27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1257</Words>
  <Application>Microsoft Office PowerPoint</Application>
  <PresentationFormat>Widescreen</PresentationFormat>
  <Paragraphs>211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Boston Sightseeing – A Mathematical Approach</vt:lpstr>
      <vt:lpstr>Motivations and Problem Statement</vt:lpstr>
      <vt:lpstr>Methodology</vt:lpstr>
      <vt:lpstr>Information within Trip Advisor pages</vt:lpstr>
      <vt:lpstr>Distance calculations using Haversine formula</vt:lpstr>
      <vt:lpstr>Sightseeing Locations</vt:lpstr>
      <vt:lpstr>Problem Parameters</vt:lpstr>
      <vt:lpstr>Problem Parameters (… contd)</vt:lpstr>
      <vt:lpstr>Goals</vt:lpstr>
      <vt:lpstr>Objective Function</vt:lpstr>
      <vt:lpstr>Travel Constraints</vt:lpstr>
      <vt:lpstr>Travel Constraints</vt:lpstr>
      <vt:lpstr>Travel Constraints</vt:lpstr>
      <vt:lpstr>Time Constraints</vt:lpstr>
      <vt:lpstr>Results</vt:lpstr>
      <vt:lpstr>Output Paths</vt:lpstr>
      <vt:lpstr>Output Paths per Day</vt:lpstr>
      <vt:lpstr>Output Paths per Day (..contd)</vt:lpstr>
      <vt:lpstr>Distance travelled per day as seen on AMPL Console</vt:lpstr>
      <vt:lpstr>PowerPoint Presentation</vt:lpstr>
      <vt:lpstr>Sensitivity Analysis</vt:lpstr>
      <vt:lpstr>Sensitivity Analysis w.r.t. Budget Available</vt:lpstr>
      <vt:lpstr>Sensitivity Analysis w.r.t. Budget Available</vt:lpstr>
      <vt:lpstr>Sensitivity Analysis w.r.t. Days of Travel</vt:lpstr>
      <vt:lpstr>Sensitivity Analysis w.r.t. Travel hours in a day</vt:lpstr>
      <vt:lpstr>Future scope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Sightseeing – A Mathematical Approach</dc:title>
  <dc:creator>Shobhana Rajasenan</dc:creator>
  <cp:lastModifiedBy>Shobhana Rajasenan</cp:lastModifiedBy>
  <cp:revision>28</cp:revision>
  <dcterms:created xsi:type="dcterms:W3CDTF">2019-12-02T07:38:07Z</dcterms:created>
  <dcterms:modified xsi:type="dcterms:W3CDTF">2019-12-02T09:01:52Z</dcterms:modified>
</cp:coreProperties>
</file>