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7" r:id="rId4"/>
    <p:sldId id="259" r:id="rId5"/>
    <p:sldId id="266" r:id="rId6"/>
    <p:sldId id="260" r:id="rId7"/>
    <p:sldId id="261" r:id="rId8"/>
    <p:sldId id="264" r:id="rId9"/>
    <p:sldId id="265" r:id="rId10"/>
    <p:sldId id="267" r:id="rId11"/>
  </p:sldIdLst>
  <p:sldSz cx="12192000" cy="6858000"/>
  <p:notesSz cx="6858000" cy="1733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931199-2AD0-5D4A-B0C4-224677F57F66}">
          <p14:sldIdLst>
            <p14:sldId id="256"/>
            <p14:sldId id="258"/>
            <p14:sldId id="257"/>
          </p14:sldIdLst>
        </p14:section>
        <p14:section name="Top 5 Conversion Paths" id="{BAE610CE-5BDE-D147-A7FC-8749B1AD23C4}">
          <p14:sldIdLst>
            <p14:sldId id="259"/>
            <p14:sldId id="266"/>
            <p14:sldId id="260"/>
            <p14:sldId id="261"/>
            <p14:sldId id="264"/>
            <p14:sldId id="265"/>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hzad, Haleema" initials="SH" lastIdx="1" clrIdx="0">
    <p:extLst>
      <p:ext uri="{19B8F6BF-5375-455C-9EA6-DF929625EA0E}">
        <p15:presenceInfo xmlns:p15="http://schemas.microsoft.com/office/powerpoint/2012/main" userId="S::hxs190011@utdallas.edu::97fc1caf-ce5a-42c1-9e9d-fc7ea15be1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997D2-447C-2548-BB5A-0E5E38245B89}" v="138" dt="2020-04-30T13:52:32.054"/>
    <p1510:client id="{510163F1-3AE8-46EE-B295-8495954640AA}" v="21" dt="2020-04-30T16:06:38.567"/>
    <p1510:client id="{6C1071F6-DE46-46AC-A2CA-C4C62D42084F}" v="6" dt="2020-04-30T16:05:40.5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581" autoAdjust="0"/>
  </p:normalViewPr>
  <p:slideViewPr>
    <p:cSldViewPr snapToGrid="0">
      <p:cViewPr varScale="1">
        <p:scale>
          <a:sx n="48" d="100"/>
          <a:sy n="48" d="100"/>
        </p:scale>
        <p:origin x="13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044346-8D53-DC4E-B862-AF3F2CCBBB8E}"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52B0F096-30AA-4741-8C2E-C2DD8414BEF0}">
      <dgm:prSet phldrT="[Text]"/>
      <dgm:spPr/>
      <dgm:t>
        <a:bodyPr/>
        <a:lstStyle/>
        <a:p>
          <a:r>
            <a:rPr lang="en-US"/>
            <a:t>Billing &amp; Shipping</a:t>
          </a:r>
        </a:p>
      </dgm:t>
    </dgm:pt>
    <dgm:pt modelId="{9305AFF9-5805-2D4C-9AE0-4B7FE54043D2}" type="parTrans" cxnId="{2ED6E392-4983-784B-9983-BAAC6F0893BE}">
      <dgm:prSet/>
      <dgm:spPr/>
      <dgm:t>
        <a:bodyPr/>
        <a:lstStyle/>
        <a:p>
          <a:endParaRPr lang="en-US"/>
        </a:p>
      </dgm:t>
    </dgm:pt>
    <dgm:pt modelId="{5B0EDF8C-8070-E040-95A7-D7F54BC46BD3}" type="sibTrans" cxnId="{2ED6E392-4983-784B-9983-BAAC6F0893BE}">
      <dgm:prSet/>
      <dgm:spPr/>
      <dgm:t>
        <a:bodyPr/>
        <a:lstStyle/>
        <a:p>
          <a:endParaRPr lang="en-US"/>
        </a:p>
      </dgm:t>
    </dgm:pt>
    <dgm:pt modelId="{7BDD208E-DFFA-3D4B-9E01-E36CAC4DD283}">
      <dgm:prSet phldrT="[Text]"/>
      <dgm:spPr/>
      <dgm:t>
        <a:bodyPr/>
        <a:lstStyle/>
        <a:p>
          <a:r>
            <a:rPr lang="en-US"/>
            <a:t>Cart</a:t>
          </a:r>
        </a:p>
      </dgm:t>
    </dgm:pt>
    <dgm:pt modelId="{98B29C4B-B0E4-CA4F-B42A-2CE996ADC41A}" type="parTrans" cxnId="{5D336009-F236-4C4A-A441-A0BF3E6227D0}">
      <dgm:prSet/>
      <dgm:spPr/>
      <dgm:t>
        <a:bodyPr/>
        <a:lstStyle/>
        <a:p>
          <a:endParaRPr lang="en-US"/>
        </a:p>
      </dgm:t>
    </dgm:pt>
    <dgm:pt modelId="{F86B784E-1444-774E-8F79-0FD8DEE3F5B9}" type="sibTrans" cxnId="{5D336009-F236-4C4A-A441-A0BF3E6227D0}">
      <dgm:prSet/>
      <dgm:spPr/>
      <dgm:t>
        <a:bodyPr/>
        <a:lstStyle/>
        <a:p>
          <a:endParaRPr lang="en-US"/>
        </a:p>
      </dgm:t>
    </dgm:pt>
    <dgm:pt modelId="{9A52474E-6109-F540-B735-B7AEC212BD12}">
      <dgm:prSet phldrT="[Text]"/>
      <dgm:spPr/>
      <dgm:t>
        <a:bodyPr/>
        <a:lstStyle/>
        <a:p>
          <a:r>
            <a:rPr lang="en-US"/>
            <a:t>Payment</a:t>
          </a:r>
        </a:p>
      </dgm:t>
    </dgm:pt>
    <dgm:pt modelId="{F079DFDF-0757-2D43-A68F-F64F83FF5320}" type="parTrans" cxnId="{963F8012-9CC2-4245-BA7A-E50349EECFEE}">
      <dgm:prSet/>
      <dgm:spPr/>
      <dgm:t>
        <a:bodyPr/>
        <a:lstStyle/>
        <a:p>
          <a:endParaRPr lang="en-US"/>
        </a:p>
      </dgm:t>
    </dgm:pt>
    <dgm:pt modelId="{7B72A38A-9EEF-3648-83B8-275DC2D9481D}" type="sibTrans" cxnId="{963F8012-9CC2-4245-BA7A-E50349EECFEE}">
      <dgm:prSet/>
      <dgm:spPr/>
      <dgm:t>
        <a:bodyPr/>
        <a:lstStyle/>
        <a:p>
          <a:endParaRPr lang="en-US"/>
        </a:p>
      </dgm:t>
    </dgm:pt>
    <dgm:pt modelId="{C727672E-190F-D144-A0A2-3B494ABA8DEE}">
      <dgm:prSet/>
      <dgm:spPr/>
      <dgm:t>
        <a:bodyPr/>
        <a:lstStyle/>
        <a:p>
          <a:r>
            <a:rPr lang="en-US"/>
            <a:t>Review</a:t>
          </a:r>
        </a:p>
      </dgm:t>
    </dgm:pt>
    <dgm:pt modelId="{1BD4448D-8875-0F4C-BD8B-08D0E436D104}" type="parTrans" cxnId="{125D0041-EE9C-D34F-97DA-20707B9FCC02}">
      <dgm:prSet/>
      <dgm:spPr/>
      <dgm:t>
        <a:bodyPr/>
        <a:lstStyle/>
        <a:p>
          <a:endParaRPr lang="en-US"/>
        </a:p>
      </dgm:t>
    </dgm:pt>
    <dgm:pt modelId="{FF8E9295-9BBA-1A43-B4DA-1050E1887512}" type="sibTrans" cxnId="{125D0041-EE9C-D34F-97DA-20707B9FCC02}">
      <dgm:prSet/>
      <dgm:spPr/>
      <dgm:t>
        <a:bodyPr/>
        <a:lstStyle/>
        <a:p>
          <a:endParaRPr lang="en-US"/>
        </a:p>
      </dgm:t>
    </dgm:pt>
    <dgm:pt modelId="{B3116830-9BC0-594D-BDE8-229BD32D09C6}">
      <dgm:prSet/>
      <dgm:spPr/>
      <dgm:t>
        <a:bodyPr/>
        <a:lstStyle/>
        <a:p>
          <a:r>
            <a:rPr lang="en-US"/>
            <a:t>Purchase Complete</a:t>
          </a:r>
        </a:p>
      </dgm:t>
    </dgm:pt>
    <dgm:pt modelId="{05A4D9D1-C604-5A40-BB6C-75E15DC74C5D}" type="parTrans" cxnId="{02A13D23-4CBA-F941-A772-85BB2130DF17}">
      <dgm:prSet/>
      <dgm:spPr/>
      <dgm:t>
        <a:bodyPr/>
        <a:lstStyle/>
        <a:p>
          <a:endParaRPr lang="en-US"/>
        </a:p>
      </dgm:t>
    </dgm:pt>
    <dgm:pt modelId="{1CB3A8EA-9E97-6E43-B9E1-58D9869FE722}" type="sibTrans" cxnId="{02A13D23-4CBA-F941-A772-85BB2130DF17}">
      <dgm:prSet/>
      <dgm:spPr/>
      <dgm:t>
        <a:bodyPr/>
        <a:lstStyle/>
        <a:p>
          <a:endParaRPr lang="en-US"/>
        </a:p>
      </dgm:t>
    </dgm:pt>
    <dgm:pt modelId="{2CFC7783-F7E9-0F46-9BEB-8C272C5B5C50}" type="pres">
      <dgm:prSet presAssocID="{66044346-8D53-DC4E-B862-AF3F2CCBBB8E}" presName="linearFlow" presStyleCnt="0">
        <dgm:presLayoutVars>
          <dgm:resizeHandles val="exact"/>
        </dgm:presLayoutVars>
      </dgm:prSet>
      <dgm:spPr/>
    </dgm:pt>
    <dgm:pt modelId="{1977CD56-A5FC-7F47-9D2F-4465C7E56057}" type="pres">
      <dgm:prSet presAssocID="{7BDD208E-DFFA-3D4B-9E01-E36CAC4DD283}" presName="node" presStyleLbl="node1" presStyleIdx="0" presStyleCnt="5">
        <dgm:presLayoutVars>
          <dgm:bulletEnabled val="1"/>
        </dgm:presLayoutVars>
      </dgm:prSet>
      <dgm:spPr/>
    </dgm:pt>
    <dgm:pt modelId="{60F84EA0-CF15-DF48-9687-D8B836A4FC0A}" type="pres">
      <dgm:prSet presAssocID="{F86B784E-1444-774E-8F79-0FD8DEE3F5B9}" presName="sibTrans" presStyleLbl="sibTrans2D1" presStyleIdx="0" presStyleCnt="4"/>
      <dgm:spPr/>
    </dgm:pt>
    <dgm:pt modelId="{2290143B-F93B-8F4B-BD25-CB679DFEE1A5}" type="pres">
      <dgm:prSet presAssocID="{F86B784E-1444-774E-8F79-0FD8DEE3F5B9}" presName="connectorText" presStyleLbl="sibTrans2D1" presStyleIdx="0" presStyleCnt="4"/>
      <dgm:spPr/>
    </dgm:pt>
    <dgm:pt modelId="{BBD26A9A-FC6D-3746-A391-6A3A943495A7}" type="pres">
      <dgm:prSet presAssocID="{52B0F096-30AA-4741-8C2E-C2DD8414BEF0}" presName="node" presStyleLbl="node1" presStyleIdx="1" presStyleCnt="5">
        <dgm:presLayoutVars>
          <dgm:bulletEnabled val="1"/>
        </dgm:presLayoutVars>
      </dgm:prSet>
      <dgm:spPr/>
    </dgm:pt>
    <dgm:pt modelId="{D26CE5E6-A838-0045-8582-DAC5D577FCDC}" type="pres">
      <dgm:prSet presAssocID="{5B0EDF8C-8070-E040-95A7-D7F54BC46BD3}" presName="sibTrans" presStyleLbl="sibTrans2D1" presStyleIdx="1" presStyleCnt="4"/>
      <dgm:spPr/>
    </dgm:pt>
    <dgm:pt modelId="{7AD35848-3852-CB4E-B86D-DB41F4FFF42C}" type="pres">
      <dgm:prSet presAssocID="{5B0EDF8C-8070-E040-95A7-D7F54BC46BD3}" presName="connectorText" presStyleLbl="sibTrans2D1" presStyleIdx="1" presStyleCnt="4"/>
      <dgm:spPr/>
    </dgm:pt>
    <dgm:pt modelId="{4F10BD7C-A2CC-F349-9B50-727BAE8C3EFA}" type="pres">
      <dgm:prSet presAssocID="{9A52474E-6109-F540-B735-B7AEC212BD12}" presName="node" presStyleLbl="node1" presStyleIdx="2" presStyleCnt="5">
        <dgm:presLayoutVars>
          <dgm:bulletEnabled val="1"/>
        </dgm:presLayoutVars>
      </dgm:prSet>
      <dgm:spPr/>
    </dgm:pt>
    <dgm:pt modelId="{8EE4E46C-CF2B-414D-9FCE-62C9CB55D4BE}" type="pres">
      <dgm:prSet presAssocID="{7B72A38A-9EEF-3648-83B8-275DC2D9481D}" presName="sibTrans" presStyleLbl="sibTrans2D1" presStyleIdx="2" presStyleCnt="4"/>
      <dgm:spPr/>
    </dgm:pt>
    <dgm:pt modelId="{104594CE-434E-144C-AAED-6784C36AFE75}" type="pres">
      <dgm:prSet presAssocID="{7B72A38A-9EEF-3648-83B8-275DC2D9481D}" presName="connectorText" presStyleLbl="sibTrans2D1" presStyleIdx="2" presStyleCnt="4"/>
      <dgm:spPr/>
    </dgm:pt>
    <dgm:pt modelId="{6179A01C-4CF6-8045-97C9-E443A2FCDBF0}" type="pres">
      <dgm:prSet presAssocID="{C727672E-190F-D144-A0A2-3B494ABA8DEE}" presName="node" presStyleLbl="node1" presStyleIdx="3" presStyleCnt="5">
        <dgm:presLayoutVars>
          <dgm:bulletEnabled val="1"/>
        </dgm:presLayoutVars>
      </dgm:prSet>
      <dgm:spPr/>
    </dgm:pt>
    <dgm:pt modelId="{B409AFAA-682D-114D-9B7B-CB1787F46C97}" type="pres">
      <dgm:prSet presAssocID="{FF8E9295-9BBA-1A43-B4DA-1050E1887512}" presName="sibTrans" presStyleLbl="sibTrans2D1" presStyleIdx="3" presStyleCnt="4"/>
      <dgm:spPr/>
    </dgm:pt>
    <dgm:pt modelId="{50D23495-C60C-E548-8330-02B1FF812FA8}" type="pres">
      <dgm:prSet presAssocID="{FF8E9295-9BBA-1A43-B4DA-1050E1887512}" presName="connectorText" presStyleLbl="sibTrans2D1" presStyleIdx="3" presStyleCnt="4"/>
      <dgm:spPr/>
    </dgm:pt>
    <dgm:pt modelId="{64CB41B3-6245-4A48-9292-D789A89B69C5}" type="pres">
      <dgm:prSet presAssocID="{B3116830-9BC0-594D-BDE8-229BD32D09C6}" presName="node" presStyleLbl="node1" presStyleIdx="4" presStyleCnt="5">
        <dgm:presLayoutVars>
          <dgm:bulletEnabled val="1"/>
        </dgm:presLayoutVars>
      </dgm:prSet>
      <dgm:spPr/>
    </dgm:pt>
  </dgm:ptLst>
  <dgm:cxnLst>
    <dgm:cxn modelId="{5D336009-F236-4C4A-A441-A0BF3E6227D0}" srcId="{66044346-8D53-DC4E-B862-AF3F2CCBBB8E}" destId="{7BDD208E-DFFA-3D4B-9E01-E36CAC4DD283}" srcOrd="0" destOrd="0" parTransId="{98B29C4B-B0E4-CA4F-B42A-2CE996ADC41A}" sibTransId="{F86B784E-1444-774E-8F79-0FD8DEE3F5B9}"/>
    <dgm:cxn modelId="{963F8012-9CC2-4245-BA7A-E50349EECFEE}" srcId="{66044346-8D53-DC4E-B862-AF3F2CCBBB8E}" destId="{9A52474E-6109-F540-B735-B7AEC212BD12}" srcOrd="2" destOrd="0" parTransId="{F079DFDF-0757-2D43-A68F-F64F83FF5320}" sibTransId="{7B72A38A-9EEF-3648-83B8-275DC2D9481D}"/>
    <dgm:cxn modelId="{02A13D23-4CBA-F941-A772-85BB2130DF17}" srcId="{66044346-8D53-DC4E-B862-AF3F2CCBBB8E}" destId="{B3116830-9BC0-594D-BDE8-229BD32D09C6}" srcOrd="4" destOrd="0" parTransId="{05A4D9D1-C604-5A40-BB6C-75E15DC74C5D}" sibTransId="{1CB3A8EA-9E97-6E43-B9E1-58D9869FE722}"/>
    <dgm:cxn modelId="{125D0041-EE9C-D34F-97DA-20707B9FCC02}" srcId="{66044346-8D53-DC4E-B862-AF3F2CCBBB8E}" destId="{C727672E-190F-D144-A0A2-3B494ABA8DEE}" srcOrd="3" destOrd="0" parTransId="{1BD4448D-8875-0F4C-BD8B-08D0E436D104}" sibTransId="{FF8E9295-9BBA-1A43-B4DA-1050E1887512}"/>
    <dgm:cxn modelId="{69D1DF41-B723-0648-BDA1-E9219C48EFC9}" type="presOf" srcId="{7B72A38A-9EEF-3648-83B8-275DC2D9481D}" destId="{8EE4E46C-CF2B-414D-9FCE-62C9CB55D4BE}" srcOrd="0" destOrd="0" presId="urn:microsoft.com/office/officeart/2005/8/layout/process2"/>
    <dgm:cxn modelId="{F13F0A64-0E76-2342-A8C1-DEDF9D3FB9DC}" type="presOf" srcId="{FF8E9295-9BBA-1A43-B4DA-1050E1887512}" destId="{B409AFAA-682D-114D-9B7B-CB1787F46C97}" srcOrd="0" destOrd="0" presId="urn:microsoft.com/office/officeart/2005/8/layout/process2"/>
    <dgm:cxn modelId="{DC7C2367-5AAA-074C-91F5-E5A34420EA0B}" type="presOf" srcId="{FF8E9295-9BBA-1A43-B4DA-1050E1887512}" destId="{50D23495-C60C-E548-8330-02B1FF812FA8}" srcOrd="1" destOrd="0" presId="urn:microsoft.com/office/officeart/2005/8/layout/process2"/>
    <dgm:cxn modelId="{E7F3F16C-BDA3-2047-BD92-1C3A94055F50}" type="presOf" srcId="{C727672E-190F-D144-A0A2-3B494ABA8DEE}" destId="{6179A01C-4CF6-8045-97C9-E443A2FCDBF0}" srcOrd="0" destOrd="0" presId="urn:microsoft.com/office/officeart/2005/8/layout/process2"/>
    <dgm:cxn modelId="{AEC23353-7764-AE47-89CD-236D26B856BD}" type="presOf" srcId="{F86B784E-1444-774E-8F79-0FD8DEE3F5B9}" destId="{60F84EA0-CF15-DF48-9687-D8B836A4FC0A}" srcOrd="0" destOrd="0" presId="urn:microsoft.com/office/officeart/2005/8/layout/process2"/>
    <dgm:cxn modelId="{89829054-BB60-2F46-8797-9DA3178645C8}" type="presOf" srcId="{52B0F096-30AA-4741-8C2E-C2DD8414BEF0}" destId="{BBD26A9A-FC6D-3746-A391-6A3A943495A7}" srcOrd="0" destOrd="0" presId="urn:microsoft.com/office/officeart/2005/8/layout/process2"/>
    <dgm:cxn modelId="{6086937A-87F3-B540-A0C9-08114E72379A}" type="presOf" srcId="{7B72A38A-9EEF-3648-83B8-275DC2D9481D}" destId="{104594CE-434E-144C-AAED-6784C36AFE75}" srcOrd="1" destOrd="0" presId="urn:microsoft.com/office/officeart/2005/8/layout/process2"/>
    <dgm:cxn modelId="{B7BE2582-2BB3-774A-84DD-ED7889DEC110}" type="presOf" srcId="{7BDD208E-DFFA-3D4B-9E01-E36CAC4DD283}" destId="{1977CD56-A5FC-7F47-9D2F-4465C7E56057}" srcOrd="0" destOrd="0" presId="urn:microsoft.com/office/officeart/2005/8/layout/process2"/>
    <dgm:cxn modelId="{2ED6E392-4983-784B-9983-BAAC6F0893BE}" srcId="{66044346-8D53-DC4E-B862-AF3F2CCBBB8E}" destId="{52B0F096-30AA-4741-8C2E-C2DD8414BEF0}" srcOrd="1" destOrd="0" parTransId="{9305AFF9-5805-2D4C-9AE0-4B7FE54043D2}" sibTransId="{5B0EDF8C-8070-E040-95A7-D7F54BC46BD3}"/>
    <dgm:cxn modelId="{44B0269C-BEA8-4C42-B2F3-74C7209B8E90}" type="presOf" srcId="{F86B784E-1444-774E-8F79-0FD8DEE3F5B9}" destId="{2290143B-F93B-8F4B-BD25-CB679DFEE1A5}" srcOrd="1" destOrd="0" presId="urn:microsoft.com/office/officeart/2005/8/layout/process2"/>
    <dgm:cxn modelId="{665F2CD0-C36E-4B44-816C-5D9EFC676883}" type="presOf" srcId="{5B0EDF8C-8070-E040-95A7-D7F54BC46BD3}" destId="{D26CE5E6-A838-0045-8582-DAC5D577FCDC}" srcOrd="0" destOrd="0" presId="urn:microsoft.com/office/officeart/2005/8/layout/process2"/>
    <dgm:cxn modelId="{557C7FD3-7C3F-0A4E-82C8-F43FFE718F99}" type="presOf" srcId="{66044346-8D53-DC4E-B862-AF3F2CCBBB8E}" destId="{2CFC7783-F7E9-0F46-9BEB-8C272C5B5C50}" srcOrd="0" destOrd="0" presId="urn:microsoft.com/office/officeart/2005/8/layout/process2"/>
    <dgm:cxn modelId="{2C77D2DA-5876-0249-A32F-DA5D0FEBFE90}" type="presOf" srcId="{B3116830-9BC0-594D-BDE8-229BD32D09C6}" destId="{64CB41B3-6245-4A48-9292-D789A89B69C5}" srcOrd="0" destOrd="0" presId="urn:microsoft.com/office/officeart/2005/8/layout/process2"/>
    <dgm:cxn modelId="{D1084FE9-8A3C-D444-8A4C-045BE15ADF0D}" type="presOf" srcId="{9A52474E-6109-F540-B735-B7AEC212BD12}" destId="{4F10BD7C-A2CC-F349-9B50-727BAE8C3EFA}" srcOrd="0" destOrd="0" presId="urn:microsoft.com/office/officeart/2005/8/layout/process2"/>
    <dgm:cxn modelId="{77D412F6-CEF9-C64B-B68F-5BB2D61F1C7F}" type="presOf" srcId="{5B0EDF8C-8070-E040-95A7-D7F54BC46BD3}" destId="{7AD35848-3852-CB4E-B86D-DB41F4FFF42C}" srcOrd="1" destOrd="0" presId="urn:microsoft.com/office/officeart/2005/8/layout/process2"/>
    <dgm:cxn modelId="{7EA396BB-BAD4-424C-8732-02FFDBC78351}" type="presParOf" srcId="{2CFC7783-F7E9-0F46-9BEB-8C272C5B5C50}" destId="{1977CD56-A5FC-7F47-9D2F-4465C7E56057}" srcOrd="0" destOrd="0" presId="urn:microsoft.com/office/officeart/2005/8/layout/process2"/>
    <dgm:cxn modelId="{F8C620DF-32C3-A74E-9BA2-3DF0A498CCA2}" type="presParOf" srcId="{2CFC7783-F7E9-0F46-9BEB-8C272C5B5C50}" destId="{60F84EA0-CF15-DF48-9687-D8B836A4FC0A}" srcOrd="1" destOrd="0" presId="urn:microsoft.com/office/officeart/2005/8/layout/process2"/>
    <dgm:cxn modelId="{E6718F05-1FAC-EE43-B49F-CCFE6FEFEAEB}" type="presParOf" srcId="{60F84EA0-CF15-DF48-9687-D8B836A4FC0A}" destId="{2290143B-F93B-8F4B-BD25-CB679DFEE1A5}" srcOrd="0" destOrd="0" presId="urn:microsoft.com/office/officeart/2005/8/layout/process2"/>
    <dgm:cxn modelId="{948FFFD9-F7AE-544E-A5A3-5A40C2AEB9F9}" type="presParOf" srcId="{2CFC7783-F7E9-0F46-9BEB-8C272C5B5C50}" destId="{BBD26A9A-FC6D-3746-A391-6A3A943495A7}" srcOrd="2" destOrd="0" presId="urn:microsoft.com/office/officeart/2005/8/layout/process2"/>
    <dgm:cxn modelId="{524740FA-0B0E-C046-A941-A9D205C706E2}" type="presParOf" srcId="{2CFC7783-F7E9-0F46-9BEB-8C272C5B5C50}" destId="{D26CE5E6-A838-0045-8582-DAC5D577FCDC}" srcOrd="3" destOrd="0" presId="urn:microsoft.com/office/officeart/2005/8/layout/process2"/>
    <dgm:cxn modelId="{325F2AD8-8313-A242-B538-1CE5F86CA11A}" type="presParOf" srcId="{D26CE5E6-A838-0045-8582-DAC5D577FCDC}" destId="{7AD35848-3852-CB4E-B86D-DB41F4FFF42C}" srcOrd="0" destOrd="0" presId="urn:microsoft.com/office/officeart/2005/8/layout/process2"/>
    <dgm:cxn modelId="{FC50180B-8478-9C49-9A4B-01C3B477E62B}" type="presParOf" srcId="{2CFC7783-F7E9-0F46-9BEB-8C272C5B5C50}" destId="{4F10BD7C-A2CC-F349-9B50-727BAE8C3EFA}" srcOrd="4" destOrd="0" presId="urn:microsoft.com/office/officeart/2005/8/layout/process2"/>
    <dgm:cxn modelId="{4D0D8921-A167-FE4E-962F-9B391E66365D}" type="presParOf" srcId="{2CFC7783-F7E9-0F46-9BEB-8C272C5B5C50}" destId="{8EE4E46C-CF2B-414D-9FCE-62C9CB55D4BE}" srcOrd="5" destOrd="0" presId="urn:microsoft.com/office/officeart/2005/8/layout/process2"/>
    <dgm:cxn modelId="{814215DA-8A48-4042-8E4F-0F4BA8DBE821}" type="presParOf" srcId="{8EE4E46C-CF2B-414D-9FCE-62C9CB55D4BE}" destId="{104594CE-434E-144C-AAED-6784C36AFE75}" srcOrd="0" destOrd="0" presId="urn:microsoft.com/office/officeart/2005/8/layout/process2"/>
    <dgm:cxn modelId="{A1A8DD95-21ED-5D42-A8B6-8557BDAB46B3}" type="presParOf" srcId="{2CFC7783-F7E9-0F46-9BEB-8C272C5B5C50}" destId="{6179A01C-4CF6-8045-97C9-E443A2FCDBF0}" srcOrd="6" destOrd="0" presId="urn:microsoft.com/office/officeart/2005/8/layout/process2"/>
    <dgm:cxn modelId="{836D7B38-103D-E445-917C-AE98956833E0}" type="presParOf" srcId="{2CFC7783-F7E9-0F46-9BEB-8C272C5B5C50}" destId="{B409AFAA-682D-114D-9B7B-CB1787F46C97}" srcOrd="7" destOrd="0" presId="urn:microsoft.com/office/officeart/2005/8/layout/process2"/>
    <dgm:cxn modelId="{C9147193-F2D6-5C46-82E0-09E893A4531E}" type="presParOf" srcId="{B409AFAA-682D-114D-9B7B-CB1787F46C97}" destId="{50D23495-C60C-E548-8330-02B1FF812FA8}" srcOrd="0" destOrd="0" presId="urn:microsoft.com/office/officeart/2005/8/layout/process2"/>
    <dgm:cxn modelId="{B038AB08-D440-4A42-82D8-C4CA87981B83}" type="presParOf" srcId="{2CFC7783-F7E9-0F46-9BEB-8C272C5B5C50}" destId="{64CB41B3-6245-4A48-9292-D789A89B69C5}"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44346-8D53-DC4E-B862-AF3F2CCBBB8E}" type="doc">
      <dgm:prSet loTypeId="urn:microsoft.com/office/officeart/2005/8/layout/process2" loCatId="" qsTypeId="urn:microsoft.com/office/officeart/2005/8/quickstyle/simple1" qsCatId="simple" csTypeId="urn:microsoft.com/office/officeart/2005/8/colors/accent1_2" csCatId="accent1" phldr="1"/>
      <dgm:spPr/>
      <dgm:t>
        <a:bodyPr/>
        <a:lstStyle/>
        <a:p>
          <a:endParaRPr lang="en-US"/>
        </a:p>
      </dgm:t>
    </dgm:pt>
    <dgm:pt modelId="{52B0F096-30AA-4741-8C2E-C2DD8414BEF0}">
      <dgm:prSet phldrT="[Text]"/>
      <dgm:spPr/>
      <dgm:t>
        <a:bodyPr/>
        <a:lstStyle/>
        <a:p>
          <a:r>
            <a:rPr lang="en-US"/>
            <a:t>Billing &amp; Shipping</a:t>
          </a:r>
        </a:p>
      </dgm:t>
    </dgm:pt>
    <dgm:pt modelId="{9305AFF9-5805-2D4C-9AE0-4B7FE54043D2}" type="parTrans" cxnId="{2ED6E392-4983-784B-9983-BAAC6F0893BE}">
      <dgm:prSet/>
      <dgm:spPr/>
      <dgm:t>
        <a:bodyPr/>
        <a:lstStyle/>
        <a:p>
          <a:endParaRPr lang="en-US"/>
        </a:p>
      </dgm:t>
    </dgm:pt>
    <dgm:pt modelId="{5B0EDF8C-8070-E040-95A7-D7F54BC46BD3}" type="sibTrans" cxnId="{2ED6E392-4983-784B-9983-BAAC6F0893BE}">
      <dgm:prSet/>
      <dgm:spPr/>
      <dgm:t>
        <a:bodyPr/>
        <a:lstStyle/>
        <a:p>
          <a:endParaRPr lang="en-US"/>
        </a:p>
      </dgm:t>
    </dgm:pt>
    <dgm:pt modelId="{7BDD208E-DFFA-3D4B-9E01-E36CAC4DD283}">
      <dgm:prSet phldrT="[Text]"/>
      <dgm:spPr/>
      <dgm:t>
        <a:bodyPr/>
        <a:lstStyle/>
        <a:p>
          <a:r>
            <a:rPr lang="en-US"/>
            <a:t>Cart</a:t>
          </a:r>
        </a:p>
      </dgm:t>
    </dgm:pt>
    <dgm:pt modelId="{98B29C4B-B0E4-CA4F-B42A-2CE996ADC41A}" type="parTrans" cxnId="{5D336009-F236-4C4A-A441-A0BF3E6227D0}">
      <dgm:prSet/>
      <dgm:spPr/>
      <dgm:t>
        <a:bodyPr/>
        <a:lstStyle/>
        <a:p>
          <a:endParaRPr lang="en-US"/>
        </a:p>
      </dgm:t>
    </dgm:pt>
    <dgm:pt modelId="{F86B784E-1444-774E-8F79-0FD8DEE3F5B9}" type="sibTrans" cxnId="{5D336009-F236-4C4A-A441-A0BF3E6227D0}">
      <dgm:prSet/>
      <dgm:spPr/>
      <dgm:t>
        <a:bodyPr/>
        <a:lstStyle/>
        <a:p>
          <a:endParaRPr lang="en-US"/>
        </a:p>
      </dgm:t>
    </dgm:pt>
    <dgm:pt modelId="{9A52474E-6109-F540-B735-B7AEC212BD12}">
      <dgm:prSet phldrT="[Text]"/>
      <dgm:spPr/>
      <dgm:t>
        <a:bodyPr/>
        <a:lstStyle/>
        <a:p>
          <a:r>
            <a:rPr lang="en-US"/>
            <a:t>Payment</a:t>
          </a:r>
        </a:p>
      </dgm:t>
    </dgm:pt>
    <dgm:pt modelId="{F079DFDF-0757-2D43-A68F-F64F83FF5320}" type="parTrans" cxnId="{963F8012-9CC2-4245-BA7A-E50349EECFEE}">
      <dgm:prSet/>
      <dgm:spPr/>
      <dgm:t>
        <a:bodyPr/>
        <a:lstStyle/>
        <a:p>
          <a:endParaRPr lang="en-US"/>
        </a:p>
      </dgm:t>
    </dgm:pt>
    <dgm:pt modelId="{7B72A38A-9EEF-3648-83B8-275DC2D9481D}" type="sibTrans" cxnId="{963F8012-9CC2-4245-BA7A-E50349EECFEE}">
      <dgm:prSet/>
      <dgm:spPr/>
      <dgm:t>
        <a:bodyPr/>
        <a:lstStyle/>
        <a:p>
          <a:endParaRPr lang="en-US"/>
        </a:p>
      </dgm:t>
    </dgm:pt>
    <dgm:pt modelId="{C727672E-190F-D144-A0A2-3B494ABA8DEE}">
      <dgm:prSet/>
      <dgm:spPr/>
      <dgm:t>
        <a:bodyPr/>
        <a:lstStyle/>
        <a:p>
          <a:r>
            <a:rPr lang="en-US"/>
            <a:t>Review</a:t>
          </a:r>
        </a:p>
      </dgm:t>
    </dgm:pt>
    <dgm:pt modelId="{1BD4448D-8875-0F4C-BD8B-08D0E436D104}" type="parTrans" cxnId="{125D0041-EE9C-D34F-97DA-20707B9FCC02}">
      <dgm:prSet/>
      <dgm:spPr/>
      <dgm:t>
        <a:bodyPr/>
        <a:lstStyle/>
        <a:p>
          <a:endParaRPr lang="en-US"/>
        </a:p>
      </dgm:t>
    </dgm:pt>
    <dgm:pt modelId="{FF8E9295-9BBA-1A43-B4DA-1050E1887512}" type="sibTrans" cxnId="{125D0041-EE9C-D34F-97DA-20707B9FCC02}">
      <dgm:prSet/>
      <dgm:spPr/>
      <dgm:t>
        <a:bodyPr/>
        <a:lstStyle/>
        <a:p>
          <a:endParaRPr lang="en-US"/>
        </a:p>
      </dgm:t>
    </dgm:pt>
    <dgm:pt modelId="{B3116830-9BC0-594D-BDE8-229BD32D09C6}">
      <dgm:prSet/>
      <dgm:spPr/>
      <dgm:t>
        <a:bodyPr/>
        <a:lstStyle/>
        <a:p>
          <a:r>
            <a:rPr lang="en-US"/>
            <a:t>Purchase Complete</a:t>
          </a:r>
        </a:p>
      </dgm:t>
    </dgm:pt>
    <dgm:pt modelId="{05A4D9D1-C604-5A40-BB6C-75E15DC74C5D}" type="parTrans" cxnId="{02A13D23-4CBA-F941-A772-85BB2130DF17}">
      <dgm:prSet/>
      <dgm:spPr/>
      <dgm:t>
        <a:bodyPr/>
        <a:lstStyle/>
        <a:p>
          <a:endParaRPr lang="en-US"/>
        </a:p>
      </dgm:t>
    </dgm:pt>
    <dgm:pt modelId="{1CB3A8EA-9E97-6E43-B9E1-58D9869FE722}" type="sibTrans" cxnId="{02A13D23-4CBA-F941-A772-85BB2130DF17}">
      <dgm:prSet/>
      <dgm:spPr/>
      <dgm:t>
        <a:bodyPr/>
        <a:lstStyle/>
        <a:p>
          <a:endParaRPr lang="en-US"/>
        </a:p>
      </dgm:t>
    </dgm:pt>
    <dgm:pt modelId="{2CFC7783-F7E9-0F46-9BEB-8C272C5B5C50}" type="pres">
      <dgm:prSet presAssocID="{66044346-8D53-DC4E-B862-AF3F2CCBBB8E}" presName="linearFlow" presStyleCnt="0">
        <dgm:presLayoutVars>
          <dgm:resizeHandles val="exact"/>
        </dgm:presLayoutVars>
      </dgm:prSet>
      <dgm:spPr/>
    </dgm:pt>
    <dgm:pt modelId="{1977CD56-A5FC-7F47-9D2F-4465C7E56057}" type="pres">
      <dgm:prSet presAssocID="{7BDD208E-DFFA-3D4B-9E01-E36CAC4DD283}" presName="node" presStyleLbl="node1" presStyleIdx="0" presStyleCnt="5">
        <dgm:presLayoutVars>
          <dgm:bulletEnabled val="1"/>
        </dgm:presLayoutVars>
      </dgm:prSet>
      <dgm:spPr/>
    </dgm:pt>
    <dgm:pt modelId="{60F84EA0-CF15-DF48-9687-D8B836A4FC0A}" type="pres">
      <dgm:prSet presAssocID="{F86B784E-1444-774E-8F79-0FD8DEE3F5B9}" presName="sibTrans" presStyleLbl="sibTrans2D1" presStyleIdx="0" presStyleCnt="4"/>
      <dgm:spPr/>
    </dgm:pt>
    <dgm:pt modelId="{2290143B-F93B-8F4B-BD25-CB679DFEE1A5}" type="pres">
      <dgm:prSet presAssocID="{F86B784E-1444-774E-8F79-0FD8DEE3F5B9}" presName="connectorText" presStyleLbl="sibTrans2D1" presStyleIdx="0" presStyleCnt="4"/>
      <dgm:spPr/>
    </dgm:pt>
    <dgm:pt modelId="{BBD26A9A-FC6D-3746-A391-6A3A943495A7}" type="pres">
      <dgm:prSet presAssocID="{52B0F096-30AA-4741-8C2E-C2DD8414BEF0}" presName="node" presStyleLbl="node1" presStyleIdx="1" presStyleCnt="5">
        <dgm:presLayoutVars>
          <dgm:bulletEnabled val="1"/>
        </dgm:presLayoutVars>
      </dgm:prSet>
      <dgm:spPr/>
    </dgm:pt>
    <dgm:pt modelId="{D26CE5E6-A838-0045-8582-DAC5D577FCDC}" type="pres">
      <dgm:prSet presAssocID="{5B0EDF8C-8070-E040-95A7-D7F54BC46BD3}" presName="sibTrans" presStyleLbl="sibTrans2D1" presStyleIdx="1" presStyleCnt="4"/>
      <dgm:spPr/>
    </dgm:pt>
    <dgm:pt modelId="{7AD35848-3852-CB4E-B86D-DB41F4FFF42C}" type="pres">
      <dgm:prSet presAssocID="{5B0EDF8C-8070-E040-95A7-D7F54BC46BD3}" presName="connectorText" presStyleLbl="sibTrans2D1" presStyleIdx="1" presStyleCnt="4"/>
      <dgm:spPr/>
    </dgm:pt>
    <dgm:pt modelId="{4F10BD7C-A2CC-F349-9B50-727BAE8C3EFA}" type="pres">
      <dgm:prSet presAssocID="{9A52474E-6109-F540-B735-B7AEC212BD12}" presName="node" presStyleLbl="node1" presStyleIdx="2" presStyleCnt="5">
        <dgm:presLayoutVars>
          <dgm:bulletEnabled val="1"/>
        </dgm:presLayoutVars>
      </dgm:prSet>
      <dgm:spPr/>
    </dgm:pt>
    <dgm:pt modelId="{8EE4E46C-CF2B-414D-9FCE-62C9CB55D4BE}" type="pres">
      <dgm:prSet presAssocID="{7B72A38A-9EEF-3648-83B8-275DC2D9481D}" presName="sibTrans" presStyleLbl="sibTrans2D1" presStyleIdx="2" presStyleCnt="4"/>
      <dgm:spPr/>
    </dgm:pt>
    <dgm:pt modelId="{104594CE-434E-144C-AAED-6784C36AFE75}" type="pres">
      <dgm:prSet presAssocID="{7B72A38A-9EEF-3648-83B8-275DC2D9481D}" presName="connectorText" presStyleLbl="sibTrans2D1" presStyleIdx="2" presStyleCnt="4"/>
      <dgm:spPr/>
    </dgm:pt>
    <dgm:pt modelId="{6179A01C-4CF6-8045-97C9-E443A2FCDBF0}" type="pres">
      <dgm:prSet presAssocID="{C727672E-190F-D144-A0A2-3B494ABA8DEE}" presName="node" presStyleLbl="node1" presStyleIdx="3" presStyleCnt="5">
        <dgm:presLayoutVars>
          <dgm:bulletEnabled val="1"/>
        </dgm:presLayoutVars>
      </dgm:prSet>
      <dgm:spPr/>
    </dgm:pt>
    <dgm:pt modelId="{B409AFAA-682D-114D-9B7B-CB1787F46C97}" type="pres">
      <dgm:prSet presAssocID="{FF8E9295-9BBA-1A43-B4DA-1050E1887512}" presName="sibTrans" presStyleLbl="sibTrans2D1" presStyleIdx="3" presStyleCnt="4"/>
      <dgm:spPr/>
    </dgm:pt>
    <dgm:pt modelId="{50D23495-C60C-E548-8330-02B1FF812FA8}" type="pres">
      <dgm:prSet presAssocID="{FF8E9295-9BBA-1A43-B4DA-1050E1887512}" presName="connectorText" presStyleLbl="sibTrans2D1" presStyleIdx="3" presStyleCnt="4"/>
      <dgm:spPr/>
    </dgm:pt>
    <dgm:pt modelId="{64CB41B3-6245-4A48-9292-D789A89B69C5}" type="pres">
      <dgm:prSet presAssocID="{B3116830-9BC0-594D-BDE8-229BD32D09C6}" presName="node" presStyleLbl="node1" presStyleIdx="4" presStyleCnt="5">
        <dgm:presLayoutVars>
          <dgm:bulletEnabled val="1"/>
        </dgm:presLayoutVars>
      </dgm:prSet>
      <dgm:spPr/>
    </dgm:pt>
  </dgm:ptLst>
  <dgm:cxnLst>
    <dgm:cxn modelId="{5D336009-F236-4C4A-A441-A0BF3E6227D0}" srcId="{66044346-8D53-DC4E-B862-AF3F2CCBBB8E}" destId="{7BDD208E-DFFA-3D4B-9E01-E36CAC4DD283}" srcOrd="0" destOrd="0" parTransId="{98B29C4B-B0E4-CA4F-B42A-2CE996ADC41A}" sibTransId="{F86B784E-1444-774E-8F79-0FD8DEE3F5B9}"/>
    <dgm:cxn modelId="{963F8012-9CC2-4245-BA7A-E50349EECFEE}" srcId="{66044346-8D53-DC4E-B862-AF3F2CCBBB8E}" destId="{9A52474E-6109-F540-B735-B7AEC212BD12}" srcOrd="2" destOrd="0" parTransId="{F079DFDF-0757-2D43-A68F-F64F83FF5320}" sibTransId="{7B72A38A-9EEF-3648-83B8-275DC2D9481D}"/>
    <dgm:cxn modelId="{02A13D23-4CBA-F941-A772-85BB2130DF17}" srcId="{66044346-8D53-DC4E-B862-AF3F2CCBBB8E}" destId="{B3116830-9BC0-594D-BDE8-229BD32D09C6}" srcOrd="4" destOrd="0" parTransId="{05A4D9D1-C604-5A40-BB6C-75E15DC74C5D}" sibTransId="{1CB3A8EA-9E97-6E43-B9E1-58D9869FE722}"/>
    <dgm:cxn modelId="{125D0041-EE9C-D34F-97DA-20707B9FCC02}" srcId="{66044346-8D53-DC4E-B862-AF3F2CCBBB8E}" destId="{C727672E-190F-D144-A0A2-3B494ABA8DEE}" srcOrd="3" destOrd="0" parTransId="{1BD4448D-8875-0F4C-BD8B-08D0E436D104}" sibTransId="{FF8E9295-9BBA-1A43-B4DA-1050E1887512}"/>
    <dgm:cxn modelId="{69D1DF41-B723-0648-BDA1-E9219C48EFC9}" type="presOf" srcId="{7B72A38A-9EEF-3648-83B8-275DC2D9481D}" destId="{8EE4E46C-CF2B-414D-9FCE-62C9CB55D4BE}" srcOrd="0" destOrd="0" presId="urn:microsoft.com/office/officeart/2005/8/layout/process2"/>
    <dgm:cxn modelId="{F13F0A64-0E76-2342-A8C1-DEDF9D3FB9DC}" type="presOf" srcId="{FF8E9295-9BBA-1A43-B4DA-1050E1887512}" destId="{B409AFAA-682D-114D-9B7B-CB1787F46C97}" srcOrd="0" destOrd="0" presId="urn:microsoft.com/office/officeart/2005/8/layout/process2"/>
    <dgm:cxn modelId="{DC7C2367-5AAA-074C-91F5-E5A34420EA0B}" type="presOf" srcId="{FF8E9295-9BBA-1A43-B4DA-1050E1887512}" destId="{50D23495-C60C-E548-8330-02B1FF812FA8}" srcOrd="1" destOrd="0" presId="urn:microsoft.com/office/officeart/2005/8/layout/process2"/>
    <dgm:cxn modelId="{E7F3F16C-BDA3-2047-BD92-1C3A94055F50}" type="presOf" srcId="{C727672E-190F-D144-A0A2-3B494ABA8DEE}" destId="{6179A01C-4CF6-8045-97C9-E443A2FCDBF0}" srcOrd="0" destOrd="0" presId="urn:microsoft.com/office/officeart/2005/8/layout/process2"/>
    <dgm:cxn modelId="{AEC23353-7764-AE47-89CD-236D26B856BD}" type="presOf" srcId="{F86B784E-1444-774E-8F79-0FD8DEE3F5B9}" destId="{60F84EA0-CF15-DF48-9687-D8B836A4FC0A}" srcOrd="0" destOrd="0" presId="urn:microsoft.com/office/officeart/2005/8/layout/process2"/>
    <dgm:cxn modelId="{89829054-BB60-2F46-8797-9DA3178645C8}" type="presOf" srcId="{52B0F096-30AA-4741-8C2E-C2DD8414BEF0}" destId="{BBD26A9A-FC6D-3746-A391-6A3A943495A7}" srcOrd="0" destOrd="0" presId="urn:microsoft.com/office/officeart/2005/8/layout/process2"/>
    <dgm:cxn modelId="{6086937A-87F3-B540-A0C9-08114E72379A}" type="presOf" srcId="{7B72A38A-9EEF-3648-83B8-275DC2D9481D}" destId="{104594CE-434E-144C-AAED-6784C36AFE75}" srcOrd="1" destOrd="0" presId="urn:microsoft.com/office/officeart/2005/8/layout/process2"/>
    <dgm:cxn modelId="{B7BE2582-2BB3-774A-84DD-ED7889DEC110}" type="presOf" srcId="{7BDD208E-DFFA-3D4B-9E01-E36CAC4DD283}" destId="{1977CD56-A5FC-7F47-9D2F-4465C7E56057}" srcOrd="0" destOrd="0" presId="urn:microsoft.com/office/officeart/2005/8/layout/process2"/>
    <dgm:cxn modelId="{2ED6E392-4983-784B-9983-BAAC6F0893BE}" srcId="{66044346-8D53-DC4E-B862-AF3F2CCBBB8E}" destId="{52B0F096-30AA-4741-8C2E-C2DD8414BEF0}" srcOrd="1" destOrd="0" parTransId="{9305AFF9-5805-2D4C-9AE0-4B7FE54043D2}" sibTransId="{5B0EDF8C-8070-E040-95A7-D7F54BC46BD3}"/>
    <dgm:cxn modelId="{44B0269C-BEA8-4C42-B2F3-74C7209B8E90}" type="presOf" srcId="{F86B784E-1444-774E-8F79-0FD8DEE3F5B9}" destId="{2290143B-F93B-8F4B-BD25-CB679DFEE1A5}" srcOrd="1" destOrd="0" presId="urn:microsoft.com/office/officeart/2005/8/layout/process2"/>
    <dgm:cxn modelId="{665F2CD0-C36E-4B44-816C-5D9EFC676883}" type="presOf" srcId="{5B0EDF8C-8070-E040-95A7-D7F54BC46BD3}" destId="{D26CE5E6-A838-0045-8582-DAC5D577FCDC}" srcOrd="0" destOrd="0" presId="urn:microsoft.com/office/officeart/2005/8/layout/process2"/>
    <dgm:cxn modelId="{557C7FD3-7C3F-0A4E-82C8-F43FFE718F99}" type="presOf" srcId="{66044346-8D53-DC4E-B862-AF3F2CCBBB8E}" destId="{2CFC7783-F7E9-0F46-9BEB-8C272C5B5C50}" srcOrd="0" destOrd="0" presId="urn:microsoft.com/office/officeart/2005/8/layout/process2"/>
    <dgm:cxn modelId="{2C77D2DA-5876-0249-A32F-DA5D0FEBFE90}" type="presOf" srcId="{B3116830-9BC0-594D-BDE8-229BD32D09C6}" destId="{64CB41B3-6245-4A48-9292-D789A89B69C5}" srcOrd="0" destOrd="0" presId="urn:microsoft.com/office/officeart/2005/8/layout/process2"/>
    <dgm:cxn modelId="{D1084FE9-8A3C-D444-8A4C-045BE15ADF0D}" type="presOf" srcId="{9A52474E-6109-F540-B735-B7AEC212BD12}" destId="{4F10BD7C-A2CC-F349-9B50-727BAE8C3EFA}" srcOrd="0" destOrd="0" presId="urn:microsoft.com/office/officeart/2005/8/layout/process2"/>
    <dgm:cxn modelId="{77D412F6-CEF9-C64B-B68F-5BB2D61F1C7F}" type="presOf" srcId="{5B0EDF8C-8070-E040-95A7-D7F54BC46BD3}" destId="{7AD35848-3852-CB4E-B86D-DB41F4FFF42C}" srcOrd="1" destOrd="0" presId="urn:microsoft.com/office/officeart/2005/8/layout/process2"/>
    <dgm:cxn modelId="{7EA396BB-BAD4-424C-8732-02FFDBC78351}" type="presParOf" srcId="{2CFC7783-F7E9-0F46-9BEB-8C272C5B5C50}" destId="{1977CD56-A5FC-7F47-9D2F-4465C7E56057}" srcOrd="0" destOrd="0" presId="urn:microsoft.com/office/officeart/2005/8/layout/process2"/>
    <dgm:cxn modelId="{F8C620DF-32C3-A74E-9BA2-3DF0A498CCA2}" type="presParOf" srcId="{2CFC7783-F7E9-0F46-9BEB-8C272C5B5C50}" destId="{60F84EA0-CF15-DF48-9687-D8B836A4FC0A}" srcOrd="1" destOrd="0" presId="urn:microsoft.com/office/officeart/2005/8/layout/process2"/>
    <dgm:cxn modelId="{E6718F05-1FAC-EE43-B49F-CCFE6FEFEAEB}" type="presParOf" srcId="{60F84EA0-CF15-DF48-9687-D8B836A4FC0A}" destId="{2290143B-F93B-8F4B-BD25-CB679DFEE1A5}" srcOrd="0" destOrd="0" presId="urn:microsoft.com/office/officeart/2005/8/layout/process2"/>
    <dgm:cxn modelId="{948FFFD9-F7AE-544E-A5A3-5A40C2AEB9F9}" type="presParOf" srcId="{2CFC7783-F7E9-0F46-9BEB-8C272C5B5C50}" destId="{BBD26A9A-FC6D-3746-A391-6A3A943495A7}" srcOrd="2" destOrd="0" presId="urn:microsoft.com/office/officeart/2005/8/layout/process2"/>
    <dgm:cxn modelId="{524740FA-0B0E-C046-A941-A9D205C706E2}" type="presParOf" srcId="{2CFC7783-F7E9-0F46-9BEB-8C272C5B5C50}" destId="{D26CE5E6-A838-0045-8582-DAC5D577FCDC}" srcOrd="3" destOrd="0" presId="urn:microsoft.com/office/officeart/2005/8/layout/process2"/>
    <dgm:cxn modelId="{325F2AD8-8313-A242-B538-1CE5F86CA11A}" type="presParOf" srcId="{D26CE5E6-A838-0045-8582-DAC5D577FCDC}" destId="{7AD35848-3852-CB4E-B86D-DB41F4FFF42C}" srcOrd="0" destOrd="0" presId="urn:microsoft.com/office/officeart/2005/8/layout/process2"/>
    <dgm:cxn modelId="{FC50180B-8478-9C49-9A4B-01C3B477E62B}" type="presParOf" srcId="{2CFC7783-F7E9-0F46-9BEB-8C272C5B5C50}" destId="{4F10BD7C-A2CC-F349-9B50-727BAE8C3EFA}" srcOrd="4" destOrd="0" presId="urn:microsoft.com/office/officeart/2005/8/layout/process2"/>
    <dgm:cxn modelId="{4D0D8921-A167-FE4E-962F-9B391E66365D}" type="presParOf" srcId="{2CFC7783-F7E9-0F46-9BEB-8C272C5B5C50}" destId="{8EE4E46C-CF2B-414D-9FCE-62C9CB55D4BE}" srcOrd="5" destOrd="0" presId="urn:microsoft.com/office/officeart/2005/8/layout/process2"/>
    <dgm:cxn modelId="{814215DA-8A48-4042-8E4F-0F4BA8DBE821}" type="presParOf" srcId="{8EE4E46C-CF2B-414D-9FCE-62C9CB55D4BE}" destId="{104594CE-434E-144C-AAED-6784C36AFE75}" srcOrd="0" destOrd="0" presId="urn:microsoft.com/office/officeart/2005/8/layout/process2"/>
    <dgm:cxn modelId="{A1A8DD95-21ED-5D42-A8B6-8557BDAB46B3}" type="presParOf" srcId="{2CFC7783-F7E9-0F46-9BEB-8C272C5B5C50}" destId="{6179A01C-4CF6-8045-97C9-E443A2FCDBF0}" srcOrd="6" destOrd="0" presId="urn:microsoft.com/office/officeart/2005/8/layout/process2"/>
    <dgm:cxn modelId="{836D7B38-103D-E445-917C-AE98956833E0}" type="presParOf" srcId="{2CFC7783-F7E9-0F46-9BEB-8C272C5B5C50}" destId="{B409AFAA-682D-114D-9B7B-CB1787F46C97}" srcOrd="7" destOrd="0" presId="urn:microsoft.com/office/officeart/2005/8/layout/process2"/>
    <dgm:cxn modelId="{C9147193-F2D6-5C46-82E0-09E893A4531E}" type="presParOf" srcId="{B409AFAA-682D-114D-9B7B-CB1787F46C97}" destId="{50D23495-C60C-E548-8330-02B1FF812FA8}" srcOrd="0" destOrd="0" presId="urn:microsoft.com/office/officeart/2005/8/layout/process2"/>
    <dgm:cxn modelId="{B038AB08-D440-4A42-82D8-C4CA87981B83}" type="presParOf" srcId="{2CFC7783-F7E9-0F46-9BEB-8C272C5B5C50}" destId="{64CB41B3-6245-4A48-9292-D789A89B69C5}" srcOrd="8"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CE18FF-1368-D049-9834-A8B351A8943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7CDFE8F-8DAC-9540-9D5D-119E50EEBF93}">
      <dgm:prSet phldrT="[Text]"/>
      <dgm:spPr/>
      <dgm:t>
        <a:bodyPr/>
        <a:lstStyle/>
        <a:p>
          <a:r>
            <a:rPr lang="en-US" b="1"/>
            <a:t>2018</a:t>
          </a:r>
        </a:p>
      </dgm:t>
    </dgm:pt>
    <dgm:pt modelId="{C56AF8E1-016A-5749-A84E-95DC4DDA18AB}" type="parTrans" cxnId="{FF527DCC-4C4D-DB42-A97C-CE84C9EBB540}">
      <dgm:prSet/>
      <dgm:spPr/>
      <dgm:t>
        <a:bodyPr/>
        <a:lstStyle/>
        <a:p>
          <a:endParaRPr lang="en-US"/>
        </a:p>
      </dgm:t>
    </dgm:pt>
    <dgm:pt modelId="{08E16135-4957-2840-84CF-358155824A9C}" type="sibTrans" cxnId="{FF527DCC-4C4D-DB42-A97C-CE84C9EBB540}">
      <dgm:prSet/>
      <dgm:spPr/>
      <dgm:t>
        <a:bodyPr/>
        <a:lstStyle/>
        <a:p>
          <a:endParaRPr lang="en-US"/>
        </a:p>
      </dgm:t>
    </dgm:pt>
    <dgm:pt modelId="{F037FFC1-7764-C34B-BE86-F214E67D6260}">
      <dgm:prSet phldrT="[Text]" custT="1"/>
      <dgm:spPr/>
      <dgm:t>
        <a:bodyPr/>
        <a:lstStyle/>
        <a:p>
          <a:pPr>
            <a:lnSpc>
              <a:spcPct val="150000"/>
            </a:lnSpc>
          </a:pPr>
          <a:r>
            <a:rPr lang="en-US" sz="2400"/>
            <a:t>Funnel Conversion Rate = 16.89%</a:t>
          </a:r>
        </a:p>
      </dgm:t>
    </dgm:pt>
    <dgm:pt modelId="{9E14F8E8-A972-9A40-B617-4C37CC06E3CE}" type="parTrans" cxnId="{F45F527F-AD12-8F4A-98AB-A6B264D09734}">
      <dgm:prSet/>
      <dgm:spPr/>
      <dgm:t>
        <a:bodyPr/>
        <a:lstStyle/>
        <a:p>
          <a:endParaRPr lang="en-US"/>
        </a:p>
      </dgm:t>
    </dgm:pt>
    <dgm:pt modelId="{5A2D918A-FC29-2441-B559-B0B2BA0A5BED}" type="sibTrans" cxnId="{F45F527F-AD12-8F4A-98AB-A6B264D09734}">
      <dgm:prSet/>
      <dgm:spPr/>
      <dgm:t>
        <a:bodyPr/>
        <a:lstStyle/>
        <a:p>
          <a:endParaRPr lang="en-US"/>
        </a:p>
      </dgm:t>
    </dgm:pt>
    <dgm:pt modelId="{6E56E444-B7B9-CF4F-8088-814EB6F34245}">
      <dgm:prSet phldrT="[Text]" custT="1"/>
      <dgm:spPr/>
      <dgm:t>
        <a:bodyPr/>
        <a:lstStyle/>
        <a:p>
          <a:pPr>
            <a:lnSpc>
              <a:spcPct val="150000"/>
            </a:lnSpc>
          </a:pPr>
          <a:r>
            <a:rPr lang="en-US" sz="2400"/>
            <a:t>Highest Conversion = 3.39% May</a:t>
          </a:r>
        </a:p>
      </dgm:t>
    </dgm:pt>
    <dgm:pt modelId="{DFAE9AEC-79BB-724A-966D-1F5732601F1C}" type="parTrans" cxnId="{4FF5704F-C6C6-B244-9BE7-42CE51A51C93}">
      <dgm:prSet/>
      <dgm:spPr/>
      <dgm:t>
        <a:bodyPr/>
        <a:lstStyle/>
        <a:p>
          <a:endParaRPr lang="en-US"/>
        </a:p>
      </dgm:t>
    </dgm:pt>
    <dgm:pt modelId="{CDB48176-E74B-6C4E-A547-3B9AAD650268}" type="sibTrans" cxnId="{4FF5704F-C6C6-B244-9BE7-42CE51A51C93}">
      <dgm:prSet/>
      <dgm:spPr/>
      <dgm:t>
        <a:bodyPr/>
        <a:lstStyle/>
        <a:p>
          <a:endParaRPr lang="en-US"/>
        </a:p>
      </dgm:t>
    </dgm:pt>
    <dgm:pt modelId="{49325275-D5F1-914C-B173-E5C5CDB00E4D}">
      <dgm:prSet phldrT="[Text]"/>
      <dgm:spPr/>
      <dgm:t>
        <a:bodyPr/>
        <a:lstStyle/>
        <a:p>
          <a:r>
            <a:rPr lang="en-US" b="1"/>
            <a:t>2019</a:t>
          </a:r>
        </a:p>
      </dgm:t>
    </dgm:pt>
    <dgm:pt modelId="{7A6B93BC-93AD-BD4C-9885-6F8FABF78DED}" type="parTrans" cxnId="{5B0B4F75-36E9-E842-B54D-D859D9DBB2FE}">
      <dgm:prSet/>
      <dgm:spPr/>
      <dgm:t>
        <a:bodyPr/>
        <a:lstStyle/>
        <a:p>
          <a:endParaRPr lang="en-US"/>
        </a:p>
      </dgm:t>
    </dgm:pt>
    <dgm:pt modelId="{AD56C6B4-D08B-C64D-98AF-6FEA16171A13}" type="sibTrans" cxnId="{5B0B4F75-36E9-E842-B54D-D859D9DBB2FE}">
      <dgm:prSet/>
      <dgm:spPr/>
      <dgm:t>
        <a:bodyPr/>
        <a:lstStyle/>
        <a:p>
          <a:endParaRPr lang="en-US"/>
        </a:p>
      </dgm:t>
    </dgm:pt>
    <dgm:pt modelId="{6ED47C41-DA80-4640-8986-EAF0C455EAE4}">
      <dgm:prSet phldrT="[Text]" custT="1"/>
      <dgm:spPr/>
      <dgm:t>
        <a:bodyPr/>
        <a:lstStyle/>
        <a:p>
          <a:pPr>
            <a:lnSpc>
              <a:spcPct val="150000"/>
            </a:lnSpc>
          </a:pPr>
          <a:r>
            <a:rPr lang="en-US" sz="2400"/>
            <a:t>Funnel Conversion Rate = 1.23%</a:t>
          </a:r>
        </a:p>
      </dgm:t>
    </dgm:pt>
    <dgm:pt modelId="{936E407C-E638-C146-AEEF-B301309D3B36}" type="parTrans" cxnId="{3E26EBC0-BA8F-CC40-A3DE-4B0481A97E0E}">
      <dgm:prSet/>
      <dgm:spPr/>
      <dgm:t>
        <a:bodyPr/>
        <a:lstStyle/>
        <a:p>
          <a:endParaRPr lang="en-US"/>
        </a:p>
      </dgm:t>
    </dgm:pt>
    <dgm:pt modelId="{87EBFDA3-560C-CB43-94C9-57FB11F7B22A}" type="sibTrans" cxnId="{3E26EBC0-BA8F-CC40-A3DE-4B0481A97E0E}">
      <dgm:prSet/>
      <dgm:spPr/>
      <dgm:t>
        <a:bodyPr/>
        <a:lstStyle/>
        <a:p>
          <a:endParaRPr lang="en-US"/>
        </a:p>
      </dgm:t>
    </dgm:pt>
    <dgm:pt modelId="{09A99D4B-6AD1-7D4B-BCFB-E16C848F7263}">
      <dgm:prSet phldrT="[Text]" custT="1"/>
      <dgm:spPr/>
      <dgm:t>
        <a:bodyPr/>
        <a:lstStyle/>
        <a:p>
          <a:pPr>
            <a:lnSpc>
              <a:spcPct val="150000"/>
            </a:lnSpc>
          </a:pPr>
          <a:r>
            <a:rPr lang="en-US" sz="2400"/>
            <a:t>Highest Conversion = 0.21% December</a:t>
          </a:r>
        </a:p>
      </dgm:t>
    </dgm:pt>
    <dgm:pt modelId="{FBDF69D8-0509-A14F-B1CA-58E02CCC5504}" type="parTrans" cxnId="{2E3C8D6B-7C2E-B24D-B9DA-7E39F82A7825}">
      <dgm:prSet/>
      <dgm:spPr/>
      <dgm:t>
        <a:bodyPr/>
        <a:lstStyle/>
        <a:p>
          <a:endParaRPr lang="en-US"/>
        </a:p>
      </dgm:t>
    </dgm:pt>
    <dgm:pt modelId="{70DBC3F4-A7CB-4A48-90B6-F269A3103C5B}" type="sibTrans" cxnId="{2E3C8D6B-7C2E-B24D-B9DA-7E39F82A7825}">
      <dgm:prSet/>
      <dgm:spPr/>
      <dgm:t>
        <a:bodyPr/>
        <a:lstStyle/>
        <a:p>
          <a:endParaRPr lang="en-US"/>
        </a:p>
      </dgm:t>
    </dgm:pt>
    <dgm:pt modelId="{A339DDA6-4D69-BE44-8C6C-4BC40D4D0128}">
      <dgm:prSet phldrT="[Text]" custT="1"/>
      <dgm:spPr/>
      <dgm:t>
        <a:bodyPr/>
        <a:lstStyle/>
        <a:p>
          <a:pPr>
            <a:lnSpc>
              <a:spcPct val="150000"/>
            </a:lnSpc>
          </a:pPr>
          <a:r>
            <a:rPr lang="en-US" sz="2400"/>
            <a:t>Lowest Conversion = 0.1% November</a:t>
          </a:r>
        </a:p>
      </dgm:t>
    </dgm:pt>
    <dgm:pt modelId="{215B1903-70C5-C340-AD2C-9520A593511D}" type="parTrans" cxnId="{D0A3378B-652B-FA44-A14F-09FDA663E411}">
      <dgm:prSet/>
      <dgm:spPr/>
      <dgm:t>
        <a:bodyPr/>
        <a:lstStyle/>
        <a:p>
          <a:endParaRPr lang="en-US"/>
        </a:p>
      </dgm:t>
    </dgm:pt>
    <dgm:pt modelId="{8CC2DA10-3D49-6C4A-89EE-5CB2AA7334CB}" type="sibTrans" cxnId="{D0A3378B-652B-FA44-A14F-09FDA663E411}">
      <dgm:prSet/>
      <dgm:spPr/>
      <dgm:t>
        <a:bodyPr/>
        <a:lstStyle/>
        <a:p>
          <a:endParaRPr lang="en-US"/>
        </a:p>
      </dgm:t>
    </dgm:pt>
    <dgm:pt modelId="{4C85586D-DFD6-9249-BAF5-B2F2FA337284}">
      <dgm:prSet phldrT="[Text]" custT="1"/>
      <dgm:spPr/>
      <dgm:t>
        <a:bodyPr/>
        <a:lstStyle/>
        <a:p>
          <a:pPr>
            <a:lnSpc>
              <a:spcPct val="150000"/>
            </a:lnSpc>
          </a:pPr>
          <a:r>
            <a:rPr lang="en-US" sz="2400"/>
            <a:t>Average Conversion = 1.78% </a:t>
          </a:r>
          <a:endParaRPr lang="en-US" sz="2900"/>
        </a:p>
      </dgm:t>
    </dgm:pt>
    <dgm:pt modelId="{0878659D-75B4-0746-A7C1-A13DFA788BB6}" type="parTrans" cxnId="{0DFB9EE0-E5D6-C84F-8EB8-FF48E05E37DE}">
      <dgm:prSet/>
      <dgm:spPr/>
      <dgm:t>
        <a:bodyPr/>
        <a:lstStyle/>
        <a:p>
          <a:endParaRPr lang="en-US"/>
        </a:p>
      </dgm:t>
    </dgm:pt>
    <dgm:pt modelId="{64A27828-97A7-6B42-89EC-49B68EFBE545}" type="sibTrans" cxnId="{0DFB9EE0-E5D6-C84F-8EB8-FF48E05E37DE}">
      <dgm:prSet/>
      <dgm:spPr/>
      <dgm:t>
        <a:bodyPr/>
        <a:lstStyle/>
        <a:p>
          <a:endParaRPr lang="en-US"/>
        </a:p>
      </dgm:t>
    </dgm:pt>
    <dgm:pt modelId="{26357A3B-D8A8-C149-A123-77E62D2DD1DA}">
      <dgm:prSet phldrT="[Text]"/>
      <dgm:spPr/>
      <dgm:t>
        <a:bodyPr/>
        <a:lstStyle/>
        <a:p>
          <a:pPr>
            <a:lnSpc>
              <a:spcPct val="90000"/>
            </a:lnSpc>
          </a:pPr>
          <a:endParaRPr lang="en-US" sz="2600"/>
        </a:p>
      </dgm:t>
    </dgm:pt>
    <dgm:pt modelId="{E61CDF22-3C32-334A-83D2-D39E86DE1313}" type="parTrans" cxnId="{5864BAD5-E6BA-1E45-AB6B-BD91624F7C6D}">
      <dgm:prSet/>
      <dgm:spPr/>
      <dgm:t>
        <a:bodyPr/>
        <a:lstStyle/>
        <a:p>
          <a:endParaRPr lang="en-US"/>
        </a:p>
      </dgm:t>
    </dgm:pt>
    <dgm:pt modelId="{89A2DE60-3519-2B40-86EB-3635A8B4440D}" type="sibTrans" cxnId="{5864BAD5-E6BA-1E45-AB6B-BD91624F7C6D}">
      <dgm:prSet/>
      <dgm:spPr/>
      <dgm:t>
        <a:bodyPr/>
        <a:lstStyle/>
        <a:p>
          <a:endParaRPr lang="en-US"/>
        </a:p>
      </dgm:t>
    </dgm:pt>
    <dgm:pt modelId="{90C7EDDA-160A-A842-A85B-4A25CDCE2BFF}">
      <dgm:prSet phldrT="[Text]" custT="1"/>
      <dgm:spPr/>
      <dgm:t>
        <a:bodyPr/>
        <a:lstStyle/>
        <a:p>
          <a:pPr>
            <a:lnSpc>
              <a:spcPct val="150000"/>
            </a:lnSpc>
          </a:pPr>
          <a:r>
            <a:rPr lang="en-US" sz="2400"/>
            <a:t>Lowest Conversion = 0.1% February</a:t>
          </a:r>
        </a:p>
      </dgm:t>
    </dgm:pt>
    <dgm:pt modelId="{DFD949AF-CF7A-744F-8B63-49C5D534E95C}" type="parTrans" cxnId="{703216E7-DE3A-4746-9AA3-E134B5825ECE}">
      <dgm:prSet/>
      <dgm:spPr/>
      <dgm:t>
        <a:bodyPr/>
        <a:lstStyle/>
        <a:p>
          <a:endParaRPr lang="en-US"/>
        </a:p>
      </dgm:t>
    </dgm:pt>
    <dgm:pt modelId="{A77EF6CF-E1E2-F444-9CA7-C8308C05409E}" type="sibTrans" cxnId="{703216E7-DE3A-4746-9AA3-E134B5825ECE}">
      <dgm:prSet/>
      <dgm:spPr/>
      <dgm:t>
        <a:bodyPr/>
        <a:lstStyle/>
        <a:p>
          <a:endParaRPr lang="en-US"/>
        </a:p>
      </dgm:t>
    </dgm:pt>
    <dgm:pt modelId="{798E5D63-3054-FA43-BA92-2EB54FECE832}">
      <dgm:prSet phldrT="[Text]" custT="1"/>
      <dgm:spPr/>
      <dgm:t>
        <a:bodyPr/>
        <a:lstStyle/>
        <a:p>
          <a:pPr>
            <a:lnSpc>
              <a:spcPct val="150000"/>
            </a:lnSpc>
          </a:pPr>
          <a:r>
            <a:rPr lang="en-US" sz="2400"/>
            <a:t>Average Conversion = 0.14%</a:t>
          </a:r>
        </a:p>
      </dgm:t>
    </dgm:pt>
    <dgm:pt modelId="{D3368A80-F79B-4845-85D9-7C3FD3C7056D}" type="parTrans" cxnId="{AC2C86F8-39F8-E64B-9469-17B66E030DDD}">
      <dgm:prSet/>
      <dgm:spPr/>
      <dgm:t>
        <a:bodyPr/>
        <a:lstStyle/>
        <a:p>
          <a:endParaRPr lang="en-US"/>
        </a:p>
      </dgm:t>
    </dgm:pt>
    <dgm:pt modelId="{D65DFAA6-C006-604E-B15C-7941E202A7E9}" type="sibTrans" cxnId="{AC2C86F8-39F8-E64B-9469-17B66E030DDD}">
      <dgm:prSet/>
      <dgm:spPr/>
      <dgm:t>
        <a:bodyPr/>
        <a:lstStyle/>
        <a:p>
          <a:endParaRPr lang="en-US"/>
        </a:p>
      </dgm:t>
    </dgm:pt>
    <dgm:pt modelId="{D3734038-9828-D540-9185-F38ECEFDFE25}" type="pres">
      <dgm:prSet presAssocID="{47CE18FF-1368-D049-9834-A8B351A8943B}" presName="Name0" presStyleCnt="0">
        <dgm:presLayoutVars>
          <dgm:dir/>
          <dgm:animLvl val="lvl"/>
          <dgm:resizeHandles val="exact"/>
        </dgm:presLayoutVars>
      </dgm:prSet>
      <dgm:spPr/>
    </dgm:pt>
    <dgm:pt modelId="{92A675B9-B845-7E46-A7AA-02C1CCF7A07B}" type="pres">
      <dgm:prSet presAssocID="{D7CDFE8F-8DAC-9540-9D5D-119E50EEBF93}" presName="composite" presStyleCnt="0"/>
      <dgm:spPr/>
    </dgm:pt>
    <dgm:pt modelId="{7679017B-D8B3-C546-92DC-76A88550CD52}" type="pres">
      <dgm:prSet presAssocID="{D7CDFE8F-8DAC-9540-9D5D-119E50EEBF93}" presName="parTx" presStyleLbl="alignNode1" presStyleIdx="0" presStyleCnt="2">
        <dgm:presLayoutVars>
          <dgm:chMax val="0"/>
          <dgm:chPref val="0"/>
          <dgm:bulletEnabled val="1"/>
        </dgm:presLayoutVars>
      </dgm:prSet>
      <dgm:spPr/>
    </dgm:pt>
    <dgm:pt modelId="{3E5DAED5-D51B-3D4E-88AC-6930A963D7A9}" type="pres">
      <dgm:prSet presAssocID="{D7CDFE8F-8DAC-9540-9D5D-119E50EEBF93}" presName="desTx" presStyleLbl="alignAccFollowNode1" presStyleIdx="0" presStyleCnt="2">
        <dgm:presLayoutVars>
          <dgm:bulletEnabled val="1"/>
        </dgm:presLayoutVars>
      </dgm:prSet>
      <dgm:spPr/>
    </dgm:pt>
    <dgm:pt modelId="{7E7A2709-229E-814D-981C-71E5DC58019C}" type="pres">
      <dgm:prSet presAssocID="{08E16135-4957-2840-84CF-358155824A9C}" presName="space" presStyleCnt="0"/>
      <dgm:spPr/>
    </dgm:pt>
    <dgm:pt modelId="{38E71552-CC7E-DD4C-946A-66F2DE4D8F6D}" type="pres">
      <dgm:prSet presAssocID="{49325275-D5F1-914C-B173-E5C5CDB00E4D}" presName="composite" presStyleCnt="0"/>
      <dgm:spPr/>
    </dgm:pt>
    <dgm:pt modelId="{8C61F16F-28C3-3041-89C6-99A0DA3027B4}" type="pres">
      <dgm:prSet presAssocID="{49325275-D5F1-914C-B173-E5C5CDB00E4D}" presName="parTx" presStyleLbl="alignNode1" presStyleIdx="1" presStyleCnt="2">
        <dgm:presLayoutVars>
          <dgm:chMax val="0"/>
          <dgm:chPref val="0"/>
          <dgm:bulletEnabled val="1"/>
        </dgm:presLayoutVars>
      </dgm:prSet>
      <dgm:spPr/>
    </dgm:pt>
    <dgm:pt modelId="{460D4FF4-CC6E-FD4A-8955-50F4B3B29A5F}" type="pres">
      <dgm:prSet presAssocID="{49325275-D5F1-914C-B173-E5C5CDB00E4D}" presName="desTx" presStyleLbl="alignAccFollowNode1" presStyleIdx="1" presStyleCnt="2">
        <dgm:presLayoutVars>
          <dgm:bulletEnabled val="1"/>
        </dgm:presLayoutVars>
      </dgm:prSet>
      <dgm:spPr/>
    </dgm:pt>
  </dgm:ptLst>
  <dgm:cxnLst>
    <dgm:cxn modelId="{A32D6369-4B4F-A84C-B932-BA70AA9ABFD3}" type="presOf" srcId="{26357A3B-D8A8-C149-A123-77E62D2DD1DA}" destId="{460D4FF4-CC6E-FD4A-8955-50F4B3B29A5F}" srcOrd="0" destOrd="4" presId="urn:microsoft.com/office/officeart/2005/8/layout/hList1"/>
    <dgm:cxn modelId="{2E3C8D6B-7C2E-B24D-B9DA-7E39F82A7825}" srcId="{49325275-D5F1-914C-B173-E5C5CDB00E4D}" destId="{09A99D4B-6AD1-7D4B-BCFB-E16C848F7263}" srcOrd="1" destOrd="0" parTransId="{FBDF69D8-0509-A14F-B1CA-58E02CCC5504}" sibTransId="{70DBC3F4-A7CB-4A48-90B6-F269A3103C5B}"/>
    <dgm:cxn modelId="{8717B44D-ABC4-D344-AC79-E6CFCF5B4406}" type="presOf" srcId="{D7CDFE8F-8DAC-9540-9D5D-119E50EEBF93}" destId="{7679017B-D8B3-C546-92DC-76A88550CD52}" srcOrd="0" destOrd="0" presId="urn:microsoft.com/office/officeart/2005/8/layout/hList1"/>
    <dgm:cxn modelId="{4FF5704F-C6C6-B244-9BE7-42CE51A51C93}" srcId="{D7CDFE8F-8DAC-9540-9D5D-119E50EEBF93}" destId="{6E56E444-B7B9-CF4F-8088-814EB6F34245}" srcOrd="1" destOrd="0" parTransId="{DFAE9AEC-79BB-724A-966D-1F5732601F1C}" sibTransId="{CDB48176-E74B-6C4E-A547-3B9AAD650268}"/>
    <dgm:cxn modelId="{9127516F-A4EB-F94B-AD02-1DCFF44B6E05}" type="presOf" srcId="{09A99D4B-6AD1-7D4B-BCFB-E16C848F7263}" destId="{460D4FF4-CC6E-FD4A-8955-50F4B3B29A5F}" srcOrd="0" destOrd="1" presId="urn:microsoft.com/office/officeart/2005/8/layout/hList1"/>
    <dgm:cxn modelId="{5B0B4F75-36E9-E842-B54D-D859D9DBB2FE}" srcId="{47CE18FF-1368-D049-9834-A8B351A8943B}" destId="{49325275-D5F1-914C-B173-E5C5CDB00E4D}" srcOrd="1" destOrd="0" parTransId="{7A6B93BC-93AD-BD4C-9885-6F8FABF78DED}" sibTransId="{AD56C6B4-D08B-C64D-98AF-6FEA16171A13}"/>
    <dgm:cxn modelId="{3B2FB85A-D2E8-D649-8DB0-6D5BFCD288FA}" type="presOf" srcId="{47CE18FF-1368-D049-9834-A8B351A8943B}" destId="{D3734038-9828-D540-9185-F38ECEFDFE25}" srcOrd="0" destOrd="0" presId="urn:microsoft.com/office/officeart/2005/8/layout/hList1"/>
    <dgm:cxn modelId="{F45F527F-AD12-8F4A-98AB-A6B264D09734}" srcId="{D7CDFE8F-8DAC-9540-9D5D-119E50EEBF93}" destId="{F037FFC1-7764-C34B-BE86-F214E67D6260}" srcOrd="0" destOrd="0" parTransId="{9E14F8E8-A972-9A40-B617-4C37CC06E3CE}" sibTransId="{5A2D918A-FC29-2441-B559-B0B2BA0A5BED}"/>
    <dgm:cxn modelId="{41263483-D12B-3542-8E04-5873B20CC12A}" type="presOf" srcId="{A339DDA6-4D69-BE44-8C6C-4BC40D4D0128}" destId="{3E5DAED5-D51B-3D4E-88AC-6930A963D7A9}" srcOrd="0" destOrd="2" presId="urn:microsoft.com/office/officeart/2005/8/layout/hList1"/>
    <dgm:cxn modelId="{D0A3378B-652B-FA44-A14F-09FDA663E411}" srcId="{D7CDFE8F-8DAC-9540-9D5D-119E50EEBF93}" destId="{A339DDA6-4D69-BE44-8C6C-4BC40D4D0128}" srcOrd="2" destOrd="0" parTransId="{215B1903-70C5-C340-AD2C-9520A593511D}" sibTransId="{8CC2DA10-3D49-6C4A-89EE-5CB2AA7334CB}"/>
    <dgm:cxn modelId="{86D5D58E-035B-F44F-A565-02BA8B5A46B6}" type="presOf" srcId="{4C85586D-DFD6-9249-BAF5-B2F2FA337284}" destId="{3E5DAED5-D51B-3D4E-88AC-6930A963D7A9}" srcOrd="0" destOrd="3" presId="urn:microsoft.com/office/officeart/2005/8/layout/hList1"/>
    <dgm:cxn modelId="{F9B135BB-34E2-0D4B-944C-6971E76CBD35}" type="presOf" srcId="{6E56E444-B7B9-CF4F-8088-814EB6F34245}" destId="{3E5DAED5-D51B-3D4E-88AC-6930A963D7A9}" srcOrd="0" destOrd="1" presId="urn:microsoft.com/office/officeart/2005/8/layout/hList1"/>
    <dgm:cxn modelId="{3E26EBC0-BA8F-CC40-A3DE-4B0481A97E0E}" srcId="{49325275-D5F1-914C-B173-E5C5CDB00E4D}" destId="{6ED47C41-DA80-4640-8986-EAF0C455EAE4}" srcOrd="0" destOrd="0" parTransId="{936E407C-E638-C146-AEEF-B301309D3B36}" sibTransId="{87EBFDA3-560C-CB43-94C9-57FB11F7B22A}"/>
    <dgm:cxn modelId="{304D4FC9-FC0B-7741-926B-610EE487897C}" type="presOf" srcId="{6ED47C41-DA80-4640-8986-EAF0C455EAE4}" destId="{460D4FF4-CC6E-FD4A-8955-50F4B3B29A5F}" srcOrd="0" destOrd="0" presId="urn:microsoft.com/office/officeart/2005/8/layout/hList1"/>
    <dgm:cxn modelId="{FF527DCC-4C4D-DB42-A97C-CE84C9EBB540}" srcId="{47CE18FF-1368-D049-9834-A8B351A8943B}" destId="{D7CDFE8F-8DAC-9540-9D5D-119E50EEBF93}" srcOrd="0" destOrd="0" parTransId="{C56AF8E1-016A-5749-A84E-95DC4DDA18AB}" sibTransId="{08E16135-4957-2840-84CF-358155824A9C}"/>
    <dgm:cxn modelId="{5864BAD5-E6BA-1E45-AB6B-BD91624F7C6D}" srcId="{49325275-D5F1-914C-B173-E5C5CDB00E4D}" destId="{26357A3B-D8A8-C149-A123-77E62D2DD1DA}" srcOrd="4" destOrd="0" parTransId="{E61CDF22-3C32-334A-83D2-D39E86DE1313}" sibTransId="{89A2DE60-3519-2B40-86EB-3635A8B4440D}"/>
    <dgm:cxn modelId="{451E58DB-9620-454F-9FB7-C231ABBB5820}" type="presOf" srcId="{90C7EDDA-160A-A842-A85B-4A25CDCE2BFF}" destId="{460D4FF4-CC6E-FD4A-8955-50F4B3B29A5F}" srcOrd="0" destOrd="2" presId="urn:microsoft.com/office/officeart/2005/8/layout/hList1"/>
    <dgm:cxn modelId="{FEFF4EDD-C7CD-2148-8667-0D213E1452C9}" type="presOf" srcId="{F037FFC1-7764-C34B-BE86-F214E67D6260}" destId="{3E5DAED5-D51B-3D4E-88AC-6930A963D7A9}" srcOrd="0" destOrd="0" presId="urn:microsoft.com/office/officeart/2005/8/layout/hList1"/>
    <dgm:cxn modelId="{0DFB9EE0-E5D6-C84F-8EB8-FF48E05E37DE}" srcId="{D7CDFE8F-8DAC-9540-9D5D-119E50EEBF93}" destId="{4C85586D-DFD6-9249-BAF5-B2F2FA337284}" srcOrd="3" destOrd="0" parTransId="{0878659D-75B4-0746-A7C1-A13DFA788BB6}" sibTransId="{64A27828-97A7-6B42-89EC-49B68EFBE545}"/>
    <dgm:cxn modelId="{959568E1-51BB-BE4E-A42A-70630A8933C2}" type="presOf" srcId="{798E5D63-3054-FA43-BA92-2EB54FECE832}" destId="{460D4FF4-CC6E-FD4A-8955-50F4B3B29A5F}" srcOrd="0" destOrd="3" presId="urn:microsoft.com/office/officeart/2005/8/layout/hList1"/>
    <dgm:cxn modelId="{436CF1E2-AF71-544C-83EB-25CB2D577E37}" type="presOf" srcId="{49325275-D5F1-914C-B173-E5C5CDB00E4D}" destId="{8C61F16F-28C3-3041-89C6-99A0DA3027B4}" srcOrd="0" destOrd="0" presId="urn:microsoft.com/office/officeart/2005/8/layout/hList1"/>
    <dgm:cxn modelId="{703216E7-DE3A-4746-9AA3-E134B5825ECE}" srcId="{49325275-D5F1-914C-B173-E5C5CDB00E4D}" destId="{90C7EDDA-160A-A842-A85B-4A25CDCE2BFF}" srcOrd="2" destOrd="0" parTransId="{DFD949AF-CF7A-744F-8B63-49C5D534E95C}" sibTransId="{A77EF6CF-E1E2-F444-9CA7-C8308C05409E}"/>
    <dgm:cxn modelId="{AC2C86F8-39F8-E64B-9469-17B66E030DDD}" srcId="{49325275-D5F1-914C-B173-E5C5CDB00E4D}" destId="{798E5D63-3054-FA43-BA92-2EB54FECE832}" srcOrd="3" destOrd="0" parTransId="{D3368A80-F79B-4845-85D9-7C3FD3C7056D}" sibTransId="{D65DFAA6-C006-604E-B15C-7941E202A7E9}"/>
    <dgm:cxn modelId="{4C0E4B03-C644-114E-84C2-641468A18367}" type="presParOf" srcId="{D3734038-9828-D540-9185-F38ECEFDFE25}" destId="{92A675B9-B845-7E46-A7AA-02C1CCF7A07B}" srcOrd="0" destOrd="0" presId="urn:microsoft.com/office/officeart/2005/8/layout/hList1"/>
    <dgm:cxn modelId="{FE6E0DA2-133F-9A4B-B2FE-C88E769EBF1E}" type="presParOf" srcId="{92A675B9-B845-7E46-A7AA-02C1CCF7A07B}" destId="{7679017B-D8B3-C546-92DC-76A88550CD52}" srcOrd="0" destOrd="0" presId="urn:microsoft.com/office/officeart/2005/8/layout/hList1"/>
    <dgm:cxn modelId="{CE0156CA-C74D-824F-8EF8-F25D2D5A9465}" type="presParOf" srcId="{92A675B9-B845-7E46-A7AA-02C1CCF7A07B}" destId="{3E5DAED5-D51B-3D4E-88AC-6930A963D7A9}" srcOrd="1" destOrd="0" presId="urn:microsoft.com/office/officeart/2005/8/layout/hList1"/>
    <dgm:cxn modelId="{FC24BD90-AB79-BB42-85D6-777972450C9B}" type="presParOf" srcId="{D3734038-9828-D540-9185-F38ECEFDFE25}" destId="{7E7A2709-229E-814D-981C-71E5DC58019C}" srcOrd="1" destOrd="0" presId="urn:microsoft.com/office/officeart/2005/8/layout/hList1"/>
    <dgm:cxn modelId="{033CEB48-0378-3648-89C9-5B3A215CF9C5}" type="presParOf" srcId="{D3734038-9828-D540-9185-F38ECEFDFE25}" destId="{38E71552-CC7E-DD4C-946A-66F2DE4D8F6D}" srcOrd="2" destOrd="0" presId="urn:microsoft.com/office/officeart/2005/8/layout/hList1"/>
    <dgm:cxn modelId="{9D3EFD79-E332-A440-A2CF-ACBDC7839DE5}" type="presParOf" srcId="{38E71552-CC7E-DD4C-946A-66F2DE4D8F6D}" destId="{8C61F16F-28C3-3041-89C6-99A0DA3027B4}" srcOrd="0" destOrd="0" presId="urn:microsoft.com/office/officeart/2005/8/layout/hList1"/>
    <dgm:cxn modelId="{198C5663-1D6D-384E-BBFB-10ECD1A75638}" type="presParOf" srcId="{38E71552-CC7E-DD4C-946A-66F2DE4D8F6D}" destId="{460D4FF4-CC6E-FD4A-8955-50F4B3B29A5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E06AA5-2F7A-BF4A-AAD4-9264CA15A05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5F296C-1D8B-4047-ABB4-64C319B02E6C}">
      <dgm:prSet phldrT="[Text]" custT="1"/>
      <dgm:spPr>
        <a:noFill/>
      </dgm:spPr>
      <dgm:t>
        <a:bodyPr/>
        <a:lstStyle/>
        <a:p>
          <a:r>
            <a:rPr lang="en-US" sz="2800" b="0" u="sng"/>
            <a:t>Direct &gt; Direct</a:t>
          </a:r>
          <a:r>
            <a:rPr lang="en-US" sz="2800" b="0" u="none"/>
            <a:t>   </a:t>
          </a:r>
          <a:r>
            <a:rPr lang="en-US" sz="2400" b="1">
              <a:solidFill>
                <a:schemeClr val="accent6">
                  <a:lumMod val="75000"/>
                </a:schemeClr>
              </a:solidFill>
            </a:rPr>
            <a:t>12,562     </a:t>
          </a:r>
          <a:r>
            <a:rPr lang="en-US" sz="2400" b="1">
              <a:solidFill>
                <a:srgbClr val="0070C0"/>
              </a:solidFill>
            </a:rPr>
            <a:t>5,884</a:t>
          </a:r>
          <a:r>
            <a:rPr lang="en-US" sz="2400"/>
            <a:t>     </a:t>
          </a:r>
          <a:r>
            <a:rPr lang="en-US" sz="2400" b="1">
              <a:solidFill>
                <a:srgbClr val="C00000"/>
              </a:solidFill>
            </a:rPr>
            <a:t>(53.16%) </a:t>
          </a:r>
          <a:endParaRPr lang="en-US" sz="3200" b="1">
            <a:solidFill>
              <a:srgbClr val="C00000"/>
            </a:solidFill>
          </a:endParaRPr>
        </a:p>
      </dgm:t>
    </dgm:pt>
    <dgm:pt modelId="{8F21CD34-7A40-5B41-84DC-019666A4939D}" type="parTrans" cxnId="{0114F075-C78F-DC4B-890F-759F8BFB6A17}">
      <dgm:prSet/>
      <dgm:spPr/>
      <dgm:t>
        <a:bodyPr/>
        <a:lstStyle/>
        <a:p>
          <a:endParaRPr lang="en-US"/>
        </a:p>
      </dgm:t>
    </dgm:pt>
    <dgm:pt modelId="{039608F8-6F3F-0845-AD35-84F7E4BC70D8}" type="sibTrans" cxnId="{0114F075-C78F-DC4B-890F-759F8BFB6A17}">
      <dgm:prSet/>
      <dgm:spPr/>
      <dgm:t>
        <a:bodyPr/>
        <a:lstStyle/>
        <a:p>
          <a:endParaRPr lang="en-US"/>
        </a:p>
      </dgm:t>
    </dgm:pt>
    <dgm:pt modelId="{A5F73B2E-A3F0-2A44-9614-F3DBB4860EAC}">
      <dgm:prSet phldrT="[Text]" custT="1"/>
      <dgm:spPr/>
      <dgm:t>
        <a:bodyPr/>
        <a:lstStyle/>
        <a:p>
          <a:r>
            <a:rPr lang="en-US" sz="2800" u="sng"/>
            <a:t>Organic Search &gt; Direct</a:t>
          </a:r>
          <a:r>
            <a:rPr lang="en-US" sz="2800"/>
            <a:t> </a:t>
          </a:r>
          <a:r>
            <a:rPr lang="en-US" sz="2400" b="1">
              <a:solidFill>
                <a:schemeClr val="accent6">
                  <a:lumMod val="75000"/>
                </a:schemeClr>
              </a:solidFill>
            </a:rPr>
            <a:t>8,274</a:t>
          </a:r>
          <a:r>
            <a:rPr lang="en-US" sz="2400" b="1"/>
            <a:t>  </a:t>
          </a:r>
          <a:r>
            <a:rPr lang="en-US" sz="2400" b="1">
              <a:solidFill>
                <a:srgbClr val="0070C0"/>
              </a:solidFill>
            </a:rPr>
            <a:t>5,594</a:t>
          </a:r>
          <a:r>
            <a:rPr lang="en-US" sz="2400" b="1"/>
            <a:t>  </a:t>
          </a:r>
          <a:r>
            <a:rPr lang="en-US" sz="2400" b="1">
              <a:solidFill>
                <a:srgbClr val="C00000"/>
              </a:solidFill>
            </a:rPr>
            <a:t>(32.41%)</a:t>
          </a:r>
          <a:endParaRPr lang="en-US" sz="2800" b="1">
            <a:solidFill>
              <a:srgbClr val="C00000"/>
            </a:solidFill>
          </a:endParaRPr>
        </a:p>
      </dgm:t>
    </dgm:pt>
    <dgm:pt modelId="{CD9F18FF-D525-084B-A320-8DA2A3DD69D4}" type="parTrans" cxnId="{245A136A-1BA5-2240-9CEB-D848FA2827F1}">
      <dgm:prSet/>
      <dgm:spPr/>
      <dgm:t>
        <a:bodyPr/>
        <a:lstStyle/>
        <a:p>
          <a:endParaRPr lang="en-US"/>
        </a:p>
      </dgm:t>
    </dgm:pt>
    <dgm:pt modelId="{61E97974-EDE1-D846-AA8A-D4FDEBBA83CF}" type="sibTrans" cxnId="{245A136A-1BA5-2240-9CEB-D848FA2827F1}">
      <dgm:prSet/>
      <dgm:spPr/>
      <dgm:t>
        <a:bodyPr/>
        <a:lstStyle/>
        <a:p>
          <a:endParaRPr lang="en-US"/>
        </a:p>
      </dgm:t>
    </dgm:pt>
    <dgm:pt modelId="{7B7C3721-D594-6747-8000-A33472EC8925}">
      <dgm:prSet phldrT="[Text]" custT="1"/>
      <dgm:spPr/>
      <dgm:t>
        <a:bodyPr/>
        <a:lstStyle/>
        <a:p>
          <a:r>
            <a:rPr lang="en-US" sz="2800" u="sng"/>
            <a:t>Referral &gt; Direct</a:t>
          </a:r>
          <a:r>
            <a:rPr lang="en-US" sz="2800" u="none"/>
            <a:t>   </a:t>
          </a:r>
          <a:r>
            <a:rPr lang="en-US" sz="2400" b="1">
              <a:solidFill>
                <a:schemeClr val="accent6">
                  <a:lumMod val="75000"/>
                </a:schemeClr>
              </a:solidFill>
            </a:rPr>
            <a:t>10,827</a:t>
          </a:r>
          <a:r>
            <a:rPr lang="en-US" sz="2400" b="1"/>
            <a:t>   </a:t>
          </a:r>
          <a:r>
            <a:rPr lang="en-US" sz="2400" b="1">
              <a:solidFill>
                <a:srgbClr val="0070C0"/>
              </a:solidFill>
            </a:rPr>
            <a:t>5,318</a:t>
          </a:r>
          <a:r>
            <a:rPr lang="en-US" sz="2400" b="1"/>
            <a:t>    </a:t>
          </a:r>
          <a:r>
            <a:rPr lang="en-US" sz="2400" b="1">
              <a:solidFill>
                <a:srgbClr val="C00000"/>
              </a:solidFill>
            </a:rPr>
            <a:t>(50.88%)</a:t>
          </a:r>
          <a:endParaRPr lang="en-US" sz="3000" b="1">
            <a:solidFill>
              <a:srgbClr val="C00000"/>
            </a:solidFill>
          </a:endParaRPr>
        </a:p>
      </dgm:t>
    </dgm:pt>
    <dgm:pt modelId="{30204B46-9110-F545-B6AE-C27D820ED250}" type="parTrans" cxnId="{26C47546-E30E-3648-B24A-67A53BA939E3}">
      <dgm:prSet/>
      <dgm:spPr/>
      <dgm:t>
        <a:bodyPr/>
        <a:lstStyle/>
        <a:p>
          <a:endParaRPr lang="en-US"/>
        </a:p>
      </dgm:t>
    </dgm:pt>
    <dgm:pt modelId="{E08C593C-D483-DC4B-B95A-2BB229C82819}" type="sibTrans" cxnId="{26C47546-E30E-3648-B24A-67A53BA939E3}">
      <dgm:prSet/>
      <dgm:spPr/>
      <dgm:t>
        <a:bodyPr/>
        <a:lstStyle/>
        <a:p>
          <a:endParaRPr lang="en-US"/>
        </a:p>
      </dgm:t>
    </dgm:pt>
    <dgm:pt modelId="{82AF7A83-53CE-6345-B2AF-8A6B6A16413D}">
      <dgm:prSet phldrT="[Text]" custT="1"/>
      <dgm:spPr/>
      <dgm:t>
        <a:bodyPr/>
        <a:lstStyle/>
        <a:p>
          <a:r>
            <a:rPr lang="en-US" sz="2800" u="sng"/>
            <a:t>Direct &gt; Direct &gt; Direct</a:t>
          </a:r>
          <a:r>
            <a:rPr lang="en-US" sz="2800" u="none"/>
            <a:t>  </a:t>
          </a:r>
          <a:r>
            <a:rPr lang="en-US" sz="2400" b="1" u="none">
              <a:solidFill>
                <a:schemeClr val="accent6">
                  <a:lumMod val="75000"/>
                </a:schemeClr>
              </a:solidFill>
            </a:rPr>
            <a:t>5,921</a:t>
          </a:r>
          <a:r>
            <a:rPr lang="en-US" sz="2400" b="1"/>
            <a:t>   </a:t>
          </a:r>
          <a:r>
            <a:rPr lang="en-US" sz="2400" b="1">
              <a:solidFill>
                <a:srgbClr val="0070C0"/>
              </a:solidFill>
            </a:rPr>
            <a:t>2,591</a:t>
          </a:r>
          <a:r>
            <a:rPr lang="en-US" sz="2400" b="1"/>
            <a:t>   </a:t>
          </a:r>
          <a:r>
            <a:rPr lang="en-US" sz="2400" b="1">
              <a:solidFill>
                <a:srgbClr val="C00000"/>
              </a:solidFill>
            </a:rPr>
            <a:t>(56.24)</a:t>
          </a:r>
          <a:endParaRPr lang="en-US" sz="2800" b="1">
            <a:solidFill>
              <a:srgbClr val="C00000"/>
            </a:solidFill>
          </a:endParaRPr>
        </a:p>
      </dgm:t>
    </dgm:pt>
    <dgm:pt modelId="{D6D7A9B9-A23E-9946-B220-5AF503130D8B}" type="parTrans" cxnId="{87E90B5E-3B33-CC44-9B4C-1001E5E363A6}">
      <dgm:prSet/>
      <dgm:spPr/>
      <dgm:t>
        <a:bodyPr/>
        <a:lstStyle/>
        <a:p>
          <a:endParaRPr lang="en-US"/>
        </a:p>
      </dgm:t>
    </dgm:pt>
    <dgm:pt modelId="{287C295A-0B40-0947-9052-DC1540B893B8}" type="sibTrans" cxnId="{87E90B5E-3B33-CC44-9B4C-1001E5E363A6}">
      <dgm:prSet/>
      <dgm:spPr/>
      <dgm:t>
        <a:bodyPr/>
        <a:lstStyle/>
        <a:p>
          <a:endParaRPr lang="en-US"/>
        </a:p>
      </dgm:t>
    </dgm:pt>
    <dgm:pt modelId="{3BEFEC4E-6911-3349-B700-E63CA32659A7}">
      <dgm:prSet phldrT="[Text]" custT="1"/>
      <dgm:spPr/>
      <dgm:t>
        <a:bodyPr/>
        <a:lstStyle/>
        <a:p>
          <a:r>
            <a:rPr lang="en-US" sz="2800" u="sng"/>
            <a:t>Referral &gt; Direct &gt; Direct</a:t>
          </a:r>
          <a:r>
            <a:rPr lang="en-US" sz="2800"/>
            <a:t>  </a:t>
          </a:r>
          <a:r>
            <a:rPr lang="en-US" sz="2400" b="1">
              <a:solidFill>
                <a:schemeClr val="accent6">
                  <a:lumMod val="75000"/>
                </a:schemeClr>
              </a:solidFill>
            </a:rPr>
            <a:t>4,812</a:t>
          </a:r>
          <a:r>
            <a:rPr lang="en-US" sz="2400" b="1"/>
            <a:t>  </a:t>
          </a:r>
          <a:r>
            <a:rPr lang="en-US" sz="2400" b="1">
              <a:solidFill>
                <a:srgbClr val="0070C0"/>
              </a:solidFill>
            </a:rPr>
            <a:t>2,478</a:t>
          </a:r>
          <a:r>
            <a:rPr lang="en-US" sz="2400" b="1"/>
            <a:t>  </a:t>
          </a:r>
          <a:r>
            <a:rPr lang="en-US" sz="2400" b="1">
              <a:solidFill>
                <a:srgbClr val="C00000"/>
              </a:solidFill>
            </a:rPr>
            <a:t>(48.50)</a:t>
          </a:r>
          <a:endParaRPr lang="en-US" sz="2800" b="1">
            <a:solidFill>
              <a:srgbClr val="C00000"/>
            </a:solidFill>
          </a:endParaRPr>
        </a:p>
      </dgm:t>
    </dgm:pt>
    <dgm:pt modelId="{8162AA42-4071-1844-876C-7DF7B7066FD3}" type="parTrans" cxnId="{6895502E-C9D4-5E4B-97BA-F979B83F37D8}">
      <dgm:prSet/>
      <dgm:spPr/>
      <dgm:t>
        <a:bodyPr/>
        <a:lstStyle/>
        <a:p>
          <a:endParaRPr lang="en-US"/>
        </a:p>
      </dgm:t>
    </dgm:pt>
    <dgm:pt modelId="{A6846C53-B008-7E47-A37C-F5D480BE600B}" type="sibTrans" cxnId="{6895502E-C9D4-5E4B-97BA-F979B83F37D8}">
      <dgm:prSet/>
      <dgm:spPr/>
      <dgm:t>
        <a:bodyPr/>
        <a:lstStyle/>
        <a:p>
          <a:endParaRPr lang="en-US"/>
        </a:p>
      </dgm:t>
    </dgm:pt>
    <dgm:pt modelId="{B49682B9-E1AA-DE4E-9B11-821AAA1FA4CA}" type="pres">
      <dgm:prSet presAssocID="{BBE06AA5-2F7A-BF4A-AAD4-9264CA15A057}" presName="vert0" presStyleCnt="0">
        <dgm:presLayoutVars>
          <dgm:dir/>
          <dgm:animOne val="branch"/>
          <dgm:animLvl val="lvl"/>
        </dgm:presLayoutVars>
      </dgm:prSet>
      <dgm:spPr/>
    </dgm:pt>
    <dgm:pt modelId="{221C2EA5-55CA-1443-BA36-EF98C199C237}" type="pres">
      <dgm:prSet presAssocID="{8D5F296C-1D8B-4047-ABB4-64C319B02E6C}" presName="thickLine" presStyleLbl="alignNode1" presStyleIdx="0" presStyleCnt="5"/>
      <dgm:spPr/>
    </dgm:pt>
    <dgm:pt modelId="{CF1C1882-A3D4-A147-8AB3-ED01EE457EDD}" type="pres">
      <dgm:prSet presAssocID="{8D5F296C-1D8B-4047-ABB4-64C319B02E6C}" presName="horz1" presStyleCnt="0"/>
      <dgm:spPr/>
    </dgm:pt>
    <dgm:pt modelId="{FE7F5BF2-9054-C74F-A3F0-B8B1B80543BB}" type="pres">
      <dgm:prSet presAssocID="{8D5F296C-1D8B-4047-ABB4-64C319B02E6C}" presName="tx1" presStyleLbl="revTx" presStyleIdx="0" presStyleCnt="5"/>
      <dgm:spPr/>
    </dgm:pt>
    <dgm:pt modelId="{BDB63ABE-BC69-064A-A29C-7AB99DAE0878}" type="pres">
      <dgm:prSet presAssocID="{8D5F296C-1D8B-4047-ABB4-64C319B02E6C}" presName="vert1" presStyleCnt="0"/>
      <dgm:spPr/>
    </dgm:pt>
    <dgm:pt modelId="{2F3638A3-2C1B-A843-961C-A0F63597518E}" type="pres">
      <dgm:prSet presAssocID="{A5F73B2E-A3F0-2A44-9614-F3DBB4860EAC}" presName="thickLine" presStyleLbl="alignNode1" presStyleIdx="1" presStyleCnt="5"/>
      <dgm:spPr/>
    </dgm:pt>
    <dgm:pt modelId="{BE7EE464-26FB-5E4A-922F-CAF626885440}" type="pres">
      <dgm:prSet presAssocID="{A5F73B2E-A3F0-2A44-9614-F3DBB4860EAC}" presName="horz1" presStyleCnt="0"/>
      <dgm:spPr/>
    </dgm:pt>
    <dgm:pt modelId="{15204FE2-9739-714B-BE04-D25C6ABED714}" type="pres">
      <dgm:prSet presAssocID="{A5F73B2E-A3F0-2A44-9614-F3DBB4860EAC}" presName="tx1" presStyleLbl="revTx" presStyleIdx="1" presStyleCnt="5"/>
      <dgm:spPr/>
    </dgm:pt>
    <dgm:pt modelId="{904DABDC-BB5C-4A46-A10A-AE1BFDC1F09F}" type="pres">
      <dgm:prSet presAssocID="{A5F73B2E-A3F0-2A44-9614-F3DBB4860EAC}" presName="vert1" presStyleCnt="0"/>
      <dgm:spPr/>
    </dgm:pt>
    <dgm:pt modelId="{62735E92-B2F4-7F48-866A-377219E27530}" type="pres">
      <dgm:prSet presAssocID="{7B7C3721-D594-6747-8000-A33472EC8925}" presName="thickLine" presStyleLbl="alignNode1" presStyleIdx="2" presStyleCnt="5"/>
      <dgm:spPr/>
    </dgm:pt>
    <dgm:pt modelId="{3EBC14A3-95B3-594B-8FCC-11929C4E495D}" type="pres">
      <dgm:prSet presAssocID="{7B7C3721-D594-6747-8000-A33472EC8925}" presName="horz1" presStyleCnt="0"/>
      <dgm:spPr/>
    </dgm:pt>
    <dgm:pt modelId="{FC812900-9DB2-8546-92C5-5EA5F84692B0}" type="pres">
      <dgm:prSet presAssocID="{7B7C3721-D594-6747-8000-A33472EC8925}" presName="tx1" presStyleLbl="revTx" presStyleIdx="2" presStyleCnt="5"/>
      <dgm:spPr/>
    </dgm:pt>
    <dgm:pt modelId="{A7D48B6F-3BFE-6F42-9760-AA9E29CF31F2}" type="pres">
      <dgm:prSet presAssocID="{7B7C3721-D594-6747-8000-A33472EC8925}" presName="vert1" presStyleCnt="0"/>
      <dgm:spPr/>
    </dgm:pt>
    <dgm:pt modelId="{6FC94A51-B845-5D47-9F28-A4ADEB882C96}" type="pres">
      <dgm:prSet presAssocID="{82AF7A83-53CE-6345-B2AF-8A6B6A16413D}" presName="thickLine" presStyleLbl="alignNode1" presStyleIdx="3" presStyleCnt="5"/>
      <dgm:spPr/>
    </dgm:pt>
    <dgm:pt modelId="{A5B9D505-F0E8-084C-B692-67C4491D72E3}" type="pres">
      <dgm:prSet presAssocID="{82AF7A83-53CE-6345-B2AF-8A6B6A16413D}" presName="horz1" presStyleCnt="0"/>
      <dgm:spPr/>
    </dgm:pt>
    <dgm:pt modelId="{D3E4E7CF-60C4-7D49-A8D6-B06856CCBEE2}" type="pres">
      <dgm:prSet presAssocID="{82AF7A83-53CE-6345-B2AF-8A6B6A16413D}" presName="tx1" presStyleLbl="revTx" presStyleIdx="3" presStyleCnt="5"/>
      <dgm:spPr/>
    </dgm:pt>
    <dgm:pt modelId="{C4A9046B-3671-9B47-B0E0-C13B4C0667CB}" type="pres">
      <dgm:prSet presAssocID="{82AF7A83-53CE-6345-B2AF-8A6B6A16413D}" presName="vert1" presStyleCnt="0"/>
      <dgm:spPr/>
    </dgm:pt>
    <dgm:pt modelId="{BC01F3E0-F6E4-8F49-A0E9-246A029A7C4A}" type="pres">
      <dgm:prSet presAssocID="{3BEFEC4E-6911-3349-B700-E63CA32659A7}" presName="thickLine" presStyleLbl="alignNode1" presStyleIdx="4" presStyleCnt="5"/>
      <dgm:spPr/>
    </dgm:pt>
    <dgm:pt modelId="{7331717E-38DE-6344-9BEC-2A9694FAD58E}" type="pres">
      <dgm:prSet presAssocID="{3BEFEC4E-6911-3349-B700-E63CA32659A7}" presName="horz1" presStyleCnt="0"/>
      <dgm:spPr/>
    </dgm:pt>
    <dgm:pt modelId="{B9D04745-4F94-1F4F-B7B1-7A9CA35DA26F}" type="pres">
      <dgm:prSet presAssocID="{3BEFEC4E-6911-3349-B700-E63CA32659A7}" presName="tx1" presStyleLbl="revTx" presStyleIdx="4" presStyleCnt="5"/>
      <dgm:spPr/>
    </dgm:pt>
    <dgm:pt modelId="{D88B612A-7BA2-554A-B1E4-86D34A86F39A}" type="pres">
      <dgm:prSet presAssocID="{3BEFEC4E-6911-3349-B700-E63CA32659A7}" presName="vert1" presStyleCnt="0"/>
      <dgm:spPr/>
    </dgm:pt>
  </dgm:ptLst>
  <dgm:cxnLst>
    <dgm:cxn modelId="{6895502E-C9D4-5E4B-97BA-F979B83F37D8}" srcId="{BBE06AA5-2F7A-BF4A-AAD4-9264CA15A057}" destId="{3BEFEC4E-6911-3349-B700-E63CA32659A7}" srcOrd="4" destOrd="0" parTransId="{8162AA42-4071-1844-876C-7DF7B7066FD3}" sibTransId="{A6846C53-B008-7E47-A37C-F5D480BE600B}"/>
    <dgm:cxn modelId="{8E78E939-753E-6A4E-93BC-DF37A1098584}" type="presOf" srcId="{BBE06AA5-2F7A-BF4A-AAD4-9264CA15A057}" destId="{B49682B9-E1AA-DE4E-9B11-821AAA1FA4CA}" srcOrd="0" destOrd="0" presId="urn:microsoft.com/office/officeart/2008/layout/LinedList"/>
    <dgm:cxn modelId="{87E90B5E-3B33-CC44-9B4C-1001E5E363A6}" srcId="{BBE06AA5-2F7A-BF4A-AAD4-9264CA15A057}" destId="{82AF7A83-53CE-6345-B2AF-8A6B6A16413D}" srcOrd="3" destOrd="0" parTransId="{D6D7A9B9-A23E-9946-B220-5AF503130D8B}" sibTransId="{287C295A-0B40-0947-9052-DC1540B893B8}"/>
    <dgm:cxn modelId="{26C47546-E30E-3648-B24A-67A53BA939E3}" srcId="{BBE06AA5-2F7A-BF4A-AAD4-9264CA15A057}" destId="{7B7C3721-D594-6747-8000-A33472EC8925}" srcOrd="2" destOrd="0" parTransId="{30204B46-9110-F545-B6AE-C27D820ED250}" sibTransId="{E08C593C-D483-DC4B-B95A-2BB229C82819}"/>
    <dgm:cxn modelId="{245A136A-1BA5-2240-9CEB-D848FA2827F1}" srcId="{BBE06AA5-2F7A-BF4A-AAD4-9264CA15A057}" destId="{A5F73B2E-A3F0-2A44-9614-F3DBB4860EAC}" srcOrd="1" destOrd="0" parTransId="{CD9F18FF-D525-084B-A320-8DA2A3DD69D4}" sibTransId="{61E97974-EDE1-D846-AA8A-D4FDEBBA83CF}"/>
    <dgm:cxn modelId="{0114F075-C78F-DC4B-890F-759F8BFB6A17}" srcId="{BBE06AA5-2F7A-BF4A-AAD4-9264CA15A057}" destId="{8D5F296C-1D8B-4047-ABB4-64C319B02E6C}" srcOrd="0" destOrd="0" parTransId="{8F21CD34-7A40-5B41-84DC-019666A4939D}" sibTransId="{039608F8-6F3F-0845-AD35-84F7E4BC70D8}"/>
    <dgm:cxn modelId="{2289E8A2-E4E8-D04C-B116-95B3D287CF96}" type="presOf" srcId="{8D5F296C-1D8B-4047-ABB4-64C319B02E6C}" destId="{FE7F5BF2-9054-C74F-A3F0-B8B1B80543BB}" srcOrd="0" destOrd="0" presId="urn:microsoft.com/office/officeart/2008/layout/LinedList"/>
    <dgm:cxn modelId="{C2A8A9AB-182A-F848-A210-37DE531A495B}" type="presOf" srcId="{82AF7A83-53CE-6345-B2AF-8A6B6A16413D}" destId="{D3E4E7CF-60C4-7D49-A8D6-B06856CCBEE2}" srcOrd="0" destOrd="0" presId="urn:microsoft.com/office/officeart/2008/layout/LinedList"/>
    <dgm:cxn modelId="{B52D2DB2-9E3C-8142-B6EC-29DEE52C3249}" type="presOf" srcId="{7B7C3721-D594-6747-8000-A33472EC8925}" destId="{FC812900-9DB2-8546-92C5-5EA5F84692B0}" srcOrd="0" destOrd="0" presId="urn:microsoft.com/office/officeart/2008/layout/LinedList"/>
    <dgm:cxn modelId="{FDE4D6EC-029E-404F-A38C-7134436719EA}" type="presOf" srcId="{3BEFEC4E-6911-3349-B700-E63CA32659A7}" destId="{B9D04745-4F94-1F4F-B7B1-7A9CA35DA26F}" srcOrd="0" destOrd="0" presId="urn:microsoft.com/office/officeart/2008/layout/LinedList"/>
    <dgm:cxn modelId="{051331ED-37B9-8748-B4E3-3437083B3B8D}" type="presOf" srcId="{A5F73B2E-A3F0-2A44-9614-F3DBB4860EAC}" destId="{15204FE2-9739-714B-BE04-D25C6ABED714}" srcOrd="0" destOrd="0" presId="urn:microsoft.com/office/officeart/2008/layout/LinedList"/>
    <dgm:cxn modelId="{3740E30B-791B-4349-B716-12F690A52059}" type="presParOf" srcId="{B49682B9-E1AA-DE4E-9B11-821AAA1FA4CA}" destId="{221C2EA5-55CA-1443-BA36-EF98C199C237}" srcOrd="0" destOrd="0" presId="urn:microsoft.com/office/officeart/2008/layout/LinedList"/>
    <dgm:cxn modelId="{F3EA3480-2E82-F74A-B7C1-9E14AA10DCDE}" type="presParOf" srcId="{B49682B9-E1AA-DE4E-9B11-821AAA1FA4CA}" destId="{CF1C1882-A3D4-A147-8AB3-ED01EE457EDD}" srcOrd="1" destOrd="0" presId="urn:microsoft.com/office/officeart/2008/layout/LinedList"/>
    <dgm:cxn modelId="{2FA06229-1051-6440-9FB5-DE0C2B937274}" type="presParOf" srcId="{CF1C1882-A3D4-A147-8AB3-ED01EE457EDD}" destId="{FE7F5BF2-9054-C74F-A3F0-B8B1B80543BB}" srcOrd="0" destOrd="0" presId="urn:microsoft.com/office/officeart/2008/layout/LinedList"/>
    <dgm:cxn modelId="{9BF24CB8-5BB3-3A48-92E2-95E5F453A5E3}" type="presParOf" srcId="{CF1C1882-A3D4-A147-8AB3-ED01EE457EDD}" destId="{BDB63ABE-BC69-064A-A29C-7AB99DAE0878}" srcOrd="1" destOrd="0" presId="urn:microsoft.com/office/officeart/2008/layout/LinedList"/>
    <dgm:cxn modelId="{E13CAD6F-A135-EB44-95A1-344879267E64}" type="presParOf" srcId="{B49682B9-E1AA-DE4E-9B11-821AAA1FA4CA}" destId="{2F3638A3-2C1B-A843-961C-A0F63597518E}" srcOrd="2" destOrd="0" presId="urn:microsoft.com/office/officeart/2008/layout/LinedList"/>
    <dgm:cxn modelId="{9BAE8DFD-967C-1E4F-974E-E225F7ED34EA}" type="presParOf" srcId="{B49682B9-E1AA-DE4E-9B11-821AAA1FA4CA}" destId="{BE7EE464-26FB-5E4A-922F-CAF626885440}" srcOrd="3" destOrd="0" presId="urn:microsoft.com/office/officeart/2008/layout/LinedList"/>
    <dgm:cxn modelId="{22B4280A-BA50-2C4A-A158-76877C48937E}" type="presParOf" srcId="{BE7EE464-26FB-5E4A-922F-CAF626885440}" destId="{15204FE2-9739-714B-BE04-D25C6ABED714}" srcOrd="0" destOrd="0" presId="urn:microsoft.com/office/officeart/2008/layout/LinedList"/>
    <dgm:cxn modelId="{D876CCB3-54D6-3A45-9A83-E9F5E3A5A4BC}" type="presParOf" srcId="{BE7EE464-26FB-5E4A-922F-CAF626885440}" destId="{904DABDC-BB5C-4A46-A10A-AE1BFDC1F09F}" srcOrd="1" destOrd="0" presId="urn:microsoft.com/office/officeart/2008/layout/LinedList"/>
    <dgm:cxn modelId="{A49C4AFA-9DE1-7941-9C68-D77B352FFCF5}" type="presParOf" srcId="{B49682B9-E1AA-DE4E-9B11-821AAA1FA4CA}" destId="{62735E92-B2F4-7F48-866A-377219E27530}" srcOrd="4" destOrd="0" presId="urn:microsoft.com/office/officeart/2008/layout/LinedList"/>
    <dgm:cxn modelId="{D29B656C-50C5-644A-A6C3-783A5BE28A65}" type="presParOf" srcId="{B49682B9-E1AA-DE4E-9B11-821AAA1FA4CA}" destId="{3EBC14A3-95B3-594B-8FCC-11929C4E495D}" srcOrd="5" destOrd="0" presId="urn:microsoft.com/office/officeart/2008/layout/LinedList"/>
    <dgm:cxn modelId="{9D4D1698-3B4F-134D-8C81-7A2C1B23BE06}" type="presParOf" srcId="{3EBC14A3-95B3-594B-8FCC-11929C4E495D}" destId="{FC812900-9DB2-8546-92C5-5EA5F84692B0}" srcOrd="0" destOrd="0" presId="urn:microsoft.com/office/officeart/2008/layout/LinedList"/>
    <dgm:cxn modelId="{A10AABE5-B9FD-8946-8823-22724FF59C19}" type="presParOf" srcId="{3EBC14A3-95B3-594B-8FCC-11929C4E495D}" destId="{A7D48B6F-3BFE-6F42-9760-AA9E29CF31F2}" srcOrd="1" destOrd="0" presId="urn:microsoft.com/office/officeart/2008/layout/LinedList"/>
    <dgm:cxn modelId="{23FCFCA6-DF09-CA49-8956-528DF3EE13FA}" type="presParOf" srcId="{B49682B9-E1AA-DE4E-9B11-821AAA1FA4CA}" destId="{6FC94A51-B845-5D47-9F28-A4ADEB882C96}" srcOrd="6" destOrd="0" presId="urn:microsoft.com/office/officeart/2008/layout/LinedList"/>
    <dgm:cxn modelId="{4230377D-C671-5145-A820-07550562F8B7}" type="presParOf" srcId="{B49682B9-E1AA-DE4E-9B11-821AAA1FA4CA}" destId="{A5B9D505-F0E8-084C-B692-67C4491D72E3}" srcOrd="7" destOrd="0" presId="urn:microsoft.com/office/officeart/2008/layout/LinedList"/>
    <dgm:cxn modelId="{CBBCB756-0E9C-3F48-9684-FD39C4D22767}" type="presParOf" srcId="{A5B9D505-F0E8-084C-B692-67C4491D72E3}" destId="{D3E4E7CF-60C4-7D49-A8D6-B06856CCBEE2}" srcOrd="0" destOrd="0" presId="urn:microsoft.com/office/officeart/2008/layout/LinedList"/>
    <dgm:cxn modelId="{BB1687E5-2B2B-F64D-8CBF-193753BFD02F}" type="presParOf" srcId="{A5B9D505-F0E8-084C-B692-67C4491D72E3}" destId="{C4A9046B-3671-9B47-B0E0-C13B4C0667CB}" srcOrd="1" destOrd="0" presId="urn:microsoft.com/office/officeart/2008/layout/LinedList"/>
    <dgm:cxn modelId="{62344717-021D-504A-9FA2-B7F4F5316706}" type="presParOf" srcId="{B49682B9-E1AA-DE4E-9B11-821AAA1FA4CA}" destId="{BC01F3E0-F6E4-8F49-A0E9-246A029A7C4A}" srcOrd="8" destOrd="0" presId="urn:microsoft.com/office/officeart/2008/layout/LinedList"/>
    <dgm:cxn modelId="{A35D9CAB-A330-1A4B-8CBC-093B92BABF72}" type="presParOf" srcId="{B49682B9-E1AA-DE4E-9B11-821AAA1FA4CA}" destId="{7331717E-38DE-6344-9BEC-2A9694FAD58E}" srcOrd="9" destOrd="0" presId="urn:microsoft.com/office/officeart/2008/layout/LinedList"/>
    <dgm:cxn modelId="{61355DB4-4ABC-DD43-BA47-4F06C33B5612}" type="presParOf" srcId="{7331717E-38DE-6344-9BEC-2A9694FAD58E}" destId="{B9D04745-4F94-1F4F-B7B1-7A9CA35DA26F}" srcOrd="0" destOrd="0" presId="urn:microsoft.com/office/officeart/2008/layout/LinedList"/>
    <dgm:cxn modelId="{1FC77390-CC7C-EB40-B81B-BDC7B409CE4C}" type="presParOf" srcId="{7331717E-38DE-6344-9BEC-2A9694FAD58E}" destId="{D88B612A-7BA2-554A-B1E4-86D34A86F39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7CD56-A5FC-7F47-9D2F-4465C7E56057}">
      <dsp:nvSpPr>
        <dsp:cNvPr id="0" name=""/>
        <dsp:cNvSpPr/>
      </dsp:nvSpPr>
      <dsp:spPr>
        <a:xfrm>
          <a:off x="1594246" y="449"/>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Cart</a:t>
          </a:r>
        </a:p>
      </dsp:txBody>
      <dsp:txXfrm>
        <a:off x="1609659" y="15862"/>
        <a:ext cx="1938467" cy="495415"/>
      </dsp:txXfrm>
    </dsp:sp>
    <dsp:sp modelId="{60F84EA0-CF15-DF48-9687-D8B836A4FC0A}">
      <dsp:nvSpPr>
        <dsp:cNvPr id="0" name=""/>
        <dsp:cNvSpPr/>
      </dsp:nvSpPr>
      <dsp:spPr>
        <a:xfrm rot="5400000">
          <a:off x="24802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07851" y="559581"/>
        <a:ext cx="142084" cy="138138"/>
      </dsp:txXfrm>
    </dsp:sp>
    <dsp:sp modelId="{BBD26A9A-FC6D-3746-A391-6A3A943495A7}">
      <dsp:nvSpPr>
        <dsp:cNvPr id="0" name=""/>
        <dsp:cNvSpPr/>
      </dsp:nvSpPr>
      <dsp:spPr>
        <a:xfrm>
          <a:off x="1594246" y="789811"/>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Billing &amp; Shipping</a:t>
          </a:r>
        </a:p>
      </dsp:txBody>
      <dsp:txXfrm>
        <a:off x="1609659" y="805224"/>
        <a:ext cx="1938467" cy="495415"/>
      </dsp:txXfrm>
    </dsp:sp>
    <dsp:sp modelId="{D26CE5E6-A838-0045-8582-DAC5D577FCDC}">
      <dsp:nvSpPr>
        <dsp:cNvPr id="0" name=""/>
        <dsp:cNvSpPr/>
      </dsp:nvSpPr>
      <dsp:spPr>
        <a:xfrm rot="5400000">
          <a:off x="24802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07851" y="1348942"/>
        <a:ext cx="142084" cy="138138"/>
      </dsp:txXfrm>
    </dsp:sp>
    <dsp:sp modelId="{4F10BD7C-A2CC-F349-9B50-727BAE8C3EFA}">
      <dsp:nvSpPr>
        <dsp:cNvPr id="0" name=""/>
        <dsp:cNvSpPr/>
      </dsp:nvSpPr>
      <dsp:spPr>
        <a:xfrm>
          <a:off x="1594246" y="1579173"/>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Payment</a:t>
          </a:r>
        </a:p>
      </dsp:txBody>
      <dsp:txXfrm>
        <a:off x="1609659" y="1594586"/>
        <a:ext cx="1938467" cy="495415"/>
      </dsp:txXfrm>
    </dsp:sp>
    <dsp:sp modelId="{8EE4E46C-CF2B-414D-9FCE-62C9CB55D4BE}">
      <dsp:nvSpPr>
        <dsp:cNvPr id="0" name=""/>
        <dsp:cNvSpPr/>
      </dsp:nvSpPr>
      <dsp:spPr>
        <a:xfrm rot="5400000">
          <a:off x="24802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07851" y="2138304"/>
        <a:ext cx="142084" cy="138138"/>
      </dsp:txXfrm>
    </dsp:sp>
    <dsp:sp modelId="{6179A01C-4CF6-8045-97C9-E443A2FCDBF0}">
      <dsp:nvSpPr>
        <dsp:cNvPr id="0" name=""/>
        <dsp:cNvSpPr/>
      </dsp:nvSpPr>
      <dsp:spPr>
        <a:xfrm>
          <a:off x="1594246" y="2368535"/>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Review</a:t>
          </a:r>
        </a:p>
      </dsp:txBody>
      <dsp:txXfrm>
        <a:off x="1609659" y="2383948"/>
        <a:ext cx="1938467" cy="495415"/>
      </dsp:txXfrm>
    </dsp:sp>
    <dsp:sp modelId="{B409AFAA-682D-114D-9B7B-CB1787F46C97}">
      <dsp:nvSpPr>
        <dsp:cNvPr id="0" name=""/>
        <dsp:cNvSpPr/>
      </dsp:nvSpPr>
      <dsp:spPr>
        <a:xfrm rot="5400000">
          <a:off x="24802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07851" y="2927666"/>
        <a:ext cx="142084" cy="138138"/>
      </dsp:txXfrm>
    </dsp:sp>
    <dsp:sp modelId="{64CB41B3-6245-4A48-9292-D789A89B69C5}">
      <dsp:nvSpPr>
        <dsp:cNvPr id="0" name=""/>
        <dsp:cNvSpPr/>
      </dsp:nvSpPr>
      <dsp:spPr>
        <a:xfrm>
          <a:off x="1594246" y="3157897"/>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Purchase Complete</a:t>
          </a:r>
        </a:p>
      </dsp:txBody>
      <dsp:txXfrm>
        <a:off x="1609659" y="3173310"/>
        <a:ext cx="1938467" cy="495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7CD56-A5FC-7F47-9D2F-4465C7E56057}">
      <dsp:nvSpPr>
        <dsp:cNvPr id="0" name=""/>
        <dsp:cNvSpPr/>
      </dsp:nvSpPr>
      <dsp:spPr>
        <a:xfrm>
          <a:off x="1606947" y="449"/>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Cart</a:t>
          </a:r>
        </a:p>
      </dsp:txBody>
      <dsp:txXfrm>
        <a:off x="1622360" y="15862"/>
        <a:ext cx="1938467" cy="495415"/>
      </dsp:txXfrm>
    </dsp:sp>
    <dsp:sp modelId="{60F84EA0-CF15-DF48-9687-D8B836A4FC0A}">
      <dsp:nvSpPr>
        <dsp:cNvPr id="0" name=""/>
        <dsp:cNvSpPr/>
      </dsp:nvSpPr>
      <dsp:spPr>
        <a:xfrm rot="5400000">
          <a:off x="2492923" y="539847"/>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20551" y="559581"/>
        <a:ext cx="142084" cy="138138"/>
      </dsp:txXfrm>
    </dsp:sp>
    <dsp:sp modelId="{BBD26A9A-FC6D-3746-A391-6A3A943495A7}">
      <dsp:nvSpPr>
        <dsp:cNvPr id="0" name=""/>
        <dsp:cNvSpPr/>
      </dsp:nvSpPr>
      <dsp:spPr>
        <a:xfrm>
          <a:off x="1606947" y="789811"/>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Billing &amp; Shipping</a:t>
          </a:r>
        </a:p>
      </dsp:txBody>
      <dsp:txXfrm>
        <a:off x="1622360" y="805224"/>
        <a:ext cx="1938467" cy="495415"/>
      </dsp:txXfrm>
    </dsp:sp>
    <dsp:sp modelId="{D26CE5E6-A838-0045-8582-DAC5D577FCDC}">
      <dsp:nvSpPr>
        <dsp:cNvPr id="0" name=""/>
        <dsp:cNvSpPr/>
      </dsp:nvSpPr>
      <dsp:spPr>
        <a:xfrm rot="5400000">
          <a:off x="2492923" y="1329208"/>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20551" y="1348942"/>
        <a:ext cx="142084" cy="138138"/>
      </dsp:txXfrm>
    </dsp:sp>
    <dsp:sp modelId="{4F10BD7C-A2CC-F349-9B50-727BAE8C3EFA}">
      <dsp:nvSpPr>
        <dsp:cNvPr id="0" name=""/>
        <dsp:cNvSpPr/>
      </dsp:nvSpPr>
      <dsp:spPr>
        <a:xfrm>
          <a:off x="1606947" y="1579173"/>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Payment</a:t>
          </a:r>
        </a:p>
      </dsp:txBody>
      <dsp:txXfrm>
        <a:off x="1622360" y="1594586"/>
        <a:ext cx="1938467" cy="495415"/>
      </dsp:txXfrm>
    </dsp:sp>
    <dsp:sp modelId="{8EE4E46C-CF2B-414D-9FCE-62C9CB55D4BE}">
      <dsp:nvSpPr>
        <dsp:cNvPr id="0" name=""/>
        <dsp:cNvSpPr/>
      </dsp:nvSpPr>
      <dsp:spPr>
        <a:xfrm rot="5400000">
          <a:off x="2492923" y="2118570"/>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20551" y="2138304"/>
        <a:ext cx="142084" cy="138138"/>
      </dsp:txXfrm>
    </dsp:sp>
    <dsp:sp modelId="{6179A01C-4CF6-8045-97C9-E443A2FCDBF0}">
      <dsp:nvSpPr>
        <dsp:cNvPr id="0" name=""/>
        <dsp:cNvSpPr/>
      </dsp:nvSpPr>
      <dsp:spPr>
        <a:xfrm>
          <a:off x="1606947" y="2368535"/>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Review</a:t>
          </a:r>
        </a:p>
      </dsp:txBody>
      <dsp:txXfrm>
        <a:off x="1622360" y="2383948"/>
        <a:ext cx="1938467" cy="495415"/>
      </dsp:txXfrm>
    </dsp:sp>
    <dsp:sp modelId="{B409AFAA-682D-114D-9B7B-CB1787F46C97}">
      <dsp:nvSpPr>
        <dsp:cNvPr id="0" name=""/>
        <dsp:cNvSpPr/>
      </dsp:nvSpPr>
      <dsp:spPr>
        <a:xfrm rot="5400000">
          <a:off x="2492923" y="2907932"/>
          <a:ext cx="197340" cy="236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rot="-5400000">
        <a:off x="2520551" y="2927666"/>
        <a:ext cx="142084" cy="138138"/>
      </dsp:txXfrm>
    </dsp:sp>
    <dsp:sp modelId="{64CB41B3-6245-4A48-9292-D789A89B69C5}">
      <dsp:nvSpPr>
        <dsp:cNvPr id="0" name=""/>
        <dsp:cNvSpPr/>
      </dsp:nvSpPr>
      <dsp:spPr>
        <a:xfrm>
          <a:off x="1606947" y="3157897"/>
          <a:ext cx="1969293" cy="52624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Purchase Complete</a:t>
          </a:r>
        </a:p>
      </dsp:txBody>
      <dsp:txXfrm>
        <a:off x="1622360" y="3173310"/>
        <a:ext cx="1938467" cy="4954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9017B-D8B3-C546-92DC-76A88550CD52}">
      <dsp:nvSpPr>
        <dsp:cNvPr id="0" name=""/>
        <dsp:cNvSpPr/>
      </dsp:nvSpPr>
      <dsp:spPr>
        <a:xfrm>
          <a:off x="51" y="7012"/>
          <a:ext cx="4913783"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2018</a:t>
          </a:r>
        </a:p>
      </dsp:txBody>
      <dsp:txXfrm>
        <a:off x="51" y="7012"/>
        <a:ext cx="4913783" cy="604800"/>
      </dsp:txXfrm>
    </dsp:sp>
    <dsp:sp modelId="{3E5DAED5-D51B-3D4E-88AC-6930A963D7A9}">
      <dsp:nvSpPr>
        <dsp:cNvPr id="0" name=""/>
        <dsp:cNvSpPr/>
      </dsp:nvSpPr>
      <dsp:spPr>
        <a:xfrm>
          <a:off x="51" y="611812"/>
          <a:ext cx="4913783" cy="373251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150000"/>
            </a:lnSpc>
            <a:spcBef>
              <a:spcPct val="0"/>
            </a:spcBef>
            <a:spcAft>
              <a:spcPct val="15000"/>
            </a:spcAft>
            <a:buChar char="•"/>
          </a:pPr>
          <a:r>
            <a:rPr lang="en-US" sz="2400" kern="1200"/>
            <a:t>Funnel Conversion Rate = 16.89%</a:t>
          </a:r>
        </a:p>
        <a:p>
          <a:pPr marL="228600" lvl="1" indent="-228600" algn="l" defTabSz="1066800">
            <a:lnSpc>
              <a:spcPct val="150000"/>
            </a:lnSpc>
            <a:spcBef>
              <a:spcPct val="0"/>
            </a:spcBef>
            <a:spcAft>
              <a:spcPct val="15000"/>
            </a:spcAft>
            <a:buChar char="•"/>
          </a:pPr>
          <a:r>
            <a:rPr lang="en-US" sz="2400" kern="1200"/>
            <a:t>Highest Conversion = 3.39% May</a:t>
          </a:r>
        </a:p>
        <a:p>
          <a:pPr marL="228600" lvl="1" indent="-228600" algn="l" defTabSz="1066800">
            <a:lnSpc>
              <a:spcPct val="150000"/>
            </a:lnSpc>
            <a:spcBef>
              <a:spcPct val="0"/>
            </a:spcBef>
            <a:spcAft>
              <a:spcPct val="15000"/>
            </a:spcAft>
            <a:buChar char="•"/>
          </a:pPr>
          <a:r>
            <a:rPr lang="en-US" sz="2400" kern="1200"/>
            <a:t>Lowest Conversion = 0.1% November</a:t>
          </a:r>
        </a:p>
        <a:p>
          <a:pPr marL="228600" lvl="1" indent="-228600" algn="l" defTabSz="1066800">
            <a:lnSpc>
              <a:spcPct val="150000"/>
            </a:lnSpc>
            <a:spcBef>
              <a:spcPct val="0"/>
            </a:spcBef>
            <a:spcAft>
              <a:spcPct val="15000"/>
            </a:spcAft>
            <a:buChar char="•"/>
          </a:pPr>
          <a:r>
            <a:rPr lang="en-US" sz="2400" kern="1200"/>
            <a:t>Average Conversion = 1.78% </a:t>
          </a:r>
          <a:endParaRPr lang="en-US" sz="2900" kern="1200"/>
        </a:p>
      </dsp:txBody>
      <dsp:txXfrm>
        <a:off x="51" y="611812"/>
        <a:ext cx="4913783" cy="3732513"/>
      </dsp:txXfrm>
    </dsp:sp>
    <dsp:sp modelId="{8C61F16F-28C3-3041-89C6-99A0DA3027B4}">
      <dsp:nvSpPr>
        <dsp:cNvPr id="0" name=""/>
        <dsp:cNvSpPr/>
      </dsp:nvSpPr>
      <dsp:spPr>
        <a:xfrm>
          <a:off x="5601764" y="7012"/>
          <a:ext cx="4913783" cy="6048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b="1" kern="1200"/>
            <a:t>2019</a:t>
          </a:r>
        </a:p>
      </dsp:txBody>
      <dsp:txXfrm>
        <a:off x="5601764" y="7012"/>
        <a:ext cx="4913783" cy="604800"/>
      </dsp:txXfrm>
    </dsp:sp>
    <dsp:sp modelId="{460D4FF4-CC6E-FD4A-8955-50F4B3B29A5F}">
      <dsp:nvSpPr>
        <dsp:cNvPr id="0" name=""/>
        <dsp:cNvSpPr/>
      </dsp:nvSpPr>
      <dsp:spPr>
        <a:xfrm>
          <a:off x="5601764" y="611812"/>
          <a:ext cx="4913783" cy="373251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150000"/>
            </a:lnSpc>
            <a:spcBef>
              <a:spcPct val="0"/>
            </a:spcBef>
            <a:spcAft>
              <a:spcPct val="15000"/>
            </a:spcAft>
            <a:buChar char="•"/>
          </a:pPr>
          <a:r>
            <a:rPr lang="en-US" sz="2400" kern="1200"/>
            <a:t>Funnel Conversion Rate = 1.23%</a:t>
          </a:r>
        </a:p>
        <a:p>
          <a:pPr marL="228600" lvl="1" indent="-228600" algn="l" defTabSz="1066800">
            <a:lnSpc>
              <a:spcPct val="150000"/>
            </a:lnSpc>
            <a:spcBef>
              <a:spcPct val="0"/>
            </a:spcBef>
            <a:spcAft>
              <a:spcPct val="15000"/>
            </a:spcAft>
            <a:buChar char="•"/>
          </a:pPr>
          <a:r>
            <a:rPr lang="en-US" sz="2400" kern="1200"/>
            <a:t>Highest Conversion = 0.21% December</a:t>
          </a:r>
        </a:p>
        <a:p>
          <a:pPr marL="228600" lvl="1" indent="-228600" algn="l" defTabSz="1066800">
            <a:lnSpc>
              <a:spcPct val="150000"/>
            </a:lnSpc>
            <a:spcBef>
              <a:spcPct val="0"/>
            </a:spcBef>
            <a:spcAft>
              <a:spcPct val="15000"/>
            </a:spcAft>
            <a:buChar char="•"/>
          </a:pPr>
          <a:r>
            <a:rPr lang="en-US" sz="2400" kern="1200"/>
            <a:t>Lowest Conversion = 0.1% February</a:t>
          </a:r>
        </a:p>
        <a:p>
          <a:pPr marL="228600" lvl="1" indent="-228600" algn="l" defTabSz="1066800">
            <a:lnSpc>
              <a:spcPct val="150000"/>
            </a:lnSpc>
            <a:spcBef>
              <a:spcPct val="0"/>
            </a:spcBef>
            <a:spcAft>
              <a:spcPct val="15000"/>
            </a:spcAft>
            <a:buChar char="•"/>
          </a:pPr>
          <a:r>
            <a:rPr lang="en-US" sz="2400" kern="1200"/>
            <a:t>Average Conversion = 0.14%</a:t>
          </a:r>
        </a:p>
        <a:p>
          <a:pPr marL="228600" lvl="1" indent="-228600" algn="l" defTabSz="1155700">
            <a:lnSpc>
              <a:spcPct val="90000"/>
            </a:lnSpc>
            <a:spcBef>
              <a:spcPct val="0"/>
            </a:spcBef>
            <a:spcAft>
              <a:spcPct val="15000"/>
            </a:spcAft>
            <a:buChar char="•"/>
          </a:pPr>
          <a:endParaRPr lang="en-US" sz="2600" kern="1200"/>
        </a:p>
      </dsp:txBody>
      <dsp:txXfrm>
        <a:off x="5601764" y="611812"/>
        <a:ext cx="4913783" cy="37325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C2EA5-55CA-1443-BA36-EF98C199C237}">
      <dsp:nvSpPr>
        <dsp:cNvPr id="0" name=""/>
        <dsp:cNvSpPr/>
      </dsp:nvSpPr>
      <dsp:spPr>
        <a:xfrm>
          <a:off x="0" y="623"/>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7F5BF2-9054-C74F-A3F0-B8B1B80543BB}">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u="sng" kern="1200"/>
            <a:t>Direct &gt; Direct</a:t>
          </a:r>
          <a:r>
            <a:rPr lang="en-US" sz="2800" b="0" u="none" kern="1200"/>
            <a:t>   </a:t>
          </a:r>
          <a:r>
            <a:rPr lang="en-US" sz="2400" b="1" kern="1200">
              <a:solidFill>
                <a:schemeClr val="accent6">
                  <a:lumMod val="75000"/>
                </a:schemeClr>
              </a:solidFill>
            </a:rPr>
            <a:t>12,562     </a:t>
          </a:r>
          <a:r>
            <a:rPr lang="en-US" sz="2400" b="1" kern="1200">
              <a:solidFill>
                <a:srgbClr val="0070C0"/>
              </a:solidFill>
            </a:rPr>
            <a:t>5,884</a:t>
          </a:r>
          <a:r>
            <a:rPr lang="en-US" sz="2400" kern="1200"/>
            <a:t>     </a:t>
          </a:r>
          <a:r>
            <a:rPr lang="en-US" sz="2400" b="1" kern="1200">
              <a:solidFill>
                <a:srgbClr val="C00000"/>
              </a:solidFill>
            </a:rPr>
            <a:t>(53.16%) </a:t>
          </a:r>
          <a:endParaRPr lang="en-US" sz="3200" b="1" kern="1200">
            <a:solidFill>
              <a:srgbClr val="C00000"/>
            </a:solidFill>
          </a:endParaRPr>
        </a:p>
      </dsp:txBody>
      <dsp:txXfrm>
        <a:off x="0" y="623"/>
        <a:ext cx="6492875" cy="1020830"/>
      </dsp:txXfrm>
    </dsp:sp>
    <dsp:sp modelId="{2F3638A3-2C1B-A843-961C-A0F63597518E}">
      <dsp:nvSpPr>
        <dsp:cNvPr id="0" name=""/>
        <dsp:cNvSpPr/>
      </dsp:nvSpPr>
      <dsp:spPr>
        <a:xfrm>
          <a:off x="0" y="1021453"/>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204FE2-9739-714B-BE04-D25C6ABED714}">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u="sng" kern="1200"/>
            <a:t>Organic Search &gt; Direct</a:t>
          </a:r>
          <a:r>
            <a:rPr lang="en-US" sz="2800" kern="1200"/>
            <a:t> </a:t>
          </a:r>
          <a:r>
            <a:rPr lang="en-US" sz="2400" b="1" kern="1200">
              <a:solidFill>
                <a:schemeClr val="accent6">
                  <a:lumMod val="75000"/>
                </a:schemeClr>
              </a:solidFill>
            </a:rPr>
            <a:t>8,274</a:t>
          </a:r>
          <a:r>
            <a:rPr lang="en-US" sz="2400" b="1" kern="1200"/>
            <a:t>  </a:t>
          </a:r>
          <a:r>
            <a:rPr lang="en-US" sz="2400" b="1" kern="1200">
              <a:solidFill>
                <a:srgbClr val="0070C0"/>
              </a:solidFill>
            </a:rPr>
            <a:t>5,594</a:t>
          </a:r>
          <a:r>
            <a:rPr lang="en-US" sz="2400" b="1" kern="1200"/>
            <a:t>  </a:t>
          </a:r>
          <a:r>
            <a:rPr lang="en-US" sz="2400" b="1" kern="1200">
              <a:solidFill>
                <a:srgbClr val="C00000"/>
              </a:solidFill>
            </a:rPr>
            <a:t>(32.41%)</a:t>
          </a:r>
          <a:endParaRPr lang="en-US" sz="2800" b="1" kern="1200">
            <a:solidFill>
              <a:srgbClr val="C00000"/>
            </a:solidFill>
          </a:endParaRPr>
        </a:p>
      </dsp:txBody>
      <dsp:txXfrm>
        <a:off x="0" y="1021453"/>
        <a:ext cx="6492875" cy="1020830"/>
      </dsp:txXfrm>
    </dsp:sp>
    <dsp:sp modelId="{62735E92-B2F4-7F48-866A-377219E27530}">
      <dsp:nvSpPr>
        <dsp:cNvPr id="0" name=""/>
        <dsp:cNvSpPr/>
      </dsp:nvSpPr>
      <dsp:spPr>
        <a:xfrm>
          <a:off x="0" y="2042284"/>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12900-9DB2-8546-92C5-5EA5F84692B0}">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u="sng" kern="1200"/>
            <a:t>Referral &gt; Direct</a:t>
          </a:r>
          <a:r>
            <a:rPr lang="en-US" sz="2800" u="none" kern="1200"/>
            <a:t>   </a:t>
          </a:r>
          <a:r>
            <a:rPr lang="en-US" sz="2400" b="1" kern="1200">
              <a:solidFill>
                <a:schemeClr val="accent6">
                  <a:lumMod val="75000"/>
                </a:schemeClr>
              </a:solidFill>
            </a:rPr>
            <a:t>10,827</a:t>
          </a:r>
          <a:r>
            <a:rPr lang="en-US" sz="2400" b="1" kern="1200"/>
            <a:t>   </a:t>
          </a:r>
          <a:r>
            <a:rPr lang="en-US" sz="2400" b="1" kern="1200">
              <a:solidFill>
                <a:srgbClr val="0070C0"/>
              </a:solidFill>
            </a:rPr>
            <a:t>5,318</a:t>
          </a:r>
          <a:r>
            <a:rPr lang="en-US" sz="2400" b="1" kern="1200"/>
            <a:t>    </a:t>
          </a:r>
          <a:r>
            <a:rPr lang="en-US" sz="2400" b="1" kern="1200">
              <a:solidFill>
                <a:srgbClr val="C00000"/>
              </a:solidFill>
            </a:rPr>
            <a:t>(50.88%)</a:t>
          </a:r>
          <a:endParaRPr lang="en-US" sz="3000" b="1" kern="1200">
            <a:solidFill>
              <a:srgbClr val="C00000"/>
            </a:solidFill>
          </a:endParaRPr>
        </a:p>
      </dsp:txBody>
      <dsp:txXfrm>
        <a:off x="0" y="2042284"/>
        <a:ext cx="6492875" cy="1020830"/>
      </dsp:txXfrm>
    </dsp:sp>
    <dsp:sp modelId="{6FC94A51-B845-5D47-9F28-A4ADEB882C96}">
      <dsp:nvSpPr>
        <dsp:cNvPr id="0" name=""/>
        <dsp:cNvSpPr/>
      </dsp:nvSpPr>
      <dsp:spPr>
        <a:xfrm>
          <a:off x="0" y="3063115"/>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E4E7CF-60C4-7D49-A8D6-B06856CCBEE2}">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u="sng" kern="1200"/>
            <a:t>Direct &gt; Direct &gt; Direct</a:t>
          </a:r>
          <a:r>
            <a:rPr lang="en-US" sz="2800" u="none" kern="1200"/>
            <a:t>  </a:t>
          </a:r>
          <a:r>
            <a:rPr lang="en-US" sz="2400" b="1" u="none" kern="1200">
              <a:solidFill>
                <a:schemeClr val="accent6">
                  <a:lumMod val="75000"/>
                </a:schemeClr>
              </a:solidFill>
            </a:rPr>
            <a:t>5,921</a:t>
          </a:r>
          <a:r>
            <a:rPr lang="en-US" sz="2400" b="1" kern="1200"/>
            <a:t>   </a:t>
          </a:r>
          <a:r>
            <a:rPr lang="en-US" sz="2400" b="1" kern="1200">
              <a:solidFill>
                <a:srgbClr val="0070C0"/>
              </a:solidFill>
            </a:rPr>
            <a:t>2,591</a:t>
          </a:r>
          <a:r>
            <a:rPr lang="en-US" sz="2400" b="1" kern="1200"/>
            <a:t>   </a:t>
          </a:r>
          <a:r>
            <a:rPr lang="en-US" sz="2400" b="1" kern="1200">
              <a:solidFill>
                <a:srgbClr val="C00000"/>
              </a:solidFill>
            </a:rPr>
            <a:t>(56.24)</a:t>
          </a:r>
          <a:endParaRPr lang="en-US" sz="2800" b="1" kern="1200">
            <a:solidFill>
              <a:srgbClr val="C00000"/>
            </a:solidFill>
          </a:endParaRPr>
        </a:p>
      </dsp:txBody>
      <dsp:txXfrm>
        <a:off x="0" y="3063115"/>
        <a:ext cx="6492875" cy="1020830"/>
      </dsp:txXfrm>
    </dsp:sp>
    <dsp:sp modelId="{BC01F3E0-F6E4-8F49-A0E9-246A029A7C4A}">
      <dsp:nvSpPr>
        <dsp:cNvPr id="0" name=""/>
        <dsp:cNvSpPr/>
      </dsp:nvSpPr>
      <dsp:spPr>
        <a:xfrm>
          <a:off x="0" y="4083946"/>
          <a:ext cx="649287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D04745-4F94-1F4F-B7B1-7A9CA35DA26F}">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u="sng" kern="1200"/>
            <a:t>Referral &gt; Direct &gt; Direct</a:t>
          </a:r>
          <a:r>
            <a:rPr lang="en-US" sz="2800" kern="1200"/>
            <a:t>  </a:t>
          </a:r>
          <a:r>
            <a:rPr lang="en-US" sz="2400" b="1" kern="1200">
              <a:solidFill>
                <a:schemeClr val="accent6">
                  <a:lumMod val="75000"/>
                </a:schemeClr>
              </a:solidFill>
            </a:rPr>
            <a:t>4,812</a:t>
          </a:r>
          <a:r>
            <a:rPr lang="en-US" sz="2400" b="1" kern="1200"/>
            <a:t>  </a:t>
          </a:r>
          <a:r>
            <a:rPr lang="en-US" sz="2400" b="1" kern="1200">
              <a:solidFill>
                <a:srgbClr val="0070C0"/>
              </a:solidFill>
            </a:rPr>
            <a:t>2,478</a:t>
          </a:r>
          <a:r>
            <a:rPr lang="en-US" sz="2400" b="1" kern="1200"/>
            <a:t>  </a:t>
          </a:r>
          <a:r>
            <a:rPr lang="en-US" sz="2400" b="1" kern="1200">
              <a:solidFill>
                <a:srgbClr val="C00000"/>
              </a:solidFill>
            </a:rPr>
            <a:t>(48.50)</a:t>
          </a:r>
          <a:endParaRPr lang="en-US" sz="2800" b="1" kern="1200">
            <a:solidFill>
              <a:srgbClr val="C00000"/>
            </a:solidFill>
          </a:endParaRP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18D97-ECA7-9643-8DA8-92637258D17C}"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750F9-9406-184D-B742-0D908F4B271F}" type="slidenum">
              <a:rPr lang="en-US" smtClean="0"/>
              <a:t>‹#›</a:t>
            </a:fld>
            <a:endParaRPr lang="en-US"/>
          </a:p>
        </p:txBody>
      </p:sp>
    </p:spTree>
    <p:extLst>
      <p:ext uri="{BB962C8B-B14F-4D97-AF65-F5344CB8AC3E}">
        <p14:creationId xmlns:p14="http://schemas.microsoft.com/office/powerpoint/2010/main" val="324655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lumMod val="75000"/>
                  </a:schemeClr>
                </a:solidFill>
              </a:rPr>
              <a:t>The funnel shows session level data. The first numbers tell us the number of sessions or visits entering in each step. This is followed by the sessions exiting or dropping out at each step. The percentages tell us the percentage of sessions proceeding to each step.</a:t>
            </a:r>
          </a:p>
          <a:p>
            <a:r>
              <a:rPr lang="en-US" dirty="0"/>
              <a:t>For 2018, only 29.88% sessions continue to billing &amp; shipping. This step has the highest drop overall in the funnel. For 2019, a similar trend is observed. 22.11% sessions continue to billing &amp; shipping after cart additions. Additionally, it is observed that just 16.13% sessions continue to review their purchase, this was not the case on 2018.  However, once sessions are past the Payment and Review page, they are most likely to result in the purchase completion. While the overall trend is the same for 2019, only around 61% of the sessions result in purchase completion after having reached the Review page. </a:t>
            </a:r>
            <a:endParaRPr lang="en-US" dirty="0">
              <a:cs typeface="Calibri"/>
            </a:endParaRPr>
          </a:p>
          <a:p>
            <a:endParaRPr lang="en-US" dirty="0">
              <a:solidFill>
                <a:schemeClr val="accent6">
                  <a:lumMod val="75000"/>
                </a:schemeClr>
              </a:solidFill>
              <a:cs typeface="Calibri"/>
            </a:endParaRPr>
          </a:p>
          <a:p>
            <a:endParaRPr lang="en-US" dirty="0">
              <a:solidFill>
                <a:schemeClr val="accent6">
                  <a:lumMod val="75000"/>
                </a:schemeClr>
              </a:solidFill>
            </a:endParaRPr>
          </a:p>
          <a:p>
            <a:r>
              <a:rPr lang="en-US" dirty="0">
                <a:solidFill>
                  <a:schemeClr val="accent6">
                    <a:lumMod val="75000"/>
                  </a:schemeClr>
                </a:solidFill>
              </a:rPr>
              <a:t>For 2018, Goal; i.e. ”Purchase Complete” was completed in 18,297 sessions and the Funnel Conversion Rate was 16.89%.</a:t>
            </a:r>
            <a:endParaRPr lang="en-US" dirty="0">
              <a:solidFill>
                <a:schemeClr val="accent6">
                  <a:lumMod val="75000"/>
                </a:schemeClr>
              </a:solidFill>
              <a:cs typeface="Calibri"/>
            </a:endParaRPr>
          </a:p>
          <a:p>
            <a:r>
              <a:rPr lang="en-US" dirty="0">
                <a:solidFill>
                  <a:schemeClr val="accent6">
                    <a:lumMod val="75000"/>
                  </a:schemeClr>
                </a:solidFill>
              </a:rPr>
              <a:t>For 2019, Goal was completed in 1,160 sessions, whereas the Funnel Conversion Rate was just 1.23%.</a:t>
            </a:r>
            <a:endParaRPr lang="en-US" dirty="0">
              <a:solidFill>
                <a:schemeClr val="accent6">
                  <a:lumMod val="75000"/>
                </a:schemeClr>
              </a:solidFill>
              <a:cs typeface="Calibri"/>
            </a:endParaRPr>
          </a:p>
          <a:p>
            <a:r>
              <a:rPr lang="en-US" dirty="0">
                <a:solidFill>
                  <a:schemeClr val="accent6">
                    <a:lumMod val="75000"/>
                  </a:schemeClr>
                </a:solidFill>
              </a:rPr>
              <a:t>Data shows an alarming decline in conversions for year 2019 as compared to its previous year’s performance. </a:t>
            </a:r>
            <a:endParaRPr lang="en-US" dirty="0">
              <a:solidFill>
                <a:schemeClr val="accent6">
                  <a:lumMod val="75000"/>
                </a:schemeClr>
              </a:solidFill>
              <a:cs typeface="Calibri" panose="020F0502020204030204"/>
            </a:endParaRPr>
          </a:p>
          <a:p>
            <a:endParaRPr lang="en-US" dirty="0">
              <a:solidFill>
                <a:schemeClr val="accent6">
                  <a:lumMod val="75000"/>
                </a:schemeClr>
              </a:solidFill>
              <a:cs typeface="Calibri" panose="020F0502020204030204"/>
            </a:endParaRPr>
          </a:p>
        </p:txBody>
      </p:sp>
      <p:sp>
        <p:nvSpPr>
          <p:cNvPr id="4" name="Slide Number Placeholder 3"/>
          <p:cNvSpPr>
            <a:spLocks noGrp="1"/>
          </p:cNvSpPr>
          <p:nvPr>
            <p:ph type="sldNum" sz="quarter" idx="5"/>
          </p:nvPr>
        </p:nvSpPr>
        <p:spPr/>
        <p:txBody>
          <a:bodyPr/>
          <a:lstStyle/>
          <a:p>
            <a:fld id="{BB6750F9-9406-184D-B742-0D908F4B271F}" type="slidenum">
              <a:rPr lang="en-US" smtClean="0"/>
              <a:t>2</a:t>
            </a:fld>
            <a:endParaRPr lang="en-US"/>
          </a:p>
        </p:txBody>
      </p:sp>
    </p:spTree>
    <p:extLst>
      <p:ext uri="{BB962C8B-B14F-4D97-AF65-F5344CB8AC3E}">
        <p14:creationId xmlns:p14="http://schemas.microsoft.com/office/powerpoint/2010/main" val="1191944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tried to identify if any seasonal trends were observed. No such trends were seen as the months with lowest and highest conversion for both the years are different. Also, there is a significant decline in overall and average conversion rate for 2019 as compared to 2018. </a:t>
            </a:r>
          </a:p>
          <a:p>
            <a:r>
              <a:rPr lang="en-US" dirty="0"/>
              <a:t>Average Conversion?</a:t>
            </a:r>
          </a:p>
          <a:p>
            <a:r>
              <a:rPr lang="en-US" dirty="0"/>
              <a:t>Confused on how to use average and overall funnel conversion rate</a:t>
            </a:r>
          </a:p>
        </p:txBody>
      </p:sp>
      <p:sp>
        <p:nvSpPr>
          <p:cNvPr id="4" name="Slide Number Placeholder 3"/>
          <p:cNvSpPr>
            <a:spLocks noGrp="1"/>
          </p:cNvSpPr>
          <p:nvPr>
            <p:ph type="sldNum" sz="quarter" idx="5"/>
          </p:nvPr>
        </p:nvSpPr>
        <p:spPr/>
        <p:txBody>
          <a:bodyPr/>
          <a:lstStyle/>
          <a:p>
            <a:fld id="{BB6750F9-9406-184D-B742-0D908F4B271F}" type="slidenum">
              <a:rPr lang="en-US" smtClean="0"/>
              <a:t>3</a:t>
            </a:fld>
            <a:endParaRPr lang="en-US"/>
          </a:p>
        </p:txBody>
      </p:sp>
    </p:spTree>
    <p:extLst>
      <p:ext uri="{BB962C8B-B14F-4D97-AF65-F5344CB8AC3E}">
        <p14:creationId xmlns:p14="http://schemas.microsoft.com/office/powerpoint/2010/main" val="26997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top 5 conversion paths, it is observed that mostly ‘direct’ is the medium through which we are getting conversion on our website. </a:t>
            </a:r>
          </a:p>
          <a:p>
            <a:r>
              <a:rPr lang="en-US" dirty="0"/>
              <a:t>Suggestions: Advertise to get traffic and conversions from other mediums as well and just rely on direct or organic search. For example; paid search, google ads, </a:t>
            </a:r>
            <a:r>
              <a:rPr lang="en-US" dirty="0" err="1"/>
              <a:t>facebook</a:t>
            </a:r>
            <a:r>
              <a:rPr lang="en-US" dirty="0"/>
              <a:t> ads, </a:t>
            </a:r>
            <a:r>
              <a:rPr lang="en-US" dirty="0" err="1"/>
              <a:t>pla’s</a:t>
            </a:r>
            <a:endParaRPr lang="en-US" dirty="0"/>
          </a:p>
        </p:txBody>
      </p:sp>
      <p:sp>
        <p:nvSpPr>
          <p:cNvPr id="4" name="Slide Number Placeholder 3"/>
          <p:cNvSpPr>
            <a:spLocks noGrp="1"/>
          </p:cNvSpPr>
          <p:nvPr>
            <p:ph type="sldNum" sz="quarter" idx="5"/>
          </p:nvPr>
        </p:nvSpPr>
        <p:spPr/>
        <p:txBody>
          <a:bodyPr/>
          <a:lstStyle/>
          <a:p>
            <a:fld id="{BB6750F9-9406-184D-B742-0D908F4B271F}" type="slidenum">
              <a:rPr lang="en-US" smtClean="0"/>
              <a:t>4</a:t>
            </a:fld>
            <a:endParaRPr lang="en-US"/>
          </a:p>
        </p:txBody>
      </p:sp>
    </p:spTree>
    <p:extLst>
      <p:ext uri="{BB962C8B-B14F-4D97-AF65-F5344CB8AC3E}">
        <p14:creationId xmlns:p14="http://schemas.microsoft.com/office/powerpoint/2010/main" val="35837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path is the same for both years, but</a:t>
            </a:r>
          </a:p>
          <a:p>
            <a:r>
              <a:rPr lang="en-US" dirty="0"/>
              <a:t>The company’s Highest Drop in absolute terms is also from the same path = (6,678) which indicates that the overall performance for this path is poor in 2019 as compared to 2018.</a:t>
            </a:r>
          </a:p>
          <a:p>
            <a:r>
              <a:rPr lang="en-US" dirty="0"/>
              <a:t>There are no new conversion paths that could have increased sessions on our website. Dive into this</a:t>
            </a:r>
          </a:p>
        </p:txBody>
      </p:sp>
      <p:sp>
        <p:nvSpPr>
          <p:cNvPr id="4" name="Slide Number Placeholder 3"/>
          <p:cNvSpPr>
            <a:spLocks noGrp="1"/>
          </p:cNvSpPr>
          <p:nvPr>
            <p:ph type="sldNum" sz="quarter" idx="5"/>
          </p:nvPr>
        </p:nvSpPr>
        <p:spPr/>
        <p:txBody>
          <a:bodyPr/>
          <a:lstStyle/>
          <a:p>
            <a:fld id="{BB6750F9-9406-184D-B742-0D908F4B271F}" type="slidenum">
              <a:rPr lang="en-US" smtClean="0"/>
              <a:t>5</a:t>
            </a:fld>
            <a:endParaRPr lang="en-US"/>
          </a:p>
        </p:txBody>
      </p:sp>
    </p:spTree>
    <p:extLst>
      <p:ext uri="{BB962C8B-B14F-4D97-AF65-F5344CB8AC3E}">
        <p14:creationId xmlns:p14="http://schemas.microsoft.com/office/powerpoint/2010/main" val="2137672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table shows consistent trends of declining conversion performance in 2019 as compared to 2018. However, the very high percentage changes for Direct and Referral are alarming. Due to the very low Conversion Rate of 0.003% for Referral in 2019 could either be due to some error/missing data, or </a:t>
            </a:r>
            <a:r>
              <a:rPr lang="en-US" dirty="0" err="1"/>
              <a:t>Meowingtons</a:t>
            </a:r>
            <a:r>
              <a:rPr lang="en-US" dirty="0"/>
              <a:t> needs to focus on identifying its performance from this channel. </a:t>
            </a:r>
          </a:p>
          <a:p>
            <a:r>
              <a:rPr lang="en-US" dirty="0"/>
              <a:t>Even direct search which was a top conversion path for 2018 has seen a decline, ad spending for social and paid search could help in getting these numbers up</a:t>
            </a:r>
          </a:p>
        </p:txBody>
      </p:sp>
      <p:sp>
        <p:nvSpPr>
          <p:cNvPr id="4" name="Slide Number Placeholder 3"/>
          <p:cNvSpPr>
            <a:spLocks noGrp="1"/>
          </p:cNvSpPr>
          <p:nvPr>
            <p:ph type="sldNum" sz="quarter" idx="5"/>
          </p:nvPr>
        </p:nvSpPr>
        <p:spPr/>
        <p:txBody>
          <a:bodyPr/>
          <a:lstStyle/>
          <a:p>
            <a:fld id="{BB6750F9-9406-184D-B742-0D908F4B271F}" type="slidenum">
              <a:rPr lang="en-US" smtClean="0"/>
              <a:t>6</a:t>
            </a:fld>
            <a:endParaRPr lang="en-US"/>
          </a:p>
        </p:txBody>
      </p:sp>
    </p:spTree>
    <p:extLst>
      <p:ext uri="{BB962C8B-B14F-4D97-AF65-F5344CB8AC3E}">
        <p14:creationId xmlns:p14="http://schemas.microsoft.com/office/powerpoint/2010/main" val="333493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only positive significant change in conversion for year 2019 is from the Social Channel Twitter. </a:t>
            </a:r>
          </a:p>
          <a:p>
            <a:endParaRPr lang="en-US">
              <a:cs typeface="Calibri"/>
            </a:endParaRPr>
          </a:p>
        </p:txBody>
      </p:sp>
      <p:sp>
        <p:nvSpPr>
          <p:cNvPr id="4" name="Slide Number Placeholder 3"/>
          <p:cNvSpPr>
            <a:spLocks noGrp="1"/>
          </p:cNvSpPr>
          <p:nvPr>
            <p:ph type="sldNum" sz="quarter" idx="5"/>
          </p:nvPr>
        </p:nvSpPr>
        <p:spPr/>
        <p:txBody>
          <a:bodyPr/>
          <a:lstStyle/>
          <a:p>
            <a:fld id="{BB6750F9-9406-184D-B742-0D908F4B271F}" type="slidenum">
              <a:rPr lang="en-US" smtClean="0"/>
              <a:t>7</a:t>
            </a:fld>
            <a:endParaRPr lang="en-US"/>
          </a:p>
        </p:txBody>
      </p:sp>
    </p:spTree>
    <p:extLst>
      <p:ext uri="{BB962C8B-B14F-4D97-AF65-F5344CB8AC3E}">
        <p14:creationId xmlns:p14="http://schemas.microsoft.com/office/powerpoint/2010/main" val="265885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Highest Impact on Demand and decline in revenue is from Conversion, followed by </a:t>
            </a:r>
            <a:r>
              <a:rPr lang="en-US" dirty="0" err="1"/>
              <a:t>aov</a:t>
            </a:r>
            <a:r>
              <a:rPr lang="en-US" dirty="0"/>
              <a:t> and </a:t>
            </a:r>
            <a:r>
              <a:rPr lang="en-US" dirty="0" err="1"/>
              <a:t>lastl</a:t>
            </a:r>
            <a:r>
              <a:rPr lang="en-US" dirty="0"/>
              <a:t> visits/sessions.. </a:t>
            </a:r>
          </a:p>
          <a:p>
            <a:endParaRPr lang="en-US" dirty="0"/>
          </a:p>
        </p:txBody>
      </p:sp>
      <p:sp>
        <p:nvSpPr>
          <p:cNvPr id="4" name="Slide Number Placeholder 3"/>
          <p:cNvSpPr>
            <a:spLocks noGrp="1"/>
          </p:cNvSpPr>
          <p:nvPr>
            <p:ph type="sldNum" sz="quarter" idx="5"/>
          </p:nvPr>
        </p:nvSpPr>
        <p:spPr/>
        <p:txBody>
          <a:bodyPr/>
          <a:lstStyle/>
          <a:p>
            <a:fld id="{BB6750F9-9406-184D-B742-0D908F4B271F}" type="slidenum">
              <a:rPr lang="en-US" smtClean="0"/>
              <a:t>9</a:t>
            </a:fld>
            <a:endParaRPr lang="en-US"/>
          </a:p>
        </p:txBody>
      </p:sp>
    </p:spTree>
    <p:extLst>
      <p:ext uri="{BB962C8B-B14F-4D97-AF65-F5344CB8AC3E}">
        <p14:creationId xmlns:p14="http://schemas.microsoft.com/office/powerpoint/2010/main" val="7365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35D0-E399-F84D-BBCD-70878E3253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1990E6-1B6E-A640-A19E-7C0A86AED1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E83E93-4CBB-6B4F-ADB8-59DF9D3159C6}"/>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5" name="Footer Placeholder 4">
            <a:extLst>
              <a:ext uri="{FF2B5EF4-FFF2-40B4-BE49-F238E27FC236}">
                <a16:creationId xmlns:a16="http://schemas.microsoft.com/office/drawing/2014/main" id="{5CD4DF3A-D09F-2D48-B01B-17B2625BE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C7EF4-CAA6-4F4E-BEE6-46A06013FCD9}"/>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206674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51EA-9790-7349-8C26-DBFBD4DB32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B88752-4BB5-CF43-8B43-03AFCCCED1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9C0320-3985-504E-9B91-D674849183BD}"/>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5" name="Footer Placeholder 4">
            <a:extLst>
              <a:ext uri="{FF2B5EF4-FFF2-40B4-BE49-F238E27FC236}">
                <a16:creationId xmlns:a16="http://schemas.microsoft.com/office/drawing/2014/main" id="{F4689F9B-9151-2E4D-A308-49FF0E9610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2B1FD-7966-3949-B2D5-B51548035550}"/>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3008546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0E523B-8258-A546-8787-B2EE2EEEE9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283640-DC6E-D642-AB41-FD5761ADEF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42E3B5-29EE-484F-A983-D079579A0D9E}"/>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5" name="Footer Placeholder 4">
            <a:extLst>
              <a:ext uri="{FF2B5EF4-FFF2-40B4-BE49-F238E27FC236}">
                <a16:creationId xmlns:a16="http://schemas.microsoft.com/office/drawing/2014/main" id="{B5997A3E-9D7F-F344-ADE4-D9DCF67BE4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6FE22-0A3C-534A-B480-5B15755A4491}"/>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410690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ECD3-8235-4F47-9C20-5294731E0A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1825C7-7A9C-5840-B114-82798C5FB0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38047-C723-3E40-A192-28AFA6E4F5C7}"/>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5" name="Footer Placeholder 4">
            <a:extLst>
              <a:ext uri="{FF2B5EF4-FFF2-40B4-BE49-F238E27FC236}">
                <a16:creationId xmlns:a16="http://schemas.microsoft.com/office/drawing/2014/main" id="{CC3D8316-54F1-6F46-AEB2-90E2441FE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07309-3BC7-A54D-AC31-7AFBD3DBB5A0}"/>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125376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EFA3-561A-874D-BA89-5D693D3BFD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E43E4-A567-7643-A59E-8051E15A7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137CC4-8D19-E64E-86C8-A731D6005A0E}"/>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5" name="Footer Placeholder 4">
            <a:extLst>
              <a:ext uri="{FF2B5EF4-FFF2-40B4-BE49-F238E27FC236}">
                <a16:creationId xmlns:a16="http://schemas.microsoft.com/office/drawing/2014/main" id="{42B19307-9612-384F-90D6-8B0F35E82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0856F-94C9-774D-98EF-9DE86815995C}"/>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228422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E865-1432-2246-8F8C-D82BD30CEA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239634-8380-D34A-95D6-059318F1B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B2A55F-C932-164D-ADD1-FEE838C180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0C550A-C827-B746-93AB-B962B474F7AB}"/>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6" name="Footer Placeholder 5">
            <a:extLst>
              <a:ext uri="{FF2B5EF4-FFF2-40B4-BE49-F238E27FC236}">
                <a16:creationId xmlns:a16="http://schemas.microsoft.com/office/drawing/2014/main" id="{020019B7-D529-AA4E-BAA3-657D5DB66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D62184-4A3E-C741-8BBA-8CB8C591BAE7}"/>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3128960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181E-48CF-F143-A5F6-EDF2870B5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8EBED-D6CD-6E42-BC48-850F628D1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0AD2BC-01BA-C647-A230-443795CA35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D10CBB-01DA-AA4B-A4D0-6059E352B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BC798E-DFA3-6B49-9ECC-B0D4DC1512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045B3-014D-0343-BE77-5006E7D92AFA}"/>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8" name="Footer Placeholder 7">
            <a:extLst>
              <a:ext uri="{FF2B5EF4-FFF2-40B4-BE49-F238E27FC236}">
                <a16:creationId xmlns:a16="http://schemas.microsoft.com/office/drawing/2014/main" id="{1ACC2C39-651A-2546-81A2-FFB6EBCAD3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D84BB1-3724-AA4C-A59A-0609E19465CA}"/>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96797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B722-39D8-7B4B-90C2-B4A1FCBB4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15A978-94CF-FB45-953F-2158D9D2DEA0}"/>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4" name="Footer Placeholder 3">
            <a:extLst>
              <a:ext uri="{FF2B5EF4-FFF2-40B4-BE49-F238E27FC236}">
                <a16:creationId xmlns:a16="http://schemas.microsoft.com/office/drawing/2014/main" id="{5A36C7AD-7CE6-7E40-8EE8-C5C8102665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B51531-C541-2F43-BC2B-B27B678FE697}"/>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109653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74661-7D90-5C48-B7CC-B8AD74AA452E}"/>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3" name="Footer Placeholder 2">
            <a:extLst>
              <a:ext uri="{FF2B5EF4-FFF2-40B4-BE49-F238E27FC236}">
                <a16:creationId xmlns:a16="http://schemas.microsoft.com/office/drawing/2014/main" id="{65BCC8CC-1F23-2A46-B43D-606367ED03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E09131-273C-E54B-AA71-DFF3480E7B91}"/>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811484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F558-F170-2C48-BA9E-326E80EA7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EA44CD-4132-F149-95E5-9135983BB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2FFC18-A4A9-834D-A7C5-16FB04F15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76CC6-07AD-B540-B871-7BE9FB247DB1}"/>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6" name="Footer Placeholder 5">
            <a:extLst>
              <a:ext uri="{FF2B5EF4-FFF2-40B4-BE49-F238E27FC236}">
                <a16:creationId xmlns:a16="http://schemas.microsoft.com/office/drawing/2014/main" id="{64E9611E-C803-154F-85F2-30F0DF557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1FA3A1-883B-5048-856C-3AB7527EA700}"/>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34256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D5F2-94AC-B94E-B009-DBACEB042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27E711-4122-1043-84D2-E5F26EF07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795EA3-8086-4446-A3D5-6ECB8D929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C4C1CB-9E2A-5B4F-A2CA-32AEDD5083BA}"/>
              </a:ext>
            </a:extLst>
          </p:cNvPr>
          <p:cNvSpPr>
            <a:spLocks noGrp="1"/>
          </p:cNvSpPr>
          <p:nvPr>
            <p:ph type="dt" sz="half" idx="10"/>
          </p:nvPr>
        </p:nvSpPr>
        <p:spPr/>
        <p:txBody>
          <a:bodyPr/>
          <a:lstStyle/>
          <a:p>
            <a:fld id="{657A7D66-1983-E244-B1C0-706808BF8FA9}" type="datetimeFigureOut">
              <a:rPr lang="en-US" smtClean="0"/>
              <a:t>4/30/2020</a:t>
            </a:fld>
            <a:endParaRPr lang="en-US"/>
          </a:p>
        </p:txBody>
      </p:sp>
      <p:sp>
        <p:nvSpPr>
          <p:cNvPr id="6" name="Footer Placeholder 5">
            <a:extLst>
              <a:ext uri="{FF2B5EF4-FFF2-40B4-BE49-F238E27FC236}">
                <a16:creationId xmlns:a16="http://schemas.microsoft.com/office/drawing/2014/main" id="{D3D419F8-77B0-0F43-BE08-C0CE7F8BA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415D7-686D-1944-9FB0-6A04F6517D71}"/>
              </a:ext>
            </a:extLst>
          </p:cNvPr>
          <p:cNvSpPr>
            <a:spLocks noGrp="1"/>
          </p:cNvSpPr>
          <p:nvPr>
            <p:ph type="sldNum" sz="quarter" idx="12"/>
          </p:nvPr>
        </p:nvSpPr>
        <p:spPr/>
        <p:txBody>
          <a:bodyPr/>
          <a:lstStyle/>
          <a:p>
            <a:fld id="{AA60028D-E7C4-BB4B-B38E-7C75EDB72083}" type="slidenum">
              <a:rPr lang="en-US" smtClean="0"/>
              <a:t>‹#›</a:t>
            </a:fld>
            <a:endParaRPr lang="en-US"/>
          </a:p>
        </p:txBody>
      </p:sp>
    </p:spTree>
    <p:extLst>
      <p:ext uri="{BB962C8B-B14F-4D97-AF65-F5344CB8AC3E}">
        <p14:creationId xmlns:p14="http://schemas.microsoft.com/office/powerpoint/2010/main" val="99240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5D52D-F9D9-B948-998F-22DF5198B8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10ACF6-3E71-524D-B6C2-E538D7A23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DCA3A-C9E8-5449-BE41-7E3804B97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A7D66-1983-E244-B1C0-706808BF8FA9}" type="datetimeFigureOut">
              <a:rPr lang="en-US" smtClean="0"/>
              <a:t>4/30/2020</a:t>
            </a:fld>
            <a:endParaRPr lang="en-US"/>
          </a:p>
        </p:txBody>
      </p:sp>
      <p:sp>
        <p:nvSpPr>
          <p:cNvPr id="5" name="Footer Placeholder 4">
            <a:extLst>
              <a:ext uri="{FF2B5EF4-FFF2-40B4-BE49-F238E27FC236}">
                <a16:creationId xmlns:a16="http://schemas.microsoft.com/office/drawing/2014/main" id="{E3312C89-F295-EF4D-B78C-FE60ED8341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4D1BCA-D7CD-CC4B-B404-CC1C59B75B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0028D-E7C4-BB4B-B38E-7C75EDB72083}" type="slidenum">
              <a:rPr lang="en-US" smtClean="0"/>
              <a:t>‹#›</a:t>
            </a:fld>
            <a:endParaRPr lang="en-US"/>
          </a:p>
        </p:txBody>
      </p:sp>
    </p:spTree>
    <p:extLst>
      <p:ext uri="{BB962C8B-B14F-4D97-AF65-F5344CB8AC3E}">
        <p14:creationId xmlns:p14="http://schemas.microsoft.com/office/powerpoint/2010/main" val="2912910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9AE4-6CA1-874C-A433-7883912DDF97}"/>
              </a:ext>
            </a:extLst>
          </p:cNvPr>
          <p:cNvSpPr>
            <a:spLocks noGrp="1"/>
          </p:cNvSpPr>
          <p:nvPr>
            <p:ph type="ctrTitle"/>
          </p:nvPr>
        </p:nvSpPr>
        <p:spPr/>
        <p:txBody>
          <a:bodyPr/>
          <a:lstStyle/>
          <a:p>
            <a:r>
              <a:rPr lang="en-US"/>
              <a:t>Conversion</a:t>
            </a:r>
          </a:p>
        </p:txBody>
      </p:sp>
      <p:sp>
        <p:nvSpPr>
          <p:cNvPr id="3" name="Subtitle 2">
            <a:extLst>
              <a:ext uri="{FF2B5EF4-FFF2-40B4-BE49-F238E27FC236}">
                <a16:creationId xmlns:a16="http://schemas.microsoft.com/office/drawing/2014/main" id="{96F215D6-C5E5-524A-A48D-2200AE6889B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1508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61F87-CD01-9847-9052-8BD09BA2FB96}"/>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DDD3F880-1F86-9A4F-BBA9-BD9CDC1C6B20}"/>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Allow shopping via Social Media platforms – </a:t>
            </a:r>
            <a:endParaRPr lang="en-US" dirty="0">
              <a:cs typeface="Calibri" panose="020F0502020204030204"/>
            </a:endParaRPr>
          </a:p>
          <a:p>
            <a:r>
              <a:rPr lang="en-US" dirty="0">
                <a:ea typeface="+mn-lt"/>
                <a:cs typeface="+mn-lt"/>
              </a:rPr>
              <a:t>Create urgency and exclusivity to get users hooked – “time remaining till offer expires/free delivery/other” banners at top of the site during the entire visit.</a:t>
            </a:r>
            <a:endParaRPr lang="en-US" dirty="0">
              <a:cs typeface="Calibri" panose="020F0502020204030204"/>
            </a:endParaRPr>
          </a:p>
          <a:p>
            <a:r>
              <a:rPr lang="en-US" dirty="0">
                <a:ea typeface="+mn-lt"/>
                <a:cs typeface="+mn-lt"/>
              </a:rPr>
              <a:t>Add product videos in product views – to make visitors imagine owning the product.</a:t>
            </a:r>
            <a:endParaRPr lang="en-US" dirty="0"/>
          </a:p>
          <a:p>
            <a:r>
              <a:rPr lang="en-US" dirty="0">
                <a:ea typeface="+mn-lt"/>
                <a:cs typeface="+mn-lt"/>
              </a:rPr>
              <a:t>“Generate promo code” option at checkout instead of asking them to bring in their own code (which could result in visitor getting distracted/abandoning the process).</a:t>
            </a:r>
            <a:endParaRPr lang="en-US" dirty="0"/>
          </a:p>
          <a:p>
            <a:r>
              <a:rPr lang="en-US" dirty="0">
                <a:ea typeface="+mn-lt"/>
                <a:cs typeface="+mn-lt"/>
              </a:rPr>
              <a:t>Minimize customer friction points after cart additions page (where most of the sessions end) and at checkout pages (where a session is almost likely to end in goal completion).</a:t>
            </a:r>
            <a:endParaRPr lang="en-US" dirty="0">
              <a:ea typeface="+mn-lt"/>
              <a:cs typeface="Calibri"/>
            </a:endParaRPr>
          </a:p>
          <a:p>
            <a:r>
              <a:rPr lang="en-US" dirty="0" err="1">
                <a:ea typeface="+mn-lt"/>
                <a:cs typeface="Calibri"/>
              </a:rPr>
              <a:t>Optimise</a:t>
            </a:r>
            <a:r>
              <a:rPr lang="en-US" dirty="0">
                <a:ea typeface="+mn-lt"/>
                <a:cs typeface="Calibri"/>
              </a:rPr>
              <a:t> thank you page once a purchase has been completed</a:t>
            </a:r>
            <a:endParaRPr lang="en-US" dirty="0"/>
          </a:p>
        </p:txBody>
      </p:sp>
    </p:spTree>
    <p:extLst>
      <p:ext uri="{BB962C8B-B14F-4D97-AF65-F5344CB8AC3E}">
        <p14:creationId xmlns:p14="http://schemas.microsoft.com/office/powerpoint/2010/main" val="1578198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7B1C-4342-014E-8C2E-C902574CE0FB}"/>
              </a:ext>
            </a:extLst>
          </p:cNvPr>
          <p:cNvSpPr>
            <a:spLocks noGrp="1"/>
          </p:cNvSpPr>
          <p:nvPr>
            <p:ph type="title"/>
          </p:nvPr>
        </p:nvSpPr>
        <p:spPr/>
        <p:txBody>
          <a:bodyPr/>
          <a:lstStyle/>
          <a:p>
            <a:r>
              <a:rPr lang="en-US" dirty="0"/>
              <a:t>Conversion Funnel</a:t>
            </a:r>
          </a:p>
        </p:txBody>
      </p:sp>
      <p:sp>
        <p:nvSpPr>
          <p:cNvPr id="3" name="Text Placeholder 2">
            <a:extLst>
              <a:ext uri="{FF2B5EF4-FFF2-40B4-BE49-F238E27FC236}">
                <a16:creationId xmlns:a16="http://schemas.microsoft.com/office/drawing/2014/main" id="{68FD652C-E5FE-EB46-BD89-5C59C521DA81}"/>
              </a:ext>
            </a:extLst>
          </p:cNvPr>
          <p:cNvSpPr>
            <a:spLocks noGrp="1"/>
          </p:cNvSpPr>
          <p:nvPr>
            <p:ph type="body" idx="1"/>
          </p:nvPr>
        </p:nvSpPr>
        <p:spPr>
          <a:xfrm>
            <a:off x="839788" y="1543843"/>
            <a:ext cx="5157787" cy="823912"/>
          </a:xfrm>
        </p:spPr>
        <p:txBody>
          <a:bodyPr>
            <a:normAutofit/>
          </a:bodyPr>
          <a:lstStyle/>
          <a:p>
            <a:pPr algn="ctr"/>
            <a:r>
              <a:rPr lang="en-US"/>
              <a:t>2018</a:t>
            </a:r>
          </a:p>
        </p:txBody>
      </p:sp>
      <p:graphicFrame>
        <p:nvGraphicFramePr>
          <p:cNvPr id="7" name="Content Placeholder 6">
            <a:extLst>
              <a:ext uri="{FF2B5EF4-FFF2-40B4-BE49-F238E27FC236}">
                <a16:creationId xmlns:a16="http://schemas.microsoft.com/office/drawing/2014/main" id="{1B3E431C-233B-3E45-A81D-DD8E5B8F50D3}"/>
              </a:ext>
            </a:extLst>
          </p:cNvPr>
          <p:cNvGraphicFramePr>
            <a:graphicFrameLocks noGrp="1"/>
          </p:cNvGraphicFramePr>
          <p:nvPr>
            <p:ph sz="half" idx="2"/>
            <p:extLst>
              <p:ext uri="{D42A27DB-BD31-4B8C-83A1-F6EECF244321}">
                <p14:modId xmlns:p14="http://schemas.microsoft.com/office/powerpoint/2010/main" val="4213871017"/>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a:extLst>
              <a:ext uri="{FF2B5EF4-FFF2-40B4-BE49-F238E27FC236}">
                <a16:creationId xmlns:a16="http://schemas.microsoft.com/office/drawing/2014/main" id="{A4E185D7-B081-AD48-81E4-306F1E25F94F}"/>
              </a:ext>
            </a:extLst>
          </p:cNvPr>
          <p:cNvSpPr>
            <a:spLocks noGrp="1"/>
          </p:cNvSpPr>
          <p:nvPr>
            <p:ph type="body" sz="quarter" idx="3"/>
          </p:nvPr>
        </p:nvSpPr>
        <p:spPr>
          <a:xfrm>
            <a:off x="6169024" y="1543843"/>
            <a:ext cx="5183188" cy="823912"/>
          </a:xfrm>
        </p:spPr>
        <p:txBody>
          <a:bodyPr/>
          <a:lstStyle/>
          <a:p>
            <a:pPr algn="ctr"/>
            <a:r>
              <a:rPr lang="en-US"/>
              <a:t>2019</a:t>
            </a:r>
          </a:p>
        </p:txBody>
      </p:sp>
      <p:sp>
        <p:nvSpPr>
          <p:cNvPr id="11" name="Extract 10">
            <a:extLst>
              <a:ext uri="{FF2B5EF4-FFF2-40B4-BE49-F238E27FC236}">
                <a16:creationId xmlns:a16="http://schemas.microsoft.com/office/drawing/2014/main" id="{40095467-CAB4-CF4B-8596-AAD5500943A4}"/>
              </a:ext>
            </a:extLst>
          </p:cNvPr>
          <p:cNvSpPr/>
          <p:nvPr/>
        </p:nvSpPr>
        <p:spPr>
          <a:xfrm rot="5400000">
            <a:off x="2196108" y="2707085"/>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xtract 13">
            <a:extLst>
              <a:ext uri="{FF2B5EF4-FFF2-40B4-BE49-F238E27FC236}">
                <a16:creationId xmlns:a16="http://schemas.microsoft.com/office/drawing/2014/main" id="{98F60EFB-CC05-C943-A654-D7A5B5903A55}"/>
              </a:ext>
            </a:extLst>
          </p:cNvPr>
          <p:cNvSpPr/>
          <p:nvPr/>
        </p:nvSpPr>
        <p:spPr>
          <a:xfrm rot="5400000">
            <a:off x="4393204" y="2707085"/>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xtract 14">
            <a:extLst>
              <a:ext uri="{FF2B5EF4-FFF2-40B4-BE49-F238E27FC236}">
                <a16:creationId xmlns:a16="http://schemas.microsoft.com/office/drawing/2014/main" id="{DCBDC593-D729-9040-A3CF-0BC2715A67C2}"/>
              </a:ext>
            </a:extLst>
          </p:cNvPr>
          <p:cNvSpPr/>
          <p:nvPr/>
        </p:nvSpPr>
        <p:spPr>
          <a:xfrm rot="5400000">
            <a:off x="2169516" y="4270773"/>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xtract 16">
            <a:extLst>
              <a:ext uri="{FF2B5EF4-FFF2-40B4-BE49-F238E27FC236}">
                <a16:creationId xmlns:a16="http://schemas.microsoft.com/office/drawing/2014/main" id="{3CA704B4-F490-6743-AF40-C0EE8BAF2D57}"/>
              </a:ext>
            </a:extLst>
          </p:cNvPr>
          <p:cNvSpPr/>
          <p:nvPr/>
        </p:nvSpPr>
        <p:spPr>
          <a:xfrm rot="5400000">
            <a:off x="2169516" y="5835651"/>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xtract 17">
            <a:extLst>
              <a:ext uri="{FF2B5EF4-FFF2-40B4-BE49-F238E27FC236}">
                <a16:creationId xmlns:a16="http://schemas.microsoft.com/office/drawing/2014/main" id="{14572340-05CA-6C48-9B61-C006311C7205}"/>
              </a:ext>
            </a:extLst>
          </p:cNvPr>
          <p:cNvSpPr/>
          <p:nvPr/>
        </p:nvSpPr>
        <p:spPr>
          <a:xfrm rot="5400000">
            <a:off x="2169516" y="5053212"/>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xtract 18">
            <a:extLst>
              <a:ext uri="{FF2B5EF4-FFF2-40B4-BE49-F238E27FC236}">
                <a16:creationId xmlns:a16="http://schemas.microsoft.com/office/drawing/2014/main" id="{9E58ACAC-E8E6-744A-86EE-795686ED22A9}"/>
              </a:ext>
            </a:extLst>
          </p:cNvPr>
          <p:cNvSpPr/>
          <p:nvPr/>
        </p:nvSpPr>
        <p:spPr>
          <a:xfrm rot="5400000">
            <a:off x="4403127" y="5053212"/>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xtract 19">
            <a:extLst>
              <a:ext uri="{FF2B5EF4-FFF2-40B4-BE49-F238E27FC236}">
                <a16:creationId xmlns:a16="http://schemas.microsoft.com/office/drawing/2014/main" id="{A2F0545D-8463-334F-9EA4-52B7EE762588}"/>
              </a:ext>
            </a:extLst>
          </p:cNvPr>
          <p:cNvSpPr/>
          <p:nvPr/>
        </p:nvSpPr>
        <p:spPr>
          <a:xfrm rot="5400000">
            <a:off x="4393206" y="4271963"/>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Extract 20">
            <a:extLst>
              <a:ext uri="{FF2B5EF4-FFF2-40B4-BE49-F238E27FC236}">
                <a16:creationId xmlns:a16="http://schemas.microsoft.com/office/drawing/2014/main" id="{66E4404B-967A-414A-92C2-8F3B558DD28C}"/>
              </a:ext>
            </a:extLst>
          </p:cNvPr>
          <p:cNvSpPr/>
          <p:nvPr/>
        </p:nvSpPr>
        <p:spPr>
          <a:xfrm rot="5400000">
            <a:off x="2169516" y="3488334"/>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xtract 21">
            <a:extLst>
              <a:ext uri="{FF2B5EF4-FFF2-40B4-BE49-F238E27FC236}">
                <a16:creationId xmlns:a16="http://schemas.microsoft.com/office/drawing/2014/main" id="{5F3E0E55-CFAD-9D4B-9FC2-50AEEBF6121E}"/>
              </a:ext>
            </a:extLst>
          </p:cNvPr>
          <p:cNvSpPr/>
          <p:nvPr/>
        </p:nvSpPr>
        <p:spPr>
          <a:xfrm rot="5400000">
            <a:off x="4393206" y="3488334"/>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309EF8B-C946-4C4D-ACBA-E05BDC7ADD7F}"/>
              </a:ext>
            </a:extLst>
          </p:cNvPr>
          <p:cNvSpPr txBox="1"/>
          <p:nvPr/>
        </p:nvSpPr>
        <p:spPr>
          <a:xfrm>
            <a:off x="1205310" y="2584857"/>
            <a:ext cx="1127124" cy="400110"/>
          </a:xfrm>
          <a:prstGeom prst="rect">
            <a:avLst/>
          </a:prstGeom>
          <a:noFill/>
        </p:spPr>
        <p:txBody>
          <a:bodyPr wrap="square" rtlCol="0">
            <a:spAutoFit/>
          </a:bodyPr>
          <a:lstStyle/>
          <a:p>
            <a:r>
              <a:rPr lang="en-US" sz="2000" b="1">
                <a:solidFill>
                  <a:schemeClr val="accent6">
                    <a:lumMod val="75000"/>
                  </a:schemeClr>
                </a:solidFill>
              </a:rPr>
              <a:t>108,334</a:t>
            </a:r>
          </a:p>
        </p:txBody>
      </p:sp>
      <p:sp>
        <p:nvSpPr>
          <p:cNvPr id="25" name="TextBox 24">
            <a:extLst>
              <a:ext uri="{FF2B5EF4-FFF2-40B4-BE49-F238E27FC236}">
                <a16:creationId xmlns:a16="http://schemas.microsoft.com/office/drawing/2014/main" id="{12F35910-2D1E-9042-97AA-8178E621AAE0}"/>
              </a:ext>
            </a:extLst>
          </p:cNvPr>
          <p:cNvSpPr txBox="1"/>
          <p:nvPr/>
        </p:nvSpPr>
        <p:spPr>
          <a:xfrm>
            <a:off x="4615653" y="2584857"/>
            <a:ext cx="899605" cy="400110"/>
          </a:xfrm>
          <a:prstGeom prst="rect">
            <a:avLst/>
          </a:prstGeom>
          <a:noFill/>
        </p:spPr>
        <p:txBody>
          <a:bodyPr wrap="none" rtlCol="0">
            <a:spAutoFit/>
          </a:bodyPr>
          <a:lstStyle/>
          <a:p>
            <a:r>
              <a:rPr lang="en-US" sz="2000" b="1">
                <a:solidFill>
                  <a:srgbClr val="C00000"/>
                </a:solidFill>
              </a:rPr>
              <a:t>75,969</a:t>
            </a:r>
          </a:p>
        </p:txBody>
      </p:sp>
      <p:sp>
        <p:nvSpPr>
          <p:cNvPr id="26" name="TextBox 25">
            <a:extLst>
              <a:ext uri="{FF2B5EF4-FFF2-40B4-BE49-F238E27FC236}">
                <a16:creationId xmlns:a16="http://schemas.microsoft.com/office/drawing/2014/main" id="{57F3F151-7D24-7C4E-AA75-0C21D66571BC}"/>
              </a:ext>
            </a:extLst>
          </p:cNvPr>
          <p:cNvSpPr txBox="1"/>
          <p:nvPr/>
        </p:nvSpPr>
        <p:spPr>
          <a:xfrm>
            <a:off x="4052427" y="3012620"/>
            <a:ext cx="800219" cy="338554"/>
          </a:xfrm>
          <a:prstGeom prst="rect">
            <a:avLst/>
          </a:prstGeo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600" b="1"/>
              <a:t>29.88%</a:t>
            </a:r>
          </a:p>
        </p:txBody>
      </p:sp>
      <p:sp>
        <p:nvSpPr>
          <p:cNvPr id="27" name="TextBox 26">
            <a:extLst>
              <a:ext uri="{FF2B5EF4-FFF2-40B4-BE49-F238E27FC236}">
                <a16:creationId xmlns:a16="http://schemas.microsoft.com/office/drawing/2014/main" id="{94C6ED32-B65D-D04F-8D03-ACB818E085FD}"/>
              </a:ext>
            </a:extLst>
          </p:cNvPr>
          <p:cNvSpPr txBox="1"/>
          <p:nvPr/>
        </p:nvSpPr>
        <p:spPr>
          <a:xfrm>
            <a:off x="1319069" y="3361807"/>
            <a:ext cx="899605" cy="400110"/>
          </a:xfrm>
          <a:prstGeom prst="rect">
            <a:avLst/>
          </a:prstGeom>
          <a:noFill/>
        </p:spPr>
        <p:txBody>
          <a:bodyPr wrap="none" rtlCol="0">
            <a:spAutoFit/>
          </a:bodyPr>
          <a:lstStyle/>
          <a:p>
            <a:r>
              <a:rPr lang="en-US" sz="2000" b="1">
                <a:solidFill>
                  <a:schemeClr val="accent6">
                    <a:lumMod val="75000"/>
                  </a:schemeClr>
                </a:solidFill>
              </a:rPr>
              <a:t>32,365</a:t>
            </a:r>
          </a:p>
        </p:txBody>
      </p:sp>
      <p:sp>
        <p:nvSpPr>
          <p:cNvPr id="28" name="TextBox 27">
            <a:extLst>
              <a:ext uri="{FF2B5EF4-FFF2-40B4-BE49-F238E27FC236}">
                <a16:creationId xmlns:a16="http://schemas.microsoft.com/office/drawing/2014/main" id="{E758E26F-C3BA-FF43-8759-7FB45CCE45B0}"/>
              </a:ext>
            </a:extLst>
          </p:cNvPr>
          <p:cNvSpPr txBox="1"/>
          <p:nvPr/>
        </p:nvSpPr>
        <p:spPr>
          <a:xfrm>
            <a:off x="4615653" y="3361807"/>
            <a:ext cx="769763" cy="400110"/>
          </a:xfrm>
          <a:prstGeom prst="rect">
            <a:avLst/>
          </a:prstGeom>
          <a:noFill/>
        </p:spPr>
        <p:txBody>
          <a:bodyPr wrap="none" rtlCol="0">
            <a:spAutoFit/>
          </a:bodyPr>
          <a:lstStyle/>
          <a:p>
            <a:r>
              <a:rPr lang="en-US" sz="2000" b="1">
                <a:solidFill>
                  <a:srgbClr val="C00000"/>
                </a:solidFill>
              </a:rPr>
              <a:t>6,888</a:t>
            </a:r>
          </a:p>
        </p:txBody>
      </p:sp>
      <p:graphicFrame>
        <p:nvGraphicFramePr>
          <p:cNvPr id="29" name="Content Placeholder 6">
            <a:extLst>
              <a:ext uri="{FF2B5EF4-FFF2-40B4-BE49-F238E27FC236}">
                <a16:creationId xmlns:a16="http://schemas.microsoft.com/office/drawing/2014/main" id="{DDF37C5F-6F4A-AF42-B1C9-E032B379D0F8}"/>
              </a:ext>
            </a:extLst>
          </p:cNvPr>
          <p:cNvGraphicFramePr>
            <a:graphicFrameLocks noGrp="1"/>
          </p:cNvGraphicFramePr>
          <p:nvPr>
            <p:ph sz="quarter" idx="4"/>
            <p:extLst>
              <p:ext uri="{D42A27DB-BD31-4B8C-83A1-F6EECF244321}">
                <p14:modId xmlns:p14="http://schemas.microsoft.com/office/powerpoint/2010/main" val="533592452"/>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1" name="TextBox 30">
            <a:extLst>
              <a:ext uri="{FF2B5EF4-FFF2-40B4-BE49-F238E27FC236}">
                <a16:creationId xmlns:a16="http://schemas.microsoft.com/office/drawing/2014/main" id="{FBA2F34A-1B6C-FF4F-822F-833247DC4463}"/>
              </a:ext>
            </a:extLst>
          </p:cNvPr>
          <p:cNvSpPr txBox="1"/>
          <p:nvPr/>
        </p:nvSpPr>
        <p:spPr>
          <a:xfrm>
            <a:off x="4605730" y="4147314"/>
            <a:ext cx="769763" cy="400110"/>
          </a:xfrm>
          <a:prstGeom prst="rect">
            <a:avLst/>
          </a:prstGeom>
          <a:noFill/>
        </p:spPr>
        <p:txBody>
          <a:bodyPr wrap="none" rtlCol="0">
            <a:spAutoFit/>
          </a:bodyPr>
          <a:lstStyle/>
          <a:p>
            <a:r>
              <a:rPr lang="en-US" sz="2000" b="1">
                <a:solidFill>
                  <a:srgbClr val="C00000"/>
                </a:solidFill>
              </a:rPr>
              <a:t>6,254</a:t>
            </a:r>
          </a:p>
        </p:txBody>
      </p:sp>
      <p:sp>
        <p:nvSpPr>
          <p:cNvPr id="34" name="TextBox 33">
            <a:extLst>
              <a:ext uri="{FF2B5EF4-FFF2-40B4-BE49-F238E27FC236}">
                <a16:creationId xmlns:a16="http://schemas.microsoft.com/office/drawing/2014/main" id="{7B54484F-EECF-7C4D-BC45-D15D807DF725}"/>
              </a:ext>
            </a:extLst>
          </p:cNvPr>
          <p:cNvSpPr txBox="1"/>
          <p:nvPr/>
        </p:nvSpPr>
        <p:spPr>
          <a:xfrm>
            <a:off x="1319068" y="4147314"/>
            <a:ext cx="899605" cy="400110"/>
          </a:xfrm>
          <a:prstGeom prst="rect">
            <a:avLst/>
          </a:prstGeom>
          <a:noFill/>
        </p:spPr>
        <p:txBody>
          <a:bodyPr wrap="none" rtlCol="0">
            <a:spAutoFit/>
          </a:bodyPr>
          <a:lstStyle/>
          <a:p>
            <a:r>
              <a:rPr lang="en-US" sz="2000" b="1">
                <a:solidFill>
                  <a:schemeClr val="accent6">
                    <a:lumMod val="75000"/>
                  </a:schemeClr>
                </a:solidFill>
              </a:rPr>
              <a:t>25,477</a:t>
            </a:r>
          </a:p>
        </p:txBody>
      </p:sp>
      <p:sp>
        <p:nvSpPr>
          <p:cNvPr id="35" name="TextBox 34">
            <a:extLst>
              <a:ext uri="{FF2B5EF4-FFF2-40B4-BE49-F238E27FC236}">
                <a16:creationId xmlns:a16="http://schemas.microsoft.com/office/drawing/2014/main" id="{48470C26-9329-E549-9188-7656EF14BD81}"/>
              </a:ext>
            </a:extLst>
          </p:cNvPr>
          <p:cNvSpPr txBox="1"/>
          <p:nvPr/>
        </p:nvSpPr>
        <p:spPr>
          <a:xfrm>
            <a:off x="1329245" y="4929753"/>
            <a:ext cx="899605" cy="400110"/>
          </a:xfrm>
          <a:prstGeom prst="rect">
            <a:avLst/>
          </a:prstGeom>
          <a:noFill/>
        </p:spPr>
        <p:txBody>
          <a:bodyPr wrap="none" rtlCol="0">
            <a:spAutoFit/>
          </a:bodyPr>
          <a:lstStyle/>
          <a:p>
            <a:r>
              <a:rPr lang="en-US" sz="2000" b="1">
                <a:solidFill>
                  <a:schemeClr val="accent6">
                    <a:lumMod val="75000"/>
                  </a:schemeClr>
                </a:solidFill>
              </a:rPr>
              <a:t>19,223</a:t>
            </a:r>
          </a:p>
        </p:txBody>
      </p:sp>
      <p:sp>
        <p:nvSpPr>
          <p:cNvPr id="36" name="TextBox 35">
            <a:extLst>
              <a:ext uri="{FF2B5EF4-FFF2-40B4-BE49-F238E27FC236}">
                <a16:creationId xmlns:a16="http://schemas.microsoft.com/office/drawing/2014/main" id="{00B397FE-18EB-6847-B35A-B413C19C75E6}"/>
              </a:ext>
            </a:extLst>
          </p:cNvPr>
          <p:cNvSpPr txBox="1"/>
          <p:nvPr/>
        </p:nvSpPr>
        <p:spPr>
          <a:xfrm>
            <a:off x="4615653" y="4929753"/>
            <a:ext cx="574196" cy="400110"/>
          </a:xfrm>
          <a:prstGeom prst="rect">
            <a:avLst/>
          </a:prstGeom>
          <a:noFill/>
        </p:spPr>
        <p:txBody>
          <a:bodyPr wrap="none" rtlCol="0">
            <a:spAutoFit/>
          </a:bodyPr>
          <a:lstStyle/>
          <a:p>
            <a:r>
              <a:rPr lang="en-US" sz="2000" b="1">
                <a:solidFill>
                  <a:srgbClr val="C00000"/>
                </a:solidFill>
              </a:rPr>
              <a:t>926</a:t>
            </a:r>
          </a:p>
        </p:txBody>
      </p:sp>
      <p:sp>
        <p:nvSpPr>
          <p:cNvPr id="37" name="TextBox 36">
            <a:extLst>
              <a:ext uri="{FF2B5EF4-FFF2-40B4-BE49-F238E27FC236}">
                <a16:creationId xmlns:a16="http://schemas.microsoft.com/office/drawing/2014/main" id="{A18189A4-BAEA-6E44-A2E6-6D6AA1E75409}"/>
              </a:ext>
            </a:extLst>
          </p:cNvPr>
          <p:cNvSpPr txBox="1"/>
          <p:nvPr/>
        </p:nvSpPr>
        <p:spPr>
          <a:xfrm>
            <a:off x="1319067" y="5715260"/>
            <a:ext cx="899605" cy="400110"/>
          </a:xfrm>
          <a:prstGeom prst="rect">
            <a:avLst/>
          </a:prstGeom>
          <a:noFill/>
        </p:spPr>
        <p:txBody>
          <a:bodyPr wrap="none" rtlCol="0">
            <a:spAutoFit/>
          </a:bodyPr>
          <a:lstStyle/>
          <a:p>
            <a:r>
              <a:rPr lang="en-US" sz="2000" b="1">
                <a:solidFill>
                  <a:schemeClr val="accent6">
                    <a:lumMod val="75000"/>
                  </a:schemeClr>
                </a:solidFill>
              </a:rPr>
              <a:t>18,297</a:t>
            </a:r>
          </a:p>
        </p:txBody>
      </p:sp>
      <p:sp>
        <p:nvSpPr>
          <p:cNvPr id="38" name="Extract 37">
            <a:extLst>
              <a:ext uri="{FF2B5EF4-FFF2-40B4-BE49-F238E27FC236}">
                <a16:creationId xmlns:a16="http://schemas.microsoft.com/office/drawing/2014/main" id="{E92401A6-D670-4D4B-BEBA-B64C67DFBC71}"/>
              </a:ext>
            </a:extLst>
          </p:cNvPr>
          <p:cNvSpPr/>
          <p:nvPr/>
        </p:nvSpPr>
        <p:spPr>
          <a:xfrm rot="5400000">
            <a:off x="7509751" y="2707085"/>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Extract 38">
            <a:extLst>
              <a:ext uri="{FF2B5EF4-FFF2-40B4-BE49-F238E27FC236}">
                <a16:creationId xmlns:a16="http://schemas.microsoft.com/office/drawing/2014/main" id="{F32B13D1-995E-9C44-99EA-54AF480526CB}"/>
              </a:ext>
            </a:extLst>
          </p:cNvPr>
          <p:cNvSpPr/>
          <p:nvPr/>
        </p:nvSpPr>
        <p:spPr>
          <a:xfrm rot="5400000">
            <a:off x="9747841" y="5049910"/>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Extract 39">
            <a:extLst>
              <a:ext uri="{FF2B5EF4-FFF2-40B4-BE49-F238E27FC236}">
                <a16:creationId xmlns:a16="http://schemas.microsoft.com/office/drawing/2014/main" id="{376952B3-3A97-C84D-B133-F03AE7DFBD02}"/>
              </a:ext>
            </a:extLst>
          </p:cNvPr>
          <p:cNvSpPr/>
          <p:nvPr/>
        </p:nvSpPr>
        <p:spPr>
          <a:xfrm rot="5400000">
            <a:off x="9750956" y="4270773"/>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xtract 40">
            <a:extLst>
              <a:ext uri="{FF2B5EF4-FFF2-40B4-BE49-F238E27FC236}">
                <a16:creationId xmlns:a16="http://schemas.microsoft.com/office/drawing/2014/main" id="{35B91A21-6529-EA41-90DE-E9CEC1EE0192}"/>
              </a:ext>
            </a:extLst>
          </p:cNvPr>
          <p:cNvSpPr/>
          <p:nvPr/>
        </p:nvSpPr>
        <p:spPr>
          <a:xfrm rot="5400000">
            <a:off x="9747841" y="3490515"/>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Extract 41">
            <a:extLst>
              <a:ext uri="{FF2B5EF4-FFF2-40B4-BE49-F238E27FC236}">
                <a16:creationId xmlns:a16="http://schemas.microsoft.com/office/drawing/2014/main" id="{21FEFF09-3DB1-9E48-A341-A8A8AE2EF25E}"/>
              </a:ext>
            </a:extLst>
          </p:cNvPr>
          <p:cNvSpPr/>
          <p:nvPr/>
        </p:nvSpPr>
        <p:spPr>
          <a:xfrm rot="5400000">
            <a:off x="9747841" y="2707085"/>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Extract 42">
            <a:extLst>
              <a:ext uri="{FF2B5EF4-FFF2-40B4-BE49-F238E27FC236}">
                <a16:creationId xmlns:a16="http://schemas.microsoft.com/office/drawing/2014/main" id="{F7C455F5-A734-5A48-AA9F-9C77912F3F9F}"/>
              </a:ext>
            </a:extLst>
          </p:cNvPr>
          <p:cNvSpPr/>
          <p:nvPr/>
        </p:nvSpPr>
        <p:spPr>
          <a:xfrm rot="5400000">
            <a:off x="7537813" y="5832674"/>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Extract 43">
            <a:extLst>
              <a:ext uri="{FF2B5EF4-FFF2-40B4-BE49-F238E27FC236}">
                <a16:creationId xmlns:a16="http://schemas.microsoft.com/office/drawing/2014/main" id="{ACC85030-CB9A-E349-B8B0-FC8B26F9135E}"/>
              </a:ext>
            </a:extLst>
          </p:cNvPr>
          <p:cNvSpPr/>
          <p:nvPr/>
        </p:nvSpPr>
        <p:spPr>
          <a:xfrm rot="5400000">
            <a:off x="7541103" y="5053212"/>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Extract 44">
            <a:extLst>
              <a:ext uri="{FF2B5EF4-FFF2-40B4-BE49-F238E27FC236}">
                <a16:creationId xmlns:a16="http://schemas.microsoft.com/office/drawing/2014/main" id="{C78B23B1-2BC5-6C42-89B8-051D03310AED}"/>
              </a:ext>
            </a:extLst>
          </p:cNvPr>
          <p:cNvSpPr/>
          <p:nvPr/>
        </p:nvSpPr>
        <p:spPr>
          <a:xfrm rot="5400000">
            <a:off x="7533053" y="4273750"/>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Extract 45">
            <a:extLst>
              <a:ext uri="{FF2B5EF4-FFF2-40B4-BE49-F238E27FC236}">
                <a16:creationId xmlns:a16="http://schemas.microsoft.com/office/drawing/2014/main" id="{A2D7D148-C4C4-1D4B-A7CE-CAFF1AAA7B4D}"/>
              </a:ext>
            </a:extLst>
          </p:cNvPr>
          <p:cNvSpPr/>
          <p:nvPr/>
        </p:nvSpPr>
        <p:spPr>
          <a:xfrm rot="5400000">
            <a:off x="7533053" y="3483969"/>
            <a:ext cx="271860" cy="153192"/>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B526636-A083-EC42-9363-200E3FEA9D6A}"/>
              </a:ext>
            </a:extLst>
          </p:cNvPr>
          <p:cNvSpPr txBox="1"/>
          <p:nvPr/>
        </p:nvSpPr>
        <p:spPr>
          <a:xfrm>
            <a:off x="6690628" y="2584132"/>
            <a:ext cx="901167" cy="400110"/>
          </a:xfrm>
          <a:prstGeom prst="rect">
            <a:avLst/>
          </a:prstGeom>
          <a:noFill/>
        </p:spPr>
        <p:txBody>
          <a:bodyPr wrap="square" rtlCol="0">
            <a:spAutoFit/>
          </a:bodyPr>
          <a:lstStyle/>
          <a:p>
            <a:r>
              <a:rPr lang="en-US" sz="2000" b="1">
                <a:solidFill>
                  <a:schemeClr val="accent6">
                    <a:lumMod val="75000"/>
                  </a:schemeClr>
                </a:solidFill>
              </a:rPr>
              <a:t>94,328</a:t>
            </a:r>
          </a:p>
        </p:txBody>
      </p:sp>
      <p:sp>
        <p:nvSpPr>
          <p:cNvPr id="48" name="TextBox 47">
            <a:extLst>
              <a:ext uri="{FF2B5EF4-FFF2-40B4-BE49-F238E27FC236}">
                <a16:creationId xmlns:a16="http://schemas.microsoft.com/office/drawing/2014/main" id="{C1E16B57-F31C-6A41-9436-DC5F33BBF0F6}"/>
              </a:ext>
            </a:extLst>
          </p:cNvPr>
          <p:cNvSpPr txBox="1"/>
          <p:nvPr/>
        </p:nvSpPr>
        <p:spPr>
          <a:xfrm>
            <a:off x="6674787" y="3380730"/>
            <a:ext cx="901166" cy="400110"/>
          </a:xfrm>
          <a:prstGeom prst="rect">
            <a:avLst/>
          </a:prstGeom>
          <a:noFill/>
        </p:spPr>
        <p:txBody>
          <a:bodyPr wrap="square" rtlCol="0">
            <a:spAutoFit/>
          </a:bodyPr>
          <a:lstStyle/>
          <a:p>
            <a:r>
              <a:rPr lang="en-US" sz="2000" b="1">
                <a:solidFill>
                  <a:schemeClr val="accent6">
                    <a:lumMod val="75000"/>
                  </a:schemeClr>
                </a:solidFill>
              </a:rPr>
              <a:t>20,856</a:t>
            </a:r>
          </a:p>
        </p:txBody>
      </p:sp>
      <p:sp>
        <p:nvSpPr>
          <p:cNvPr id="49" name="TextBox 48">
            <a:extLst>
              <a:ext uri="{FF2B5EF4-FFF2-40B4-BE49-F238E27FC236}">
                <a16:creationId xmlns:a16="http://schemas.microsoft.com/office/drawing/2014/main" id="{2B0F8E44-C3FC-004D-8F26-60A0F31F37F0}"/>
              </a:ext>
            </a:extLst>
          </p:cNvPr>
          <p:cNvSpPr txBox="1"/>
          <p:nvPr/>
        </p:nvSpPr>
        <p:spPr>
          <a:xfrm>
            <a:off x="9960367" y="2583626"/>
            <a:ext cx="899605" cy="400110"/>
          </a:xfrm>
          <a:prstGeom prst="rect">
            <a:avLst/>
          </a:prstGeom>
          <a:noFill/>
        </p:spPr>
        <p:txBody>
          <a:bodyPr wrap="none" rtlCol="0">
            <a:spAutoFit/>
          </a:bodyPr>
          <a:lstStyle/>
          <a:p>
            <a:r>
              <a:rPr lang="en-US" sz="2000" b="1">
                <a:solidFill>
                  <a:srgbClr val="C00000"/>
                </a:solidFill>
              </a:rPr>
              <a:t>73,427</a:t>
            </a:r>
          </a:p>
        </p:txBody>
      </p:sp>
      <p:sp>
        <p:nvSpPr>
          <p:cNvPr id="50" name="TextBox 49">
            <a:extLst>
              <a:ext uri="{FF2B5EF4-FFF2-40B4-BE49-F238E27FC236}">
                <a16:creationId xmlns:a16="http://schemas.microsoft.com/office/drawing/2014/main" id="{09C519DB-8D3A-ED47-94C8-04037AD924CD}"/>
              </a:ext>
            </a:extLst>
          </p:cNvPr>
          <p:cNvSpPr txBox="1"/>
          <p:nvPr/>
        </p:nvSpPr>
        <p:spPr>
          <a:xfrm>
            <a:off x="9960367" y="3360510"/>
            <a:ext cx="769763" cy="400110"/>
          </a:xfrm>
          <a:prstGeom prst="rect">
            <a:avLst/>
          </a:prstGeom>
          <a:noFill/>
        </p:spPr>
        <p:txBody>
          <a:bodyPr wrap="none" rtlCol="0">
            <a:spAutoFit/>
          </a:bodyPr>
          <a:lstStyle/>
          <a:p>
            <a:r>
              <a:rPr lang="en-US" sz="2000" b="1">
                <a:solidFill>
                  <a:srgbClr val="C00000"/>
                </a:solidFill>
              </a:rPr>
              <a:t>9,168</a:t>
            </a:r>
          </a:p>
        </p:txBody>
      </p:sp>
      <p:sp>
        <p:nvSpPr>
          <p:cNvPr id="51" name="TextBox 50">
            <a:extLst>
              <a:ext uri="{FF2B5EF4-FFF2-40B4-BE49-F238E27FC236}">
                <a16:creationId xmlns:a16="http://schemas.microsoft.com/office/drawing/2014/main" id="{DD2CC5D5-0394-404C-8B23-FDE9819A58DB}"/>
              </a:ext>
            </a:extLst>
          </p:cNvPr>
          <p:cNvSpPr txBox="1"/>
          <p:nvPr/>
        </p:nvSpPr>
        <p:spPr>
          <a:xfrm>
            <a:off x="6692190" y="4175226"/>
            <a:ext cx="899605" cy="400110"/>
          </a:xfrm>
          <a:prstGeom prst="rect">
            <a:avLst/>
          </a:prstGeom>
          <a:noFill/>
        </p:spPr>
        <p:txBody>
          <a:bodyPr wrap="none" rtlCol="0">
            <a:spAutoFit/>
          </a:bodyPr>
          <a:lstStyle/>
          <a:p>
            <a:r>
              <a:rPr lang="en-US" sz="2000" b="1">
                <a:solidFill>
                  <a:schemeClr val="accent6">
                    <a:lumMod val="75000"/>
                  </a:schemeClr>
                </a:solidFill>
              </a:rPr>
              <a:t>11,688</a:t>
            </a:r>
          </a:p>
        </p:txBody>
      </p:sp>
      <p:sp>
        <p:nvSpPr>
          <p:cNvPr id="52" name="TextBox 51">
            <a:extLst>
              <a:ext uri="{FF2B5EF4-FFF2-40B4-BE49-F238E27FC236}">
                <a16:creationId xmlns:a16="http://schemas.microsoft.com/office/drawing/2014/main" id="{96823D4A-8277-A64C-A79B-31CE61056B3C}"/>
              </a:ext>
            </a:extLst>
          </p:cNvPr>
          <p:cNvSpPr txBox="1"/>
          <p:nvPr/>
        </p:nvSpPr>
        <p:spPr>
          <a:xfrm>
            <a:off x="9960366" y="4175226"/>
            <a:ext cx="769763" cy="400110"/>
          </a:xfrm>
          <a:prstGeom prst="rect">
            <a:avLst/>
          </a:prstGeom>
          <a:noFill/>
        </p:spPr>
        <p:txBody>
          <a:bodyPr wrap="none" rtlCol="0">
            <a:spAutoFit/>
          </a:bodyPr>
          <a:lstStyle/>
          <a:p>
            <a:r>
              <a:rPr lang="en-US" sz="2000" b="1">
                <a:solidFill>
                  <a:srgbClr val="C00000"/>
                </a:solidFill>
              </a:rPr>
              <a:t>9,803</a:t>
            </a:r>
          </a:p>
        </p:txBody>
      </p:sp>
      <p:sp>
        <p:nvSpPr>
          <p:cNvPr id="53" name="TextBox 52">
            <a:extLst>
              <a:ext uri="{FF2B5EF4-FFF2-40B4-BE49-F238E27FC236}">
                <a16:creationId xmlns:a16="http://schemas.microsoft.com/office/drawing/2014/main" id="{0D9E5E6A-0784-4243-B6D5-30C01BCE1E14}"/>
              </a:ext>
            </a:extLst>
          </p:cNvPr>
          <p:cNvSpPr txBox="1"/>
          <p:nvPr/>
        </p:nvSpPr>
        <p:spPr>
          <a:xfrm>
            <a:off x="6806095" y="4946970"/>
            <a:ext cx="769763" cy="400110"/>
          </a:xfrm>
          <a:prstGeom prst="rect">
            <a:avLst/>
          </a:prstGeom>
          <a:noFill/>
        </p:spPr>
        <p:txBody>
          <a:bodyPr wrap="none" rtlCol="0">
            <a:spAutoFit/>
          </a:bodyPr>
          <a:lstStyle/>
          <a:p>
            <a:r>
              <a:rPr lang="en-US" sz="2000" b="1">
                <a:solidFill>
                  <a:schemeClr val="accent6">
                    <a:lumMod val="75000"/>
                  </a:schemeClr>
                </a:solidFill>
              </a:rPr>
              <a:t>1,885</a:t>
            </a:r>
          </a:p>
        </p:txBody>
      </p:sp>
      <p:sp>
        <p:nvSpPr>
          <p:cNvPr id="54" name="TextBox 53">
            <a:extLst>
              <a:ext uri="{FF2B5EF4-FFF2-40B4-BE49-F238E27FC236}">
                <a16:creationId xmlns:a16="http://schemas.microsoft.com/office/drawing/2014/main" id="{956C96D3-A2E0-0742-A3BE-2E9CCC7BFC7A}"/>
              </a:ext>
            </a:extLst>
          </p:cNvPr>
          <p:cNvSpPr txBox="1"/>
          <p:nvPr/>
        </p:nvSpPr>
        <p:spPr>
          <a:xfrm>
            <a:off x="9960366" y="4936018"/>
            <a:ext cx="574196" cy="400110"/>
          </a:xfrm>
          <a:prstGeom prst="rect">
            <a:avLst/>
          </a:prstGeom>
          <a:noFill/>
        </p:spPr>
        <p:txBody>
          <a:bodyPr wrap="none" rtlCol="0">
            <a:spAutoFit/>
          </a:bodyPr>
          <a:lstStyle/>
          <a:p>
            <a:r>
              <a:rPr lang="en-US" sz="2000" b="1">
                <a:solidFill>
                  <a:srgbClr val="C00000"/>
                </a:solidFill>
              </a:rPr>
              <a:t>725</a:t>
            </a:r>
          </a:p>
        </p:txBody>
      </p:sp>
      <p:sp>
        <p:nvSpPr>
          <p:cNvPr id="55" name="TextBox 54">
            <a:extLst>
              <a:ext uri="{FF2B5EF4-FFF2-40B4-BE49-F238E27FC236}">
                <a16:creationId xmlns:a16="http://schemas.microsoft.com/office/drawing/2014/main" id="{A0B5F705-214F-874F-B425-76DBBA75751B}"/>
              </a:ext>
            </a:extLst>
          </p:cNvPr>
          <p:cNvSpPr txBox="1"/>
          <p:nvPr/>
        </p:nvSpPr>
        <p:spPr>
          <a:xfrm>
            <a:off x="6823636" y="5709215"/>
            <a:ext cx="768159" cy="400110"/>
          </a:xfrm>
          <a:prstGeom prst="rect">
            <a:avLst/>
          </a:prstGeom>
          <a:noFill/>
        </p:spPr>
        <p:txBody>
          <a:bodyPr wrap="none" rtlCol="0">
            <a:spAutoFit/>
          </a:bodyPr>
          <a:lstStyle/>
          <a:p>
            <a:r>
              <a:rPr lang="en-US" sz="2000" b="1">
                <a:solidFill>
                  <a:schemeClr val="accent6">
                    <a:lumMod val="75000"/>
                  </a:schemeClr>
                </a:solidFill>
              </a:rPr>
              <a:t>1,160</a:t>
            </a:r>
          </a:p>
        </p:txBody>
      </p:sp>
      <p:sp>
        <p:nvSpPr>
          <p:cNvPr id="56" name="TextBox 55">
            <a:extLst>
              <a:ext uri="{FF2B5EF4-FFF2-40B4-BE49-F238E27FC236}">
                <a16:creationId xmlns:a16="http://schemas.microsoft.com/office/drawing/2014/main" id="{36F6B421-96E6-C349-BE12-2AEF0DE94594}"/>
              </a:ext>
            </a:extLst>
          </p:cNvPr>
          <p:cNvSpPr txBox="1"/>
          <p:nvPr/>
        </p:nvSpPr>
        <p:spPr>
          <a:xfrm>
            <a:off x="4052427" y="3797628"/>
            <a:ext cx="800219" cy="338554"/>
          </a:xfrm>
          <a:prstGeom prst="rect">
            <a:avLst/>
          </a:prstGeo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600" b="1"/>
              <a:t>74.72%</a:t>
            </a:r>
          </a:p>
        </p:txBody>
      </p:sp>
      <p:sp>
        <p:nvSpPr>
          <p:cNvPr id="57" name="TextBox 56">
            <a:extLst>
              <a:ext uri="{FF2B5EF4-FFF2-40B4-BE49-F238E27FC236}">
                <a16:creationId xmlns:a16="http://schemas.microsoft.com/office/drawing/2014/main" id="{01E15122-D6A3-5E4C-A238-DF299B550CDA}"/>
              </a:ext>
            </a:extLst>
          </p:cNvPr>
          <p:cNvSpPr txBox="1"/>
          <p:nvPr/>
        </p:nvSpPr>
        <p:spPr>
          <a:xfrm>
            <a:off x="4050107" y="4586664"/>
            <a:ext cx="805029" cy="338554"/>
          </a:xfrm>
          <a:prstGeom prst="rect">
            <a:avLst/>
          </a:prstGeo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600" b="1"/>
              <a:t>75.45%</a:t>
            </a:r>
          </a:p>
        </p:txBody>
      </p:sp>
      <p:sp>
        <p:nvSpPr>
          <p:cNvPr id="58" name="TextBox 57">
            <a:extLst>
              <a:ext uri="{FF2B5EF4-FFF2-40B4-BE49-F238E27FC236}">
                <a16:creationId xmlns:a16="http://schemas.microsoft.com/office/drawing/2014/main" id="{85FDA723-98F2-AA4A-BEF3-A83E74CAAAB7}"/>
              </a:ext>
            </a:extLst>
          </p:cNvPr>
          <p:cNvSpPr txBox="1"/>
          <p:nvPr/>
        </p:nvSpPr>
        <p:spPr>
          <a:xfrm>
            <a:off x="4050107" y="5388163"/>
            <a:ext cx="800219" cy="338554"/>
          </a:xfrm>
          <a:prstGeom prst="rect">
            <a:avLst/>
          </a:prstGeo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600" b="1"/>
              <a:t>95.18%</a:t>
            </a:r>
          </a:p>
        </p:txBody>
      </p:sp>
      <p:sp>
        <p:nvSpPr>
          <p:cNvPr id="59" name="TextBox 58">
            <a:extLst>
              <a:ext uri="{FF2B5EF4-FFF2-40B4-BE49-F238E27FC236}">
                <a16:creationId xmlns:a16="http://schemas.microsoft.com/office/drawing/2014/main" id="{49479120-A729-F44E-80B3-5600A459E8B4}"/>
              </a:ext>
            </a:extLst>
          </p:cNvPr>
          <p:cNvSpPr txBox="1"/>
          <p:nvPr/>
        </p:nvSpPr>
        <p:spPr>
          <a:xfrm>
            <a:off x="9672638" y="3012620"/>
            <a:ext cx="800219" cy="338554"/>
          </a:xfrm>
          <a:prstGeom prst="rect">
            <a:avLst/>
          </a:prstGeo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600" b="1"/>
              <a:t>22.11%</a:t>
            </a:r>
          </a:p>
        </p:txBody>
      </p:sp>
      <p:sp>
        <p:nvSpPr>
          <p:cNvPr id="60" name="TextBox 59">
            <a:extLst>
              <a:ext uri="{FF2B5EF4-FFF2-40B4-BE49-F238E27FC236}">
                <a16:creationId xmlns:a16="http://schemas.microsoft.com/office/drawing/2014/main" id="{D64E4ECE-3B50-B84C-8715-72E384F5E169}"/>
              </a:ext>
            </a:extLst>
          </p:cNvPr>
          <p:cNvSpPr txBox="1"/>
          <p:nvPr/>
        </p:nvSpPr>
        <p:spPr>
          <a:xfrm>
            <a:off x="9672638" y="3814544"/>
            <a:ext cx="805029" cy="338554"/>
          </a:xfrm>
          <a:prstGeom prst="rect">
            <a:avLst/>
          </a:prstGeo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600" b="1"/>
              <a:t>56.04%</a:t>
            </a:r>
          </a:p>
        </p:txBody>
      </p:sp>
      <p:sp>
        <p:nvSpPr>
          <p:cNvPr id="61" name="TextBox 60">
            <a:extLst>
              <a:ext uri="{FF2B5EF4-FFF2-40B4-BE49-F238E27FC236}">
                <a16:creationId xmlns:a16="http://schemas.microsoft.com/office/drawing/2014/main" id="{2B803B1C-8E2F-3B4D-9756-220C583C04AE}"/>
              </a:ext>
            </a:extLst>
          </p:cNvPr>
          <p:cNvSpPr txBox="1"/>
          <p:nvPr/>
        </p:nvSpPr>
        <p:spPr>
          <a:xfrm>
            <a:off x="9672638" y="4599448"/>
            <a:ext cx="805029" cy="338554"/>
          </a:xfrm>
          <a:prstGeom prst="rect">
            <a:avLst/>
          </a:prstGeo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600" b="1"/>
              <a:t>16.13%</a:t>
            </a:r>
          </a:p>
        </p:txBody>
      </p:sp>
      <p:sp>
        <p:nvSpPr>
          <p:cNvPr id="62" name="TextBox 61">
            <a:extLst>
              <a:ext uri="{FF2B5EF4-FFF2-40B4-BE49-F238E27FC236}">
                <a16:creationId xmlns:a16="http://schemas.microsoft.com/office/drawing/2014/main" id="{0F02804A-C465-D34E-817C-E3AFC5713BCA}"/>
              </a:ext>
            </a:extLst>
          </p:cNvPr>
          <p:cNvSpPr txBox="1"/>
          <p:nvPr/>
        </p:nvSpPr>
        <p:spPr>
          <a:xfrm>
            <a:off x="9672638" y="5397707"/>
            <a:ext cx="805029" cy="338554"/>
          </a:xfrm>
          <a:prstGeom prst="rect">
            <a:avLst/>
          </a:prstGeom>
          <a:gradFill>
            <a:gsLst>
              <a:gs pos="50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600" b="1"/>
              <a:t>61.54%</a:t>
            </a:r>
          </a:p>
        </p:txBody>
      </p:sp>
    </p:spTree>
    <p:extLst>
      <p:ext uri="{BB962C8B-B14F-4D97-AF65-F5344CB8AC3E}">
        <p14:creationId xmlns:p14="http://schemas.microsoft.com/office/powerpoint/2010/main" val="270103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8D282-72C1-7E49-8CB9-BAEAAA5B3292}"/>
              </a:ext>
            </a:extLst>
          </p:cNvPr>
          <p:cNvSpPr>
            <a:spLocks noGrp="1"/>
          </p:cNvSpPr>
          <p:nvPr>
            <p:ph type="title"/>
          </p:nvPr>
        </p:nvSpPr>
        <p:spPr/>
        <p:txBody>
          <a:bodyPr/>
          <a:lstStyle/>
          <a:p>
            <a:r>
              <a:rPr lang="en-US"/>
              <a:t>Conversion </a:t>
            </a:r>
          </a:p>
        </p:txBody>
      </p:sp>
      <p:graphicFrame>
        <p:nvGraphicFramePr>
          <p:cNvPr id="4" name="Content Placeholder 3">
            <a:extLst>
              <a:ext uri="{FF2B5EF4-FFF2-40B4-BE49-F238E27FC236}">
                <a16:creationId xmlns:a16="http://schemas.microsoft.com/office/drawing/2014/main" id="{867D1727-0DE4-4D4E-A7D5-9C5BD1EB427E}"/>
              </a:ext>
            </a:extLst>
          </p:cNvPr>
          <p:cNvGraphicFramePr>
            <a:graphicFrameLocks noGrp="1"/>
          </p:cNvGraphicFramePr>
          <p:nvPr>
            <p:ph idx="1"/>
            <p:extLst>
              <p:ext uri="{D42A27DB-BD31-4B8C-83A1-F6EECF244321}">
                <p14:modId xmlns:p14="http://schemas.microsoft.com/office/powerpoint/2010/main" val="32547543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519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01B15775-93E6-EF44-9383-F27ABEE13E74}"/>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Top 5 Conversion Paths</a:t>
            </a:r>
          </a:p>
        </p:txBody>
      </p:sp>
      <p:graphicFrame>
        <p:nvGraphicFramePr>
          <p:cNvPr id="4" name="Content Placeholder 3">
            <a:extLst>
              <a:ext uri="{FF2B5EF4-FFF2-40B4-BE49-F238E27FC236}">
                <a16:creationId xmlns:a16="http://schemas.microsoft.com/office/drawing/2014/main" id="{0EE3A557-0EBA-EC4A-A790-DF220501E9BE}"/>
              </a:ext>
            </a:extLst>
          </p:cNvPr>
          <p:cNvGraphicFramePr>
            <a:graphicFrameLocks noGrp="1"/>
          </p:cNvGraphicFramePr>
          <p:nvPr>
            <p:ph idx="1"/>
            <p:extLst>
              <p:ext uri="{D42A27DB-BD31-4B8C-83A1-F6EECF244321}">
                <p14:modId xmlns:p14="http://schemas.microsoft.com/office/powerpoint/2010/main" val="392135326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D9C1A0D-4122-ED41-8477-6C6165542B9C}"/>
              </a:ext>
            </a:extLst>
          </p:cNvPr>
          <p:cNvSpPr txBox="1"/>
          <p:nvPr/>
        </p:nvSpPr>
        <p:spPr>
          <a:xfrm>
            <a:off x="7909512" y="6114365"/>
            <a:ext cx="1445821" cy="646331"/>
          </a:xfrm>
          <a:prstGeom prst="rect">
            <a:avLst/>
          </a:prstGeom>
          <a:noFill/>
        </p:spPr>
        <p:txBody>
          <a:bodyPr wrap="square" rtlCol="0">
            <a:spAutoFit/>
          </a:bodyPr>
          <a:lstStyle/>
          <a:p>
            <a:pPr algn="ctr"/>
            <a:r>
              <a:rPr lang="en-US">
                <a:solidFill>
                  <a:schemeClr val="accent6">
                    <a:lumMod val="75000"/>
                  </a:schemeClr>
                </a:solidFill>
              </a:rPr>
              <a:t>#Conversions 2018</a:t>
            </a:r>
          </a:p>
        </p:txBody>
      </p:sp>
      <p:sp>
        <p:nvSpPr>
          <p:cNvPr id="7" name="TextBox 6">
            <a:extLst>
              <a:ext uri="{FF2B5EF4-FFF2-40B4-BE49-F238E27FC236}">
                <a16:creationId xmlns:a16="http://schemas.microsoft.com/office/drawing/2014/main" id="{36645A12-9AFE-5040-B880-63A47304AF26}"/>
              </a:ext>
            </a:extLst>
          </p:cNvPr>
          <p:cNvSpPr txBox="1"/>
          <p:nvPr/>
        </p:nvSpPr>
        <p:spPr>
          <a:xfrm>
            <a:off x="9276796" y="6121448"/>
            <a:ext cx="1445820" cy="646331"/>
          </a:xfrm>
          <a:prstGeom prst="rect">
            <a:avLst/>
          </a:prstGeom>
          <a:noFill/>
        </p:spPr>
        <p:txBody>
          <a:bodyPr wrap="square" rtlCol="0">
            <a:spAutoFit/>
          </a:bodyPr>
          <a:lstStyle/>
          <a:p>
            <a:pPr algn="ctr"/>
            <a:r>
              <a:rPr lang="en-US">
                <a:solidFill>
                  <a:srgbClr val="0070C0"/>
                </a:solidFill>
              </a:rPr>
              <a:t>#Conversions 2019</a:t>
            </a:r>
          </a:p>
        </p:txBody>
      </p:sp>
      <p:sp>
        <p:nvSpPr>
          <p:cNvPr id="8" name="TextBox 7">
            <a:extLst>
              <a:ext uri="{FF2B5EF4-FFF2-40B4-BE49-F238E27FC236}">
                <a16:creationId xmlns:a16="http://schemas.microsoft.com/office/drawing/2014/main" id="{969D881B-E400-3B49-A81A-0C56B46AD856}"/>
              </a:ext>
            </a:extLst>
          </p:cNvPr>
          <p:cNvSpPr txBox="1"/>
          <p:nvPr/>
        </p:nvSpPr>
        <p:spPr>
          <a:xfrm>
            <a:off x="10644079" y="6252864"/>
            <a:ext cx="1049967" cy="369332"/>
          </a:xfrm>
          <a:prstGeom prst="rect">
            <a:avLst/>
          </a:prstGeom>
          <a:noFill/>
        </p:spPr>
        <p:txBody>
          <a:bodyPr wrap="none" rtlCol="0">
            <a:spAutoFit/>
          </a:bodyPr>
          <a:lstStyle/>
          <a:p>
            <a:r>
              <a:rPr lang="en-US">
                <a:solidFill>
                  <a:srgbClr val="C00000"/>
                </a:solidFill>
              </a:rPr>
              <a:t>%Change</a:t>
            </a:r>
          </a:p>
        </p:txBody>
      </p:sp>
    </p:spTree>
    <p:extLst>
      <p:ext uri="{BB962C8B-B14F-4D97-AF65-F5344CB8AC3E}">
        <p14:creationId xmlns:p14="http://schemas.microsoft.com/office/powerpoint/2010/main" val="127251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F38D6-37D0-8D40-B66A-88CA109B6D0B}"/>
              </a:ext>
            </a:extLst>
          </p:cNvPr>
          <p:cNvSpPr>
            <a:spLocks noGrp="1"/>
          </p:cNvSpPr>
          <p:nvPr>
            <p:ph type="title"/>
          </p:nvPr>
        </p:nvSpPr>
        <p:spPr/>
        <p:txBody>
          <a:bodyPr/>
          <a:lstStyle/>
          <a:p>
            <a:r>
              <a:rPr lang="en-US"/>
              <a:t>Top 5 Conversion Paths</a:t>
            </a:r>
          </a:p>
        </p:txBody>
      </p:sp>
      <p:sp>
        <p:nvSpPr>
          <p:cNvPr id="3" name="Content Placeholder 2">
            <a:extLst>
              <a:ext uri="{FF2B5EF4-FFF2-40B4-BE49-F238E27FC236}">
                <a16:creationId xmlns:a16="http://schemas.microsoft.com/office/drawing/2014/main" id="{66834C10-1420-B944-BB1F-07A7586644CA}"/>
              </a:ext>
            </a:extLst>
          </p:cNvPr>
          <p:cNvSpPr>
            <a:spLocks noGrp="1"/>
          </p:cNvSpPr>
          <p:nvPr>
            <p:ph idx="1"/>
          </p:nvPr>
        </p:nvSpPr>
        <p:spPr/>
        <p:txBody>
          <a:bodyPr/>
          <a:lstStyle/>
          <a:p>
            <a:pPr fontAlgn="t"/>
            <a:endParaRPr lang="en-US"/>
          </a:p>
          <a:p>
            <a:endParaRPr lang="en-US"/>
          </a:p>
          <a:p>
            <a:endParaRPr lang="en-US"/>
          </a:p>
          <a:p>
            <a:endParaRPr lang="en-US"/>
          </a:p>
          <a:p>
            <a:endParaRPr lang="en-US"/>
          </a:p>
          <a:p>
            <a:r>
              <a:rPr lang="en-US"/>
              <a:t>Average Conversion Drop = 49.78%</a:t>
            </a:r>
          </a:p>
        </p:txBody>
      </p:sp>
      <p:graphicFrame>
        <p:nvGraphicFramePr>
          <p:cNvPr id="5" name="Table 4">
            <a:extLst>
              <a:ext uri="{FF2B5EF4-FFF2-40B4-BE49-F238E27FC236}">
                <a16:creationId xmlns:a16="http://schemas.microsoft.com/office/drawing/2014/main" id="{5FE11896-5DDA-2641-A44F-694AC84F9198}"/>
              </a:ext>
            </a:extLst>
          </p:cNvPr>
          <p:cNvGraphicFramePr>
            <a:graphicFrameLocks noGrp="1"/>
          </p:cNvGraphicFramePr>
          <p:nvPr>
            <p:extLst>
              <p:ext uri="{D42A27DB-BD31-4B8C-83A1-F6EECF244321}">
                <p14:modId xmlns:p14="http://schemas.microsoft.com/office/powerpoint/2010/main" val="3489540268"/>
              </p:ext>
            </p:extLst>
          </p:nvPr>
        </p:nvGraphicFramePr>
        <p:xfrm>
          <a:off x="838201" y="1825625"/>
          <a:ext cx="4748211" cy="1771650"/>
        </p:xfrm>
        <a:graphic>
          <a:graphicData uri="http://schemas.openxmlformats.org/drawingml/2006/table">
            <a:tbl>
              <a:tblPr firstRow="1" bandRow="1">
                <a:tableStyleId>{5C22544A-7EE6-4342-B048-85BDC9FD1C3A}</a:tableStyleId>
              </a:tblPr>
              <a:tblGrid>
                <a:gridCol w="1582737">
                  <a:extLst>
                    <a:ext uri="{9D8B030D-6E8A-4147-A177-3AD203B41FA5}">
                      <a16:colId xmlns:a16="http://schemas.microsoft.com/office/drawing/2014/main" val="89549575"/>
                    </a:ext>
                  </a:extLst>
                </a:gridCol>
                <a:gridCol w="1582737">
                  <a:extLst>
                    <a:ext uri="{9D8B030D-6E8A-4147-A177-3AD203B41FA5}">
                      <a16:colId xmlns:a16="http://schemas.microsoft.com/office/drawing/2014/main" val="1368944144"/>
                    </a:ext>
                  </a:extLst>
                </a:gridCol>
                <a:gridCol w="1582737">
                  <a:extLst>
                    <a:ext uri="{9D8B030D-6E8A-4147-A177-3AD203B41FA5}">
                      <a16:colId xmlns:a16="http://schemas.microsoft.com/office/drawing/2014/main" val="1783992188"/>
                    </a:ext>
                  </a:extLst>
                </a:gridCol>
              </a:tblGrid>
              <a:tr h="857250">
                <a:tc>
                  <a:txBody>
                    <a:bodyPr/>
                    <a:lstStyle/>
                    <a:p>
                      <a:endParaRPr lang="en-US"/>
                    </a:p>
                  </a:txBody>
                  <a:tcPr/>
                </a:tc>
                <a:tc>
                  <a:txBody>
                    <a:bodyPr/>
                    <a:lstStyle/>
                    <a:p>
                      <a:pPr algn="ctr">
                        <a:lnSpc>
                          <a:spcPct val="200000"/>
                        </a:lnSpc>
                      </a:pPr>
                      <a:r>
                        <a:rPr lang="en-US"/>
                        <a:t>2018</a:t>
                      </a:r>
                    </a:p>
                  </a:txBody>
                  <a:tcPr/>
                </a:tc>
                <a:tc>
                  <a:txBody>
                    <a:bodyPr/>
                    <a:lstStyle/>
                    <a:p>
                      <a:pPr algn="ctr">
                        <a:lnSpc>
                          <a:spcPct val="200000"/>
                        </a:lnSpc>
                      </a:pPr>
                      <a:r>
                        <a:rPr lang="en-US"/>
                        <a:t>2019</a:t>
                      </a:r>
                    </a:p>
                  </a:txBody>
                  <a:tcPr/>
                </a:tc>
                <a:extLst>
                  <a:ext uri="{0D108BD9-81ED-4DB2-BD59-A6C34878D82A}">
                    <a16:rowId xmlns:a16="http://schemas.microsoft.com/office/drawing/2014/main" val="3533239440"/>
                  </a:ext>
                </a:extLst>
              </a:tr>
              <a:tr h="857250">
                <a:tc>
                  <a:txBody>
                    <a:bodyPr/>
                    <a:lstStyle/>
                    <a:p>
                      <a:r>
                        <a:rPr lang="en-US"/>
                        <a:t>Top Path</a:t>
                      </a:r>
                    </a:p>
                  </a:txBody>
                  <a:tcPr/>
                </a:tc>
                <a:tc>
                  <a:txBody>
                    <a:bodyPr/>
                    <a:lstStyle/>
                    <a:p>
                      <a:r>
                        <a:rPr lang="en-US"/>
                        <a:t>Direct &gt; Direct</a:t>
                      </a:r>
                    </a:p>
                    <a:p>
                      <a:r>
                        <a:rPr lang="en-US"/>
                        <a:t>12,562</a:t>
                      </a:r>
                    </a:p>
                    <a:p>
                      <a:endParaRPr lang="en-US"/>
                    </a:p>
                  </a:txBody>
                  <a:tcPr/>
                </a:tc>
                <a:tc>
                  <a:txBody>
                    <a:bodyPr/>
                    <a:lstStyle/>
                    <a:p>
                      <a:r>
                        <a:rPr lang="en-US"/>
                        <a:t>Direct &gt; Direct</a:t>
                      </a:r>
                    </a:p>
                    <a:p>
                      <a:r>
                        <a:rPr lang="en-US"/>
                        <a:t>5,884</a:t>
                      </a:r>
                    </a:p>
                  </a:txBody>
                  <a:tcPr/>
                </a:tc>
                <a:extLst>
                  <a:ext uri="{0D108BD9-81ED-4DB2-BD59-A6C34878D82A}">
                    <a16:rowId xmlns:a16="http://schemas.microsoft.com/office/drawing/2014/main" val="1244539495"/>
                  </a:ext>
                </a:extLst>
              </a:tr>
            </a:tbl>
          </a:graphicData>
        </a:graphic>
      </p:graphicFrame>
    </p:spTree>
    <p:extLst>
      <p:ext uri="{BB962C8B-B14F-4D97-AF65-F5344CB8AC3E}">
        <p14:creationId xmlns:p14="http://schemas.microsoft.com/office/powerpoint/2010/main" val="45469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824B-C9A1-E248-8D56-168DB04BC51B}"/>
              </a:ext>
            </a:extLst>
          </p:cNvPr>
          <p:cNvSpPr>
            <a:spLocks noGrp="1"/>
          </p:cNvSpPr>
          <p:nvPr>
            <p:ph type="title"/>
          </p:nvPr>
        </p:nvSpPr>
        <p:spPr/>
        <p:txBody>
          <a:bodyPr/>
          <a:lstStyle/>
          <a:p>
            <a:r>
              <a:rPr lang="en-US"/>
              <a:t>Top 5 Marketing Channels</a:t>
            </a:r>
          </a:p>
        </p:txBody>
      </p:sp>
      <p:graphicFrame>
        <p:nvGraphicFramePr>
          <p:cNvPr id="4" name="Content Placeholder 3">
            <a:extLst>
              <a:ext uri="{FF2B5EF4-FFF2-40B4-BE49-F238E27FC236}">
                <a16:creationId xmlns:a16="http://schemas.microsoft.com/office/drawing/2014/main" id="{91DD7D4E-AC74-6E4A-8AC0-DC14F38CA5E3}"/>
              </a:ext>
            </a:extLst>
          </p:cNvPr>
          <p:cNvGraphicFramePr>
            <a:graphicFrameLocks noGrp="1"/>
          </p:cNvGraphicFramePr>
          <p:nvPr>
            <p:ph idx="1"/>
            <p:extLst>
              <p:ext uri="{D42A27DB-BD31-4B8C-83A1-F6EECF244321}">
                <p14:modId xmlns:p14="http://schemas.microsoft.com/office/powerpoint/2010/main" val="1846440818"/>
              </p:ext>
            </p:extLst>
          </p:nvPr>
        </p:nvGraphicFramePr>
        <p:xfrm>
          <a:off x="838200" y="1825624"/>
          <a:ext cx="10515600" cy="3489323"/>
        </p:xfrm>
        <a:graphic>
          <a:graphicData uri="http://schemas.openxmlformats.org/drawingml/2006/table">
            <a:tbl>
              <a:tblPr firstRow="1" bandRow="1">
                <a:tableStyleId>{69012ECD-51FC-41F1-AA8D-1B2483CD663E}</a:tableStyleId>
              </a:tblPr>
              <a:tblGrid>
                <a:gridCol w="2628900">
                  <a:extLst>
                    <a:ext uri="{9D8B030D-6E8A-4147-A177-3AD203B41FA5}">
                      <a16:colId xmlns:a16="http://schemas.microsoft.com/office/drawing/2014/main" val="934566859"/>
                    </a:ext>
                  </a:extLst>
                </a:gridCol>
                <a:gridCol w="2628900">
                  <a:extLst>
                    <a:ext uri="{9D8B030D-6E8A-4147-A177-3AD203B41FA5}">
                      <a16:colId xmlns:a16="http://schemas.microsoft.com/office/drawing/2014/main" val="4271150449"/>
                    </a:ext>
                  </a:extLst>
                </a:gridCol>
                <a:gridCol w="2628900">
                  <a:extLst>
                    <a:ext uri="{9D8B030D-6E8A-4147-A177-3AD203B41FA5}">
                      <a16:colId xmlns:a16="http://schemas.microsoft.com/office/drawing/2014/main" val="3878236388"/>
                    </a:ext>
                  </a:extLst>
                </a:gridCol>
                <a:gridCol w="2628900">
                  <a:extLst>
                    <a:ext uri="{9D8B030D-6E8A-4147-A177-3AD203B41FA5}">
                      <a16:colId xmlns:a16="http://schemas.microsoft.com/office/drawing/2014/main" val="219189407"/>
                    </a:ext>
                  </a:extLst>
                </a:gridCol>
              </a:tblGrid>
              <a:tr h="895428">
                <a:tc>
                  <a:txBody>
                    <a:bodyPr/>
                    <a:lstStyle/>
                    <a:p>
                      <a:r>
                        <a:rPr lang="en-US"/>
                        <a:t>Default Channel </a:t>
                      </a:r>
                      <a:br>
                        <a:rPr lang="en-US"/>
                      </a:br>
                      <a:r>
                        <a:rPr lang="en-US"/>
                        <a:t>Grouping</a:t>
                      </a:r>
                    </a:p>
                  </a:txBody>
                  <a:tcPr/>
                </a:tc>
                <a:tc>
                  <a:txBody>
                    <a:bodyPr/>
                    <a:lstStyle/>
                    <a:p>
                      <a:r>
                        <a:rPr lang="en-US"/>
                        <a:t>Conversion Rate 2018</a:t>
                      </a:r>
                    </a:p>
                  </a:txBody>
                  <a:tcPr/>
                </a:tc>
                <a:tc>
                  <a:txBody>
                    <a:bodyPr/>
                    <a:lstStyle/>
                    <a:p>
                      <a:r>
                        <a:rPr lang="en-US"/>
                        <a:t>Conversion Rate 2019</a:t>
                      </a:r>
                    </a:p>
                  </a:txBody>
                  <a:tcPr/>
                </a:tc>
                <a:tc>
                  <a:txBody>
                    <a:bodyPr/>
                    <a:lstStyle/>
                    <a:p>
                      <a:r>
                        <a:rPr lang="en-US"/>
                        <a:t>% change</a:t>
                      </a:r>
                    </a:p>
                  </a:txBody>
                  <a:tcPr/>
                </a:tc>
                <a:extLst>
                  <a:ext uri="{0D108BD9-81ED-4DB2-BD59-A6C34878D82A}">
                    <a16:rowId xmlns:a16="http://schemas.microsoft.com/office/drawing/2014/main" val="1330306843"/>
                  </a:ext>
                </a:extLst>
              </a:tr>
              <a:tr h="518779">
                <a:tc>
                  <a:txBody>
                    <a:bodyPr/>
                    <a:lstStyle/>
                    <a:p>
                      <a:r>
                        <a:rPr lang="en-US"/>
                        <a:t>Organic Search</a:t>
                      </a:r>
                    </a:p>
                  </a:txBody>
                  <a:tcPr/>
                </a:tc>
                <a:tc>
                  <a:txBody>
                    <a:bodyPr/>
                    <a:lstStyle/>
                    <a:p>
                      <a:r>
                        <a:rPr lang="en-US"/>
                        <a:t>0.73%</a:t>
                      </a:r>
                    </a:p>
                  </a:txBody>
                  <a:tcPr/>
                </a:tc>
                <a:tc>
                  <a:txBody>
                    <a:bodyPr/>
                    <a:lstStyle/>
                    <a:p>
                      <a:r>
                        <a:rPr lang="en-US"/>
                        <a:t>0.16%</a:t>
                      </a:r>
                    </a:p>
                  </a:txBody>
                  <a:tcPr/>
                </a:tc>
                <a:tc>
                  <a:txBody>
                    <a:bodyPr/>
                    <a:lstStyle/>
                    <a:p>
                      <a:r>
                        <a:rPr lang="en-US"/>
                        <a:t>(77.43%)</a:t>
                      </a:r>
                    </a:p>
                  </a:txBody>
                  <a:tcPr/>
                </a:tc>
                <a:extLst>
                  <a:ext uri="{0D108BD9-81ED-4DB2-BD59-A6C34878D82A}">
                    <a16:rowId xmlns:a16="http://schemas.microsoft.com/office/drawing/2014/main" val="1906353136"/>
                  </a:ext>
                </a:extLst>
              </a:tr>
              <a:tr h="518779">
                <a:tc>
                  <a:txBody>
                    <a:bodyPr/>
                    <a:lstStyle/>
                    <a:p>
                      <a:r>
                        <a:rPr lang="en-US"/>
                        <a:t>Direct</a:t>
                      </a:r>
                    </a:p>
                  </a:txBody>
                  <a:tcPr/>
                </a:tc>
                <a:tc>
                  <a:txBody>
                    <a:bodyPr/>
                    <a:lstStyle/>
                    <a:p>
                      <a:r>
                        <a:rPr lang="en-US"/>
                        <a:t>2.54%</a:t>
                      </a:r>
                    </a:p>
                  </a:txBody>
                  <a:tcPr/>
                </a:tc>
                <a:tc>
                  <a:txBody>
                    <a:bodyPr/>
                    <a:lstStyle/>
                    <a:p>
                      <a:r>
                        <a:rPr lang="en-US"/>
                        <a:t>0.19%</a:t>
                      </a:r>
                    </a:p>
                  </a:txBody>
                  <a:tcPr/>
                </a:tc>
                <a:tc>
                  <a:txBody>
                    <a:bodyPr/>
                    <a:lstStyle/>
                    <a:p>
                      <a:r>
                        <a:rPr lang="en-US"/>
                        <a:t>(92.47%)</a:t>
                      </a:r>
                    </a:p>
                  </a:txBody>
                  <a:tcPr/>
                </a:tc>
                <a:extLst>
                  <a:ext uri="{0D108BD9-81ED-4DB2-BD59-A6C34878D82A}">
                    <a16:rowId xmlns:a16="http://schemas.microsoft.com/office/drawing/2014/main" val="2017707603"/>
                  </a:ext>
                </a:extLst>
              </a:tr>
              <a:tr h="518779">
                <a:tc>
                  <a:txBody>
                    <a:bodyPr/>
                    <a:lstStyle/>
                    <a:p>
                      <a:r>
                        <a:rPr lang="en-US"/>
                        <a:t>Referral</a:t>
                      </a:r>
                    </a:p>
                  </a:txBody>
                  <a:tcPr/>
                </a:tc>
                <a:tc>
                  <a:txBody>
                    <a:bodyPr/>
                    <a:lstStyle/>
                    <a:p>
                      <a:r>
                        <a:rPr lang="en-US"/>
                        <a:t>5.16%</a:t>
                      </a:r>
                    </a:p>
                  </a:txBody>
                  <a:tcPr/>
                </a:tc>
                <a:tc>
                  <a:txBody>
                    <a:bodyPr/>
                    <a:lstStyle/>
                    <a:p>
                      <a:r>
                        <a:rPr lang="en-US" b="1">
                          <a:solidFill>
                            <a:srgbClr val="C00000"/>
                          </a:solidFill>
                        </a:rPr>
                        <a:t>0.003%</a:t>
                      </a:r>
                    </a:p>
                  </a:txBody>
                  <a:tcPr/>
                </a:tc>
                <a:tc>
                  <a:txBody>
                    <a:bodyPr/>
                    <a:lstStyle/>
                    <a:p>
                      <a:r>
                        <a:rPr lang="en-US"/>
                        <a:t>(99.94%)</a:t>
                      </a:r>
                    </a:p>
                  </a:txBody>
                  <a:tcPr/>
                </a:tc>
                <a:extLst>
                  <a:ext uri="{0D108BD9-81ED-4DB2-BD59-A6C34878D82A}">
                    <a16:rowId xmlns:a16="http://schemas.microsoft.com/office/drawing/2014/main" val="420167674"/>
                  </a:ext>
                </a:extLst>
              </a:tr>
              <a:tr h="518779">
                <a:tc>
                  <a:txBody>
                    <a:bodyPr/>
                    <a:lstStyle/>
                    <a:p>
                      <a:r>
                        <a:rPr lang="en-US"/>
                        <a:t>Social</a:t>
                      </a:r>
                    </a:p>
                  </a:txBody>
                  <a:tcPr/>
                </a:tc>
                <a:tc>
                  <a:txBody>
                    <a:bodyPr/>
                    <a:lstStyle/>
                    <a:p>
                      <a:r>
                        <a:rPr lang="en-US"/>
                        <a:t>0.12%</a:t>
                      </a:r>
                    </a:p>
                  </a:txBody>
                  <a:tcPr/>
                </a:tc>
                <a:tc>
                  <a:txBody>
                    <a:bodyPr/>
                    <a:lstStyle/>
                    <a:p>
                      <a:r>
                        <a:rPr lang="en-US"/>
                        <a:t>0.02%</a:t>
                      </a:r>
                    </a:p>
                  </a:txBody>
                  <a:tcPr/>
                </a:tc>
                <a:tc>
                  <a:txBody>
                    <a:bodyPr/>
                    <a:lstStyle/>
                    <a:p>
                      <a:r>
                        <a:rPr lang="en-US"/>
                        <a:t>(82.76%)</a:t>
                      </a:r>
                    </a:p>
                  </a:txBody>
                  <a:tcPr/>
                </a:tc>
                <a:extLst>
                  <a:ext uri="{0D108BD9-81ED-4DB2-BD59-A6C34878D82A}">
                    <a16:rowId xmlns:a16="http://schemas.microsoft.com/office/drawing/2014/main" val="3229212849"/>
                  </a:ext>
                </a:extLst>
              </a:tr>
              <a:tr h="518779">
                <a:tc>
                  <a:txBody>
                    <a:bodyPr/>
                    <a:lstStyle/>
                    <a:p>
                      <a:r>
                        <a:rPr lang="en-US"/>
                        <a:t>Paid Search</a:t>
                      </a:r>
                    </a:p>
                  </a:txBody>
                  <a:tcPr/>
                </a:tc>
                <a:tc>
                  <a:txBody>
                    <a:bodyPr/>
                    <a:lstStyle/>
                    <a:p>
                      <a:r>
                        <a:rPr lang="en-US"/>
                        <a:t>1.10%</a:t>
                      </a:r>
                    </a:p>
                  </a:txBody>
                  <a:tcPr/>
                </a:tc>
                <a:tc>
                  <a:txBody>
                    <a:bodyPr/>
                    <a:lstStyle/>
                    <a:p>
                      <a:r>
                        <a:rPr lang="en-US"/>
                        <a:t>0.32%</a:t>
                      </a:r>
                    </a:p>
                  </a:txBody>
                  <a:tcPr/>
                </a:tc>
                <a:tc>
                  <a:txBody>
                    <a:bodyPr/>
                    <a:lstStyle/>
                    <a:p>
                      <a:r>
                        <a:rPr lang="en-US"/>
                        <a:t>(70.89%)</a:t>
                      </a:r>
                    </a:p>
                  </a:txBody>
                  <a:tcPr/>
                </a:tc>
                <a:extLst>
                  <a:ext uri="{0D108BD9-81ED-4DB2-BD59-A6C34878D82A}">
                    <a16:rowId xmlns:a16="http://schemas.microsoft.com/office/drawing/2014/main" val="2488391227"/>
                  </a:ext>
                </a:extLst>
              </a:tr>
            </a:tbl>
          </a:graphicData>
        </a:graphic>
      </p:graphicFrame>
    </p:spTree>
    <p:extLst>
      <p:ext uri="{BB962C8B-B14F-4D97-AF65-F5344CB8AC3E}">
        <p14:creationId xmlns:p14="http://schemas.microsoft.com/office/powerpoint/2010/main" val="2485939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BEF4-09AB-6340-B9F9-30A33B3AB869}"/>
              </a:ext>
            </a:extLst>
          </p:cNvPr>
          <p:cNvSpPr>
            <a:spLocks noGrp="1"/>
          </p:cNvSpPr>
          <p:nvPr>
            <p:ph type="title"/>
          </p:nvPr>
        </p:nvSpPr>
        <p:spPr/>
        <p:txBody>
          <a:bodyPr/>
          <a:lstStyle/>
          <a:p>
            <a:r>
              <a:rPr lang="en-US"/>
              <a:t>Top 5 Social Channels</a:t>
            </a:r>
          </a:p>
        </p:txBody>
      </p:sp>
      <p:graphicFrame>
        <p:nvGraphicFramePr>
          <p:cNvPr id="4" name="Content Placeholder 3">
            <a:extLst>
              <a:ext uri="{FF2B5EF4-FFF2-40B4-BE49-F238E27FC236}">
                <a16:creationId xmlns:a16="http://schemas.microsoft.com/office/drawing/2014/main" id="{A755D88F-A2B0-B749-81C7-4D0E0BF85C85}"/>
              </a:ext>
            </a:extLst>
          </p:cNvPr>
          <p:cNvGraphicFramePr>
            <a:graphicFrameLocks noGrp="1"/>
          </p:cNvGraphicFramePr>
          <p:nvPr>
            <p:ph idx="1"/>
            <p:extLst>
              <p:ext uri="{D42A27DB-BD31-4B8C-83A1-F6EECF244321}">
                <p14:modId xmlns:p14="http://schemas.microsoft.com/office/powerpoint/2010/main" val="2166954952"/>
              </p:ext>
            </p:extLst>
          </p:nvPr>
        </p:nvGraphicFramePr>
        <p:xfrm>
          <a:off x="838199" y="1825624"/>
          <a:ext cx="8677276" cy="3717924"/>
        </p:xfrm>
        <a:graphic>
          <a:graphicData uri="http://schemas.openxmlformats.org/drawingml/2006/table">
            <a:tbl>
              <a:tblPr firstRow="1" bandRow="1">
                <a:tableStyleId>{5C22544A-7EE6-4342-B048-85BDC9FD1C3A}</a:tableStyleId>
              </a:tblPr>
              <a:tblGrid>
                <a:gridCol w="4338638">
                  <a:extLst>
                    <a:ext uri="{9D8B030D-6E8A-4147-A177-3AD203B41FA5}">
                      <a16:colId xmlns:a16="http://schemas.microsoft.com/office/drawing/2014/main" val="1547662702"/>
                    </a:ext>
                  </a:extLst>
                </a:gridCol>
                <a:gridCol w="4338638">
                  <a:extLst>
                    <a:ext uri="{9D8B030D-6E8A-4147-A177-3AD203B41FA5}">
                      <a16:colId xmlns:a16="http://schemas.microsoft.com/office/drawing/2014/main" val="1725882652"/>
                    </a:ext>
                  </a:extLst>
                </a:gridCol>
              </a:tblGrid>
              <a:tr h="619654">
                <a:tc>
                  <a:txBody>
                    <a:bodyPr/>
                    <a:lstStyle/>
                    <a:p>
                      <a:r>
                        <a:rPr lang="en-US"/>
                        <a:t>Social Channel </a:t>
                      </a:r>
                    </a:p>
                  </a:txBody>
                  <a:tcPr/>
                </a:tc>
                <a:tc>
                  <a:txBody>
                    <a:bodyPr/>
                    <a:lstStyle/>
                    <a:p>
                      <a:r>
                        <a:rPr lang="en-US"/>
                        <a:t>% change 2019 vs. 2018</a:t>
                      </a:r>
                    </a:p>
                  </a:txBody>
                  <a:tcPr/>
                </a:tc>
                <a:extLst>
                  <a:ext uri="{0D108BD9-81ED-4DB2-BD59-A6C34878D82A}">
                    <a16:rowId xmlns:a16="http://schemas.microsoft.com/office/drawing/2014/main" val="2215423353"/>
                  </a:ext>
                </a:extLst>
              </a:tr>
              <a:tr h="619654">
                <a:tc>
                  <a:txBody>
                    <a:bodyPr/>
                    <a:lstStyle/>
                    <a:p>
                      <a:r>
                        <a:rPr lang="en-US"/>
                        <a:t>YouTube</a:t>
                      </a:r>
                    </a:p>
                  </a:txBody>
                  <a:tcPr/>
                </a:tc>
                <a:tc>
                  <a:txBody>
                    <a:bodyPr/>
                    <a:lstStyle/>
                    <a:p>
                      <a:r>
                        <a:rPr lang="en-US"/>
                        <a:t>(83.55%)</a:t>
                      </a:r>
                    </a:p>
                  </a:txBody>
                  <a:tcPr/>
                </a:tc>
                <a:extLst>
                  <a:ext uri="{0D108BD9-81ED-4DB2-BD59-A6C34878D82A}">
                    <a16:rowId xmlns:a16="http://schemas.microsoft.com/office/drawing/2014/main" val="33438293"/>
                  </a:ext>
                </a:extLst>
              </a:tr>
              <a:tr h="619654">
                <a:tc>
                  <a:txBody>
                    <a:bodyPr/>
                    <a:lstStyle/>
                    <a:p>
                      <a:r>
                        <a:rPr lang="en-US"/>
                        <a:t>Google Groups</a:t>
                      </a:r>
                    </a:p>
                  </a:txBody>
                  <a:tcPr/>
                </a:tc>
                <a:tc>
                  <a:txBody>
                    <a:bodyPr/>
                    <a:lstStyle/>
                    <a:p>
                      <a:r>
                        <a:rPr lang="en-US"/>
                        <a:t>(54.50%)</a:t>
                      </a:r>
                    </a:p>
                  </a:txBody>
                  <a:tcPr/>
                </a:tc>
                <a:extLst>
                  <a:ext uri="{0D108BD9-81ED-4DB2-BD59-A6C34878D82A}">
                    <a16:rowId xmlns:a16="http://schemas.microsoft.com/office/drawing/2014/main" val="1254175378"/>
                  </a:ext>
                </a:extLst>
              </a:tr>
              <a:tr h="619654">
                <a:tc>
                  <a:txBody>
                    <a:bodyPr/>
                    <a:lstStyle/>
                    <a:p>
                      <a:r>
                        <a:rPr lang="en-US"/>
                        <a:t>Facebook</a:t>
                      </a:r>
                    </a:p>
                  </a:txBody>
                  <a:tcPr/>
                </a:tc>
                <a:tc>
                  <a:txBody>
                    <a:bodyPr/>
                    <a:lstStyle/>
                    <a:p>
                      <a:r>
                        <a:rPr lang="en-US"/>
                        <a:t>(41.99%)</a:t>
                      </a:r>
                    </a:p>
                  </a:txBody>
                  <a:tcPr/>
                </a:tc>
                <a:extLst>
                  <a:ext uri="{0D108BD9-81ED-4DB2-BD59-A6C34878D82A}">
                    <a16:rowId xmlns:a16="http://schemas.microsoft.com/office/drawing/2014/main" val="3279232234"/>
                  </a:ext>
                </a:extLst>
              </a:tr>
              <a:tr h="619654">
                <a:tc>
                  <a:txBody>
                    <a:bodyPr/>
                    <a:lstStyle/>
                    <a:p>
                      <a:r>
                        <a:rPr lang="en-US"/>
                        <a:t>Twitter</a:t>
                      </a:r>
                    </a:p>
                  </a:txBody>
                  <a:tcPr/>
                </a:tc>
                <a:tc>
                  <a:txBody>
                    <a:bodyPr/>
                    <a:lstStyle/>
                    <a:p>
                      <a:r>
                        <a:rPr lang="en-US" b="1">
                          <a:solidFill>
                            <a:schemeClr val="accent6">
                              <a:lumMod val="75000"/>
                            </a:schemeClr>
                          </a:solidFill>
                        </a:rPr>
                        <a:t>237.21%</a:t>
                      </a:r>
                    </a:p>
                  </a:txBody>
                  <a:tcPr/>
                </a:tc>
                <a:extLst>
                  <a:ext uri="{0D108BD9-81ED-4DB2-BD59-A6C34878D82A}">
                    <a16:rowId xmlns:a16="http://schemas.microsoft.com/office/drawing/2014/main" val="1727781727"/>
                  </a:ext>
                </a:extLst>
              </a:tr>
              <a:tr h="619654">
                <a:tc>
                  <a:txBody>
                    <a:bodyPr/>
                    <a:lstStyle/>
                    <a:p>
                      <a:r>
                        <a:rPr lang="en-US" err="1"/>
                        <a:t>WikiHow</a:t>
                      </a:r>
                      <a:endParaRPr lang="en-US"/>
                    </a:p>
                  </a:txBody>
                  <a:tcPr/>
                </a:tc>
                <a:tc>
                  <a:txBody>
                    <a:bodyPr/>
                    <a:lstStyle/>
                    <a:p>
                      <a:r>
                        <a:rPr lang="en-US"/>
                        <a:t>2.20%</a:t>
                      </a:r>
                    </a:p>
                  </a:txBody>
                  <a:tcPr/>
                </a:tc>
                <a:extLst>
                  <a:ext uri="{0D108BD9-81ED-4DB2-BD59-A6C34878D82A}">
                    <a16:rowId xmlns:a16="http://schemas.microsoft.com/office/drawing/2014/main" val="272498019"/>
                  </a:ext>
                </a:extLst>
              </a:tr>
            </a:tbl>
          </a:graphicData>
        </a:graphic>
      </p:graphicFrame>
    </p:spTree>
    <p:extLst>
      <p:ext uri="{BB962C8B-B14F-4D97-AF65-F5344CB8AC3E}">
        <p14:creationId xmlns:p14="http://schemas.microsoft.com/office/powerpoint/2010/main" val="2782153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3" name="Picture 1">
            <a:extLst>
              <a:ext uri="{FF2B5EF4-FFF2-40B4-BE49-F238E27FC236}">
                <a16:creationId xmlns:a16="http://schemas.microsoft.com/office/drawing/2014/main" id="{FB788263-4B9D-1545-BB73-13721F46AF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70705" y="684335"/>
            <a:ext cx="7700963" cy="49463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D611931-B1F7-AB42-9D7A-24E6263DB59A}"/>
              </a:ext>
            </a:extLst>
          </p:cNvPr>
          <p:cNvSpPr txBox="1"/>
          <p:nvPr/>
        </p:nvSpPr>
        <p:spPr>
          <a:xfrm>
            <a:off x="3786188" y="2986088"/>
            <a:ext cx="184731" cy="369332"/>
          </a:xfrm>
          <a:prstGeom prst="rect">
            <a:avLst/>
          </a:prstGeom>
          <a:noFill/>
        </p:spPr>
        <p:txBody>
          <a:bodyPr wrap="none" rtlCol="0">
            <a:spAutoFit/>
          </a:bodyPr>
          <a:lstStyle/>
          <a:p>
            <a:endParaRPr lang="en-US"/>
          </a:p>
        </p:txBody>
      </p:sp>
      <p:sp>
        <p:nvSpPr>
          <p:cNvPr id="4" name="TextBox 3">
            <a:extLst>
              <a:ext uri="{FF2B5EF4-FFF2-40B4-BE49-F238E27FC236}">
                <a16:creationId xmlns:a16="http://schemas.microsoft.com/office/drawing/2014/main" id="{9066CDB1-0DD0-0648-A574-886EA2499EAC}"/>
              </a:ext>
            </a:extLst>
          </p:cNvPr>
          <p:cNvSpPr txBox="1"/>
          <p:nvPr/>
        </p:nvSpPr>
        <p:spPr>
          <a:xfrm>
            <a:off x="4871031" y="771524"/>
            <a:ext cx="3716378" cy="523220"/>
          </a:xfrm>
          <a:prstGeom prst="rect">
            <a:avLst/>
          </a:prstGeom>
          <a:noFill/>
        </p:spPr>
        <p:txBody>
          <a:bodyPr wrap="square" rtlCol="0">
            <a:spAutoFit/>
          </a:bodyPr>
          <a:lstStyle/>
          <a:p>
            <a:r>
              <a:rPr lang="en-US" sz="2800" dirty="0">
                <a:solidFill>
                  <a:schemeClr val="bg1"/>
                </a:solidFill>
                <a:highlight>
                  <a:srgbClr val="808080"/>
                </a:highlight>
              </a:rPr>
              <a:t>Waterfall Analysis</a:t>
            </a:r>
          </a:p>
        </p:txBody>
      </p:sp>
      <p:sp>
        <p:nvSpPr>
          <p:cNvPr id="5" name="TextBox 4">
            <a:extLst>
              <a:ext uri="{FF2B5EF4-FFF2-40B4-BE49-F238E27FC236}">
                <a16:creationId xmlns:a16="http://schemas.microsoft.com/office/drawing/2014/main" id="{44E42095-2567-5642-A3E8-E321D10D5FA0}"/>
              </a:ext>
            </a:extLst>
          </p:cNvPr>
          <p:cNvSpPr txBox="1"/>
          <p:nvPr/>
        </p:nvSpPr>
        <p:spPr>
          <a:xfrm>
            <a:off x="2938533" y="5929580"/>
            <a:ext cx="7169399" cy="461665"/>
          </a:xfrm>
          <a:prstGeom prst="rect">
            <a:avLst/>
          </a:prstGeom>
          <a:solidFill>
            <a:schemeClr val="bg1"/>
          </a:solidFill>
        </p:spPr>
        <p:txBody>
          <a:bodyPr wrap="none" rtlCol="0">
            <a:spAutoFit/>
          </a:bodyPr>
          <a:lstStyle/>
          <a:p>
            <a:r>
              <a:rPr lang="en-US" sz="2400" b="1" dirty="0"/>
              <a:t>Highest decline in Revenue associated with Conversion</a:t>
            </a:r>
          </a:p>
        </p:txBody>
      </p:sp>
    </p:spTree>
    <p:extLst>
      <p:ext uri="{BB962C8B-B14F-4D97-AF65-F5344CB8AC3E}">
        <p14:creationId xmlns:p14="http://schemas.microsoft.com/office/powerpoint/2010/main" val="381484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C8DB-A9D1-4146-AA3F-620A105AE3C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Waterfall Analysis</a:t>
            </a:r>
          </a:p>
        </p:txBody>
      </p:sp>
      <p:sp>
        <p:nvSpPr>
          <p:cNvPr id="11" name="Rectangle 8">
            <a:extLst>
              <a:ext uri="{FF2B5EF4-FFF2-40B4-BE49-F238E27FC236}">
                <a16:creationId xmlns:a16="http://schemas.microsoft.com/office/drawing/2014/main" id="{0465601C-04B5-4AE0-8300-C95A72EC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BC9289E6-02FB-6142-A27E-D7068E49E70A}"/>
              </a:ext>
            </a:extLst>
          </p:cNvPr>
          <p:cNvGraphicFramePr>
            <a:graphicFrameLocks noGrp="1"/>
          </p:cNvGraphicFramePr>
          <p:nvPr>
            <p:ph idx="1"/>
            <p:extLst>
              <p:ext uri="{D42A27DB-BD31-4B8C-83A1-F6EECF244321}">
                <p14:modId xmlns:p14="http://schemas.microsoft.com/office/powerpoint/2010/main" val="3520867296"/>
              </p:ext>
            </p:extLst>
          </p:nvPr>
        </p:nvGraphicFramePr>
        <p:xfrm>
          <a:off x="1215847" y="1223778"/>
          <a:ext cx="9760302" cy="5476568"/>
        </p:xfrm>
        <a:graphic>
          <a:graphicData uri="http://schemas.openxmlformats.org/drawingml/2006/table">
            <a:tbl>
              <a:tblPr>
                <a:tableStyleId>{3B4B98B0-60AC-42C2-AFA5-B58CD77FA1E5}</a:tableStyleId>
              </a:tblPr>
              <a:tblGrid>
                <a:gridCol w="1987026">
                  <a:extLst>
                    <a:ext uri="{9D8B030D-6E8A-4147-A177-3AD203B41FA5}">
                      <a16:colId xmlns:a16="http://schemas.microsoft.com/office/drawing/2014/main" val="3673115173"/>
                    </a:ext>
                  </a:extLst>
                </a:gridCol>
                <a:gridCol w="1339601">
                  <a:extLst>
                    <a:ext uri="{9D8B030D-6E8A-4147-A177-3AD203B41FA5}">
                      <a16:colId xmlns:a16="http://schemas.microsoft.com/office/drawing/2014/main" val="438168353"/>
                    </a:ext>
                  </a:extLst>
                </a:gridCol>
                <a:gridCol w="1459556">
                  <a:extLst>
                    <a:ext uri="{9D8B030D-6E8A-4147-A177-3AD203B41FA5}">
                      <a16:colId xmlns:a16="http://schemas.microsoft.com/office/drawing/2014/main" val="3400980663"/>
                    </a:ext>
                  </a:extLst>
                </a:gridCol>
                <a:gridCol w="1954205">
                  <a:extLst>
                    <a:ext uri="{9D8B030D-6E8A-4147-A177-3AD203B41FA5}">
                      <a16:colId xmlns:a16="http://schemas.microsoft.com/office/drawing/2014/main" val="1868073773"/>
                    </a:ext>
                  </a:extLst>
                </a:gridCol>
                <a:gridCol w="1459556">
                  <a:extLst>
                    <a:ext uri="{9D8B030D-6E8A-4147-A177-3AD203B41FA5}">
                      <a16:colId xmlns:a16="http://schemas.microsoft.com/office/drawing/2014/main" val="3360954112"/>
                    </a:ext>
                  </a:extLst>
                </a:gridCol>
                <a:gridCol w="1560358">
                  <a:extLst>
                    <a:ext uri="{9D8B030D-6E8A-4147-A177-3AD203B41FA5}">
                      <a16:colId xmlns:a16="http://schemas.microsoft.com/office/drawing/2014/main" val="318673488"/>
                    </a:ext>
                  </a:extLst>
                </a:gridCol>
              </a:tblGrid>
              <a:tr h="258072">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600" b="0"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Metric Change</a:t>
                      </a:r>
                      <a:endParaRPr lang="en-US" sz="1600" b="1" i="0" u="none" strike="noStrike">
                        <a:solidFill>
                          <a:srgbClr val="000000"/>
                        </a:solidFill>
                        <a:effectLst/>
                        <a:latin typeface="Calibri" panose="020F0502020204030204" pitchFamily="34" charset="0"/>
                      </a:endParaRPr>
                    </a:p>
                  </a:txBody>
                  <a:tcPr marL="8896" marR="8896" marT="8896" marB="42701" anchor="ctr"/>
                </a:tc>
                <a:extLst>
                  <a:ext uri="{0D108BD9-81ED-4DB2-BD59-A6C34878D82A}">
                    <a16:rowId xmlns:a16="http://schemas.microsoft.com/office/drawing/2014/main" val="3594442218"/>
                  </a:ext>
                </a:extLst>
              </a:tr>
              <a:tr h="258072">
                <a:tc>
                  <a:txBody>
                    <a:bodyPr/>
                    <a:lstStyle/>
                    <a:p>
                      <a:pPr algn="l" fontAlgn="ctr"/>
                      <a:endParaRPr lang="en-US" sz="1600" b="0"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LY(2018)</a:t>
                      </a:r>
                      <a:endParaRPr lang="en-US" sz="1600" b="1"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TY(2019)</a:t>
                      </a:r>
                      <a:endParaRPr lang="en-US" sz="1600" b="1"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 vs LY</a:t>
                      </a:r>
                      <a:endParaRPr lang="en-US" sz="1600" b="1"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 vs LY</a:t>
                      </a:r>
                      <a:endParaRPr lang="en-US" sz="1600" b="1"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Impact on Demand</a:t>
                      </a:r>
                      <a:endParaRPr lang="en-US" sz="1600" b="1" i="0" u="none" strike="noStrike">
                        <a:solidFill>
                          <a:srgbClr val="000000"/>
                        </a:solidFill>
                        <a:effectLst/>
                        <a:latin typeface="Calibri" panose="020F0502020204030204" pitchFamily="34" charset="0"/>
                      </a:endParaRPr>
                    </a:p>
                  </a:txBody>
                  <a:tcPr marL="8896" marR="8896" marT="8896" marB="42701" anchor="ctr"/>
                </a:tc>
                <a:extLst>
                  <a:ext uri="{0D108BD9-81ED-4DB2-BD59-A6C34878D82A}">
                    <a16:rowId xmlns:a16="http://schemas.microsoft.com/office/drawing/2014/main" val="1368305715"/>
                  </a:ext>
                </a:extLst>
              </a:tr>
              <a:tr h="258072">
                <a:tc>
                  <a:txBody>
                    <a:bodyPr/>
                    <a:lstStyle/>
                    <a:p>
                      <a:pPr algn="l" fontAlgn="ctr"/>
                      <a:r>
                        <a:rPr lang="en-US" sz="1600" b="1" u="none" strike="noStrike">
                          <a:solidFill>
                            <a:srgbClr val="000000"/>
                          </a:solidFill>
                          <a:effectLst/>
                          <a:latin typeface="+mn-lt"/>
                        </a:rPr>
                        <a:t>Revenue</a:t>
                      </a:r>
                      <a:endParaRPr lang="en-US" sz="1600" b="1"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$2,967,171.33</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$63,350.87 </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-97.86%</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C00000"/>
                          </a:solidFill>
                          <a:effectLst/>
                          <a:latin typeface="+mn-lt"/>
                        </a:rPr>
                        <a:t>($2,903,820.46)</a:t>
                      </a:r>
                      <a:endParaRPr lang="en-US" sz="1600" b="0" i="0" u="none" strike="noStrike">
                        <a:solidFill>
                          <a:srgbClr val="C00000"/>
                        </a:solidFill>
                        <a:effectLst/>
                        <a:latin typeface="+mn-lt"/>
                      </a:endParaRPr>
                    </a:p>
                  </a:txBody>
                  <a:tcPr marL="8896" marR="8896" marT="8896" marB="42701" anchor="ctr"/>
                </a:tc>
                <a:tc>
                  <a:txBody>
                    <a:bodyPr/>
                    <a:lstStyle/>
                    <a:p>
                      <a:pPr algn="ctr" fontAlgn="ct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3486498370"/>
                  </a:ext>
                </a:extLst>
              </a:tr>
              <a:tr h="258072">
                <a:tc>
                  <a:txBody>
                    <a:bodyPr/>
                    <a:lstStyle/>
                    <a:p>
                      <a:pPr algn="l" fontAlgn="ctr"/>
                      <a:r>
                        <a:rPr lang="en-US" sz="1600" b="1" u="none" strike="noStrike">
                          <a:solidFill>
                            <a:srgbClr val="000000"/>
                          </a:solidFill>
                          <a:effectLst/>
                          <a:latin typeface="+mn-lt"/>
                        </a:rPr>
                        <a:t>Visits/Sessions</a:t>
                      </a:r>
                      <a:endParaRPr lang="en-US" sz="1600" b="1"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987,254</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831,525</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-15.77%</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-155,729</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-$468,040.27</a:t>
                      </a: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553658952"/>
                  </a:ext>
                </a:extLst>
              </a:tr>
              <a:tr h="258072">
                <a:tc>
                  <a:txBody>
                    <a:bodyPr/>
                    <a:lstStyle/>
                    <a:p>
                      <a:pPr algn="l" fontAlgn="ctr"/>
                      <a:r>
                        <a:rPr lang="en-US" sz="1600" b="1" u="none" strike="noStrike">
                          <a:solidFill>
                            <a:srgbClr val="000000"/>
                          </a:solidFill>
                          <a:effectLst/>
                          <a:latin typeface="+mn-lt"/>
                        </a:rPr>
                        <a:t>AOV</a:t>
                      </a:r>
                      <a:endParaRPr lang="en-US" sz="1600" b="1"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$169.12</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$55.04 </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-67.45%</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C00000"/>
                          </a:solidFill>
                          <a:effectLst/>
                          <a:latin typeface="+mn-lt"/>
                        </a:rPr>
                        <a:t>($114.08)</a:t>
                      </a:r>
                      <a:endParaRPr lang="en-US" sz="1600" b="0" i="0" u="none" strike="noStrike">
                        <a:solidFill>
                          <a:srgbClr val="C00000"/>
                        </a:solidFill>
                        <a:effectLst/>
                        <a:latin typeface="+mn-lt"/>
                      </a:endParaRPr>
                    </a:p>
                  </a:txBody>
                  <a:tcPr marL="8896" marR="8896" marT="8896" marB="42701" anchor="ctr"/>
                </a:tc>
                <a:tc>
                  <a:txBody>
                    <a:bodyPr/>
                    <a:lstStyle/>
                    <a:p>
                      <a:pPr algn="ctr" fontAlgn="ctr"/>
                      <a:r>
                        <a:rPr lang="en-US" sz="1600" b="0" u="none" strike="noStrike">
                          <a:solidFill>
                            <a:srgbClr val="C00000"/>
                          </a:solidFill>
                          <a:effectLst/>
                          <a:latin typeface="+mn-lt"/>
                        </a:rPr>
                        <a:t>($2,001,497.12)</a:t>
                      </a:r>
                      <a:endParaRPr lang="en-US" sz="1600" b="0" i="0" u="none" strike="noStrike">
                        <a:solidFill>
                          <a:srgbClr val="C00000"/>
                        </a:solidFill>
                        <a:effectLst/>
                        <a:latin typeface="+mn-lt"/>
                      </a:endParaRPr>
                    </a:p>
                  </a:txBody>
                  <a:tcPr marL="8896" marR="8896" marT="8896" marB="42701" anchor="ctr"/>
                </a:tc>
                <a:extLst>
                  <a:ext uri="{0D108BD9-81ED-4DB2-BD59-A6C34878D82A}">
                    <a16:rowId xmlns:a16="http://schemas.microsoft.com/office/drawing/2014/main" val="1362826055"/>
                  </a:ext>
                </a:extLst>
              </a:tr>
              <a:tr h="258072">
                <a:tc>
                  <a:txBody>
                    <a:bodyPr/>
                    <a:lstStyle/>
                    <a:p>
                      <a:pPr algn="l" fontAlgn="ctr"/>
                      <a:r>
                        <a:rPr lang="en-US" sz="1600" b="1" u="none" strike="noStrike">
                          <a:solidFill>
                            <a:srgbClr val="000000"/>
                          </a:solidFill>
                          <a:effectLst/>
                          <a:latin typeface="+mn-lt"/>
                        </a:rPr>
                        <a:t>Conversion</a:t>
                      </a:r>
                      <a:endParaRPr lang="en-US" sz="1600" b="1"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1.78%</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0.14%</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-92.21%</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-1.64%</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-$2,736,061.63</a:t>
                      </a: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3763300096"/>
                  </a:ext>
                </a:extLst>
              </a:tr>
              <a:tr h="281014">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1454990223"/>
                  </a:ext>
                </a:extLst>
              </a:tr>
              <a:tr h="258072">
                <a:tc>
                  <a:txBody>
                    <a:bodyPr/>
                    <a:lstStyle/>
                    <a:p>
                      <a:pPr algn="l" fontAlgn="ctr"/>
                      <a:r>
                        <a:rPr lang="en-US" sz="1600" b="1" u="none" strike="noStrike">
                          <a:solidFill>
                            <a:srgbClr val="000000"/>
                          </a:solidFill>
                          <a:effectLst/>
                          <a:latin typeface="+mn-lt"/>
                        </a:rPr>
                        <a:t>Orders</a:t>
                      </a:r>
                      <a:endParaRPr lang="en-US" sz="1600" b="1"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17,545</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1,151</a:t>
                      </a: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2742798730"/>
                  </a:ext>
                </a:extLst>
              </a:tr>
              <a:tr h="258072">
                <a:tc>
                  <a:txBody>
                    <a:bodyPr/>
                    <a:lstStyle/>
                    <a:p>
                      <a:pPr algn="l" fontAlgn="ctr"/>
                      <a:r>
                        <a:rPr lang="en-US" sz="1600" b="1" u="none" strike="noStrike">
                          <a:solidFill>
                            <a:srgbClr val="000000"/>
                          </a:solidFill>
                          <a:effectLst/>
                          <a:latin typeface="+mn-lt"/>
                        </a:rPr>
                        <a:t>AOV: Average order value</a:t>
                      </a:r>
                      <a:endParaRPr lang="en-US" sz="1600" b="1"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$169.12</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$55.04 </a:t>
                      </a: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1197206716"/>
                  </a:ext>
                </a:extLst>
              </a:tr>
              <a:tr h="258072">
                <a:tc>
                  <a:txBody>
                    <a:bodyPr/>
                    <a:lstStyle/>
                    <a:p>
                      <a:pPr algn="l" fontAlgn="ctr"/>
                      <a:r>
                        <a:rPr lang="en-US" sz="1600" b="1" u="none" strike="noStrike">
                          <a:solidFill>
                            <a:srgbClr val="000000"/>
                          </a:solidFill>
                          <a:effectLst/>
                          <a:latin typeface="+mn-lt"/>
                        </a:rPr>
                        <a:t>revenue/orders</a:t>
                      </a:r>
                      <a:endParaRPr lang="en-US" sz="1600" b="1"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4061302104"/>
                  </a:ext>
                </a:extLst>
              </a:tr>
              <a:tr h="281014">
                <a:tc>
                  <a:txBody>
                    <a:bodyPr/>
                    <a:lstStyle/>
                    <a:p>
                      <a:pPr algn="l" fontAlgn="ctr"/>
                      <a:endParaRPr lang="en-US" sz="1600" b="1"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3085096686"/>
                  </a:ext>
                </a:extLst>
              </a:tr>
              <a:tr h="258072">
                <a:tc>
                  <a:txBody>
                    <a:bodyPr/>
                    <a:lstStyle/>
                    <a:p>
                      <a:pPr algn="l" fontAlgn="ctr"/>
                      <a:r>
                        <a:rPr lang="en-US" sz="1600" b="1" u="none" strike="noStrike">
                          <a:solidFill>
                            <a:srgbClr val="000000"/>
                          </a:solidFill>
                          <a:effectLst/>
                          <a:latin typeface="+mn-lt"/>
                        </a:rPr>
                        <a:t>Conversion</a:t>
                      </a:r>
                      <a:endParaRPr lang="en-US" sz="1600" b="1"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2032675954"/>
                  </a:ext>
                </a:extLst>
              </a:tr>
              <a:tr h="258072">
                <a:tc>
                  <a:txBody>
                    <a:bodyPr/>
                    <a:lstStyle/>
                    <a:p>
                      <a:pPr algn="l" fontAlgn="ctr"/>
                      <a:r>
                        <a:rPr lang="en-US" sz="1600" b="1" u="none" strike="noStrike">
                          <a:solidFill>
                            <a:srgbClr val="000000"/>
                          </a:solidFill>
                          <a:effectLst/>
                          <a:latin typeface="+mn-lt"/>
                        </a:rPr>
                        <a:t>orders/sessions</a:t>
                      </a:r>
                      <a:endParaRPr lang="en-US" sz="1600" b="1"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dirty="0">
                          <a:solidFill>
                            <a:srgbClr val="000000"/>
                          </a:solidFill>
                          <a:effectLst/>
                          <a:latin typeface="+mn-lt"/>
                        </a:rPr>
                        <a:t>1.78%</a:t>
                      </a:r>
                      <a:endParaRPr lang="en-US" sz="1600" b="0" i="0" u="none" strike="noStrike" dirty="0">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0.14%</a:t>
                      </a: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3766475532"/>
                  </a:ext>
                </a:extLst>
              </a:tr>
              <a:tr h="261896">
                <a:tc>
                  <a:txBody>
                    <a:bodyPr/>
                    <a:lstStyle/>
                    <a:p>
                      <a:pPr algn="l" fontAlgn="ct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extLst>
                  <a:ext uri="{0D108BD9-81ED-4DB2-BD59-A6C34878D82A}">
                    <a16:rowId xmlns:a16="http://schemas.microsoft.com/office/drawing/2014/main" val="3103047515"/>
                  </a:ext>
                </a:extLst>
              </a:tr>
              <a:tr h="258072">
                <a:tc>
                  <a:txBody>
                    <a:bodyPr/>
                    <a:lstStyle/>
                    <a:p>
                      <a:pPr algn="ctr" fontAlgn="ctr"/>
                      <a:r>
                        <a:rPr lang="en-US" sz="1600" b="1" u="none" strike="noStrike">
                          <a:solidFill>
                            <a:srgbClr val="000000"/>
                          </a:solidFill>
                          <a:effectLst/>
                        </a:rPr>
                        <a:t>LY</a:t>
                      </a:r>
                      <a:endParaRPr lang="en-US" sz="1600" b="1"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Visits</a:t>
                      </a:r>
                      <a:endParaRPr lang="en-US" sz="1600" b="1"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AOV</a:t>
                      </a:r>
                      <a:endParaRPr lang="en-US" sz="1600" b="1"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Conversion</a:t>
                      </a:r>
                      <a:endParaRPr lang="en-US" sz="1600" b="1" i="0" u="none" strike="noStrike">
                        <a:solidFill>
                          <a:srgbClr val="000000"/>
                        </a:solidFill>
                        <a:effectLst/>
                        <a:latin typeface="Calibri" panose="020F0502020204030204" pitchFamily="34" charset="0"/>
                      </a:endParaRPr>
                    </a:p>
                  </a:txBody>
                  <a:tcPr marL="8896" marR="8896" marT="8896" marB="42701" anchor="ctr"/>
                </a:tc>
                <a:tc>
                  <a:txBody>
                    <a:bodyPr/>
                    <a:lstStyle/>
                    <a:p>
                      <a:pPr algn="ctr" fontAlgn="ctr"/>
                      <a:r>
                        <a:rPr lang="en-US" sz="1600" b="1" u="none" strike="noStrike">
                          <a:solidFill>
                            <a:srgbClr val="000000"/>
                          </a:solidFill>
                          <a:effectLst/>
                        </a:rPr>
                        <a:t>TY</a:t>
                      </a:r>
                      <a:endParaRPr lang="en-US" sz="1600" b="1"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extLst>
                  <a:ext uri="{0D108BD9-81ED-4DB2-BD59-A6C34878D82A}">
                    <a16:rowId xmlns:a16="http://schemas.microsoft.com/office/drawing/2014/main" val="1179352691"/>
                  </a:ext>
                </a:extLst>
              </a:tr>
              <a:tr h="258072">
                <a:tc>
                  <a:txBody>
                    <a:bodyPr/>
                    <a:lstStyle/>
                    <a:p>
                      <a:pPr algn="ctr" fontAlgn="ctr"/>
                      <a:r>
                        <a:rPr lang="en-US" sz="1600" b="0" u="none" strike="noStrike">
                          <a:solidFill>
                            <a:srgbClr val="000000"/>
                          </a:solidFill>
                          <a:effectLst/>
                          <a:latin typeface="+mn-lt"/>
                        </a:rPr>
                        <a:t>$2,967,171.33</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-$468,040.27</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1" u="none" strike="noStrike">
                          <a:solidFill>
                            <a:srgbClr val="C00000"/>
                          </a:solidFill>
                          <a:effectLst/>
                          <a:latin typeface="+mn-lt"/>
                        </a:rPr>
                        <a:t>($2,001,497.12)</a:t>
                      </a:r>
                      <a:endParaRPr lang="en-US" sz="1600" b="1" i="0" u="none" strike="noStrike">
                        <a:solidFill>
                          <a:srgbClr val="C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-$2,736,061.63</a:t>
                      </a:r>
                      <a:endParaRPr lang="en-US" sz="1600" b="0" i="0" u="none" strike="noStrike">
                        <a:solidFill>
                          <a:srgbClr val="000000"/>
                        </a:solidFill>
                        <a:effectLst/>
                        <a:latin typeface="+mn-lt"/>
                      </a:endParaRPr>
                    </a:p>
                  </a:txBody>
                  <a:tcPr marL="8896" marR="8896" marT="8896" marB="42701" anchor="ctr"/>
                </a:tc>
                <a:tc>
                  <a:txBody>
                    <a:bodyPr/>
                    <a:lstStyle/>
                    <a:p>
                      <a:pPr algn="ctr" fontAlgn="ctr"/>
                      <a:r>
                        <a:rPr lang="en-US" sz="1600" b="0" u="none" strike="noStrike">
                          <a:solidFill>
                            <a:srgbClr val="000000"/>
                          </a:solidFill>
                          <a:effectLst/>
                          <a:latin typeface="+mn-lt"/>
                        </a:rPr>
                        <a:t>$63,350.87 </a:t>
                      </a:r>
                      <a:endParaRPr lang="en-US" sz="1600" b="0" i="0" u="none" strike="noStrike">
                        <a:solidFill>
                          <a:srgbClr val="000000"/>
                        </a:solidFill>
                        <a:effectLst/>
                        <a:latin typeface="+mn-lt"/>
                      </a:endParaRPr>
                    </a:p>
                  </a:txBody>
                  <a:tcPr marL="8896" marR="8896" marT="8896" marB="42701" anchor="ctr"/>
                </a:tc>
                <a:tc>
                  <a:txBody>
                    <a:bodyPr/>
                    <a:lstStyle/>
                    <a:p>
                      <a:pPr algn="l" fontAlgn="ctr"/>
                      <a:endParaRPr lang="en-US" sz="1600" b="0" i="0" u="none" strike="noStrike">
                        <a:solidFill>
                          <a:srgbClr val="000000"/>
                        </a:solidFill>
                        <a:effectLst/>
                        <a:latin typeface="+mn-lt"/>
                      </a:endParaRPr>
                    </a:p>
                  </a:txBody>
                  <a:tcPr marL="8896" marR="8896" marT="8896" marB="42701" anchor="ctr"/>
                </a:tc>
                <a:extLst>
                  <a:ext uri="{0D108BD9-81ED-4DB2-BD59-A6C34878D82A}">
                    <a16:rowId xmlns:a16="http://schemas.microsoft.com/office/drawing/2014/main" val="4070794776"/>
                  </a:ext>
                </a:extLst>
              </a:tr>
              <a:tr h="261896">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a:solidFill>
                          <a:srgbClr val="000000"/>
                        </a:solidFill>
                        <a:effectLst/>
                        <a:latin typeface="Calibri" panose="020F0502020204030204" pitchFamily="34" charset="0"/>
                      </a:endParaRPr>
                    </a:p>
                  </a:txBody>
                  <a:tcPr marL="8896" marR="8896" marT="8896" marB="42701" anchor="ctr"/>
                </a:tc>
                <a:tc>
                  <a:txBody>
                    <a:bodyPr/>
                    <a:lstStyle/>
                    <a:p>
                      <a:pPr algn="l" fontAlgn="ctr"/>
                      <a:endParaRPr lang="en-US" sz="1000" b="0" i="0" u="none" strike="noStrike" dirty="0">
                        <a:solidFill>
                          <a:srgbClr val="000000"/>
                        </a:solidFill>
                        <a:effectLst/>
                        <a:latin typeface="Calibri" panose="020F0502020204030204" pitchFamily="34" charset="0"/>
                      </a:endParaRPr>
                    </a:p>
                  </a:txBody>
                  <a:tcPr marL="8896" marR="8896" marT="8896" marB="42701" anchor="ctr"/>
                </a:tc>
                <a:extLst>
                  <a:ext uri="{0D108BD9-81ED-4DB2-BD59-A6C34878D82A}">
                    <a16:rowId xmlns:a16="http://schemas.microsoft.com/office/drawing/2014/main" val="1639497331"/>
                  </a:ext>
                </a:extLst>
              </a:tr>
            </a:tbl>
          </a:graphicData>
        </a:graphic>
      </p:graphicFrame>
    </p:spTree>
    <p:extLst>
      <p:ext uri="{BB962C8B-B14F-4D97-AF65-F5344CB8AC3E}">
        <p14:creationId xmlns:p14="http://schemas.microsoft.com/office/powerpoint/2010/main" val="2584368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901</Words>
  <Application>Microsoft Office PowerPoint</Application>
  <PresentationFormat>Widescreen</PresentationFormat>
  <Paragraphs>198</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Conversion</vt:lpstr>
      <vt:lpstr>Conversion Funnel</vt:lpstr>
      <vt:lpstr>Conversion </vt:lpstr>
      <vt:lpstr>Top 5 Conversion Paths</vt:lpstr>
      <vt:lpstr>Top 5 Conversion Paths</vt:lpstr>
      <vt:lpstr>Top 5 Marketing Channels</vt:lpstr>
      <vt:lpstr>Top 5 Social Channels</vt:lpstr>
      <vt:lpstr>PowerPoint Presentation</vt:lpstr>
      <vt:lpstr>Waterfall Analysis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Conversion</dc:title>
  <dc:creator>Shahzad, Haleema</dc:creator>
  <cp:lastModifiedBy>Bahl, Abhilash</cp:lastModifiedBy>
  <cp:revision>6</cp:revision>
  <dcterms:created xsi:type="dcterms:W3CDTF">2020-04-30T12:28:45Z</dcterms:created>
  <dcterms:modified xsi:type="dcterms:W3CDTF">2020-04-30T23:12:28Z</dcterms:modified>
</cp:coreProperties>
</file>