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2"/>
  </p:notesMasterIdLst>
  <p:sldIdLst>
    <p:sldId id="256" r:id="rId2"/>
    <p:sldId id="257" r:id="rId3"/>
    <p:sldId id="258" r:id="rId4"/>
    <p:sldId id="260" r:id="rId5"/>
    <p:sldId id="261" r:id="rId6"/>
    <p:sldId id="274" r:id="rId7"/>
    <p:sldId id="281" r:id="rId8"/>
    <p:sldId id="282" r:id="rId9"/>
    <p:sldId id="275" r:id="rId10"/>
    <p:sldId id="276" r:id="rId11"/>
    <p:sldId id="277" r:id="rId12"/>
    <p:sldId id="265" r:id="rId13"/>
    <p:sldId id="264" r:id="rId14"/>
    <p:sldId id="263" r:id="rId15"/>
    <p:sldId id="262" r:id="rId16"/>
    <p:sldId id="268" r:id="rId17"/>
    <p:sldId id="270" r:id="rId18"/>
    <p:sldId id="269" r:id="rId19"/>
    <p:sldId id="271" r:id="rId20"/>
    <p:sldId id="266" r:id="rId21"/>
    <p:sldId id="267" r:id="rId22"/>
    <p:sldId id="272" r:id="rId23"/>
    <p:sldId id="273" r:id="rId24"/>
    <p:sldId id="278" r:id="rId25"/>
    <p:sldId id="279" r:id="rId26"/>
    <p:sldId id="280" r:id="rId27"/>
    <p:sldId id="283" r:id="rId28"/>
    <p:sldId id="284" r:id="rId29"/>
    <p:sldId id="285" r:id="rId30"/>
    <p:sldId id="259" r:id="rId31"/>
  </p:sldIdLst>
  <p:sldSz cx="9144000" cy="5143500" type="screen16x9"/>
  <p:notesSz cx="6858000" cy="9144000"/>
  <p:embeddedFontLst>
    <p:embeddedFont>
      <p:font typeface="Poppins" panose="00000500000000000000" pitchFamily="2" charset="0"/>
      <p:regular r:id="rId33"/>
      <p:bold r:id="rId34"/>
      <p:italic r:id="rId35"/>
      <p:boldItalic r:id="rId36"/>
    </p:embeddedFont>
    <p:embeddedFont>
      <p:font typeface="Poppins Medium" panose="00000600000000000000" pitchFamily="2" charset="0"/>
      <p:regular r:id="rId37"/>
      <p:bold r:id="rId38"/>
      <p:italic r:id="rId39"/>
      <p:boldItalic r:id="rId40"/>
    </p:embeddedFont>
    <p:embeddedFont>
      <p:font typeface="Poppins SemiBold" panose="00000700000000000000" pitchFamily="2" charset="0"/>
      <p:regular r:id="rId41"/>
      <p:bold r:id="rId42"/>
      <p:italic r:id="rId43"/>
      <p:boldItalic r:id="rId4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5" d="100"/>
          <a:sy n="105" d="100"/>
        </p:scale>
        <p:origin x="82" y="12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7.fntdata"/><Relationship Id="rId21" Type="http://schemas.openxmlformats.org/officeDocument/2006/relationships/slide" Target="slides/slide20.xml"/><Relationship Id="rId34" Type="http://schemas.openxmlformats.org/officeDocument/2006/relationships/font" Target="fonts/font2.fntdata"/><Relationship Id="rId42" Type="http://schemas.openxmlformats.org/officeDocument/2006/relationships/font" Target="fonts/font10.fntdata"/><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font" Target="fonts/font5.fntdata"/><Relationship Id="rId40" Type="http://schemas.openxmlformats.org/officeDocument/2006/relationships/font" Target="fonts/font8.fntdata"/><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1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3.fntdata"/><Relationship Id="rId43" Type="http://schemas.openxmlformats.org/officeDocument/2006/relationships/font" Target="fonts/font11.fntdata"/><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1.fntdata"/><Relationship Id="rId38" Type="http://schemas.openxmlformats.org/officeDocument/2006/relationships/font" Target="fonts/font6.fntdata"/><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font" Target="fonts/font9.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2528d6e0a61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2528d6e0a61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650778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2528d6e0a61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2528d6e0a61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327381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2528d6e0a61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2528d6e0a61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457558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22996562556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22996562556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396183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2528d6e0a61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2528d6e0a61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221405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22996562556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22996562556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491359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22996562556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22996562556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2833291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22996562556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22996562556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4127234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22996562556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22996562556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7619341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22996562556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22996562556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765803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22996562556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22996562556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22996562556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22996562556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2992541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22996562556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22996562556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3650980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22996562556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22996562556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1850072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22996562556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22996562556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2704921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22996562556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22996562556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9921655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22996562556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22996562556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2500056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22996562556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22996562556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8891559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22996562556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22996562556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7078377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22996562556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22996562556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5552793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22996562556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22996562556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2810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2528d6e0a61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2528d6e0a61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2528d6e0a61_0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2528d6e0a61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2528d6e0a61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2528d6e0a61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284413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22996562556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22996562556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180268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22996562556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22996562556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675110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22996562556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22996562556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262345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22996562556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22996562556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596147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22996562556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22996562556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986887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7.xml"/><Relationship Id="rId1" Type="http://schemas.openxmlformats.org/officeDocument/2006/relationships/slideLayout" Target="../slideLayouts/slideLayout3.xml"/><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8.xml"/><Relationship Id="rId1" Type="http://schemas.openxmlformats.org/officeDocument/2006/relationships/slideLayout" Target="../slideLayouts/slideLayout3.xml"/><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9.xml"/><Relationship Id="rId1" Type="http://schemas.openxmlformats.org/officeDocument/2006/relationships/slideLayout" Target="../slideLayouts/slideLayout3.xml"/><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0.xml"/><Relationship Id="rId1" Type="http://schemas.openxmlformats.org/officeDocument/2006/relationships/slideLayout" Target="../slideLayouts/slideLayout3.xml"/><Relationship Id="rId4" Type="http://schemas.openxmlformats.org/officeDocument/2006/relationships/image" Target="../media/image18.png"/></Relationships>
</file>

<file path=ppt/slides/_rels/slide2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1.xml"/><Relationship Id="rId1" Type="http://schemas.openxmlformats.org/officeDocument/2006/relationships/slideLayout" Target="../slideLayouts/slideLayout3.xml"/><Relationship Id="rId4" Type="http://schemas.openxmlformats.org/officeDocument/2006/relationships/image" Target="../media/image19.png"/></Relationships>
</file>

<file path=ppt/slides/_rels/slide2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2.xml"/><Relationship Id="rId1" Type="http://schemas.openxmlformats.org/officeDocument/2006/relationships/slideLayout" Target="../slideLayouts/slideLayout3.xml"/><Relationship Id="rId4" Type="http://schemas.openxmlformats.org/officeDocument/2006/relationships/image" Target="../media/image20.png"/></Relationships>
</file>

<file path=ppt/slides/_rels/slide2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5.xml"/><Relationship Id="rId1" Type="http://schemas.openxmlformats.org/officeDocument/2006/relationships/slideLayout" Target="../slideLayouts/slideLayout3.xml"/><Relationship Id="rId4" Type="http://schemas.openxmlformats.org/officeDocument/2006/relationships/image" Target="../media/image21.png"/></Relationships>
</file>

<file path=ppt/slides/_rels/slide2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7.xml"/><Relationship Id="rId1" Type="http://schemas.openxmlformats.org/officeDocument/2006/relationships/slideLayout" Target="../slideLayouts/slideLayout3.xml"/><Relationship Id="rId4" Type="http://schemas.openxmlformats.org/officeDocument/2006/relationships/image" Target="../media/image22.png"/></Relationships>
</file>

<file path=ppt/slides/_rels/slide2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9.xml"/><Relationship Id="rId1" Type="http://schemas.openxmlformats.org/officeDocument/2006/relationships/slideLayout" Target="../slideLayouts/slideLayout3.xml"/><Relationship Id="rId4" Type="http://schemas.openxmlformats.org/officeDocument/2006/relationships/image" Target="../media/image23.png"/></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endParaRPr>
              <a:latin typeface="Poppins"/>
              <a:ea typeface="Poppins"/>
              <a:cs typeface="Poppins"/>
              <a:sym typeface="Poppins"/>
            </a:endParaRPr>
          </a:p>
        </p:txBody>
      </p:sp>
      <p:sp>
        <p:nvSpPr>
          <p:cNvPr id="55" name="Google Shape;55;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endParaRPr>
              <a:latin typeface="Poppins"/>
              <a:ea typeface="Poppins"/>
              <a:cs typeface="Poppins"/>
              <a:sym typeface="Poppins"/>
            </a:endParaRPr>
          </a:p>
        </p:txBody>
      </p:sp>
      <p:pic>
        <p:nvPicPr>
          <p:cNvPr id="56" name="Google Shape;56;p13"/>
          <p:cNvPicPr preferRelativeResize="0"/>
          <p:nvPr/>
        </p:nvPicPr>
        <p:blipFill rotWithShape="1">
          <a:blip r:embed="rId3">
            <a:alphaModFix/>
          </a:blip>
          <a:srcRect/>
          <a:stretch/>
        </p:blipFill>
        <p:spPr>
          <a:xfrm>
            <a:off x="0" y="0"/>
            <a:ext cx="9144000" cy="5143500"/>
          </a:xfrm>
          <a:prstGeom prst="rect">
            <a:avLst/>
          </a:prstGeom>
          <a:noFill/>
          <a:ln>
            <a:noFill/>
          </a:ln>
        </p:spPr>
      </p:pic>
      <p:sp>
        <p:nvSpPr>
          <p:cNvPr id="57" name="Google Shape;57;p13"/>
          <p:cNvSpPr txBox="1"/>
          <p:nvPr/>
        </p:nvSpPr>
        <p:spPr>
          <a:xfrm>
            <a:off x="358325" y="1938375"/>
            <a:ext cx="4454100" cy="1292631"/>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400" b="1" dirty="0">
                <a:solidFill>
                  <a:schemeClr val="lt1"/>
                </a:solidFill>
                <a:latin typeface="Poppins"/>
                <a:ea typeface="Poppins"/>
                <a:cs typeface="Poppins"/>
                <a:sym typeface="Poppins"/>
              </a:rPr>
              <a:t>Distributed DL Framework Acceleration for Large Generative Models</a:t>
            </a:r>
            <a:endParaRPr sz="2400" b="1" dirty="0">
              <a:solidFill>
                <a:schemeClr val="lt1"/>
              </a:solidFill>
              <a:latin typeface="Poppins"/>
              <a:ea typeface="Poppins"/>
              <a:cs typeface="Poppins"/>
              <a:sym typeface="Poppins"/>
            </a:endParaRPr>
          </a:p>
        </p:txBody>
      </p:sp>
      <p:sp>
        <p:nvSpPr>
          <p:cNvPr id="58" name="Google Shape;58;p13"/>
          <p:cNvSpPr txBox="1"/>
          <p:nvPr/>
        </p:nvSpPr>
        <p:spPr>
          <a:xfrm>
            <a:off x="311700" y="4220651"/>
            <a:ext cx="4454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solidFill>
                  <a:schemeClr val="lt1"/>
                </a:solidFill>
                <a:latin typeface="Poppins Medium"/>
                <a:ea typeface="Poppins Medium"/>
                <a:cs typeface="Poppins Medium"/>
                <a:sym typeface="Poppins Medium"/>
              </a:rPr>
              <a:t>Abhilash Majumder</a:t>
            </a:r>
            <a:endParaRPr dirty="0">
              <a:solidFill>
                <a:schemeClr val="lt1"/>
              </a:solidFill>
              <a:latin typeface="Poppins Medium"/>
              <a:ea typeface="Poppins Medium"/>
              <a:cs typeface="Poppins Medium"/>
              <a:sym typeface="Poppins Medium"/>
            </a:endParaRPr>
          </a:p>
        </p:txBody>
      </p:sp>
      <p:sp>
        <p:nvSpPr>
          <p:cNvPr id="59" name="Google Shape;59;p13"/>
          <p:cNvSpPr txBox="1"/>
          <p:nvPr/>
        </p:nvSpPr>
        <p:spPr>
          <a:xfrm>
            <a:off x="320525" y="4452601"/>
            <a:ext cx="4454100" cy="35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dirty="0">
                <a:solidFill>
                  <a:schemeClr val="lt1"/>
                </a:solidFill>
                <a:latin typeface="Poppins Medium"/>
                <a:ea typeface="Poppins Medium"/>
                <a:cs typeface="Poppins Medium"/>
                <a:sym typeface="Poppins Medium"/>
              </a:rPr>
              <a:t>Deep Learning and Supercompute Engineer ,Intel</a:t>
            </a:r>
            <a:endParaRPr sz="1100" dirty="0">
              <a:solidFill>
                <a:schemeClr val="lt1"/>
              </a:solidFill>
              <a:latin typeface="Poppins Medium"/>
              <a:ea typeface="Poppins Medium"/>
              <a:cs typeface="Poppins Medium"/>
              <a:sym typeface="Poppins Medium"/>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73" name="Google Shape;73;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74" name="Google Shape;74;p15"/>
          <p:cNvPicPr preferRelativeResize="0"/>
          <p:nvPr/>
        </p:nvPicPr>
        <p:blipFill>
          <a:blip r:embed="rId3">
            <a:alphaModFix/>
          </a:blip>
          <a:stretch>
            <a:fillRect/>
          </a:stretch>
        </p:blipFill>
        <p:spPr>
          <a:xfrm>
            <a:off x="0" y="0"/>
            <a:ext cx="9144000" cy="5143500"/>
          </a:xfrm>
          <a:prstGeom prst="rect">
            <a:avLst/>
          </a:prstGeom>
          <a:noFill/>
          <a:ln>
            <a:noFill/>
          </a:ln>
        </p:spPr>
      </p:pic>
      <p:sp>
        <p:nvSpPr>
          <p:cNvPr id="75" name="Google Shape;75;p15"/>
          <p:cNvSpPr txBox="1"/>
          <p:nvPr/>
        </p:nvSpPr>
        <p:spPr>
          <a:xfrm>
            <a:off x="116350" y="15125"/>
            <a:ext cx="59919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400" dirty="0">
                <a:latin typeface="Poppins SemiBold"/>
                <a:ea typeface="Poppins SemiBold"/>
                <a:cs typeface="Poppins SemiBold"/>
                <a:sym typeface="Poppins SemiBold"/>
              </a:rPr>
              <a:t>Data Parallelism</a:t>
            </a:r>
            <a:endParaRPr sz="2400" dirty="0">
              <a:latin typeface="Poppins SemiBold"/>
              <a:ea typeface="Poppins SemiBold"/>
              <a:cs typeface="Poppins SemiBold"/>
              <a:sym typeface="Poppins SemiBold"/>
            </a:endParaRPr>
          </a:p>
        </p:txBody>
      </p:sp>
      <p:sp>
        <p:nvSpPr>
          <p:cNvPr id="76" name="Google Shape;76;p15"/>
          <p:cNvSpPr txBox="1"/>
          <p:nvPr/>
        </p:nvSpPr>
        <p:spPr>
          <a:xfrm>
            <a:off x="287827" y="816698"/>
            <a:ext cx="8031314" cy="1261854"/>
          </a:xfrm>
          <a:prstGeom prst="rect">
            <a:avLst/>
          </a:prstGeom>
          <a:noFill/>
          <a:ln>
            <a:noFill/>
          </a:ln>
        </p:spPr>
        <p:txBody>
          <a:bodyPr spcFirstLastPara="1" wrap="square" lIns="91425" tIns="91425" rIns="91425" bIns="91425" anchor="t" anchorCtr="0">
            <a:spAutoFit/>
          </a:bodyPr>
          <a:lstStyle/>
          <a:p>
            <a:pPr marL="285750" lvl="0" indent="-285750" algn="l" rtl="0">
              <a:spcBef>
                <a:spcPts val="0"/>
              </a:spcBef>
              <a:spcAft>
                <a:spcPts val="0"/>
              </a:spcAft>
              <a:buClr>
                <a:schemeClr val="dk1"/>
              </a:buClr>
              <a:buSzPts val="1400"/>
              <a:buFont typeface="Poppins"/>
              <a:buChar char="•"/>
            </a:pPr>
            <a:r>
              <a:rPr lang="en-US" b="0" i="0" dirty="0">
                <a:solidFill>
                  <a:srgbClr val="1C1E21"/>
                </a:solidFill>
                <a:effectLst/>
                <a:latin typeface="system-ui"/>
              </a:rPr>
              <a:t>In data parallel training, the dataset is split into several shards, each shard is allocated to a device. This is equivalent to parallelize the training process along the batch dimension.</a:t>
            </a:r>
          </a:p>
          <a:p>
            <a:pPr marL="285750" lvl="0" indent="-285750" algn="l" rtl="0">
              <a:spcBef>
                <a:spcPts val="0"/>
              </a:spcBef>
              <a:spcAft>
                <a:spcPts val="0"/>
              </a:spcAft>
              <a:buClr>
                <a:schemeClr val="dk1"/>
              </a:buClr>
              <a:buSzPts val="1400"/>
              <a:buFont typeface="Poppins"/>
              <a:buChar char="•"/>
            </a:pPr>
            <a:r>
              <a:rPr lang="en-US" b="0" i="0" dirty="0">
                <a:solidFill>
                  <a:srgbClr val="1C1E21"/>
                </a:solidFill>
                <a:effectLst/>
                <a:latin typeface="system-ui"/>
              </a:rPr>
              <a:t>Each device will hold a full copy of the model replica and trains on the dataset shard allocated. After back-propagation, the gradients of the model will be all-reduced so that the model parameters on different devices can stay synchronized.</a:t>
            </a:r>
            <a:endParaRPr dirty="0">
              <a:solidFill>
                <a:schemeClr val="dk1"/>
              </a:solidFill>
              <a:latin typeface="Poppins"/>
              <a:ea typeface="Poppins"/>
              <a:cs typeface="Poppins"/>
              <a:sym typeface="Poppins"/>
            </a:endParaRPr>
          </a:p>
        </p:txBody>
      </p:sp>
      <p:pic>
        <p:nvPicPr>
          <p:cNvPr id="2" name="Google Shape;74;p15">
            <a:extLst>
              <a:ext uri="{FF2B5EF4-FFF2-40B4-BE49-F238E27FC236}">
                <a16:creationId xmlns:a16="http://schemas.microsoft.com/office/drawing/2014/main" id="{B6476633-EF67-3827-402B-A31E50FFF6EB}"/>
              </a:ext>
            </a:extLst>
          </p:cNvPr>
          <p:cNvPicPr preferRelativeResize="0"/>
          <p:nvPr/>
        </p:nvPicPr>
        <p:blipFill>
          <a:blip r:embed="rId3">
            <a:alphaModFix/>
          </a:blip>
          <a:stretch>
            <a:fillRect/>
          </a:stretch>
        </p:blipFill>
        <p:spPr>
          <a:xfrm>
            <a:off x="1190170" y="3570487"/>
            <a:ext cx="6226629" cy="1692749"/>
          </a:xfrm>
          <a:prstGeom prst="rect">
            <a:avLst/>
          </a:prstGeom>
          <a:noFill/>
          <a:ln>
            <a:noFill/>
          </a:ln>
        </p:spPr>
      </p:pic>
      <p:pic>
        <p:nvPicPr>
          <p:cNvPr id="7170" name="Picture 2" descr="Distributed Data Parallel — PyTorch 2.0 documentation">
            <a:extLst>
              <a:ext uri="{FF2B5EF4-FFF2-40B4-BE49-F238E27FC236}">
                <a16:creationId xmlns:a16="http://schemas.microsoft.com/office/drawing/2014/main" id="{4E289511-6D21-5932-B78A-38553E03F20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90170" y="2078552"/>
            <a:ext cx="6226629" cy="27854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78931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73" name="Google Shape;73;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74" name="Google Shape;74;p15"/>
          <p:cNvPicPr preferRelativeResize="0"/>
          <p:nvPr/>
        </p:nvPicPr>
        <p:blipFill>
          <a:blip r:embed="rId3">
            <a:alphaModFix/>
          </a:blip>
          <a:stretch>
            <a:fillRect/>
          </a:stretch>
        </p:blipFill>
        <p:spPr>
          <a:xfrm>
            <a:off x="0" y="0"/>
            <a:ext cx="9144000" cy="5143500"/>
          </a:xfrm>
          <a:prstGeom prst="rect">
            <a:avLst/>
          </a:prstGeom>
          <a:noFill/>
          <a:ln>
            <a:noFill/>
          </a:ln>
        </p:spPr>
      </p:pic>
      <p:sp>
        <p:nvSpPr>
          <p:cNvPr id="75" name="Google Shape;75;p15"/>
          <p:cNvSpPr txBox="1"/>
          <p:nvPr/>
        </p:nvSpPr>
        <p:spPr>
          <a:xfrm>
            <a:off x="116350" y="15125"/>
            <a:ext cx="59919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400" dirty="0">
                <a:latin typeface="Poppins SemiBold"/>
                <a:ea typeface="Poppins SemiBold"/>
                <a:cs typeface="Poppins SemiBold"/>
                <a:sym typeface="Poppins SemiBold"/>
              </a:rPr>
              <a:t>Data Parallelism</a:t>
            </a:r>
            <a:endParaRPr sz="2400" dirty="0">
              <a:latin typeface="Poppins SemiBold"/>
              <a:ea typeface="Poppins SemiBold"/>
              <a:cs typeface="Poppins SemiBold"/>
              <a:sym typeface="Poppins SemiBold"/>
            </a:endParaRPr>
          </a:p>
        </p:txBody>
      </p:sp>
      <p:sp>
        <p:nvSpPr>
          <p:cNvPr id="76" name="Google Shape;76;p15"/>
          <p:cNvSpPr txBox="1"/>
          <p:nvPr/>
        </p:nvSpPr>
        <p:spPr>
          <a:xfrm>
            <a:off x="287827" y="816698"/>
            <a:ext cx="8031314" cy="1692741"/>
          </a:xfrm>
          <a:prstGeom prst="rect">
            <a:avLst/>
          </a:prstGeom>
          <a:noFill/>
          <a:ln>
            <a:noFill/>
          </a:ln>
        </p:spPr>
        <p:txBody>
          <a:bodyPr spcFirstLastPara="1" wrap="square" lIns="91425" tIns="91425" rIns="91425" bIns="91425" anchor="t" anchorCtr="0">
            <a:spAutoFit/>
          </a:bodyPr>
          <a:lstStyle/>
          <a:p>
            <a:pPr marL="285750" lvl="0" indent="-285750" algn="l" rtl="0">
              <a:spcBef>
                <a:spcPts val="0"/>
              </a:spcBef>
              <a:spcAft>
                <a:spcPts val="0"/>
              </a:spcAft>
              <a:buClr>
                <a:schemeClr val="dk1"/>
              </a:buClr>
              <a:buSzPts val="1400"/>
              <a:buFont typeface="Poppins"/>
              <a:buChar char="•"/>
            </a:pPr>
            <a:r>
              <a:rPr lang="en-US" b="0" i="0" dirty="0">
                <a:solidFill>
                  <a:srgbClr val="1C1E21"/>
                </a:solidFill>
                <a:effectLst/>
                <a:latin typeface="system-ui"/>
              </a:rPr>
              <a:t>In </a:t>
            </a:r>
            <a:r>
              <a:rPr lang="en-US" b="0" i="0" dirty="0" err="1">
                <a:solidFill>
                  <a:srgbClr val="1C1E21"/>
                </a:solidFill>
                <a:effectLst/>
                <a:latin typeface="system-ui"/>
              </a:rPr>
              <a:t>pytorch</a:t>
            </a:r>
            <a:r>
              <a:rPr lang="en-US" b="0" i="0" dirty="0">
                <a:solidFill>
                  <a:srgbClr val="1C1E21"/>
                </a:solidFill>
                <a:effectLst/>
                <a:latin typeface="system-ui"/>
              </a:rPr>
              <a:t>, DDP has 3 stages:</a:t>
            </a:r>
            <a:br>
              <a:rPr lang="en-US" b="0" i="0" dirty="0">
                <a:solidFill>
                  <a:srgbClr val="1C1E21"/>
                </a:solidFill>
                <a:effectLst/>
                <a:latin typeface="system-ui"/>
              </a:rPr>
            </a:br>
            <a:r>
              <a:rPr lang="en-US" b="0" i="0" dirty="0">
                <a:solidFill>
                  <a:srgbClr val="1C1E21"/>
                </a:solidFill>
                <a:effectLst/>
                <a:latin typeface="system-ui"/>
              </a:rPr>
              <a:t>- distributed </a:t>
            </a:r>
            <a:r>
              <a:rPr lang="en-US" b="0" i="0" dirty="0" err="1">
                <a:solidFill>
                  <a:srgbClr val="1C1E21"/>
                </a:solidFill>
                <a:effectLst/>
                <a:latin typeface="system-ui"/>
              </a:rPr>
              <a:t>bcast</a:t>
            </a:r>
            <a:r>
              <a:rPr lang="en-US" b="0" i="0" dirty="0">
                <a:solidFill>
                  <a:srgbClr val="1C1E21"/>
                </a:solidFill>
                <a:effectLst/>
                <a:latin typeface="system-ui"/>
              </a:rPr>
              <a:t>: performs intra process param sync when one DDP process works on multiple devices 	                 and broadcasts the model params from root rank (generally rank 0).</a:t>
            </a:r>
          </a:p>
          <a:p>
            <a:pPr lvl="0" algn="l" rtl="0">
              <a:spcBef>
                <a:spcPts val="0"/>
              </a:spcBef>
              <a:spcAft>
                <a:spcPts val="0"/>
              </a:spcAft>
              <a:buClr>
                <a:schemeClr val="dk1"/>
              </a:buClr>
              <a:buSzPts val="1400"/>
            </a:pPr>
            <a:r>
              <a:rPr lang="en-US" dirty="0">
                <a:solidFill>
                  <a:srgbClr val="1C1E21"/>
                </a:solidFill>
                <a:latin typeface="system-ui"/>
                <a:ea typeface="Poppins"/>
                <a:cs typeface="Poppins"/>
                <a:sym typeface="Poppins"/>
              </a:rPr>
              <a:t>      - coalesced </a:t>
            </a:r>
            <a:r>
              <a:rPr lang="en-US" dirty="0" err="1">
                <a:solidFill>
                  <a:srgbClr val="1C1E21"/>
                </a:solidFill>
                <a:latin typeface="system-ui"/>
                <a:ea typeface="Poppins"/>
                <a:cs typeface="Poppins"/>
                <a:sym typeface="Poppins"/>
              </a:rPr>
              <a:t>bcast</a:t>
            </a:r>
            <a:r>
              <a:rPr lang="en-US" dirty="0">
                <a:solidFill>
                  <a:srgbClr val="1C1E21"/>
                </a:solidFill>
                <a:latin typeface="system-ui"/>
                <a:ea typeface="Poppins"/>
                <a:cs typeface="Poppins"/>
                <a:sym typeface="Poppins"/>
              </a:rPr>
              <a:t>: i</a:t>
            </a:r>
            <a:r>
              <a:rPr lang="en-US" b="0" i="0" dirty="0">
                <a:solidFill>
                  <a:srgbClr val="262626"/>
                </a:solidFill>
                <a:effectLst/>
                <a:latin typeface="FreightSans"/>
              </a:rPr>
              <a:t>nvoked to broadcast model states during initialization and synchronize model before 	              the forward pass</a:t>
            </a:r>
          </a:p>
          <a:p>
            <a:pPr lvl="0" algn="l" rtl="0">
              <a:spcBef>
                <a:spcPts val="0"/>
              </a:spcBef>
              <a:spcAft>
                <a:spcPts val="0"/>
              </a:spcAft>
              <a:buClr>
                <a:schemeClr val="dk1"/>
              </a:buClr>
              <a:buSzPts val="1400"/>
            </a:pPr>
            <a:r>
              <a:rPr lang="en-US" dirty="0">
                <a:solidFill>
                  <a:srgbClr val="262626"/>
                </a:solidFill>
                <a:latin typeface="FreightSans"/>
                <a:ea typeface="Poppins"/>
                <a:cs typeface="Poppins"/>
                <a:sym typeface="Poppins"/>
              </a:rPr>
              <a:t>     - reduce : gradient synchronization during backward pass. This uses the </a:t>
            </a:r>
            <a:r>
              <a:rPr lang="en-US" dirty="0" err="1">
                <a:solidFill>
                  <a:srgbClr val="262626"/>
                </a:solidFill>
                <a:latin typeface="FreightSans"/>
                <a:ea typeface="Poppins"/>
                <a:cs typeface="Poppins"/>
                <a:sym typeface="Poppins"/>
              </a:rPr>
              <a:t>autograd</a:t>
            </a:r>
            <a:r>
              <a:rPr lang="en-US" dirty="0">
                <a:solidFill>
                  <a:srgbClr val="262626"/>
                </a:solidFill>
                <a:latin typeface="FreightSans"/>
                <a:ea typeface="Poppins"/>
                <a:cs typeface="Poppins"/>
                <a:sym typeface="Poppins"/>
              </a:rPr>
              <a:t> graph to determine 	weak linkages and prepare the </a:t>
            </a:r>
            <a:r>
              <a:rPr lang="en-US" dirty="0" err="1">
                <a:solidFill>
                  <a:srgbClr val="262626"/>
                </a:solidFill>
                <a:latin typeface="FreightSans"/>
                <a:ea typeface="Poppins"/>
                <a:cs typeface="Poppins"/>
                <a:sym typeface="Poppins"/>
              </a:rPr>
              <a:t>ddp</a:t>
            </a:r>
            <a:r>
              <a:rPr lang="en-US" dirty="0">
                <a:solidFill>
                  <a:srgbClr val="262626"/>
                </a:solidFill>
                <a:latin typeface="FreightSans"/>
                <a:ea typeface="Poppins"/>
                <a:cs typeface="Poppins"/>
                <a:sym typeface="Poppins"/>
              </a:rPr>
              <a:t> graph for backward </a:t>
            </a:r>
            <a:endParaRPr dirty="0">
              <a:solidFill>
                <a:schemeClr val="dk1"/>
              </a:solidFill>
              <a:latin typeface="Poppins"/>
              <a:ea typeface="Poppins"/>
              <a:cs typeface="Poppins"/>
              <a:sym typeface="Poppins"/>
            </a:endParaRPr>
          </a:p>
        </p:txBody>
      </p:sp>
      <p:pic>
        <p:nvPicPr>
          <p:cNvPr id="8194" name="Picture 2">
            <a:extLst>
              <a:ext uri="{FF2B5EF4-FFF2-40B4-BE49-F238E27FC236}">
                <a16:creationId xmlns:a16="http://schemas.microsoft.com/office/drawing/2014/main" id="{40C7B894-5378-5A6A-D47C-138F5FD0ED7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81894" y="2571750"/>
            <a:ext cx="3622222" cy="24915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06089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73" name="Google Shape;73;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74" name="Google Shape;74;p15"/>
          <p:cNvPicPr preferRelativeResize="0"/>
          <p:nvPr/>
        </p:nvPicPr>
        <p:blipFill>
          <a:blip r:embed="rId3">
            <a:alphaModFix/>
          </a:blip>
          <a:stretch>
            <a:fillRect/>
          </a:stretch>
        </p:blipFill>
        <p:spPr>
          <a:xfrm>
            <a:off x="0" y="0"/>
            <a:ext cx="9144000" cy="5143500"/>
          </a:xfrm>
          <a:prstGeom prst="rect">
            <a:avLst/>
          </a:prstGeom>
          <a:noFill/>
          <a:ln>
            <a:noFill/>
          </a:ln>
        </p:spPr>
      </p:pic>
      <p:sp>
        <p:nvSpPr>
          <p:cNvPr id="75" name="Google Shape;75;p15"/>
          <p:cNvSpPr txBox="1"/>
          <p:nvPr/>
        </p:nvSpPr>
        <p:spPr>
          <a:xfrm>
            <a:off x="116350" y="15125"/>
            <a:ext cx="59919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400" dirty="0">
                <a:latin typeface="Poppins SemiBold"/>
                <a:ea typeface="Poppins SemiBold"/>
                <a:cs typeface="Poppins SemiBold"/>
                <a:sym typeface="Poppins SemiBold"/>
              </a:rPr>
              <a:t>Tensor Parallelism</a:t>
            </a:r>
            <a:endParaRPr sz="2400" dirty="0">
              <a:latin typeface="Poppins SemiBold"/>
              <a:ea typeface="Poppins SemiBold"/>
              <a:cs typeface="Poppins SemiBold"/>
              <a:sym typeface="Poppins SemiBold"/>
            </a:endParaRPr>
          </a:p>
        </p:txBody>
      </p:sp>
      <p:sp>
        <p:nvSpPr>
          <p:cNvPr id="76" name="Google Shape;76;p15"/>
          <p:cNvSpPr txBox="1"/>
          <p:nvPr/>
        </p:nvSpPr>
        <p:spPr>
          <a:xfrm>
            <a:off x="311700" y="1447625"/>
            <a:ext cx="8031314" cy="2123628"/>
          </a:xfrm>
          <a:prstGeom prst="rect">
            <a:avLst/>
          </a:prstGeom>
          <a:noFill/>
          <a:ln>
            <a:noFill/>
          </a:ln>
        </p:spPr>
        <p:txBody>
          <a:bodyPr spcFirstLastPara="1" wrap="square" lIns="91425" tIns="91425" rIns="91425" bIns="91425" anchor="t" anchorCtr="0">
            <a:spAutoFit/>
          </a:bodyPr>
          <a:lstStyle/>
          <a:p>
            <a:pPr marL="285750" lvl="0" indent="-285750" algn="l" rtl="0">
              <a:spcBef>
                <a:spcPts val="0"/>
              </a:spcBef>
              <a:spcAft>
                <a:spcPts val="0"/>
              </a:spcAft>
              <a:buClr>
                <a:schemeClr val="dk1"/>
              </a:buClr>
              <a:buSzPts val="1400"/>
              <a:buFont typeface="Poppins"/>
              <a:buChar char="•"/>
            </a:pPr>
            <a:r>
              <a:rPr lang="en-US" dirty="0">
                <a:solidFill>
                  <a:schemeClr val="dk1"/>
                </a:solidFill>
                <a:latin typeface="Poppins"/>
                <a:ea typeface="Poppins"/>
                <a:cs typeface="Poppins"/>
                <a:sym typeface="Poppins"/>
              </a:rPr>
              <a:t>Model Parallelism involves </a:t>
            </a:r>
            <a:r>
              <a:rPr lang="en-US" dirty="0" err="1">
                <a:solidFill>
                  <a:schemeClr val="dk1"/>
                </a:solidFill>
                <a:latin typeface="Poppins"/>
                <a:ea typeface="Poppins"/>
                <a:cs typeface="Poppins"/>
                <a:sym typeface="Poppins"/>
              </a:rPr>
              <a:t>sharding</a:t>
            </a:r>
            <a:r>
              <a:rPr lang="en-US" dirty="0">
                <a:solidFill>
                  <a:schemeClr val="dk1"/>
                </a:solidFill>
                <a:latin typeface="Poppins"/>
                <a:ea typeface="Poppins"/>
                <a:cs typeface="Poppins"/>
                <a:sym typeface="Poppins"/>
              </a:rPr>
              <a:t> model blocks (not separate tensor lists) across devices in a uniform manner.</a:t>
            </a:r>
          </a:p>
          <a:p>
            <a:pPr marL="285750" lvl="0" indent="-285750" algn="l" rtl="0">
              <a:spcBef>
                <a:spcPts val="0"/>
              </a:spcBef>
              <a:spcAft>
                <a:spcPts val="0"/>
              </a:spcAft>
              <a:buClr>
                <a:schemeClr val="dk1"/>
              </a:buClr>
              <a:buSzPts val="1400"/>
              <a:buFont typeface="Poppins"/>
              <a:buChar char="•"/>
            </a:pPr>
            <a:r>
              <a:rPr lang="en-US" dirty="0">
                <a:solidFill>
                  <a:schemeClr val="dk1"/>
                </a:solidFill>
                <a:latin typeface="Poppins"/>
                <a:ea typeface="Poppins"/>
                <a:cs typeface="Poppins"/>
                <a:sym typeface="Poppins"/>
              </a:rPr>
              <a:t>For generic model parallel, horizontal partitioning of the model is preferred – this involves shifting modules (</a:t>
            </a:r>
            <a:r>
              <a:rPr lang="en-US" dirty="0" err="1">
                <a:solidFill>
                  <a:schemeClr val="dk1"/>
                </a:solidFill>
                <a:latin typeface="Poppins"/>
                <a:ea typeface="Poppins"/>
                <a:cs typeface="Poppins"/>
                <a:sym typeface="Poppins"/>
              </a:rPr>
              <a:t>torch.nn.modulelist</a:t>
            </a:r>
            <a:r>
              <a:rPr lang="en-US" dirty="0">
                <a:solidFill>
                  <a:schemeClr val="dk1"/>
                </a:solidFill>
                <a:latin typeface="Poppins"/>
                <a:ea typeface="Poppins"/>
                <a:cs typeface="Poppins"/>
                <a:sym typeface="Poppins"/>
              </a:rPr>
              <a:t>) to specific devices.</a:t>
            </a:r>
          </a:p>
          <a:p>
            <a:pPr marL="285750" lvl="0" indent="-285750" algn="l" rtl="0">
              <a:spcBef>
                <a:spcPts val="0"/>
              </a:spcBef>
              <a:spcAft>
                <a:spcPts val="0"/>
              </a:spcAft>
              <a:buClr>
                <a:schemeClr val="dk1"/>
              </a:buClr>
              <a:buSzPts val="1400"/>
              <a:buFont typeface="Poppins"/>
              <a:buChar char="•"/>
            </a:pPr>
            <a:r>
              <a:rPr lang="en-US" dirty="0">
                <a:solidFill>
                  <a:schemeClr val="dk1"/>
                </a:solidFill>
                <a:latin typeface="Poppins"/>
                <a:ea typeface="Poppins"/>
                <a:cs typeface="Poppins"/>
                <a:sym typeface="Poppins"/>
              </a:rPr>
              <a:t>These modules can be FFNs , Attention kernels or fancy embedding layers (such as Rotary positional embedding in GPT Neo variants)</a:t>
            </a:r>
          </a:p>
          <a:p>
            <a:pPr marL="285750" lvl="0" indent="-285750" algn="l" rtl="0">
              <a:spcBef>
                <a:spcPts val="0"/>
              </a:spcBef>
              <a:spcAft>
                <a:spcPts val="0"/>
              </a:spcAft>
              <a:buClr>
                <a:schemeClr val="dk1"/>
              </a:buClr>
              <a:buSzPts val="1400"/>
              <a:buFont typeface="Poppins"/>
              <a:buChar char="•"/>
            </a:pPr>
            <a:r>
              <a:rPr lang="en-US" dirty="0">
                <a:solidFill>
                  <a:schemeClr val="dk1"/>
                </a:solidFill>
                <a:latin typeface="Poppins"/>
                <a:ea typeface="Poppins"/>
                <a:cs typeface="Poppins"/>
                <a:sym typeface="Poppins"/>
              </a:rPr>
              <a:t>Vertical partitioning is preferred when splitting across gradient checkpoints . This implies that gradient collection across ranks requires additional collective operations for correctness (loss values </a:t>
            </a:r>
            <a:r>
              <a:rPr lang="en-US" dirty="0" err="1">
                <a:solidFill>
                  <a:schemeClr val="dk1"/>
                </a:solidFill>
                <a:latin typeface="Poppins"/>
                <a:ea typeface="Poppins"/>
                <a:cs typeface="Poppins"/>
                <a:sym typeface="Poppins"/>
              </a:rPr>
              <a:t>etc</a:t>
            </a:r>
            <a:r>
              <a:rPr lang="en-US" dirty="0">
                <a:solidFill>
                  <a:schemeClr val="dk1"/>
                </a:solidFill>
                <a:latin typeface="Poppins"/>
                <a:ea typeface="Poppins"/>
                <a:cs typeface="Poppins"/>
                <a:sym typeface="Poppins"/>
              </a:rPr>
              <a:t>). </a:t>
            </a:r>
            <a:endParaRPr dirty="0">
              <a:solidFill>
                <a:schemeClr val="dk1"/>
              </a:solidFill>
              <a:latin typeface="Poppins"/>
              <a:ea typeface="Poppins"/>
              <a:cs typeface="Poppins"/>
              <a:sym typeface="Poppins"/>
            </a:endParaRPr>
          </a:p>
        </p:txBody>
      </p:sp>
    </p:spTree>
    <p:extLst>
      <p:ext uri="{BB962C8B-B14F-4D97-AF65-F5344CB8AC3E}">
        <p14:creationId xmlns:p14="http://schemas.microsoft.com/office/powerpoint/2010/main" val="13959836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Google Shape;64;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65" name="Google Shape;65;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66" name="Google Shape;66;p14"/>
          <p:cNvPicPr preferRelativeResize="0"/>
          <p:nvPr/>
        </p:nvPicPr>
        <p:blipFill>
          <a:blip r:embed="rId3">
            <a:alphaModFix/>
          </a:blip>
          <a:stretch>
            <a:fillRect/>
          </a:stretch>
        </p:blipFill>
        <p:spPr>
          <a:xfrm>
            <a:off x="0" y="0"/>
            <a:ext cx="9144000" cy="5143500"/>
          </a:xfrm>
          <a:prstGeom prst="rect">
            <a:avLst/>
          </a:prstGeom>
          <a:noFill/>
          <a:ln>
            <a:noFill/>
          </a:ln>
        </p:spPr>
      </p:pic>
      <p:sp>
        <p:nvSpPr>
          <p:cNvPr id="67" name="Google Shape;67;p14"/>
          <p:cNvSpPr txBox="1"/>
          <p:nvPr/>
        </p:nvSpPr>
        <p:spPr>
          <a:xfrm>
            <a:off x="116350" y="15125"/>
            <a:ext cx="59919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400" dirty="0">
                <a:latin typeface="Poppins SemiBold"/>
                <a:ea typeface="Poppins SemiBold"/>
                <a:cs typeface="Poppins SemiBold"/>
                <a:sym typeface="Poppins SemiBold"/>
              </a:rPr>
              <a:t>Model Parallelism</a:t>
            </a:r>
            <a:endParaRPr sz="2400" dirty="0">
              <a:latin typeface="Poppins SemiBold"/>
              <a:ea typeface="Poppins SemiBold"/>
              <a:cs typeface="Poppins SemiBold"/>
              <a:sym typeface="Poppins SemiBold"/>
            </a:endParaRPr>
          </a:p>
        </p:txBody>
      </p:sp>
      <p:pic>
        <p:nvPicPr>
          <p:cNvPr id="4" name="Picture 3">
            <a:extLst>
              <a:ext uri="{FF2B5EF4-FFF2-40B4-BE49-F238E27FC236}">
                <a16:creationId xmlns:a16="http://schemas.microsoft.com/office/drawing/2014/main" id="{C06293CF-842A-9F86-F685-CAA2AE889F5C}"/>
              </a:ext>
            </a:extLst>
          </p:cNvPr>
          <p:cNvPicPr>
            <a:picLocks noChangeAspect="1"/>
          </p:cNvPicPr>
          <p:nvPr/>
        </p:nvPicPr>
        <p:blipFill>
          <a:blip r:embed="rId4"/>
          <a:stretch>
            <a:fillRect/>
          </a:stretch>
        </p:blipFill>
        <p:spPr>
          <a:xfrm>
            <a:off x="1985962" y="735678"/>
            <a:ext cx="4592047" cy="4203034"/>
          </a:xfrm>
          <a:prstGeom prst="rect">
            <a:avLst/>
          </a:prstGeom>
        </p:spPr>
      </p:pic>
    </p:spTree>
    <p:extLst>
      <p:ext uri="{BB962C8B-B14F-4D97-AF65-F5344CB8AC3E}">
        <p14:creationId xmlns:p14="http://schemas.microsoft.com/office/powerpoint/2010/main" val="5990785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73" name="Google Shape;73;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74" name="Google Shape;74;p15"/>
          <p:cNvPicPr preferRelativeResize="0"/>
          <p:nvPr/>
        </p:nvPicPr>
        <p:blipFill>
          <a:blip r:embed="rId3">
            <a:alphaModFix/>
          </a:blip>
          <a:stretch>
            <a:fillRect/>
          </a:stretch>
        </p:blipFill>
        <p:spPr>
          <a:xfrm>
            <a:off x="0" y="0"/>
            <a:ext cx="9144000" cy="5143500"/>
          </a:xfrm>
          <a:prstGeom prst="rect">
            <a:avLst/>
          </a:prstGeom>
          <a:noFill/>
          <a:ln>
            <a:noFill/>
          </a:ln>
        </p:spPr>
      </p:pic>
      <p:sp>
        <p:nvSpPr>
          <p:cNvPr id="75" name="Google Shape;75;p15"/>
          <p:cNvSpPr txBox="1"/>
          <p:nvPr/>
        </p:nvSpPr>
        <p:spPr>
          <a:xfrm>
            <a:off x="116350" y="15125"/>
            <a:ext cx="59919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400" dirty="0">
                <a:latin typeface="Poppins SemiBold"/>
                <a:ea typeface="Poppins SemiBold"/>
                <a:cs typeface="Poppins SemiBold"/>
                <a:sym typeface="Poppins SemiBold"/>
              </a:rPr>
              <a:t>Tensor Parallelism</a:t>
            </a:r>
            <a:endParaRPr sz="2400" dirty="0">
              <a:latin typeface="Poppins SemiBold"/>
              <a:ea typeface="Poppins SemiBold"/>
              <a:cs typeface="Poppins SemiBold"/>
              <a:sym typeface="Poppins SemiBold"/>
            </a:endParaRPr>
          </a:p>
        </p:txBody>
      </p:sp>
      <p:sp>
        <p:nvSpPr>
          <p:cNvPr id="76" name="Google Shape;76;p15"/>
          <p:cNvSpPr txBox="1"/>
          <p:nvPr/>
        </p:nvSpPr>
        <p:spPr>
          <a:xfrm>
            <a:off x="311700" y="1447625"/>
            <a:ext cx="8031314" cy="2769959"/>
          </a:xfrm>
          <a:prstGeom prst="rect">
            <a:avLst/>
          </a:prstGeom>
          <a:noFill/>
          <a:ln>
            <a:noFill/>
          </a:ln>
        </p:spPr>
        <p:txBody>
          <a:bodyPr spcFirstLastPara="1" wrap="square" lIns="91425" tIns="91425" rIns="91425" bIns="91425" anchor="t" anchorCtr="0">
            <a:spAutoFit/>
          </a:bodyPr>
          <a:lstStyle/>
          <a:p>
            <a:pPr marL="285750" lvl="0" indent="-285750" algn="l" rtl="0">
              <a:spcBef>
                <a:spcPts val="0"/>
              </a:spcBef>
              <a:spcAft>
                <a:spcPts val="0"/>
              </a:spcAft>
              <a:buClr>
                <a:schemeClr val="dk1"/>
              </a:buClr>
              <a:buSzPts val="1400"/>
              <a:buFont typeface="Poppins"/>
              <a:buChar char="•"/>
            </a:pPr>
            <a:r>
              <a:rPr lang="en-US" dirty="0">
                <a:solidFill>
                  <a:schemeClr val="dk1"/>
                </a:solidFill>
                <a:latin typeface="Poppins"/>
                <a:ea typeface="Poppins"/>
                <a:cs typeface="Poppins"/>
                <a:sym typeface="Poppins"/>
              </a:rPr>
              <a:t>Tensor Parallelism implies splitting a tensor (or list or tensors) in uniform (n) chunks across a specific dimension where each device holds 1/n of the whole tensor .</a:t>
            </a:r>
          </a:p>
          <a:p>
            <a:pPr marL="285750" lvl="0" indent="-285750" algn="l" rtl="0">
              <a:spcBef>
                <a:spcPts val="0"/>
              </a:spcBef>
              <a:spcAft>
                <a:spcPts val="0"/>
              </a:spcAft>
              <a:buClr>
                <a:schemeClr val="dk1"/>
              </a:buClr>
              <a:buSzPts val="1400"/>
              <a:buFont typeface="Poppins"/>
              <a:buChar char="•"/>
            </a:pPr>
            <a:r>
              <a:rPr lang="en-US" dirty="0">
                <a:solidFill>
                  <a:schemeClr val="dk1"/>
                </a:solidFill>
                <a:latin typeface="Poppins"/>
                <a:ea typeface="Poppins"/>
                <a:cs typeface="Poppins"/>
                <a:sym typeface="Poppins"/>
              </a:rPr>
              <a:t>This should not affect the outcome of the computation graph through IR</a:t>
            </a:r>
          </a:p>
          <a:p>
            <a:pPr marL="285750" lvl="0" indent="-285750" algn="l" rtl="0">
              <a:spcBef>
                <a:spcPts val="0"/>
              </a:spcBef>
              <a:spcAft>
                <a:spcPts val="0"/>
              </a:spcAft>
              <a:buClr>
                <a:schemeClr val="dk1"/>
              </a:buClr>
              <a:buSzPts val="1400"/>
              <a:buFont typeface="Poppins"/>
              <a:buChar char="•"/>
            </a:pPr>
            <a:r>
              <a:rPr lang="en-US" dirty="0">
                <a:solidFill>
                  <a:schemeClr val="dk1"/>
                </a:solidFill>
                <a:latin typeface="Poppins"/>
                <a:ea typeface="Poppins"/>
                <a:cs typeface="Poppins"/>
                <a:sym typeface="Poppins"/>
              </a:rPr>
              <a:t>When performing operations (general reduction) more such collective calls are needed to gather the results of (1/n) part of the tensors to a root (destination) rank for correctness.</a:t>
            </a:r>
          </a:p>
          <a:p>
            <a:pPr marL="285750" lvl="0" indent="-285750" algn="l" rtl="0">
              <a:spcBef>
                <a:spcPts val="0"/>
              </a:spcBef>
              <a:spcAft>
                <a:spcPts val="0"/>
              </a:spcAft>
              <a:buClr>
                <a:schemeClr val="dk1"/>
              </a:buClr>
              <a:buSzPts val="1400"/>
              <a:buFont typeface="Poppins"/>
              <a:buChar char="•"/>
            </a:pPr>
            <a:r>
              <a:rPr lang="en-US" dirty="0">
                <a:solidFill>
                  <a:schemeClr val="dk1"/>
                </a:solidFill>
                <a:latin typeface="Poppins"/>
                <a:ea typeface="Poppins"/>
                <a:cs typeface="Poppins"/>
                <a:sym typeface="Poppins"/>
              </a:rPr>
              <a:t>This offers significant tiling and partitioning capabilities of extreme scale models like Bloom/GPT XL and even for smaller models such as GPT-J and Llama families.</a:t>
            </a:r>
          </a:p>
          <a:p>
            <a:pPr marL="285750" lvl="0" indent="-285750" algn="l" rtl="0">
              <a:spcBef>
                <a:spcPts val="0"/>
              </a:spcBef>
              <a:spcAft>
                <a:spcPts val="0"/>
              </a:spcAft>
              <a:buClr>
                <a:schemeClr val="dk1"/>
              </a:buClr>
              <a:buSzPts val="1400"/>
              <a:buFont typeface="Poppins"/>
              <a:buChar char="•"/>
            </a:pPr>
            <a:r>
              <a:rPr lang="en-US" dirty="0">
                <a:solidFill>
                  <a:schemeClr val="dk1"/>
                </a:solidFill>
                <a:latin typeface="Poppins"/>
                <a:ea typeface="Poppins"/>
                <a:cs typeface="Poppins"/>
                <a:sym typeface="Poppins"/>
              </a:rPr>
              <a:t>To induce tensor parallelism, we use torch distributed to initiate separate process groups with the task of partitioning selected tensors into buckets across </a:t>
            </a:r>
            <a:r>
              <a:rPr lang="en-US" dirty="0" err="1">
                <a:solidFill>
                  <a:schemeClr val="dk1"/>
                </a:solidFill>
                <a:latin typeface="Poppins"/>
                <a:ea typeface="Poppins"/>
                <a:cs typeface="Poppins"/>
                <a:sym typeface="Poppins"/>
              </a:rPr>
              <a:t>gpu</a:t>
            </a:r>
            <a:r>
              <a:rPr lang="en-US" dirty="0">
                <a:solidFill>
                  <a:schemeClr val="dk1"/>
                </a:solidFill>
                <a:latin typeface="Poppins"/>
                <a:ea typeface="Poppins"/>
                <a:cs typeface="Poppins"/>
                <a:sym typeface="Poppins"/>
              </a:rPr>
              <a:t>/</a:t>
            </a:r>
            <a:r>
              <a:rPr lang="en-US" dirty="0" err="1">
                <a:solidFill>
                  <a:schemeClr val="dk1"/>
                </a:solidFill>
                <a:latin typeface="Poppins"/>
                <a:ea typeface="Poppins"/>
                <a:cs typeface="Poppins"/>
                <a:sym typeface="Poppins"/>
              </a:rPr>
              <a:t>xpu</a:t>
            </a:r>
            <a:r>
              <a:rPr lang="en-US" dirty="0">
                <a:solidFill>
                  <a:schemeClr val="dk1"/>
                </a:solidFill>
                <a:latin typeface="Poppins"/>
                <a:ea typeface="Poppins"/>
                <a:cs typeface="Poppins"/>
                <a:sym typeface="Poppins"/>
              </a:rPr>
              <a:t>/</a:t>
            </a:r>
            <a:r>
              <a:rPr lang="en-US" dirty="0" err="1">
                <a:solidFill>
                  <a:schemeClr val="dk1"/>
                </a:solidFill>
                <a:latin typeface="Poppins"/>
                <a:ea typeface="Poppins"/>
                <a:cs typeface="Poppins"/>
                <a:sym typeface="Poppins"/>
              </a:rPr>
              <a:t>tpu</a:t>
            </a:r>
            <a:r>
              <a:rPr lang="en-US" dirty="0">
                <a:solidFill>
                  <a:schemeClr val="dk1"/>
                </a:solidFill>
                <a:latin typeface="Poppins"/>
                <a:ea typeface="Poppins"/>
                <a:cs typeface="Poppins"/>
                <a:sym typeface="Poppins"/>
              </a:rPr>
              <a:t> devices . Then this process group is used to perform any collective operations on those partitions (such as all gather, all reduce </a:t>
            </a:r>
            <a:r>
              <a:rPr lang="en-US" dirty="0" err="1">
                <a:solidFill>
                  <a:schemeClr val="dk1"/>
                </a:solidFill>
                <a:latin typeface="Poppins"/>
                <a:ea typeface="Poppins"/>
                <a:cs typeface="Poppins"/>
                <a:sym typeface="Poppins"/>
              </a:rPr>
              <a:t>etc</a:t>
            </a:r>
            <a:r>
              <a:rPr lang="en-US" dirty="0">
                <a:solidFill>
                  <a:schemeClr val="dk1"/>
                </a:solidFill>
                <a:latin typeface="Poppins"/>
                <a:ea typeface="Poppins"/>
                <a:cs typeface="Poppins"/>
                <a:sym typeface="Poppins"/>
              </a:rPr>
              <a:t>).</a:t>
            </a:r>
            <a:endParaRPr dirty="0">
              <a:solidFill>
                <a:schemeClr val="dk1"/>
              </a:solidFill>
              <a:latin typeface="Poppins"/>
              <a:ea typeface="Poppins"/>
              <a:cs typeface="Poppins"/>
              <a:sym typeface="Poppins"/>
            </a:endParaRPr>
          </a:p>
        </p:txBody>
      </p:sp>
    </p:spTree>
    <p:extLst>
      <p:ext uri="{BB962C8B-B14F-4D97-AF65-F5344CB8AC3E}">
        <p14:creationId xmlns:p14="http://schemas.microsoft.com/office/powerpoint/2010/main" val="15129715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Google Shape;64;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65" name="Google Shape;65;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66" name="Google Shape;66;p14"/>
          <p:cNvPicPr preferRelativeResize="0"/>
          <p:nvPr/>
        </p:nvPicPr>
        <p:blipFill>
          <a:blip r:embed="rId3">
            <a:alphaModFix/>
          </a:blip>
          <a:stretch>
            <a:fillRect/>
          </a:stretch>
        </p:blipFill>
        <p:spPr>
          <a:xfrm>
            <a:off x="0" y="0"/>
            <a:ext cx="9144000" cy="5143500"/>
          </a:xfrm>
          <a:prstGeom prst="rect">
            <a:avLst/>
          </a:prstGeom>
          <a:noFill/>
          <a:ln>
            <a:noFill/>
          </a:ln>
        </p:spPr>
      </p:pic>
      <p:sp>
        <p:nvSpPr>
          <p:cNvPr id="67" name="Google Shape;67;p14"/>
          <p:cNvSpPr txBox="1"/>
          <p:nvPr/>
        </p:nvSpPr>
        <p:spPr>
          <a:xfrm>
            <a:off x="116350" y="15125"/>
            <a:ext cx="59919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400" dirty="0">
                <a:latin typeface="Poppins SemiBold"/>
                <a:ea typeface="Poppins SemiBold"/>
                <a:cs typeface="Poppins SemiBold"/>
                <a:sym typeface="Poppins SemiBold"/>
              </a:rPr>
              <a:t>Tensor Parallelism</a:t>
            </a:r>
            <a:endParaRPr sz="2400" dirty="0">
              <a:latin typeface="Poppins SemiBold"/>
              <a:ea typeface="Poppins SemiBold"/>
              <a:cs typeface="Poppins SemiBold"/>
              <a:sym typeface="Poppins SemiBold"/>
            </a:endParaRPr>
          </a:p>
        </p:txBody>
      </p:sp>
      <p:pic>
        <p:nvPicPr>
          <p:cNvPr id="3" name="Picture 2">
            <a:extLst>
              <a:ext uri="{FF2B5EF4-FFF2-40B4-BE49-F238E27FC236}">
                <a16:creationId xmlns:a16="http://schemas.microsoft.com/office/drawing/2014/main" id="{98A12D68-BC21-937E-EB8A-EACC7EA2BA33}"/>
              </a:ext>
            </a:extLst>
          </p:cNvPr>
          <p:cNvPicPr>
            <a:picLocks noChangeAspect="1"/>
          </p:cNvPicPr>
          <p:nvPr/>
        </p:nvPicPr>
        <p:blipFill>
          <a:blip r:embed="rId4"/>
          <a:stretch>
            <a:fillRect/>
          </a:stretch>
        </p:blipFill>
        <p:spPr>
          <a:xfrm>
            <a:off x="933450" y="1181100"/>
            <a:ext cx="7277100" cy="2781300"/>
          </a:xfrm>
          <a:prstGeom prst="rect">
            <a:avLst/>
          </a:prstGeom>
        </p:spPr>
      </p:pic>
    </p:spTree>
    <p:extLst>
      <p:ext uri="{BB962C8B-B14F-4D97-AF65-F5344CB8AC3E}">
        <p14:creationId xmlns:p14="http://schemas.microsoft.com/office/powerpoint/2010/main" val="14204102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Google Shape;64;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65" name="Google Shape;65;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66" name="Google Shape;66;p14"/>
          <p:cNvPicPr preferRelativeResize="0"/>
          <p:nvPr/>
        </p:nvPicPr>
        <p:blipFill>
          <a:blip r:embed="rId3">
            <a:alphaModFix/>
          </a:blip>
          <a:stretch>
            <a:fillRect/>
          </a:stretch>
        </p:blipFill>
        <p:spPr>
          <a:xfrm>
            <a:off x="0" y="0"/>
            <a:ext cx="9144000" cy="5143500"/>
          </a:xfrm>
          <a:prstGeom prst="rect">
            <a:avLst/>
          </a:prstGeom>
          <a:noFill/>
          <a:ln>
            <a:noFill/>
          </a:ln>
        </p:spPr>
      </p:pic>
      <p:sp>
        <p:nvSpPr>
          <p:cNvPr id="67" name="Google Shape;67;p14"/>
          <p:cNvSpPr txBox="1"/>
          <p:nvPr/>
        </p:nvSpPr>
        <p:spPr>
          <a:xfrm>
            <a:off x="116350" y="15125"/>
            <a:ext cx="59919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400" dirty="0">
                <a:latin typeface="Poppins SemiBold"/>
                <a:ea typeface="Poppins SemiBold"/>
                <a:cs typeface="Poppins SemiBold"/>
                <a:sym typeface="Poppins SemiBold"/>
              </a:rPr>
              <a:t>Model Parallelism – FW support</a:t>
            </a:r>
            <a:endParaRPr sz="2400" dirty="0">
              <a:latin typeface="Poppins SemiBold"/>
              <a:ea typeface="Poppins SemiBold"/>
              <a:cs typeface="Poppins SemiBold"/>
              <a:sym typeface="Poppins SemiBold"/>
            </a:endParaRPr>
          </a:p>
        </p:txBody>
      </p:sp>
      <p:sp>
        <p:nvSpPr>
          <p:cNvPr id="2" name="Google Shape;76;p15">
            <a:extLst>
              <a:ext uri="{FF2B5EF4-FFF2-40B4-BE49-F238E27FC236}">
                <a16:creationId xmlns:a16="http://schemas.microsoft.com/office/drawing/2014/main" id="{EC2B337C-4D65-3FBB-45DB-DC4635674725}"/>
              </a:ext>
            </a:extLst>
          </p:cNvPr>
          <p:cNvSpPr txBox="1"/>
          <p:nvPr/>
        </p:nvSpPr>
        <p:spPr>
          <a:xfrm>
            <a:off x="232228" y="916739"/>
            <a:ext cx="3969658" cy="4062620"/>
          </a:xfrm>
          <a:prstGeom prst="rect">
            <a:avLst/>
          </a:prstGeom>
          <a:noFill/>
          <a:ln>
            <a:noFill/>
          </a:ln>
        </p:spPr>
        <p:txBody>
          <a:bodyPr spcFirstLastPara="1" wrap="square" lIns="91425" tIns="91425" rIns="91425" bIns="91425" anchor="t" anchorCtr="0">
            <a:spAutoFit/>
          </a:bodyPr>
          <a:lstStyle/>
          <a:p>
            <a:pPr marL="285750" lvl="0" indent="-285750" algn="l" rtl="0">
              <a:spcBef>
                <a:spcPts val="0"/>
              </a:spcBef>
              <a:spcAft>
                <a:spcPts val="0"/>
              </a:spcAft>
              <a:buClr>
                <a:schemeClr val="dk1"/>
              </a:buClr>
              <a:buSzPts val="1400"/>
              <a:buFont typeface="Poppins"/>
              <a:buChar char="•"/>
            </a:pPr>
            <a:r>
              <a:rPr lang="en-US" dirty="0">
                <a:solidFill>
                  <a:schemeClr val="dk1"/>
                </a:solidFill>
                <a:latin typeface="Poppins"/>
                <a:ea typeface="Poppins"/>
                <a:cs typeface="Poppins"/>
                <a:sym typeface="Poppins"/>
              </a:rPr>
              <a:t>While creating TP /MP groups , it is inherent to create a dedicated process group and then use the process group for synchronization across different DP /MP instances.</a:t>
            </a:r>
          </a:p>
          <a:p>
            <a:pPr marL="285750" lvl="0" indent="-285750" algn="l" rtl="0">
              <a:spcBef>
                <a:spcPts val="0"/>
              </a:spcBef>
              <a:spcAft>
                <a:spcPts val="0"/>
              </a:spcAft>
              <a:buClr>
                <a:schemeClr val="dk1"/>
              </a:buClr>
              <a:buSzPts val="1400"/>
              <a:buFont typeface="Poppins"/>
              <a:buChar char="•"/>
            </a:pPr>
            <a:r>
              <a:rPr lang="en-US" dirty="0">
                <a:solidFill>
                  <a:schemeClr val="dk1"/>
                </a:solidFill>
                <a:latin typeface="Poppins"/>
                <a:ea typeface="Poppins"/>
                <a:cs typeface="Poppins"/>
                <a:sym typeface="Poppins"/>
              </a:rPr>
              <a:t>For popular FWs like Transformers, Megatron –LM, creating shards can either be done in a row wise or columnar manner . This requires explicit declaration to device ids to </a:t>
            </a:r>
            <a:r>
              <a:rPr lang="en-US" dirty="0" err="1">
                <a:solidFill>
                  <a:schemeClr val="dk1"/>
                </a:solidFill>
                <a:latin typeface="Poppins"/>
                <a:ea typeface="Poppins"/>
                <a:cs typeface="Poppins"/>
                <a:sym typeface="Poppins"/>
              </a:rPr>
              <a:t>pytorch</a:t>
            </a:r>
            <a:r>
              <a:rPr lang="en-US" dirty="0">
                <a:solidFill>
                  <a:schemeClr val="dk1"/>
                </a:solidFill>
                <a:latin typeface="Poppins"/>
                <a:ea typeface="Poppins"/>
                <a:cs typeface="Poppins"/>
                <a:sym typeface="Poppins"/>
              </a:rPr>
              <a:t> so that the IR calls get translated to low level device specific IR without much errors. Partitioning the model across blocks is not random, and should be done only when the gradient checkpoint (or the optimizer) is able to load/perform backward correctly. </a:t>
            </a:r>
            <a:endParaRPr dirty="0">
              <a:solidFill>
                <a:schemeClr val="dk1"/>
              </a:solidFill>
              <a:latin typeface="Poppins"/>
              <a:ea typeface="Poppins"/>
              <a:cs typeface="Poppins"/>
              <a:sym typeface="Poppins"/>
            </a:endParaRPr>
          </a:p>
        </p:txBody>
      </p:sp>
      <p:pic>
        <p:nvPicPr>
          <p:cNvPr id="5" name="Picture 4">
            <a:extLst>
              <a:ext uri="{FF2B5EF4-FFF2-40B4-BE49-F238E27FC236}">
                <a16:creationId xmlns:a16="http://schemas.microsoft.com/office/drawing/2014/main" id="{105C3EC2-9D63-F0BC-62B6-0DFD2A740F36}"/>
              </a:ext>
            </a:extLst>
          </p:cNvPr>
          <p:cNvPicPr>
            <a:picLocks noChangeAspect="1"/>
          </p:cNvPicPr>
          <p:nvPr/>
        </p:nvPicPr>
        <p:blipFill>
          <a:blip r:embed="rId4"/>
          <a:stretch>
            <a:fillRect/>
          </a:stretch>
        </p:blipFill>
        <p:spPr>
          <a:xfrm>
            <a:off x="4499818" y="916739"/>
            <a:ext cx="4488332" cy="3546000"/>
          </a:xfrm>
          <a:prstGeom prst="rect">
            <a:avLst/>
          </a:prstGeom>
        </p:spPr>
      </p:pic>
    </p:spTree>
    <p:extLst>
      <p:ext uri="{BB962C8B-B14F-4D97-AF65-F5344CB8AC3E}">
        <p14:creationId xmlns:p14="http://schemas.microsoft.com/office/powerpoint/2010/main" val="35919000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Google Shape;64;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65" name="Google Shape;65;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66" name="Google Shape;66;p14"/>
          <p:cNvPicPr preferRelativeResize="0"/>
          <p:nvPr/>
        </p:nvPicPr>
        <p:blipFill>
          <a:blip r:embed="rId3">
            <a:alphaModFix/>
          </a:blip>
          <a:stretch>
            <a:fillRect/>
          </a:stretch>
        </p:blipFill>
        <p:spPr>
          <a:xfrm>
            <a:off x="0" y="0"/>
            <a:ext cx="9144000" cy="5143500"/>
          </a:xfrm>
          <a:prstGeom prst="rect">
            <a:avLst/>
          </a:prstGeom>
          <a:noFill/>
          <a:ln>
            <a:noFill/>
          </a:ln>
        </p:spPr>
      </p:pic>
      <p:sp>
        <p:nvSpPr>
          <p:cNvPr id="67" name="Google Shape;67;p14"/>
          <p:cNvSpPr txBox="1"/>
          <p:nvPr/>
        </p:nvSpPr>
        <p:spPr>
          <a:xfrm>
            <a:off x="116350" y="15125"/>
            <a:ext cx="59919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400" dirty="0">
                <a:latin typeface="Poppins SemiBold"/>
                <a:ea typeface="Poppins SemiBold"/>
                <a:cs typeface="Poppins SemiBold"/>
                <a:sym typeface="Poppins SemiBold"/>
              </a:rPr>
              <a:t>Pipeline Parallelism</a:t>
            </a:r>
            <a:endParaRPr sz="2400" dirty="0">
              <a:latin typeface="Poppins SemiBold"/>
              <a:ea typeface="Poppins SemiBold"/>
              <a:cs typeface="Poppins SemiBold"/>
              <a:sym typeface="Poppins SemiBold"/>
            </a:endParaRPr>
          </a:p>
        </p:txBody>
      </p:sp>
      <p:sp>
        <p:nvSpPr>
          <p:cNvPr id="2" name="Google Shape;76;p15">
            <a:extLst>
              <a:ext uri="{FF2B5EF4-FFF2-40B4-BE49-F238E27FC236}">
                <a16:creationId xmlns:a16="http://schemas.microsoft.com/office/drawing/2014/main" id="{EC2B337C-4D65-3FBB-45DB-DC4635674725}"/>
              </a:ext>
            </a:extLst>
          </p:cNvPr>
          <p:cNvSpPr txBox="1"/>
          <p:nvPr/>
        </p:nvSpPr>
        <p:spPr>
          <a:xfrm>
            <a:off x="232227" y="916739"/>
            <a:ext cx="8766629" cy="2123628"/>
          </a:xfrm>
          <a:prstGeom prst="rect">
            <a:avLst/>
          </a:prstGeom>
          <a:noFill/>
          <a:ln>
            <a:noFill/>
          </a:ln>
        </p:spPr>
        <p:txBody>
          <a:bodyPr spcFirstLastPara="1" wrap="square" lIns="91425" tIns="91425" rIns="91425" bIns="91425" anchor="t" anchorCtr="0">
            <a:spAutoFit/>
          </a:bodyPr>
          <a:lstStyle/>
          <a:p>
            <a:pPr marL="285750" lvl="0" indent="-285750" algn="l" rtl="0">
              <a:spcBef>
                <a:spcPts val="0"/>
              </a:spcBef>
              <a:spcAft>
                <a:spcPts val="0"/>
              </a:spcAft>
              <a:buClr>
                <a:schemeClr val="dk1"/>
              </a:buClr>
              <a:buSzPts val="1400"/>
              <a:buFont typeface="Poppins"/>
              <a:buChar char="•"/>
            </a:pPr>
            <a:r>
              <a:rPr lang="en-US" b="0" i="0" dirty="0">
                <a:solidFill>
                  <a:srgbClr val="1C1E21"/>
                </a:solidFill>
                <a:effectLst/>
                <a:latin typeface="system-ui"/>
              </a:rPr>
              <a:t>The core idea of pipeline parallelism is that the model is split by layer into several chunks, each chunk is given to a device. </a:t>
            </a:r>
            <a:endParaRPr lang="en-US" dirty="0">
              <a:solidFill>
                <a:srgbClr val="1C1E21"/>
              </a:solidFill>
              <a:latin typeface="system-ui"/>
            </a:endParaRPr>
          </a:p>
          <a:p>
            <a:pPr marL="285750" lvl="0" indent="-285750" algn="l" rtl="0">
              <a:spcBef>
                <a:spcPts val="0"/>
              </a:spcBef>
              <a:spcAft>
                <a:spcPts val="0"/>
              </a:spcAft>
              <a:buClr>
                <a:schemeClr val="dk1"/>
              </a:buClr>
              <a:buSzPts val="1400"/>
              <a:buFont typeface="Poppins"/>
              <a:buChar char="•"/>
            </a:pPr>
            <a:r>
              <a:rPr lang="en-US" b="0" i="0" dirty="0">
                <a:solidFill>
                  <a:srgbClr val="1C1E21"/>
                </a:solidFill>
                <a:effectLst/>
                <a:latin typeface="system-ui"/>
              </a:rPr>
              <a:t>During the forward pass, each device passes the intermediate activation to the next stage.</a:t>
            </a:r>
          </a:p>
          <a:p>
            <a:pPr marL="285750" lvl="0" indent="-285750" algn="l" rtl="0">
              <a:spcBef>
                <a:spcPts val="0"/>
              </a:spcBef>
              <a:spcAft>
                <a:spcPts val="0"/>
              </a:spcAft>
              <a:buClr>
                <a:schemeClr val="dk1"/>
              </a:buClr>
              <a:buSzPts val="1400"/>
              <a:buFont typeface="Poppins"/>
              <a:buChar char="•"/>
            </a:pPr>
            <a:r>
              <a:rPr lang="en-US" b="0" i="0" dirty="0">
                <a:solidFill>
                  <a:srgbClr val="1C1E21"/>
                </a:solidFill>
                <a:effectLst/>
                <a:latin typeface="system-ui"/>
              </a:rPr>
              <a:t>During the backward pass, each device passes the gradient of the input tensor back to the previous pipeline stage.</a:t>
            </a:r>
            <a:endParaRPr lang="en-US" dirty="0">
              <a:solidFill>
                <a:srgbClr val="1C1E21"/>
              </a:solidFill>
              <a:latin typeface="system-ui"/>
            </a:endParaRPr>
          </a:p>
          <a:p>
            <a:pPr marL="285750" lvl="0" indent="-285750" algn="l" rtl="0">
              <a:spcBef>
                <a:spcPts val="0"/>
              </a:spcBef>
              <a:spcAft>
                <a:spcPts val="0"/>
              </a:spcAft>
              <a:buClr>
                <a:schemeClr val="dk1"/>
              </a:buClr>
              <a:buSzPts val="1400"/>
              <a:buFont typeface="Poppins"/>
              <a:buChar char="•"/>
            </a:pPr>
            <a:r>
              <a:rPr lang="en-US" dirty="0">
                <a:solidFill>
                  <a:srgbClr val="1C1E21"/>
                </a:solidFill>
                <a:latin typeface="system-ui"/>
                <a:ea typeface="Poppins"/>
                <a:cs typeface="Poppins"/>
                <a:sym typeface="Poppins"/>
              </a:rPr>
              <a:t>The resultant increase in throughput per training step iteration is due to this interleaved 1F1B mode of pipeline parallelism.</a:t>
            </a:r>
          </a:p>
          <a:p>
            <a:pPr marL="285750" lvl="0" indent="-285750" algn="l" rtl="0">
              <a:spcBef>
                <a:spcPts val="0"/>
              </a:spcBef>
              <a:spcAft>
                <a:spcPts val="0"/>
              </a:spcAft>
              <a:buClr>
                <a:schemeClr val="dk1"/>
              </a:buClr>
              <a:buSzPts val="1400"/>
              <a:buFont typeface="Poppins"/>
              <a:buChar char="•"/>
            </a:pPr>
            <a:r>
              <a:rPr lang="en-US" dirty="0">
                <a:solidFill>
                  <a:srgbClr val="1C1E21"/>
                </a:solidFill>
                <a:latin typeface="system-ui"/>
                <a:ea typeface="Poppins"/>
                <a:cs typeface="Poppins"/>
                <a:sym typeface="Poppins"/>
              </a:rPr>
              <a:t>Pipeline Parallelism in </a:t>
            </a:r>
            <a:r>
              <a:rPr lang="en-US" dirty="0" err="1">
                <a:solidFill>
                  <a:srgbClr val="1C1E21"/>
                </a:solidFill>
                <a:latin typeface="system-ui"/>
                <a:ea typeface="Poppins"/>
                <a:cs typeface="Poppins"/>
                <a:sym typeface="Poppins"/>
              </a:rPr>
              <a:t>Deepspeed</a:t>
            </a:r>
            <a:r>
              <a:rPr lang="en-US" dirty="0">
                <a:solidFill>
                  <a:srgbClr val="1C1E21"/>
                </a:solidFill>
                <a:latin typeface="system-ui"/>
                <a:ea typeface="Poppins"/>
                <a:cs typeface="Poppins"/>
                <a:sym typeface="Poppins"/>
              </a:rPr>
              <a:t> FW uses 1F1B  in a way that the training data is split into batches to be trained </a:t>
            </a:r>
            <a:r>
              <a:rPr lang="en-US" dirty="0" err="1">
                <a:solidFill>
                  <a:srgbClr val="1C1E21"/>
                </a:solidFill>
                <a:latin typeface="system-ui"/>
                <a:ea typeface="Poppins"/>
                <a:cs typeface="Poppins"/>
                <a:sym typeface="Poppins"/>
              </a:rPr>
              <a:t>parallely</a:t>
            </a:r>
            <a:r>
              <a:rPr lang="en-US" dirty="0">
                <a:solidFill>
                  <a:srgbClr val="1C1E21"/>
                </a:solidFill>
                <a:latin typeface="system-ui"/>
                <a:ea typeface="Poppins"/>
                <a:cs typeface="Poppins"/>
                <a:sym typeface="Poppins"/>
              </a:rPr>
              <a:t>.  Once a pp stage completes a forward on a micro-batch, the activation memory is communicated to the next stage. The gradient w.r.t the activation is communicated backwards  through the pipeline.</a:t>
            </a:r>
            <a:endParaRPr dirty="0">
              <a:solidFill>
                <a:schemeClr val="dk1"/>
              </a:solidFill>
              <a:latin typeface="Poppins"/>
              <a:ea typeface="Poppins"/>
              <a:cs typeface="Poppins"/>
              <a:sym typeface="Poppins"/>
            </a:endParaRPr>
          </a:p>
        </p:txBody>
      </p:sp>
      <p:pic>
        <p:nvPicPr>
          <p:cNvPr id="4098" name="Picture 2" descr="Pipeline Schedule">
            <a:extLst>
              <a:ext uri="{FF2B5EF4-FFF2-40B4-BE49-F238E27FC236}">
                <a16:creationId xmlns:a16="http://schemas.microsoft.com/office/drawing/2014/main" id="{9671B301-0E16-CD0C-30FF-CD7D8904E98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16001" y="3175117"/>
            <a:ext cx="7387770" cy="1597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796263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Google Shape;64;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65" name="Google Shape;65;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66" name="Google Shape;66;p14"/>
          <p:cNvPicPr preferRelativeResize="0"/>
          <p:nvPr/>
        </p:nvPicPr>
        <p:blipFill>
          <a:blip r:embed="rId3">
            <a:alphaModFix/>
          </a:blip>
          <a:stretch>
            <a:fillRect/>
          </a:stretch>
        </p:blipFill>
        <p:spPr>
          <a:xfrm>
            <a:off x="0" y="0"/>
            <a:ext cx="9144000" cy="5143500"/>
          </a:xfrm>
          <a:prstGeom prst="rect">
            <a:avLst/>
          </a:prstGeom>
          <a:noFill/>
          <a:ln>
            <a:noFill/>
          </a:ln>
        </p:spPr>
      </p:pic>
      <p:sp>
        <p:nvSpPr>
          <p:cNvPr id="67" name="Google Shape;67;p14"/>
          <p:cNvSpPr txBox="1"/>
          <p:nvPr/>
        </p:nvSpPr>
        <p:spPr>
          <a:xfrm>
            <a:off x="116350" y="15125"/>
            <a:ext cx="59919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400" dirty="0">
                <a:latin typeface="Poppins SemiBold"/>
                <a:ea typeface="Poppins SemiBold"/>
                <a:cs typeface="Poppins SemiBold"/>
                <a:sym typeface="Poppins SemiBold"/>
              </a:rPr>
              <a:t>Pipeline Parallelism</a:t>
            </a:r>
            <a:endParaRPr sz="2400" dirty="0">
              <a:latin typeface="Poppins SemiBold"/>
              <a:ea typeface="Poppins SemiBold"/>
              <a:cs typeface="Poppins SemiBold"/>
              <a:sym typeface="Poppins SemiBold"/>
            </a:endParaRPr>
          </a:p>
        </p:txBody>
      </p:sp>
      <p:pic>
        <p:nvPicPr>
          <p:cNvPr id="2050" name="Picture 2" descr="3D parallelism in DeepSpeed">
            <a:extLst>
              <a:ext uri="{FF2B5EF4-FFF2-40B4-BE49-F238E27FC236}">
                <a16:creationId xmlns:a16="http://schemas.microsoft.com/office/drawing/2014/main" id="{CFA47797-F421-D2CB-E036-37253DCED85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7027" y="838107"/>
            <a:ext cx="6734401" cy="40451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08724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Google Shape;64;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65" name="Google Shape;65;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66" name="Google Shape;66;p14"/>
          <p:cNvPicPr preferRelativeResize="0"/>
          <p:nvPr/>
        </p:nvPicPr>
        <p:blipFill>
          <a:blip r:embed="rId3">
            <a:alphaModFix/>
          </a:blip>
          <a:stretch>
            <a:fillRect/>
          </a:stretch>
        </p:blipFill>
        <p:spPr>
          <a:xfrm>
            <a:off x="0" y="0"/>
            <a:ext cx="9144000" cy="5143500"/>
          </a:xfrm>
          <a:prstGeom prst="rect">
            <a:avLst/>
          </a:prstGeom>
          <a:noFill/>
          <a:ln>
            <a:noFill/>
          </a:ln>
        </p:spPr>
      </p:pic>
      <p:sp>
        <p:nvSpPr>
          <p:cNvPr id="67" name="Google Shape;67;p14"/>
          <p:cNvSpPr txBox="1"/>
          <p:nvPr/>
        </p:nvSpPr>
        <p:spPr>
          <a:xfrm>
            <a:off x="116350" y="15125"/>
            <a:ext cx="59919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400" dirty="0">
                <a:latin typeface="Poppins SemiBold"/>
                <a:ea typeface="Poppins SemiBold"/>
                <a:cs typeface="Poppins SemiBold"/>
                <a:sym typeface="Poppins SemiBold"/>
              </a:rPr>
              <a:t>Pipeline Parallelism – Bubbles </a:t>
            </a:r>
            <a:endParaRPr sz="2400" dirty="0">
              <a:latin typeface="Poppins SemiBold"/>
              <a:ea typeface="Poppins SemiBold"/>
              <a:cs typeface="Poppins SemiBold"/>
              <a:sym typeface="Poppins SemiBold"/>
            </a:endParaRPr>
          </a:p>
        </p:txBody>
      </p:sp>
      <p:sp>
        <p:nvSpPr>
          <p:cNvPr id="2" name="Google Shape;76;p15">
            <a:extLst>
              <a:ext uri="{FF2B5EF4-FFF2-40B4-BE49-F238E27FC236}">
                <a16:creationId xmlns:a16="http://schemas.microsoft.com/office/drawing/2014/main" id="{EC2B337C-4D65-3FBB-45DB-DC4635674725}"/>
              </a:ext>
            </a:extLst>
          </p:cNvPr>
          <p:cNvSpPr txBox="1"/>
          <p:nvPr/>
        </p:nvSpPr>
        <p:spPr>
          <a:xfrm>
            <a:off x="232227" y="916739"/>
            <a:ext cx="8766629" cy="1692741"/>
          </a:xfrm>
          <a:prstGeom prst="rect">
            <a:avLst/>
          </a:prstGeom>
          <a:noFill/>
          <a:ln>
            <a:noFill/>
          </a:ln>
        </p:spPr>
        <p:txBody>
          <a:bodyPr spcFirstLastPara="1" wrap="square" lIns="91425" tIns="91425" rIns="91425" bIns="91425" anchor="t" anchorCtr="0">
            <a:spAutoFit/>
          </a:bodyPr>
          <a:lstStyle/>
          <a:p>
            <a:pPr marL="285750" lvl="0" indent="-285750" algn="l" rtl="0">
              <a:spcBef>
                <a:spcPts val="0"/>
              </a:spcBef>
              <a:spcAft>
                <a:spcPts val="0"/>
              </a:spcAft>
              <a:buClr>
                <a:schemeClr val="dk1"/>
              </a:buClr>
              <a:buSzPts val="1400"/>
              <a:buFont typeface="Poppins"/>
              <a:buChar char="•"/>
            </a:pPr>
            <a:r>
              <a:rPr lang="en-US" b="0" i="0" dirty="0">
                <a:solidFill>
                  <a:srgbClr val="1C1E21"/>
                </a:solidFill>
                <a:effectLst/>
                <a:latin typeface="system-ui"/>
              </a:rPr>
              <a:t>The previous figure depicts GPUs 0 and 2 are out of phase for forward and backward calls . </a:t>
            </a:r>
            <a:r>
              <a:rPr lang="en-US" dirty="0">
                <a:solidFill>
                  <a:srgbClr val="1C1E21"/>
                </a:solidFill>
                <a:latin typeface="system-ui"/>
              </a:rPr>
              <a:t>Once the calls complete, an all-reduce across the data parallel ranks are performed.</a:t>
            </a:r>
          </a:p>
          <a:p>
            <a:pPr marL="285750" lvl="0" indent="-285750" algn="l" rtl="0">
              <a:spcBef>
                <a:spcPts val="0"/>
              </a:spcBef>
              <a:spcAft>
                <a:spcPts val="0"/>
              </a:spcAft>
              <a:buClr>
                <a:schemeClr val="dk1"/>
              </a:buClr>
              <a:buSzPts val="1400"/>
              <a:buFont typeface="Poppins"/>
              <a:buChar char="•"/>
            </a:pPr>
            <a:r>
              <a:rPr lang="en-US" dirty="0">
                <a:solidFill>
                  <a:srgbClr val="1C1E21"/>
                </a:solidFill>
                <a:latin typeface="system-ui"/>
              </a:rPr>
              <a:t>There are bubbles owing to scheduling of the pipeline stages , arising from insufficient devices for the pipeline to progress further. </a:t>
            </a:r>
          </a:p>
          <a:p>
            <a:pPr marL="285750" lvl="0" indent="-285750" algn="l" rtl="0">
              <a:spcBef>
                <a:spcPts val="0"/>
              </a:spcBef>
              <a:spcAft>
                <a:spcPts val="0"/>
              </a:spcAft>
              <a:buClr>
                <a:schemeClr val="dk1"/>
              </a:buClr>
              <a:buSzPts val="1400"/>
              <a:buFont typeface="Poppins"/>
              <a:buChar char="•"/>
            </a:pPr>
            <a:r>
              <a:rPr lang="en-US" dirty="0">
                <a:solidFill>
                  <a:srgbClr val="1C1E21"/>
                </a:solidFill>
                <a:latin typeface="system-ui"/>
              </a:rPr>
              <a:t>For custom pipeline parallelism, the requirement is for an </a:t>
            </a:r>
            <a:r>
              <a:rPr lang="en-US" dirty="0" err="1">
                <a:solidFill>
                  <a:srgbClr val="1C1E21"/>
                </a:solidFill>
                <a:latin typeface="system-ui"/>
              </a:rPr>
              <a:t>allreduce</a:t>
            </a:r>
            <a:r>
              <a:rPr lang="en-US" dirty="0">
                <a:solidFill>
                  <a:srgbClr val="1C1E21"/>
                </a:solidFill>
                <a:latin typeface="system-ui"/>
              </a:rPr>
              <a:t> collective across DP ranks at the end of a “forced”  </a:t>
            </a:r>
            <a:r>
              <a:rPr lang="en-US" dirty="0" err="1">
                <a:solidFill>
                  <a:srgbClr val="1C1E21"/>
                </a:solidFill>
                <a:latin typeface="system-ui"/>
              </a:rPr>
              <a:t>optimizer.step</a:t>
            </a:r>
            <a:r>
              <a:rPr lang="en-US" dirty="0">
                <a:solidFill>
                  <a:srgbClr val="1C1E21"/>
                </a:solidFill>
                <a:latin typeface="system-ui"/>
              </a:rPr>
              <a:t> . Hence there is no practical need of applying additional tensor parallelism since most of the compute will be governed by the availability of the </a:t>
            </a:r>
            <a:r>
              <a:rPr lang="en-US" dirty="0" err="1">
                <a:solidFill>
                  <a:srgbClr val="1C1E21"/>
                </a:solidFill>
                <a:latin typeface="system-ui"/>
              </a:rPr>
              <a:t>gpus</a:t>
            </a:r>
            <a:r>
              <a:rPr lang="en-US" dirty="0">
                <a:solidFill>
                  <a:srgbClr val="1C1E21"/>
                </a:solidFill>
                <a:latin typeface="system-ui"/>
              </a:rPr>
              <a:t> in the system and the pipeline stages.</a:t>
            </a:r>
            <a:endParaRPr dirty="0">
              <a:solidFill>
                <a:schemeClr val="dk1"/>
              </a:solidFill>
              <a:latin typeface="Poppins"/>
              <a:ea typeface="Poppins"/>
              <a:cs typeface="Poppins"/>
              <a:sym typeface="Poppins"/>
            </a:endParaRPr>
          </a:p>
        </p:txBody>
      </p:sp>
      <p:pic>
        <p:nvPicPr>
          <p:cNvPr id="4" name="Picture 3">
            <a:extLst>
              <a:ext uri="{FF2B5EF4-FFF2-40B4-BE49-F238E27FC236}">
                <a16:creationId xmlns:a16="http://schemas.microsoft.com/office/drawing/2014/main" id="{B478B06F-C784-F37A-2E47-52B6C0AB6119}"/>
              </a:ext>
            </a:extLst>
          </p:cNvPr>
          <p:cNvPicPr>
            <a:picLocks noChangeAspect="1"/>
          </p:cNvPicPr>
          <p:nvPr/>
        </p:nvPicPr>
        <p:blipFill>
          <a:blip r:embed="rId4"/>
          <a:stretch>
            <a:fillRect/>
          </a:stretch>
        </p:blipFill>
        <p:spPr>
          <a:xfrm>
            <a:off x="585787" y="2571750"/>
            <a:ext cx="7972425" cy="2505075"/>
          </a:xfrm>
          <a:prstGeom prst="rect">
            <a:avLst/>
          </a:prstGeom>
        </p:spPr>
      </p:pic>
    </p:spTree>
    <p:extLst>
      <p:ext uri="{BB962C8B-B14F-4D97-AF65-F5344CB8AC3E}">
        <p14:creationId xmlns:p14="http://schemas.microsoft.com/office/powerpoint/2010/main" val="14187617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Google Shape;64;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65" name="Google Shape;65;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66" name="Google Shape;66;p14"/>
          <p:cNvPicPr preferRelativeResize="0"/>
          <p:nvPr/>
        </p:nvPicPr>
        <p:blipFill>
          <a:blip r:embed="rId3">
            <a:alphaModFix/>
          </a:blip>
          <a:stretch>
            <a:fillRect/>
          </a:stretch>
        </p:blipFill>
        <p:spPr>
          <a:xfrm>
            <a:off x="0" y="0"/>
            <a:ext cx="9144000" cy="5143500"/>
          </a:xfrm>
          <a:prstGeom prst="rect">
            <a:avLst/>
          </a:prstGeom>
          <a:noFill/>
          <a:ln>
            <a:noFill/>
          </a:ln>
        </p:spPr>
      </p:pic>
      <p:sp>
        <p:nvSpPr>
          <p:cNvPr id="67" name="Google Shape;67;p14"/>
          <p:cNvSpPr txBox="1"/>
          <p:nvPr/>
        </p:nvSpPr>
        <p:spPr>
          <a:xfrm>
            <a:off x="116350" y="15125"/>
            <a:ext cx="59919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400" dirty="0">
                <a:latin typeface="Poppins SemiBold"/>
                <a:ea typeface="Poppins SemiBold"/>
                <a:cs typeface="Poppins SemiBold"/>
                <a:sym typeface="Poppins SemiBold"/>
              </a:rPr>
              <a:t>Deep Learning Frameworks</a:t>
            </a:r>
            <a:endParaRPr sz="2400" dirty="0">
              <a:latin typeface="Poppins SemiBold"/>
              <a:ea typeface="Poppins SemiBold"/>
              <a:cs typeface="Poppins SemiBold"/>
              <a:sym typeface="Poppins SemiBold"/>
            </a:endParaRPr>
          </a:p>
        </p:txBody>
      </p:sp>
      <p:pic>
        <p:nvPicPr>
          <p:cNvPr id="2" name="Picture 1">
            <a:extLst>
              <a:ext uri="{FF2B5EF4-FFF2-40B4-BE49-F238E27FC236}">
                <a16:creationId xmlns:a16="http://schemas.microsoft.com/office/drawing/2014/main" id="{878C445B-543E-300C-5013-7E88120AAC5A}"/>
              </a:ext>
            </a:extLst>
          </p:cNvPr>
          <p:cNvPicPr>
            <a:picLocks noChangeAspect="1"/>
          </p:cNvPicPr>
          <p:nvPr/>
        </p:nvPicPr>
        <p:blipFill>
          <a:blip r:embed="rId4"/>
          <a:stretch>
            <a:fillRect/>
          </a:stretch>
        </p:blipFill>
        <p:spPr>
          <a:xfrm>
            <a:off x="1034902" y="644936"/>
            <a:ext cx="6470904" cy="4383308"/>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Google Shape;64;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65" name="Google Shape;65;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66" name="Google Shape;66;p14"/>
          <p:cNvPicPr preferRelativeResize="0"/>
          <p:nvPr/>
        </p:nvPicPr>
        <p:blipFill>
          <a:blip r:embed="rId3">
            <a:alphaModFix/>
          </a:blip>
          <a:stretch>
            <a:fillRect/>
          </a:stretch>
        </p:blipFill>
        <p:spPr>
          <a:xfrm>
            <a:off x="0" y="0"/>
            <a:ext cx="9144000" cy="5143500"/>
          </a:xfrm>
          <a:prstGeom prst="rect">
            <a:avLst/>
          </a:prstGeom>
          <a:noFill/>
          <a:ln>
            <a:noFill/>
          </a:ln>
        </p:spPr>
      </p:pic>
      <p:sp>
        <p:nvSpPr>
          <p:cNvPr id="67" name="Google Shape;67;p14"/>
          <p:cNvSpPr txBox="1"/>
          <p:nvPr/>
        </p:nvSpPr>
        <p:spPr>
          <a:xfrm>
            <a:off x="116350" y="15125"/>
            <a:ext cx="59919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400" dirty="0">
                <a:latin typeface="Poppins SemiBold"/>
                <a:ea typeface="Poppins SemiBold"/>
                <a:cs typeface="Poppins SemiBold"/>
                <a:sym typeface="Poppins SemiBold"/>
              </a:rPr>
              <a:t>3D Parallelism</a:t>
            </a:r>
            <a:endParaRPr sz="2400" dirty="0">
              <a:latin typeface="Poppins SemiBold"/>
              <a:ea typeface="Poppins SemiBold"/>
              <a:cs typeface="Poppins SemiBold"/>
              <a:sym typeface="Poppins SemiBold"/>
            </a:endParaRPr>
          </a:p>
        </p:txBody>
      </p:sp>
      <p:pic>
        <p:nvPicPr>
          <p:cNvPr id="2" name="Picture 1">
            <a:extLst>
              <a:ext uri="{FF2B5EF4-FFF2-40B4-BE49-F238E27FC236}">
                <a16:creationId xmlns:a16="http://schemas.microsoft.com/office/drawing/2014/main" id="{27F109FD-4CCA-15CF-334A-F6EB6AB82D57}"/>
              </a:ext>
            </a:extLst>
          </p:cNvPr>
          <p:cNvPicPr>
            <a:picLocks noChangeAspect="1"/>
          </p:cNvPicPr>
          <p:nvPr/>
        </p:nvPicPr>
        <p:blipFill>
          <a:blip r:embed="rId4"/>
          <a:stretch>
            <a:fillRect/>
          </a:stretch>
        </p:blipFill>
        <p:spPr>
          <a:xfrm>
            <a:off x="560458" y="847945"/>
            <a:ext cx="8248650" cy="4171950"/>
          </a:xfrm>
          <a:prstGeom prst="rect">
            <a:avLst/>
          </a:prstGeom>
        </p:spPr>
      </p:pic>
    </p:spTree>
    <p:extLst>
      <p:ext uri="{BB962C8B-B14F-4D97-AF65-F5344CB8AC3E}">
        <p14:creationId xmlns:p14="http://schemas.microsoft.com/office/powerpoint/2010/main" val="16013602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Google Shape;64;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65" name="Google Shape;65;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66" name="Google Shape;66;p14"/>
          <p:cNvPicPr preferRelativeResize="0"/>
          <p:nvPr/>
        </p:nvPicPr>
        <p:blipFill>
          <a:blip r:embed="rId3">
            <a:alphaModFix/>
          </a:blip>
          <a:stretch>
            <a:fillRect/>
          </a:stretch>
        </p:blipFill>
        <p:spPr>
          <a:xfrm>
            <a:off x="0" y="0"/>
            <a:ext cx="9144000" cy="5143500"/>
          </a:xfrm>
          <a:prstGeom prst="rect">
            <a:avLst/>
          </a:prstGeom>
          <a:noFill/>
          <a:ln>
            <a:noFill/>
          </a:ln>
        </p:spPr>
      </p:pic>
      <p:sp>
        <p:nvSpPr>
          <p:cNvPr id="67" name="Google Shape;67;p14"/>
          <p:cNvSpPr txBox="1"/>
          <p:nvPr/>
        </p:nvSpPr>
        <p:spPr>
          <a:xfrm>
            <a:off x="116350" y="15125"/>
            <a:ext cx="59919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400" dirty="0">
                <a:latin typeface="Poppins SemiBold"/>
                <a:ea typeface="Poppins SemiBold"/>
                <a:cs typeface="Poppins SemiBold"/>
                <a:sym typeface="Poppins SemiBold"/>
              </a:rPr>
              <a:t>3D Parallelism – Horizontal Sharding</a:t>
            </a:r>
            <a:endParaRPr sz="2400" dirty="0">
              <a:latin typeface="Poppins SemiBold"/>
              <a:ea typeface="Poppins SemiBold"/>
              <a:cs typeface="Poppins SemiBold"/>
              <a:sym typeface="Poppins SemiBold"/>
            </a:endParaRPr>
          </a:p>
        </p:txBody>
      </p:sp>
      <p:pic>
        <p:nvPicPr>
          <p:cNvPr id="4" name="Picture 3">
            <a:extLst>
              <a:ext uri="{FF2B5EF4-FFF2-40B4-BE49-F238E27FC236}">
                <a16:creationId xmlns:a16="http://schemas.microsoft.com/office/drawing/2014/main" id="{110CA658-FA23-A1C2-1572-68062D101DFF}"/>
              </a:ext>
            </a:extLst>
          </p:cNvPr>
          <p:cNvPicPr>
            <a:picLocks noChangeAspect="1"/>
          </p:cNvPicPr>
          <p:nvPr/>
        </p:nvPicPr>
        <p:blipFill>
          <a:blip r:embed="rId4"/>
          <a:stretch>
            <a:fillRect/>
          </a:stretch>
        </p:blipFill>
        <p:spPr>
          <a:xfrm>
            <a:off x="1071501" y="718868"/>
            <a:ext cx="6156613" cy="4274988"/>
          </a:xfrm>
          <a:prstGeom prst="rect">
            <a:avLst/>
          </a:prstGeom>
        </p:spPr>
      </p:pic>
    </p:spTree>
    <p:extLst>
      <p:ext uri="{BB962C8B-B14F-4D97-AF65-F5344CB8AC3E}">
        <p14:creationId xmlns:p14="http://schemas.microsoft.com/office/powerpoint/2010/main" val="4630107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Google Shape;64;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65" name="Google Shape;65;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66" name="Google Shape;66;p14"/>
          <p:cNvPicPr preferRelativeResize="0"/>
          <p:nvPr/>
        </p:nvPicPr>
        <p:blipFill>
          <a:blip r:embed="rId3">
            <a:alphaModFix/>
          </a:blip>
          <a:stretch>
            <a:fillRect/>
          </a:stretch>
        </p:blipFill>
        <p:spPr>
          <a:xfrm>
            <a:off x="0" y="0"/>
            <a:ext cx="9144000" cy="5143500"/>
          </a:xfrm>
          <a:prstGeom prst="rect">
            <a:avLst/>
          </a:prstGeom>
          <a:noFill/>
          <a:ln>
            <a:noFill/>
          </a:ln>
        </p:spPr>
      </p:pic>
      <p:sp>
        <p:nvSpPr>
          <p:cNvPr id="67" name="Google Shape;67;p14"/>
          <p:cNvSpPr txBox="1"/>
          <p:nvPr/>
        </p:nvSpPr>
        <p:spPr>
          <a:xfrm>
            <a:off x="116350" y="15125"/>
            <a:ext cx="59919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400" dirty="0">
                <a:latin typeface="Poppins SemiBold"/>
                <a:ea typeface="Poppins SemiBold"/>
                <a:cs typeface="Poppins SemiBold"/>
                <a:sym typeface="Poppins SemiBold"/>
              </a:rPr>
              <a:t>Deepspeed Optimization FW</a:t>
            </a:r>
            <a:endParaRPr sz="2400" dirty="0">
              <a:latin typeface="Poppins SemiBold"/>
              <a:ea typeface="Poppins SemiBold"/>
              <a:cs typeface="Poppins SemiBold"/>
              <a:sym typeface="Poppins SemiBold"/>
            </a:endParaRPr>
          </a:p>
        </p:txBody>
      </p:sp>
      <p:pic>
        <p:nvPicPr>
          <p:cNvPr id="5122" name="Picture 2" descr="ZeRO Data Parallelism">
            <a:extLst>
              <a:ext uri="{FF2B5EF4-FFF2-40B4-BE49-F238E27FC236}">
                <a16:creationId xmlns:a16="http://schemas.microsoft.com/office/drawing/2014/main" id="{D609C4EB-5999-7BF5-B94F-CA9B8D2CCB3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862" y="835075"/>
            <a:ext cx="9058275" cy="3733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30329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Google Shape;64;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65" name="Google Shape;65;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66" name="Google Shape;66;p14"/>
          <p:cNvPicPr preferRelativeResize="0"/>
          <p:nvPr/>
        </p:nvPicPr>
        <p:blipFill>
          <a:blip r:embed="rId3">
            <a:alphaModFix/>
          </a:blip>
          <a:stretch>
            <a:fillRect/>
          </a:stretch>
        </p:blipFill>
        <p:spPr>
          <a:xfrm>
            <a:off x="0" y="0"/>
            <a:ext cx="9144000" cy="5143500"/>
          </a:xfrm>
          <a:prstGeom prst="rect">
            <a:avLst/>
          </a:prstGeom>
          <a:noFill/>
          <a:ln>
            <a:noFill/>
          </a:ln>
        </p:spPr>
      </p:pic>
      <p:sp>
        <p:nvSpPr>
          <p:cNvPr id="67" name="Google Shape;67;p14"/>
          <p:cNvSpPr txBox="1"/>
          <p:nvPr/>
        </p:nvSpPr>
        <p:spPr>
          <a:xfrm>
            <a:off x="116350" y="15125"/>
            <a:ext cx="59919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400" dirty="0">
                <a:latin typeface="Poppins SemiBold"/>
                <a:ea typeface="Poppins SemiBold"/>
                <a:cs typeface="Poppins SemiBold"/>
                <a:sym typeface="Poppins SemiBold"/>
              </a:rPr>
              <a:t>DeepSpeed FW - Zero</a:t>
            </a:r>
            <a:endParaRPr sz="2400" dirty="0">
              <a:latin typeface="Poppins SemiBold"/>
              <a:ea typeface="Poppins SemiBold"/>
              <a:cs typeface="Poppins SemiBold"/>
              <a:sym typeface="Poppins SemiBold"/>
            </a:endParaRPr>
          </a:p>
        </p:txBody>
      </p:sp>
      <p:sp>
        <p:nvSpPr>
          <p:cNvPr id="2" name="Google Shape;76;p15">
            <a:extLst>
              <a:ext uri="{FF2B5EF4-FFF2-40B4-BE49-F238E27FC236}">
                <a16:creationId xmlns:a16="http://schemas.microsoft.com/office/drawing/2014/main" id="{EC2B337C-4D65-3FBB-45DB-DC4635674725}"/>
              </a:ext>
            </a:extLst>
          </p:cNvPr>
          <p:cNvSpPr txBox="1"/>
          <p:nvPr/>
        </p:nvSpPr>
        <p:spPr>
          <a:xfrm>
            <a:off x="232227" y="916739"/>
            <a:ext cx="8766629" cy="4062620"/>
          </a:xfrm>
          <a:prstGeom prst="rect">
            <a:avLst/>
          </a:prstGeom>
          <a:noFill/>
          <a:ln>
            <a:noFill/>
          </a:ln>
        </p:spPr>
        <p:txBody>
          <a:bodyPr spcFirstLastPara="1" wrap="square" lIns="91425" tIns="91425" rIns="91425" bIns="91425" anchor="t" anchorCtr="0">
            <a:spAutoFit/>
          </a:bodyPr>
          <a:lstStyle/>
          <a:p>
            <a:pPr algn="l"/>
            <a:r>
              <a:rPr lang="en-US" b="0" i="0" dirty="0" err="1">
                <a:solidFill>
                  <a:srgbClr val="222831"/>
                </a:solidFill>
                <a:effectLst/>
                <a:latin typeface="-apple-system"/>
              </a:rPr>
              <a:t>ZeRO</a:t>
            </a:r>
            <a:r>
              <a:rPr lang="en-US" b="0" i="0" dirty="0">
                <a:solidFill>
                  <a:srgbClr val="222831"/>
                </a:solidFill>
                <a:effectLst/>
                <a:latin typeface="-apple-system"/>
              </a:rPr>
              <a:t> leverages the aggregate computation and memory resources of data parallelism to reduce the memory and compute requirements of each device (GPU) used for model training. </a:t>
            </a:r>
            <a:r>
              <a:rPr lang="en-US" b="0" i="0" dirty="0" err="1">
                <a:solidFill>
                  <a:srgbClr val="222831"/>
                </a:solidFill>
                <a:effectLst/>
                <a:latin typeface="-apple-system"/>
              </a:rPr>
              <a:t>ZeRO</a:t>
            </a:r>
            <a:r>
              <a:rPr lang="en-US" b="0" i="0" dirty="0">
                <a:solidFill>
                  <a:srgbClr val="222831"/>
                </a:solidFill>
                <a:effectLst/>
                <a:latin typeface="-apple-system"/>
              </a:rPr>
              <a:t> reduces the memory consumption of each GPU by partitioning the various model training states (weights, gradients, and optimizer states) across the available devices (GPUs and CPUs) in the distributed training hardware. Concretely, </a:t>
            </a:r>
            <a:r>
              <a:rPr lang="en-US" b="0" i="0" dirty="0" err="1">
                <a:solidFill>
                  <a:srgbClr val="222831"/>
                </a:solidFill>
                <a:effectLst/>
                <a:latin typeface="-apple-system"/>
              </a:rPr>
              <a:t>ZeRO</a:t>
            </a:r>
            <a:r>
              <a:rPr lang="en-US" b="0" i="0" dirty="0">
                <a:solidFill>
                  <a:srgbClr val="222831"/>
                </a:solidFill>
                <a:effectLst/>
                <a:latin typeface="-apple-system"/>
              </a:rPr>
              <a:t> is being implemented as incremental stages of optimizations, where optimizations in earlier stages are available in the later stages. </a:t>
            </a:r>
          </a:p>
          <a:p>
            <a:pPr algn="l"/>
            <a:endParaRPr lang="en-US" b="0" i="0" dirty="0">
              <a:solidFill>
                <a:srgbClr val="222831"/>
              </a:solidFill>
              <a:effectLst/>
              <a:latin typeface="-apple-system"/>
            </a:endParaRPr>
          </a:p>
          <a:p>
            <a:pPr algn="l">
              <a:buFont typeface="Arial" panose="020B0604020202020204" pitchFamily="34" charset="0"/>
              <a:buChar char="•"/>
            </a:pPr>
            <a:r>
              <a:rPr lang="en-US" b="1" i="0" dirty="0">
                <a:solidFill>
                  <a:srgbClr val="222831"/>
                </a:solidFill>
                <a:effectLst/>
                <a:latin typeface="-apple-system"/>
              </a:rPr>
              <a:t>Stage 1</a:t>
            </a:r>
            <a:r>
              <a:rPr lang="en-US" b="0" i="0" dirty="0">
                <a:solidFill>
                  <a:srgbClr val="222831"/>
                </a:solidFill>
                <a:effectLst/>
                <a:latin typeface="-apple-system"/>
              </a:rPr>
              <a:t>: The optimizer states (e.g., for </a:t>
            </a:r>
            <a:r>
              <a:rPr lang="en-US" dirty="0">
                <a:solidFill>
                  <a:srgbClr val="393E46"/>
                </a:solidFill>
                <a:latin typeface="-apple-system"/>
              </a:rPr>
              <a:t>Adam optimizer</a:t>
            </a:r>
            <a:r>
              <a:rPr lang="en-US" b="0" i="0" dirty="0">
                <a:solidFill>
                  <a:srgbClr val="222831"/>
                </a:solidFill>
                <a:effectLst/>
                <a:latin typeface="-apple-system"/>
              </a:rPr>
              <a:t>, 32-bit weights, and the first, and second moment estimates) are partitioned across the processes, so that each process updates only its partition.</a:t>
            </a:r>
          </a:p>
          <a:p>
            <a:pPr algn="l">
              <a:buFont typeface="Arial" panose="020B0604020202020204" pitchFamily="34" charset="0"/>
              <a:buChar char="•"/>
            </a:pPr>
            <a:r>
              <a:rPr lang="en-US" b="1" i="0" dirty="0">
                <a:solidFill>
                  <a:srgbClr val="222831"/>
                </a:solidFill>
                <a:effectLst/>
                <a:latin typeface="-apple-system"/>
              </a:rPr>
              <a:t>Stage 2</a:t>
            </a:r>
            <a:r>
              <a:rPr lang="en-US" b="0" i="0" dirty="0">
                <a:solidFill>
                  <a:srgbClr val="222831"/>
                </a:solidFill>
                <a:effectLst/>
                <a:latin typeface="-apple-system"/>
              </a:rPr>
              <a:t>: The reduced 32-bit gradients for updating the model weights are also partitioned such that each process retains only the gradients corresponding to its portion of the optimizer states.</a:t>
            </a:r>
          </a:p>
          <a:p>
            <a:pPr algn="l">
              <a:buFont typeface="Arial" panose="020B0604020202020204" pitchFamily="34" charset="0"/>
              <a:buChar char="•"/>
            </a:pPr>
            <a:r>
              <a:rPr lang="en-US" b="1" i="0" dirty="0">
                <a:solidFill>
                  <a:srgbClr val="222831"/>
                </a:solidFill>
                <a:effectLst/>
                <a:latin typeface="-apple-system"/>
              </a:rPr>
              <a:t>Stage 3</a:t>
            </a:r>
            <a:r>
              <a:rPr lang="en-US" b="0" i="0" dirty="0">
                <a:solidFill>
                  <a:srgbClr val="222831"/>
                </a:solidFill>
                <a:effectLst/>
                <a:latin typeface="-apple-system"/>
              </a:rPr>
              <a:t>: The 16-bit model parameters are partitioned across the processes. ZeRO-3 will automatically collect and partition them during the forward and backward passes.</a:t>
            </a:r>
          </a:p>
          <a:p>
            <a:pPr algn="l">
              <a:buFont typeface="Arial" panose="020B0604020202020204" pitchFamily="34" charset="0"/>
              <a:buChar char="•"/>
            </a:pPr>
            <a:endParaRPr lang="en-US" dirty="0">
              <a:solidFill>
                <a:srgbClr val="222831"/>
              </a:solidFill>
              <a:latin typeface="-apple-system"/>
            </a:endParaRPr>
          </a:p>
          <a:p>
            <a:pPr algn="l">
              <a:buFont typeface="Arial" panose="020B0604020202020204" pitchFamily="34" charset="0"/>
              <a:buChar char="•"/>
            </a:pPr>
            <a:r>
              <a:rPr lang="en-US" b="0" i="0" dirty="0">
                <a:solidFill>
                  <a:srgbClr val="222831"/>
                </a:solidFill>
                <a:effectLst/>
                <a:latin typeface="-apple-system"/>
              </a:rPr>
              <a:t>Zero Offload: Zero Offload (Zero infinity engine) involves offloading parameters and optimizer states either through </a:t>
            </a:r>
            <a:r>
              <a:rPr lang="en-US" b="0" i="0" dirty="0" err="1">
                <a:solidFill>
                  <a:srgbClr val="222831"/>
                </a:solidFill>
                <a:effectLst/>
                <a:latin typeface="-apple-system"/>
              </a:rPr>
              <a:t>nv</a:t>
            </a:r>
            <a:r>
              <a:rPr lang="en-US" dirty="0" err="1">
                <a:solidFill>
                  <a:srgbClr val="222831"/>
                </a:solidFill>
                <a:latin typeface="-apple-system"/>
              </a:rPr>
              <a:t>me</a:t>
            </a:r>
            <a:r>
              <a:rPr lang="en-US" dirty="0">
                <a:solidFill>
                  <a:srgbClr val="222831"/>
                </a:solidFill>
                <a:latin typeface="-apple-system"/>
              </a:rPr>
              <a:t> /</a:t>
            </a:r>
            <a:r>
              <a:rPr lang="en-US" dirty="0" err="1">
                <a:solidFill>
                  <a:srgbClr val="222831"/>
                </a:solidFill>
                <a:latin typeface="-apple-system"/>
              </a:rPr>
              <a:t>cpus</a:t>
            </a:r>
            <a:r>
              <a:rPr lang="en-US" dirty="0">
                <a:solidFill>
                  <a:srgbClr val="222831"/>
                </a:solidFill>
                <a:latin typeface="-apple-system"/>
              </a:rPr>
              <a:t> links to load and train large models which are difficult to split into GPUs (even after tensor slicing/model parallel).</a:t>
            </a:r>
          </a:p>
          <a:p>
            <a:pPr algn="l">
              <a:buFont typeface="Arial" panose="020B0604020202020204" pitchFamily="34" charset="0"/>
              <a:buChar char="•"/>
            </a:pPr>
            <a:r>
              <a:rPr lang="en-US" b="0" i="0" dirty="0">
                <a:solidFill>
                  <a:srgbClr val="222831"/>
                </a:solidFill>
                <a:effectLst/>
                <a:latin typeface="-apple-system"/>
              </a:rPr>
              <a:t>Zero </a:t>
            </a:r>
            <a:r>
              <a:rPr lang="en-US" dirty="0">
                <a:solidFill>
                  <a:srgbClr val="222831"/>
                </a:solidFill>
                <a:latin typeface="-apple-system"/>
              </a:rPr>
              <a:t>++: Involves quantization of the model, all to all (p2p) collective operations for better bandwidth utilization .</a:t>
            </a:r>
          </a:p>
          <a:p>
            <a:pPr algn="l"/>
            <a:endParaRPr lang="en-US" b="0" i="0" dirty="0">
              <a:solidFill>
                <a:srgbClr val="222831"/>
              </a:solidFill>
              <a:effectLst/>
              <a:latin typeface="-apple-system"/>
            </a:endParaRPr>
          </a:p>
        </p:txBody>
      </p:sp>
    </p:spTree>
    <p:extLst>
      <p:ext uri="{BB962C8B-B14F-4D97-AF65-F5344CB8AC3E}">
        <p14:creationId xmlns:p14="http://schemas.microsoft.com/office/powerpoint/2010/main" val="22332018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Google Shape;64;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65" name="Google Shape;65;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66" name="Google Shape;66;p14"/>
          <p:cNvPicPr preferRelativeResize="0"/>
          <p:nvPr/>
        </p:nvPicPr>
        <p:blipFill>
          <a:blip r:embed="rId3">
            <a:alphaModFix/>
          </a:blip>
          <a:stretch>
            <a:fillRect/>
          </a:stretch>
        </p:blipFill>
        <p:spPr>
          <a:xfrm>
            <a:off x="0" y="0"/>
            <a:ext cx="9144000" cy="5143500"/>
          </a:xfrm>
          <a:prstGeom prst="rect">
            <a:avLst/>
          </a:prstGeom>
          <a:noFill/>
          <a:ln>
            <a:noFill/>
          </a:ln>
        </p:spPr>
      </p:pic>
      <p:sp>
        <p:nvSpPr>
          <p:cNvPr id="67" name="Google Shape;67;p14"/>
          <p:cNvSpPr txBox="1"/>
          <p:nvPr/>
        </p:nvSpPr>
        <p:spPr>
          <a:xfrm>
            <a:off x="116350" y="-71961"/>
            <a:ext cx="59919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400" dirty="0">
                <a:latin typeface="Poppins SemiBold"/>
                <a:ea typeface="Poppins SemiBold"/>
                <a:cs typeface="Poppins SemiBold"/>
                <a:sym typeface="Poppins SemiBold"/>
              </a:rPr>
              <a:t>Triton</a:t>
            </a:r>
            <a:endParaRPr sz="2400" dirty="0">
              <a:latin typeface="Poppins SemiBold"/>
              <a:ea typeface="Poppins SemiBold"/>
              <a:cs typeface="Poppins SemiBold"/>
              <a:sym typeface="Poppins SemiBold"/>
            </a:endParaRPr>
          </a:p>
        </p:txBody>
      </p:sp>
      <p:sp>
        <p:nvSpPr>
          <p:cNvPr id="3" name="Google Shape;76;p15">
            <a:extLst>
              <a:ext uri="{FF2B5EF4-FFF2-40B4-BE49-F238E27FC236}">
                <a16:creationId xmlns:a16="http://schemas.microsoft.com/office/drawing/2014/main" id="{873A2045-3DEA-2CC6-ACA6-C3648812736A}"/>
              </a:ext>
            </a:extLst>
          </p:cNvPr>
          <p:cNvSpPr txBox="1"/>
          <p:nvPr/>
        </p:nvSpPr>
        <p:spPr>
          <a:xfrm>
            <a:off x="188685" y="1187010"/>
            <a:ext cx="8766629" cy="3200846"/>
          </a:xfrm>
          <a:prstGeom prst="rect">
            <a:avLst/>
          </a:prstGeom>
          <a:noFill/>
          <a:ln>
            <a:noFill/>
          </a:ln>
        </p:spPr>
        <p:txBody>
          <a:bodyPr spcFirstLastPara="1" wrap="square" lIns="91425" tIns="91425" rIns="91425" bIns="91425" anchor="t" anchorCtr="0">
            <a:spAutoFit/>
          </a:bodyPr>
          <a:lstStyle/>
          <a:p>
            <a:pPr marL="285750" lvl="0" indent="-285750" algn="l" rtl="0">
              <a:spcBef>
                <a:spcPts val="0"/>
              </a:spcBef>
              <a:spcAft>
                <a:spcPts val="0"/>
              </a:spcAft>
              <a:buClr>
                <a:schemeClr val="dk1"/>
              </a:buClr>
              <a:buSzPts val="1400"/>
              <a:buFont typeface="Poppins"/>
              <a:buChar char="•"/>
            </a:pPr>
            <a:r>
              <a:rPr lang="en-US" b="0" i="0" dirty="0">
                <a:solidFill>
                  <a:srgbClr val="1C1E21"/>
                </a:solidFill>
                <a:effectLst/>
                <a:latin typeface="system-ui"/>
              </a:rPr>
              <a:t>Triton is a deep learnin</a:t>
            </a:r>
            <a:r>
              <a:rPr lang="en-US" dirty="0">
                <a:solidFill>
                  <a:srgbClr val="1C1E21"/>
                </a:solidFill>
                <a:latin typeface="system-ui"/>
              </a:rPr>
              <a:t>g compiler created specifically to abstract IR code and optimize kernels which would otherwise be difficult to </a:t>
            </a:r>
            <a:r>
              <a:rPr lang="en-US" dirty="0" err="1">
                <a:solidFill>
                  <a:srgbClr val="1C1E21"/>
                </a:solidFill>
                <a:latin typeface="system-ui"/>
              </a:rPr>
              <a:t>optimiz</a:t>
            </a:r>
            <a:r>
              <a:rPr lang="en-US" dirty="0">
                <a:solidFill>
                  <a:srgbClr val="1C1E21"/>
                </a:solidFill>
                <a:latin typeface="system-ui"/>
              </a:rPr>
              <a:t> in </a:t>
            </a:r>
            <a:r>
              <a:rPr lang="en-US" dirty="0" err="1">
                <a:solidFill>
                  <a:srgbClr val="1C1E21"/>
                </a:solidFill>
                <a:latin typeface="system-ui"/>
              </a:rPr>
              <a:t>cuda</a:t>
            </a:r>
            <a:r>
              <a:rPr lang="en-US" dirty="0">
                <a:solidFill>
                  <a:srgbClr val="1C1E21"/>
                </a:solidFill>
                <a:latin typeface="system-ui"/>
              </a:rPr>
              <a:t>. </a:t>
            </a:r>
          </a:p>
          <a:p>
            <a:pPr marL="285750" lvl="0" indent="-285750" algn="l" rtl="0">
              <a:spcBef>
                <a:spcPts val="0"/>
              </a:spcBef>
              <a:spcAft>
                <a:spcPts val="0"/>
              </a:spcAft>
              <a:buClr>
                <a:schemeClr val="dk1"/>
              </a:buClr>
              <a:buSzPts val="1400"/>
              <a:buFont typeface="Poppins"/>
              <a:buChar char="•"/>
            </a:pPr>
            <a:r>
              <a:rPr lang="en-US" dirty="0">
                <a:solidFill>
                  <a:srgbClr val="1C1E21"/>
                </a:solidFill>
                <a:latin typeface="system-ui"/>
                <a:ea typeface="Poppins"/>
                <a:cs typeface="Poppins"/>
                <a:sym typeface="Poppins"/>
              </a:rPr>
              <a:t>Triton uses 3 important modules:</a:t>
            </a:r>
            <a:br>
              <a:rPr lang="en-US" dirty="0">
                <a:solidFill>
                  <a:srgbClr val="1C1E21"/>
                </a:solidFill>
                <a:latin typeface="system-ui"/>
                <a:ea typeface="Poppins"/>
                <a:cs typeface="Poppins"/>
                <a:sym typeface="Poppins"/>
              </a:rPr>
            </a:br>
            <a:r>
              <a:rPr lang="en-US" dirty="0">
                <a:solidFill>
                  <a:srgbClr val="1C1E21"/>
                </a:solidFill>
                <a:latin typeface="system-ui"/>
                <a:ea typeface="Poppins"/>
                <a:cs typeface="Poppins"/>
                <a:sym typeface="Poppins"/>
              </a:rPr>
              <a:t>- Triton C : Clang for </a:t>
            </a:r>
            <a:r>
              <a:rPr lang="en-US" dirty="0" err="1">
                <a:solidFill>
                  <a:srgbClr val="1C1E21"/>
                </a:solidFill>
                <a:latin typeface="system-ui"/>
                <a:ea typeface="Poppins"/>
                <a:cs typeface="Poppins"/>
                <a:sym typeface="Poppins"/>
              </a:rPr>
              <a:t>transcompilation</a:t>
            </a:r>
            <a:r>
              <a:rPr lang="en-US" dirty="0">
                <a:solidFill>
                  <a:srgbClr val="1C1E21"/>
                </a:solidFill>
                <a:latin typeface="system-ui"/>
                <a:ea typeface="Poppins"/>
                <a:cs typeface="Poppins"/>
                <a:sym typeface="Poppins"/>
              </a:rPr>
              <a:t> for DNNs (</a:t>
            </a:r>
            <a:r>
              <a:rPr lang="en-US" dirty="0" err="1">
                <a:solidFill>
                  <a:srgbClr val="1C1E21"/>
                </a:solidFill>
                <a:latin typeface="system-ui"/>
                <a:ea typeface="Poppins"/>
                <a:cs typeface="Poppins"/>
                <a:sym typeface="Poppins"/>
              </a:rPr>
              <a:t>oneAPI</a:t>
            </a:r>
            <a:r>
              <a:rPr lang="en-US" dirty="0">
                <a:solidFill>
                  <a:srgbClr val="1C1E21"/>
                </a:solidFill>
                <a:latin typeface="system-ui"/>
                <a:ea typeface="Poppins"/>
                <a:cs typeface="Poppins"/>
                <a:sym typeface="Poppins"/>
              </a:rPr>
              <a:t>, </a:t>
            </a:r>
            <a:r>
              <a:rPr lang="en-US" dirty="0" err="1">
                <a:solidFill>
                  <a:srgbClr val="1C1E21"/>
                </a:solidFill>
                <a:latin typeface="system-ui"/>
                <a:ea typeface="Poppins"/>
                <a:cs typeface="Poppins"/>
                <a:sym typeface="Poppins"/>
              </a:rPr>
              <a:t>PlaidML</a:t>
            </a:r>
            <a:r>
              <a:rPr lang="en-US" dirty="0">
                <a:solidFill>
                  <a:srgbClr val="1C1E21"/>
                </a:solidFill>
                <a:latin typeface="system-ui"/>
                <a:ea typeface="Poppins"/>
                <a:cs typeface="Poppins"/>
                <a:sym typeface="Poppins"/>
              </a:rPr>
              <a:t> </a:t>
            </a:r>
            <a:r>
              <a:rPr lang="en-US" dirty="0" err="1">
                <a:solidFill>
                  <a:srgbClr val="1C1E21"/>
                </a:solidFill>
                <a:latin typeface="system-ui"/>
                <a:ea typeface="Poppins"/>
                <a:cs typeface="Poppins"/>
                <a:sym typeface="Poppins"/>
              </a:rPr>
              <a:t>etc</a:t>
            </a:r>
            <a:r>
              <a:rPr lang="en-US" dirty="0">
                <a:solidFill>
                  <a:srgbClr val="1C1E21"/>
                </a:solidFill>
                <a:latin typeface="system-ui"/>
                <a:ea typeface="Poppins"/>
                <a:cs typeface="Poppins"/>
                <a:sym typeface="Poppins"/>
              </a:rPr>
              <a:t>). These </a:t>
            </a:r>
            <a:r>
              <a:rPr lang="en-US" dirty="0" err="1">
                <a:solidFill>
                  <a:srgbClr val="1C1E21"/>
                </a:solidFill>
                <a:latin typeface="system-ui"/>
                <a:ea typeface="Poppins"/>
                <a:cs typeface="Poppins"/>
                <a:sym typeface="Poppins"/>
              </a:rPr>
              <a:t>transcompilations</a:t>
            </a:r>
            <a:r>
              <a:rPr lang="en-US" dirty="0">
                <a:solidFill>
                  <a:srgbClr val="1C1E21"/>
                </a:solidFill>
                <a:latin typeface="system-ui"/>
                <a:ea typeface="Poppins"/>
                <a:cs typeface="Poppins"/>
                <a:sym typeface="Poppins"/>
              </a:rPr>
              <a:t> allow device specific DNN kernels to get triggered at runtime .</a:t>
            </a:r>
          </a:p>
          <a:p>
            <a:pPr lvl="0" algn="l" rtl="0">
              <a:spcBef>
                <a:spcPts val="0"/>
              </a:spcBef>
              <a:spcAft>
                <a:spcPts val="0"/>
              </a:spcAft>
              <a:buClr>
                <a:schemeClr val="dk1"/>
              </a:buClr>
              <a:buSzPts val="1400"/>
            </a:pPr>
            <a:r>
              <a:rPr lang="en-US" dirty="0">
                <a:solidFill>
                  <a:srgbClr val="1C1E21"/>
                </a:solidFill>
                <a:latin typeface="system-ui"/>
                <a:ea typeface="Poppins"/>
                <a:cs typeface="Poppins"/>
                <a:sym typeface="Poppins"/>
              </a:rPr>
              <a:t>      - Triton IR : </a:t>
            </a:r>
            <a:r>
              <a:rPr lang="en-US" dirty="0">
                <a:latin typeface="system-ui"/>
                <a:cs typeface="Poppins" panose="00000500000000000000" pitchFamily="2" charset="0"/>
              </a:rPr>
              <a:t>An LLVM-based Intermediate Representation (IR) that provides an environment suitable for tile-level 	program analysis, transformation and optimization</a:t>
            </a:r>
            <a:endParaRPr lang="en-US" dirty="0">
              <a:solidFill>
                <a:schemeClr val="dk1"/>
              </a:solidFill>
              <a:latin typeface="system-ui"/>
              <a:cs typeface="Poppins" panose="00000500000000000000" pitchFamily="2" charset="0"/>
              <a:sym typeface="Poppins"/>
            </a:endParaRPr>
          </a:p>
          <a:p>
            <a:pPr lvl="0" algn="l" rtl="0">
              <a:spcBef>
                <a:spcPts val="0"/>
              </a:spcBef>
              <a:spcAft>
                <a:spcPts val="0"/>
              </a:spcAft>
              <a:buClr>
                <a:schemeClr val="dk1"/>
              </a:buClr>
              <a:buSzPts val="1400"/>
            </a:pPr>
            <a:r>
              <a:rPr lang="en-US" dirty="0">
                <a:solidFill>
                  <a:schemeClr val="dk1"/>
                </a:solidFill>
                <a:latin typeface="system-ui"/>
                <a:cs typeface="Poppins" panose="00000500000000000000" pitchFamily="2" charset="0"/>
                <a:sym typeface="Poppins"/>
              </a:rPr>
              <a:t>      - Triton JIT : </a:t>
            </a:r>
            <a:r>
              <a:rPr lang="en-US" dirty="0">
                <a:latin typeface="system-ui"/>
              </a:rPr>
              <a:t>A Just-In-Time (JIT) compiler and code generation backend for compiling Triton-IR programs into 	efficient LLVM </a:t>
            </a:r>
            <a:r>
              <a:rPr lang="en-US" dirty="0" err="1">
                <a:latin typeface="system-ui"/>
              </a:rPr>
              <a:t>bitcode</a:t>
            </a:r>
            <a:endParaRPr lang="en-US" dirty="0">
              <a:latin typeface="system-ui"/>
            </a:endParaRPr>
          </a:p>
          <a:p>
            <a:pPr lvl="0" algn="l" rtl="0">
              <a:spcBef>
                <a:spcPts val="0"/>
              </a:spcBef>
              <a:spcAft>
                <a:spcPts val="0"/>
              </a:spcAft>
              <a:buClr>
                <a:schemeClr val="dk1"/>
              </a:buClr>
              <a:buSzPts val="1400"/>
            </a:pPr>
            <a:endParaRPr lang="en-US" dirty="0">
              <a:latin typeface="system-ui"/>
              <a:cs typeface="Poppins" panose="00000500000000000000" pitchFamily="2" charset="0"/>
            </a:endParaRPr>
          </a:p>
          <a:p>
            <a:pPr lvl="0" algn="l" rtl="0">
              <a:spcBef>
                <a:spcPts val="0"/>
              </a:spcBef>
              <a:spcAft>
                <a:spcPts val="0"/>
              </a:spcAft>
              <a:buClr>
                <a:schemeClr val="dk1"/>
              </a:buClr>
              <a:buSzPts val="1400"/>
            </a:pPr>
            <a:r>
              <a:rPr lang="en-US" dirty="0" err="1">
                <a:latin typeface="system-ui"/>
                <a:cs typeface="Poppins" panose="00000500000000000000" pitchFamily="2" charset="0"/>
              </a:rPr>
              <a:t>Pytorch</a:t>
            </a:r>
            <a:r>
              <a:rPr lang="en-US" dirty="0">
                <a:latin typeface="system-ui"/>
                <a:cs typeface="Poppins" panose="00000500000000000000" pitchFamily="2" charset="0"/>
              </a:rPr>
              <a:t> optimizes most of </a:t>
            </a:r>
            <a:r>
              <a:rPr lang="en-US" dirty="0" err="1">
                <a:latin typeface="system-ui"/>
                <a:cs typeface="Poppins" panose="00000500000000000000" pitchFamily="2" charset="0"/>
              </a:rPr>
              <a:t>codegen</a:t>
            </a:r>
            <a:r>
              <a:rPr lang="en-US" dirty="0">
                <a:latin typeface="system-ui"/>
                <a:cs typeface="Poppins" panose="00000500000000000000" pitchFamily="2" charset="0"/>
              </a:rPr>
              <a:t> (device specific generated code) using triton compiler. There are several advantages , such as fusing activation kernels (fused </a:t>
            </a:r>
            <a:r>
              <a:rPr lang="en-US" dirty="0" err="1">
                <a:latin typeface="system-ui"/>
                <a:cs typeface="Poppins" panose="00000500000000000000" pitchFamily="2" charset="0"/>
              </a:rPr>
              <a:t>softmax</a:t>
            </a:r>
            <a:r>
              <a:rPr lang="en-US" dirty="0">
                <a:latin typeface="system-ui"/>
                <a:cs typeface="Poppins" panose="00000500000000000000" pitchFamily="2" charset="0"/>
              </a:rPr>
              <a:t>) , instance parallelism and progressive attention mechanisms (flash attention). These building blocks are fundamental in optimizing and benchmarking trillion parameter models such as Megatron –GPT /GPT4 etc.</a:t>
            </a:r>
          </a:p>
        </p:txBody>
      </p:sp>
    </p:spTree>
    <p:extLst>
      <p:ext uri="{BB962C8B-B14F-4D97-AF65-F5344CB8AC3E}">
        <p14:creationId xmlns:p14="http://schemas.microsoft.com/office/powerpoint/2010/main" val="36455615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Google Shape;64;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65" name="Google Shape;65;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66" name="Google Shape;66;p14"/>
          <p:cNvPicPr preferRelativeResize="0"/>
          <p:nvPr/>
        </p:nvPicPr>
        <p:blipFill>
          <a:blip r:embed="rId3">
            <a:alphaModFix/>
          </a:blip>
          <a:stretch>
            <a:fillRect/>
          </a:stretch>
        </p:blipFill>
        <p:spPr>
          <a:xfrm>
            <a:off x="0" y="0"/>
            <a:ext cx="9144000" cy="5143500"/>
          </a:xfrm>
          <a:prstGeom prst="rect">
            <a:avLst/>
          </a:prstGeom>
          <a:noFill/>
          <a:ln>
            <a:noFill/>
          </a:ln>
        </p:spPr>
      </p:pic>
      <p:sp>
        <p:nvSpPr>
          <p:cNvPr id="67" name="Google Shape;67;p14"/>
          <p:cNvSpPr txBox="1"/>
          <p:nvPr/>
        </p:nvSpPr>
        <p:spPr>
          <a:xfrm>
            <a:off x="116350" y="15125"/>
            <a:ext cx="59919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400" dirty="0">
                <a:latin typeface="Poppins SemiBold"/>
                <a:ea typeface="Poppins SemiBold"/>
                <a:cs typeface="Poppins SemiBold"/>
                <a:sym typeface="Poppins SemiBold"/>
              </a:rPr>
              <a:t>Triton Backend</a:t>
            </a:r>
            <a:endParaRPr sz="2400" dirty="0">
              <a:latin typeface="Poppins SemiBold"/>
              <a:ea typeface="Poppins SemiBold"/>
              <a:cs typeface="Poppins SemiBold"/>
              <a:sym typeface="Poppins SemiBold"/>
            </a:endParaRPr>
          </a:p>
        </p:txBody>
      </p:sp>
      <p:pic>
        <p:nvPicPr>
          <p:cNvPr id="3" name="Picture 2">
            <a:extLst>
              <a:ext uri="{FF2B5EF4-FFF2-40B4-BE49-F238E27FC236}">
                <a16:creationId xmlns:a16="http://schemas.microsoft.com/office/drawing/2014/main" id="{1AFC2B6C-E73F-FFF1-B6BB-3BCD35D31145}"/>
              </a:ext>
            </a:extLst>
          </p:cNvPr>
          <p:cNvPicPr>
            <a:picLocks noChangeAspect="1"/>
          </p:cNvPicPr>
          <p:nvPr/>
        </p:nvPicPr>
        <p:blipFill>
          <a:blip r:embed="rId4"/>
          <a:stretch>
            <a:fillRect/>
          </a:stretch>
        </p:blipFill>
        <p:spPr>
          <a:xfrm>
            <a:off x="2559007" y="739644"/>
            <a:ext cx="3428138" cy="4242062"/>
          </a:xfrm>
          <a:prstGeom prst="rect">
            <a:avLst/>
          </a:prstGeom>
        </p:spPr>
      </p:pic>
    </p:spTree>
    <p:extLst>
      <p:ext uri="{BB962C8B-B14F-4D97-AF65-F5344CB8AC3E}">
        <p14:creationId xmlns:p14="http://schemas.microsoft.com/office/powerpoint/2010/main" val="8160903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Google Shape;64;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65" name="Google Shape;65;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66" name="Google Shape;66;p14"/>
          <p:cNvPicPr preferRelativeResize="0"/>
          <p:nvPr/>
        </p:nvPicPr>
        <p:blipFill>
          <a:blip r:embed="rId3">
            <a:alphaModFix/>
          </a:blip>
          <a:stretch>
            <a:fillRect/>
          </a:stretch>
        </p:blipFill>
        <p:spPr>
          <a:xfrm>
            <a:off x="0" y="0"/>
            <a:ext cx="9144000" cy="5143500"/>
          </a:xfrm>
          <a:prstGeom prst="rect">
            <a:avLst/>
          </a:prstGeom>
          <a:noFill/>
          <a:ln>
            <a:noFill/>
          </a:ln>
        </p:spPr>
      </p:pic>
      <p:sp>
        <p:nvSpPr>
          <p:cNvPr id="67" name="Google Shape;67;p14"/>
          <p:cNvSpPr txBox="1"/>
          <p:nvPr/>
        </p:nvSpPr>
        <p:spPr>
          <a:xfrm>
            <a:off x="80065" y="83333"/>
            <a:ext cx="59919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400" dirty="0">
                <a:latin typeface="Poppins SemiBold"/>
                <a:ea typeface="Poppins SemiBold"/>
                <a:cs typeface="Poppins SemiBold"/>
                <a:sym typeface="Poppins SemiBold"/>
              </a:rPr>
              <a:t>Model Optimization Methods</a:t>
            </a:r>
            <a:endParaRPr sz="2400" dirty="0">
              <a:latin typeface="Poppins SemiBold"/>
              <a:ea typeface="Poppins SemiBold"/>
              <a:cs typeface="Poppins SemiBold"/>
              <a:sym typeface="Poppins SemiBold"/>
            </a:endParaRPr>
          </a:p>
        </p:txBody>
      </p:sp>
      <p:sp>
        <p:nvSpPr>
          <p:cNvPr id="3" name="Google Shape;76;p15">
            <a:extLst>
              <a:ext uri="{FF2B5EF4-FFF2-40B4-BE49-F238E27FC236}">
                <a16:creationId xmlns:a16="http://schemas.microsoft.com/office/drawing/2014/main" id="{873A2045-3DEA-2CC6-ACA6-C3648812736A}"/>
              </a:ext>
            </a:extLst>
          </p:cNvPr>
          <p:cNvSpPr txBox="1"/>
          <p:nvPr/>
        </p:nvSpPr>
        <p:spPr>
          <a:xfrm>
            <a:off x="188685" y="1542610"/>
            <a:ext cx="8766629" cy="2123628"/>
          </a:xfrm>
          <a:prstGeom prst="rect">
            <a:avLst/>
          </a:prstGeom>
          <a:noFill/>
          <a:ln>
            <a:noFill/>
          </a:ln>
        </p:spPr>
        <p:txBody>
          <a:bodyPr spcFirstLastPara="1" wrap="square" lIns="91425" tIns="91425" rIns="91425" bIns="91425" anchor="t" anchorCtr="0">
            <a:spAutoFit/>
          </a:bodyPr>
          <a:lstStyle/>
          <a:p>
            <a:pPr marL="285750" lvl="0" indent="-285750" algn="l" rtl="0">
              <a:spcBef>
                <a:spcPts val="0"/>
              </a:spcBef>
              <a:spcAft>
                <a:spcPts val="0"/>
              </a:spcAft>
              <a:buClr>
                <a:schemeClr val="dk1"/>
              </a:buClr>
              <a:buSzPts val="1400"/>
              <a:buFont typeface="Poppins"/>
              <a:buChar char="•"/>
            </a:pPr>
            <a:r>
              <a:rPr lang="en-US" dirty="0">
                <a:latin typeface="system-ui"/>
                <a:cs typeface="Poppins" panose="00000500000000000000" pitchFamily="2" charset="0"/>
              </a:rPr>
              <a:t>- Model Parallelism across separate horizontal blocks</a:t>
            </a:r>
          </a:p>
          <a:p>
            <a:pPr marL="285750" lvl="0" indent="-285750" algn="l" rtl="0">
              <a:spcBef>
                <a:spcPts val="0"/>
              </a:spcBef>
              <a:spcAft>
                <a:spcPts val="0"/>
              </a:spcAft>
              <a:buClr>
                <a:schemeClr val="dk1"/>
              </a:buClr>
              <a:buSzPts val="1400"/>
              <a:buFont typeface="Poppins"/>
              <a:buChar char="•"/>
            </a:pPr>
            <a:r>
              <a:rPr lang="en-US" dirty="0">
                <a:latin typeface="system-ui"/>
                <a:cs typeface="Poppins" panose="00000500000000000000" pitchFamily="2" charset="0"/>
              </a:rPr>
              <a:t>- Policy based Model And Tensor Slicing across process groups</a:t>
            </a:r>
          </a:p>
          <a:p>
            <a:pPr marL="285750" lvl="0" indent="-285750" algn="l" rtl="0">
              <a:spcBef>
                <a:spcPts val="0"/>
              </a:spcBef>
              <a:spcAft>
                <a:spcPts val="0"/>
              </a:spcAft>
              <a:buClr>
                <a:schemeClr val="dk1"/>
              </a:buClr>
              <a:buSzPts val="1400"/>
              <a:buFont typeface="Poppins"/>
              <a:buChar char="•"/>
            </a:pPr>
            <a:r>
              <a:rPr lang="en-US" dirty="0">
                <a:latin typeface="system-ui"/>
                <a:cs typeface="Poppins" panose="00000500000000000000" pitchFamily="2" charset="0"/>
              </a:rPr>
              <a:t>- 3D Parallelism ,Custom scheduling in pipelines</a:t>
            </a:r>
          </a:p>
          <a:p>
            <a:pPr marL="285750" lvl="0" indent="-285750" algn="l" rtl="0">
              <a:spcBef>
                <a:spcPts val="0"/>
              </a:spcBef>
              <a:spcAft>
                <a:spcPts val="0"/>
              </a:spcAft>
              <a:buClr>
                <a:schemeClr val="dk1"/>
              </a:buClr>
              <a:buSzPts val="1400"/>
              <a:buFont typeface="Poppins"/>
              <a:buChar char="•"/>
            </a:pPr>
            <a:r>
              <a:rPr lang="en-US" dirty="0">
                <a:latin typeface="system-ui"/>
                <a:cs typeface="Poppins" panose="00000500000000000000" pitchFamily="2" charset="0"/>
              </a:rPr>
              <a:t>- Zero Optimization</a:t>
            </a:r>
          </a:p>
          <a:p>
            <a:pPr marL="285750" lvl="0" indent="-285750" algn="l" rtl="0">
              <a:spcBef>
                <a:spcPts val="0"/>
              </a:spcBef>
              <a:spcAft>
                <a:spcPts val="0"/>
              </a:spcAft>
              <a:buClr>
                <a:schemeClr val="dk1"/>
              </a:buClr>
              <a:buSzPts val="1400"/>
              <a:buFont typeface="Poppins"/>
              <a:buChar char="•"/>
            </a:pPr>
            <a:r>
              <a:rPr lang="en-US" dirty="0">
                <a:latin typeface="system-ui"/>
                <a:cs typeface="Poppins" panose="00000500000000000000" pitchFamily="2" charset="0"/>
              </a:rPr>
              <a:t>- Collective call optimization and sequencing more compute and less collective calls (larger batching)</a:t>
            </a:r>
          </a:p>
          <a:p>
            <a:pPr marL="285750" lvl="0" indent="-285750" algn="l" rtl="0">
              <a:spcBef>
                <a:spcPts val="0"/>
              </a:spcBef>
              <a:spcAft>
                <a:spcPts val="0"/>
              </a:spcAft>
              <a:buClr>
                <a:schemeClr val="dk1"/>
              </a:buClr>
              <a:buSzPts val="1400"/>
              <a:buFont typeface="Poppins"/>
              <a:buChar char="•"/>
            </a:pPr>
            <a:r>
              <a:rPr lang="en-US" dirty="0">
                <a:latin typeface="system-ui"/>
                <a:cs typeface="Poppins" panose="00000500000000000000" pitchFamily="2" charset="0"/>
              </a:rPr>
              <a:t>- Intermediate kernel injections for inference , auto Tensor Parallelism (</a:t>
            </a:r>
            <a:r>
              <a:rPr lang="en-US" dirty="0" err="1">
                <a:latin typeface="system-ui"/>
                <a:cs typeface="Poppins" panose="00000500000000000000" pitchFamily="2" charset="0"/>
              </a:rPr>
              <a:t>DeepSpeed</a:t>
            </a:r>
            <a:r>
              <a:rPr lang="en-US" dirty="0">
                <a:latin typeface="system-ui"/>
                <a:cs typeface="Poppins" panose="00000500000000000000" pitchFamily="2" charset="0"/>
              </a:rPr>
              <a:t>)</a:t>
            </a:r>
          </a:p>
          <a:p>
            <a:pPr marL="285750" lvl="0" indent="-285750" algn="l" rtl="0">
              <a:spcBef>
                <a:spcPts val="0"/>
              </a:spcBef>
              <a:spcAft>
                <a:spcPts val="0"/>
              </a:spcAft>
              <a:buClr>
                <a:schemeClr val="dk1"/>
              </a:buClr>
              <a:buSzPts val="1400"/>
              <a:buFont typeface="Poppins"/>
              <a:buChar char="•"/>
            </a:pPr>
            <a:r>
              <a:rPr lang="en-US" dirty="0">
                <a:latin typeface="system-ui"/>
                <a:cs typeface="Poppins" panose="00000500000000000000" pitchFamily="2" charset="0"/>
              </a:rPr>
              <a:t>- Custom </a:t>
            </a:r>
            <a:r>
              <a:rPr lang="en-US" dirty="0" err="1">
                <a:latin typeface="system-ui"/>
                <a:cs typeface="Poppins" panose="00000500000000000000" pitchFamily="2" charset="0"/>
              </a:rPr>
              <a:t>cublas</a:t>
            </a:r>
            <a:r>
              <a:rPr lang="en-US" dirty="0">
                <a:latin typeface="system-ui"/>
                <a:cs typeface="Poppins" panose="00000500000000000000" pitchFamily="2" charset="0"/>
              </a:rPr>
              <a:t> kernels for flash attention, sequence parallelism ,automated gradient checkpointing</a:t>
            </a:r>
          </a:p>
          <a:p>
            <a:pPr marL="285750" lvl="0" indent="-285750" algn="l" rtl="0">
              <a:spcBef>
                <a:spcPts val="0"/>
              </a:spcBef>
              <a:spcAft>
                <a:spcPts val="0"/>
              </a:spcAft>
              <a:buClr>
                <a:schemeClr val="dk1"/>
              </a:buClr>
              <a:buSzPts val="1400"/>
              <a:buFont typeface="Poppins"/>
              <a:buChar char="•"/>
            </a:pPr>
            <a:r>
              <a:rPr lang="en-US" dirty="0">
                <a:latin typeface="system-ui"/>
                <a:cs typeface="Poppins" panose="00000500000000000000" pitchFamily="2" charset="0"/>
              </a:rPr>
              <a:t>- Activation Fusion ,Compiler optimizations (IR) </a:t>
            </a:r>
          </a:p>
          <a:p>
            <a:pPr marL="285750" lvl="0" indent="-285750" algn="l" rtl="0">
              <a:spcBef>
                <a:spcPts val="0"/>
              </a:spcBef>
              <a:spcAft>
                <a:spcPts val="0"/>
              </a:spcAft>
              <a:buClr>
                <a:schemeClr val="dk1"/>
              </a:buClr>
              <a:buSzPts val="1400"/>
              <a:buFont typeface="Poppins"/>
              <a:buChar char="•"/>
            </a:pPr>
            <a:r>
              <a:rPr lang="en-US" dirty="0">
                <a:latin typeface="system-ui"/>
                <a:cs typeface="Poppins" panose="00000500000000000000" pitchFamily="2" charset="0"/>
              </a:rPr>
              <a:t>-Optimized Collective algorithms for resource sharing (SHM ,</a:t>
            </a:r>
            <a:r>
              <a:rPr lang="en-US" dirty="0" err="1">
                <a:latin typeface="system-ui"/>
                <a:cs typeface="Poppins" panose="00000500000000000000" pitchFamily="2" charset="0"/>
              </a:rPr>
              <a:t>badwidth</a:t>
            </a:r>
            <a:r>
              <a:rPr lang="en-US" dirty="0">
                <a:latin typeface="system-ui"/>
                <a:cs typeface="Poppins" panose="00000500000000000000" pitchFamily="2" charset="0"/>
              </a:rPr>
              <a:t> </a:t>
            </a:r>
            <a:r>
              <a:rPr lang="en-US" dirty="0" err="1">
                <a:latin typeface="system-ui"/>
                <a:cs typeface="Poppins" panose="00000500000000000000" pitchFamily="2" charset="0"/>
              </a:rPr>
              <a:t>etc</a:t>
            </a:r>
            <a:r>
              <a:rPr lang="en-US" dirty="0">
                <a:latin typeface="system-ui"/>
                <a:cs typeface="Poppins" panose="00000500000000000000" pitchFamily="2" charset="0"/>
              </a:rPr>
              <a:t>)</a:t>
            </a:r>
          </a:p>
        </p:txBody>
      </p:sp>
    </p:spTree>
    <p:extLst>
      <p:ext uri="{BB962C8B-B14F-4D97-AF65-F5344CB8AC3E}">
        <p14:creationId xmlns:p14="http://schemas.microsoft.com/office/powerpoint/2010/main" val="36110606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Google Shape;64;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65" name="Google Shape;65;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66" name="Google Shape;66;p14"/>
          <p:cNvPicPr preferRelativeResize="0"/>
          <p:nvPr/>
        </p:nvPicPr>
        <p:blipFill>
          <a:blip r:embed="rId3">
            <a:alphaModFix/>
          </a:blip>
          <a:stretch>
            <a:fillRect/>
          </a:stretch>
        </p:blipFill>
        <p:spPr>
          <a:xfrm>
            <a:off x="0" y="-21772"/>
            <a:ext cx="9144000" cy="5143500"/>
          </a:xfrm>
          <a:prstGeom prst="rect">
            <a:avLst/>
          </a:prstGeom>
          <a:noFill/>
          <a:ln>
            <a:noFill/>
          </a:ln>
        </p:spPr>
      </p:pic>
      <p:sp>
        <p:nvSpPr>
          <p:cNvPr id="67" name="Google Shape;67;p14"/>
          <p:cNvSpPr txBox="1"/>
          <p:nvPr/>
        </p:nvSpPr>
        <p:spPr>
          <a:xfrm>
            <a:off x="116350" y="15125"/>
            <a:ext cx="59919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400" dirty="0">
                <a:latin typeface="Poppins SemiBold"/>
                <a:ea typeface="Poppins SemiBold"/>
                <a:cs typeface="Poppins SemiBold"/>
                <a:sym typeface="Poppins SemiBold"/>
              </a:rPr>
              <a:t>Distributed Collectives - Scaling</a:t>
            </a:r>
            <a:endParaRPr sz="2400" dirty="0">
              <a:latin typeface="Poppins SemiBold"/>
              <a:ea typeface="Poppins SemiBold"/>
              <a:cs typeface="Poppins SemiBold"/>
              <a:sym typeface="Poppins SemiBold"/>
            </a:endParaRPr>
          </a:p>
        </p:txBody>
      </p:sp>
      <p:pic>
        <p:nvPicPr>
          <p:cNvPr id="2" name="Picture 1" descr="Applied Sciences | Free Full-Text | Empirical Performance Analysis of  Collective Communication for Distributed Deep Learning in a Many-Core CPU  Environment">
            <a:extLst>
              <a:ext uri="{FF2B5EF4-FFF2-40B4-BE49-F238E27FC236}">
                <a16:creationId xmlns:a16="http://schemas.microsoft.com/office/drawing/2014/main" id="{F3FDD654-9BAC-AD59-9D04-E322F8629B69}"/>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934885" y="999125"/>
            <a:ext cx="5092765" cy="314521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6C2DFF70-44B8-694E-4907-811F4DC110E5}"/>
              </a:ext>
            </a:extLst>
          </p:cNvPr>
          <p:cNvSpPr txBox="1"/>
          <p:nvPr/>
        </p:nvSpPr>
        <p:spPr>
          <a:xfrm>
            <a:off x="357707" y="1036022"/>
            <a:ext cx="3381828" cy="3323987"/>
          </a:xfrm>
          <a:prstGeom prst="rect">
            <a:avLst/>
          </a:prstGeom>
          <a:noFill/>
        </p:spPr>
        <p:txBody>
          <a:bodyPr wrap="square">
            <a:spAutoFit/>
          </a:bodyPr>
          <a:lstStyle/>
          <a:p>
            <a:pPr marL="285750" indent="-285750">
              <a:buFont typeface="Arial" panose="020B0604020202020204" pitchFamily="34" charset="0"/>
              <a:buChar char="•"/>
            </a:pPr>
            <a:r>
              <a:rPr lang="en-IN" dirty="0"/>
              <a:t>Broadcast operation copies a buffer on root rank to all other ranks</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The </a:t>
            </a:r>
            <a:r>
              <a:rPr lang="en-IN" dirty="0" err="1"/>
              <a:t>AllReduce</a:t>
            </a:r>
            <a:r>
              <a:rPr lang="en-IN" dirty="0"/>
              <a:t> operation is performing reductions on data, for example, sum and max, across devices and writing the result in the receive buffers of every rank.</a:t>
            </a:r>
          </a:p>
          <a:p>
            <a:endParaRPr lang="en-IN" dirty="0"/>
          </a:p>
          <a:p>
            <a:pPr marL="285750" indent="-285750">
              <a:buFont typeface="Arial" panose="020B0604020202020204" pitchFamily="34" charset="0"/>
              <a:buChar char="•"/>
            </a:pPr>
            <a:r>
              <a:rPr lang="en-IN" dirty="0"/>
              <a:t> In All Gather  each of the processors aggregates values from every processor into a combined output buffer which is indexed by rank order.</a:t>
            </a:r>
          </a:p>
        </p:txBody>
      </p:sp>
    </p:spTree>
    <p:extLst>
      <p:ext uri="{BB962C8B-B14F-4D97-AF65-F5344CB8AC3E}">
        <p14:creationId xmlns:p14="http://schemas.microsoft.com/office/powerpoint/2010/main" val="18216817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Google Shape;64;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65" name="Google Shape;65;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66" name="Google Shape;66;p14"/>
          <p:cNvPicPr preferRelativeResize="0"/>
          <p:nvPr/>
        </p:nvPicPr>
        <p:blipFill>
          <a:blip r:embed="rId3">
            <a:alphaModFix/>
          </a:blip>
          <a:stretch>
            <a:fillRect/>
          </a:stretch>
        </p:blipFill>
        <p:spPr>
          <a:xfrm>
            <a:off x="0" y="0"/>
            <a:ext cx="9144000" cy="5143500"/>
          </a:xfrm>
          <a:prstGeom prst="rect">
            <a:avLst/>
          </a:prstGeom>
          <a:noFill/>
          <a:ln>
            <a:noFill/>
          </a:ln>
        </p:spPr>
      </p:pic>
      <p:sp>
        <p:nvSpPr>
          <p:cNvPr id="67" name="Google Shape;67;p14"/>
          <p:cNvSpPr txBox="1"/>
          <p:nvPr/>
        </p:nvSpPr>
        <p:spPr>
          <a:xfrm>
            <a:off x="80065" y="83333"/>
            <a:ext cx="59919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400" dirty="0">
                <a:latin typeface="Poppins SemiBold"/>
                <a:ea typeface="Poppins SemiBold"/>
                <a:cs typeface="Poppins SemiBold"/>
                <a:sym typeface="Poppins SemiBold"/>
              </a:rPr>
              <a:t>Collective Call Optimization</a:t>
            </a:r>
            <a:endParaRPr sz="2400" dirty="0">
              <a:latin typeface="Poppins SemiBold"/>
              <a:ea typeface="Poppins SemiBold"/>
              <a:cs typeface="Poppins SemiBold"/>
              <a:sym typeface="Poppins SemiBold"/>
            </a:endParaRPr>
          </a:p>
        </p:txBody>
      </p:sp>
      <p:sp>
        <p:nvSpPr>
          <p:cNvPr id="3" name="Google Shape;76;p15">
            <a:extLst>
              <a:ext uri="{FF2B5EF4-FFF2-40B4-BE49-F238E27FC236}">
                <a16:creationId xmlns:a16="http://schemas.microsoft.com/office/drawing/2014/main" id="{873A2045-3DEA-2CC6-ACA6-C3648812736A}"/>
              </a:ext>
            </a:extLst>
          </p:cNvPr>
          <p:cNvSpPr txBox="1"/>
          <p:nvPr/>
        </p:nvSpPr>
        <p:spPr>
          <a:xfrm>
            <a:off x="188685" y="1542610"/>
            <a:ext cx="8766629" cy="2985402"/>
          </a:xfrm>
          <a:prstGeom prst="rect">
            <a:avLst/>
          </a:prstGeom>
          <a:noFill/>
          <a:ln>
            <a:noFill/>
          </a:ln>
        </p:spPr>
        <p:txBody>
          <a:bodyPr spcFirstLastPara="1" wrap="square" lIns="91425" tIns="91425" rIns="91425" bIns="91425" anchor="t" anchorCtr="0">
            <a:spAutoFit/>
          </a:bodyPr>
          <a:lstStyle/>
          <a:p>
            <a:pPr marL="285750" lvl="0" indent="-285750" algn="l" rtl="0">
              <a:spcBef>
                <a:spcPts val="0"/>
              </a:spcBef>
              <a:spcAft>
                <a:spcPts val="0"/>
              </a:spcAft>
              <a:buClr>
                <a:schemeClr val="dk1"/>
              </a:buClr>
              <a:buSzPts val="1400"/>
              <a:buFont typeface="Poppins"/>
              <a:buChar char="•"/>
            </a:pPr>
            <a:r>
              <a:rPr lang="en-US" dirty="0">
                <a:latin typeface="system-ui"/>
                <a:cs typeface="Poppins" panose="00000500000000000000" pitchFamily="2" charset="0"/>
              </a:rPr>
              <a:t>-Generally most common algorithms (</a:t>
            </a:r>
            <a:r>
              <a:rPr lang="en-US" dirty="0" err="1">
                <a:latin typeface="system-ui"/>
                <a:cs typeface="Poppins" panose="00000500000000000000" pitchFamily="2" charset="0"/>
              </a:rPr>
              <a:t>allreduce</a:t>
            </a:r>
            <a:r>
              <a:rPr lang="en-US" dirty="0">
                <a:latin typeface="system-ui"/>
                <a:cs typeface="Poppins" panose="00000500000000000000" pitchFamily="2" charset="0"/>
              </a:rPr>
              <a:t>, all gather) are implemented as point-to-</a:t>
            </a:r>
            <a:r>
              <a:rPr lang="en-US" dirty="0" err="1">
                <a:latin typeface="system-ui"/>
                <a:cs typeface="Poppins" panose="00000500000000000000" pitchFamily="2" charset="0"/>
              </a:rPr>
              <a:t>poinr</a:t>
            </a:r>
            <a:r>
              <a:rPr lang="en-US" dirty="0">
                <a:latin typeface="system-ui"/>
                <a:cs typeface="Poppins" panose="00000500000000000000" pitchFamily="2" charset="0"/>
              </a:rPr>
              <a:t> (P2P) communications which allow for better duplex bandwidth utilization across ranks.</a:t>
            </a:r>
          </a:p>
          <a:p>
            <a:pPr marL="285750" lvl="0" indent="-285750" algn="l" rtl="0">
              <a:spcBef>
                <a:spcPts val="0"/>
              </a:spcBef>
              <a:spcAft>
                <a:spcPts val="0"/>
              </a:spcAft>
              <a:buClr>
                <a:schemeClr val="dk1"/>
              </a:buClr>
              <a:buSzPts val="1400"/>
              <a:buFont typeface="Poppins"/>
              <a:buChar char="•"/>
            </a:pPr>
            <a:r>
              <a:rPr lang="en-US" dirty="0">
                <a:latin typeface="system-ui"/>
                <a:cs typeface="Poppins" panose="00000500000000000000" pitchFamily="2" charset="0"/>
              </a:rPr>
              <a:t>In a IB connect (</a:t>
            </a:r>
            <a:r>
              <a:rPr lang="en-US" dirty="0" err="1">
                <a:latin typeface="system-ui"/>
                <a:cs typeface="Poppins" panose="00000500000000000000" pitchFamily="2" charset="0"/>
              </a:rPr>
              <a:t>Infiniband</a:t>
            </a:r>
            <a:r>
              <a:rPr lang="en-US" dirty="0">
                <a:latin typeface="system-ui"/>
                <a:cs typeface="Poppins" panose="00000500000000000000" pitchFamily="2" charset="0"/>
              </a:rPr>
              <a:t>) there are generally 2 transfer semantics – RDMA (Memory semantic) and Send/</a:t>
            </a:r>
            <a:r>
              <a:rPr lang="en-US" dirty="0" err="1">
                <a:latin typeface="system-ui"/>
                <a:cs typeface="Poppins" panose="00000500000000000000" pitchFamily="2" charset="0"/>
              </a:rPr>
              <a:t>Recv</a:t>
            </a:r>
            <a:r>
              <a:rPr lang="en-US" dirty="0">
                <a:latin typeface="system-ui"/>
                <a:cs typeface="Poppins" panose="00000500000000000000" pitchFamily="2" charset="0"/>
              </a:rPr>
              <a:t>(channel semantic)</a:t>
            </a:r>
          </a:p>
          <a:p>
            <a:pPr marL="285750" lvl="0" indent="-285750" algn="l" rtl="0">
              <a:spcBef>
                <a:spcPts val="0"/>
              </a:spcBef>
              <a:spcAft>
                <a:spcPts val="0"/>
              </a:spcAft>
              <a:buClr>
                <a:schemeClr val="dk1"/>
              </a:buClr>
              <a:buSzPts val="1400"/>
              <a:buFont typeface="Poppins"/>
              <a:buChar char="•"/>
            </a:pPr>
            <a:r>
              <a:rPr lang="en-US" dirty="0">
                <a:latin typeface="system-ui"/>
                <a:cs typeface="Poppins" panose="00000500000000000000" pitchFamily="2" charset="0"/>
              </a:rPr>
              <a:t>For duplex communications, RDMA carries messages and the destination node information (with size) where as the nominal channel Send/</a:t>
            </a:r>
            <a:r>
              <a:rPr lang="en-US" dirty="0" err="1">
                <a:latin typeface="system-ui"/>
                <a:cs typeface="Poppins" panose="00000500000000000000" pitchFamily="2" charset="0"/>
              </a:rPr>
              <a:t>Recv</a:t>
            </a:r>
            <a:r>
              <a:rPr lang="en-US" dirty="0">
                <a:latin typeface="system-ui"/>
                <a:cs typeface="Poppins" panose="00000500000000000000" pitchFamily="2" charset="0"/>
              </a:rPr>
              <a:t> protocol carries only the source node information.  This implies that RDMA does not require additional CPU cycles for transferring the data . (Data can be parameters, weights, optimizer states, gradients). </a:t>
            </a:r>
          </a:p>
          <a:p>
            <a:pPr marL="285750" lvl="0" indent="-285750" algn="l" rtl="0">
              <a:spcBef>
                <a:spcPts val="0"/>
              </a:spcBef>
              <a:spcAft>
                <a:spcPts val="0"/>
              </a:spcAft>
              <a:buClr>
                <a:schemeClr val="dk1"/>
              </a:buClr>
              <a:buSzPts val="1400"/>
              <a:buFont typeface="Poppins"/>
              <a:buChar char="•"/>
            </a:pPr>
            <a:r>
              <a:rPr lang="en-US" dirty="0">
                <a:latin typeface="system-ui"/>
                <a:cs typeface="Poppins" panose="00000500000000000000" pitchFamily="2" charset="0"/>
              </a:rPr>
              <a:t> A lot of the transfer of data across models/modules rely on the underlying fabric .The fabric is connected to I/O nodes through Target Channel Adapters in IB, thereby controlling the flow of data across the fabric.</a:t>
            </a:r>
          </a:p>
          <a:p>
            <a:pPr marL="285750" lvl="0" indent="-285750" algn="l" rtl="0">
              <a:spcBef>
                <a:spcPts val="0"/>
              </a:spcBef>
              <a:spcAft>
                <a:spcPts val="0"/>
              </a:spcAft>
              <a:buClr>
                <a:schemeClr val="dk1"/>
              </a:buClr>
              <a:buSzPts val="1400"/>
              <a:buFont typeface="Poppins"/>
              <a:buChar char="•"/>
            </a:pPr>
            <a:r>
              <a:rPr lang="en-US" dirty="0">
                <a:latin typeface="system-ui"/>
                <a:cs typeface="Poppins" panose="00000500000000000000" pitchFamily="2" charset="0"/>
              </a:rPr>
              <a:t>Topo based collective algorithms perform the best owing to their stable utilization of </a:t>
            </a:r>
            <a:r>
              <a:rPr lang="en-US" dirty="0" err="1">
                <a:latin typeface="system-ui"/>
                <a:cs typeface="Poppins" panose="00000500000000000000" pitchFamily="2" charset="0"/>
              </a:rPr>
              <a:t>cpu</a:t>
            </a:r>
            <a:r>
              <a:rPr lang="en-US" dirty="0">
                <a:latin typeface="system-ui"/>
                <a:cs typeface="Poppins" panose="00000500000000000000" pitchFamily="2" charset="0"/>
              </a:rPr>
              <a:t>/</a:t>
            </a:r>
            <a:r>
              <a:rPr lang="en-US" dirty="0" err="1">
                <a:latin typeface="system-ui"/>
                <a:cs typeface="Poppins" panose="00000500000000000000" pitchFamily="2" charset="0"/>
              </a:rPr>
              <a:t>gpu</a:t>
            </a:r>
            <a:r>
              <a:rPr lang="en-US" dirty="0">
                <a:latin typeface="system-ui"/>
                <a:cs typeface="Poppins" panose="00000500000000000000" pitchFamily="2" charset="0"/>
              </a:rPr>
              <a:t>/</a:t>
            </a:r>
            <a:r>
              <a:rPr lang="en-US" dirty="0" err="1">
                <a:latin typeface="system-ui"/>
                <a:cs typeface="Poppins" panose="00000500000000000000" pitchFamily="2" charset="0"/>
              </a:rPr>
              <a:t>tpu</a:t>
            </a:r>
            <a:r>
              <a:rPr lang="en-US" dirty="0">
                <a:latin typeface="system-ui"/>
                <a:cs typeface="Poppins" panose="00000500000000000000" pitchFamily="2" charset="0"/>
              </a:rPr>
              <a:t> resources and bandwidth. </a:t>
            </a:r>
          </a:p>
          <a:p>
            <a:pPr marL="285750" lvl="0" indent="-285750" algn="l" rtl="0">
              <a:spcBef>
                <a:spcPts val="0"/>
              </a:spcBef>
              <a:spcAft>
                <a:spcPts val="0"/>
              </a:spcAft>
              <a:buClr>
                <a:schemeClr val="dk1"/>
              </a:buClr>
              <a:buSzPts val="1400"/>
              <a:buFont typeface="Poppins"/>
              <a:buChar char="•"/>
            </a:pPr>
            <a:endParaRPr lang="en-US" dirty="0">
              <a:latin typeface="system-ui"/>
              <a:cs typeface="Poppins" panose="00000500000000000000" pitchFamily="2" charset="0"/>
            </a:endParaRPr>
          </a:p>
        </p:txBody>
      </p:sp>
    </p:spTree>
    <p:extLst>
      <p:ext uri="{BB962C8B-B14F-4D97-AF65-F5344CB8AC3E}">
        <p14:creationId xmlns:p14="http://schemas.microsoft.com/office/powerpoint/2010/main" val="423636593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Google Shape;64;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65" name="Google Shape;65;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66" name="Google Shape;66;p14"/>
          <p:cNvPicPr preferRelativeResize="0"/>
          <p:nvPr/>
        </p:nvPicPr>
        <p:blipFill>
          <a:blip r:embed="rId3">
            <a:alphaModFix/>
          </a:blip>
          <a:stretch>
            <a:fillRect/>
          </a:stretch>
        </p:blipFill>
        <p:spPr>
          <a:xfrm>
            <a:off x="0" y="0"/>
            <a:ext cx="9144000" cy="5143500"/>
          </a:xfrm>
          <a:prstGeom prst="rect">
            <a:avLst/>
          </a:prstGeom>
          <a:noFill/>
          <a:ln>
            <a:noFill/>
          </a:ln>
        </p:spPr>
      </p:pic>
      <p:sp>
        <p:nvSpPr>
          <p:cNvPr id="67" name="Google Shape;67;p14"/>
          <p:cNvSpPr txBox="1"/>
          <p:nvPr/>
        </p:nvSpPr>
        <p:spPr>
          <a:xfrm>
            <a:off x="116350" y="15125"/>
            <a:ext cx="59919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400" dirty="0">
                <a:latin typeface="Poppins SemiBold"/>
                <a:ea typeface="Poppins SemiBold"/>
                <a:cs typeface="Poppins SemiBold"/>
                <a:sym typeface="Poppins SemiBold"/>
              </a:rPr>
              <a:t>Collective Calls – RDMA 0 Copy Flow</a:t>
            </a:r>
            <a:endParaRPr sz="2400" dirty="0">
              <a:latin typeface="Poppins SemiBold"/>
              <a:ea typeface="Poppins SemiBold"/>
              <a:cs typeface="Poppins SemiBold"/>
              <a:sym typeface="Poppins SemiBold"/>
            </a:endParaRPr>
          </a:p>
        </p:txBody>
      </p:sp>
      <p:pic>
        <p:nvPicPr>
          <p:cNvPr id="4" name="Picture 3">
            <a:extLst>
              <a:ext uri="{FF2B5EF4-FFF2-40B4-BE49-F238E27FC236}">
                <a16:creationId xmlns:a16="http://schemas.microsoft.com/office/drawing/2014/main" id="{463A1C1E-D955-E8B7-D33B-11027D463284}"/>
              </a:ext>
            </a:extLst>
          </p:cNvPr>
          <p:cNvPicPr>
            <a:picLocks noChangeAspect="1"/>
          </p:cNvPicPr>
          <p:nvPr/>
        </p:nvPicPr>
        <p:blipFill>
          <a:blip r:embed="rId4"/>
          <a:stretch>
            <a:fillRect/>
          </a:stretch>
        </p:blipFill>
        <p:spPr>
          <a:xfrm>
            <a:off x="2273025" y="679450"/>
            <a:ext cx="4476750" cy="4362450"/>
          </a:xfrm>
          <a:prstGeom prst="rect">
            <a:avLst/>
          </a:prstGeom>
        </p:spPr>
      </p:pic>
    </p:spTree>
    <p:extLst>
      <p:ext uri="{BB962C8B-B14F-4D97-AF65-F5344CB8AC3E}">
        <p14:creationId xmlns:p14="http://schemas.microsoft.com/office/powerpoint/2010/main" val="12365575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73" name="Google Shape;73;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74" name="Google Shape;74;p15"/>
          <p:cNvPicPr preferRelativeResize="0"/>
          <p:nvPr/>
        </p:nvPicPr>
        <p:blipFill>
          <a:blip r:embed="rId3">
            <a:alphaModFix/>
          </a:blip>
          <a:stretch>
            <a:fillRect/>
          </a:stretch>
        </p:blipFill>
        <p:spPr>
          <a:xfrm>
            <a:off x="0" y="0"/>
            <a:ext cx="9144000" cy="5143500"/>
          </a:xfrm>
          <a:prstGeom prst="rect">
            <a:avLst/>
          </a:prstGeom>
          <a:noFill/>
          <a:ln>
            <a:noFill/>
          </a:ln>
        </p:spPr>
      </p:pic>
      <p:sp>
        <p:nvSpPr>
          <p:cNvPr id="75" name="Google Shape;75;p15"/>
          <p:cNvSpPr txBox="1"/>
          <p:nvPr/>
        </p:nvSpPr>
        <p:spPr>
          <a:xfrm>
            <a:off x="116350" y="15125"/>
            <a:ext cx="59919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400" dirty="0">
                <a:latin typeface="Poppins SemiBold"/>
                <a:ea typeface="Poppins SemiBold"/>
                <a:cs typeface="Poppins SemiBold"/>
                <a:sym typeface="Poppins SemiBold"/>
              </a:rPr>
              <a:t>Deep Learning Frameworks</a:t>
            </a:r>
            <a:endParaRPr sz="2400" dirty="0">
              <a:latin typeface="Poppins SemiBold"/>
              <a:ea typeface="Poppins SemiBold"/>
              <a:cs typeface="Poppins SemiBold"/>
              <a:sym typeface="Poppins SemiBold"/>
            </a:endParaRPr>
          </a:p>
        </p:txBody>
      </p:sp>
      <p:sp>
        <p:nvSpPr>
          <p:cNvPr id="76" name="Google Shape;76;p15"/>
          <p:cNvSpPr txBox="1"/>
          <p:nvPr/>
        </p:nvSpPr>
        <p:spPr>
          <a:xfrm>
            <a:off x="311700" y="717367"/>
            <a:ext cx="3514447" cy="4493508"/>
          </a:xfrm>
          <a:prstGeom prst="rect">
            <a:avLst/>
          </a:prstGeom>
          <a:noFill/>
          <a:ln>
            <a:noFill/>
          </a:ln>
        </p:spPr>
        <p:txBody>
          <a:bodyPr spcFirstLastPara="1" wrap="square" lIns="91425" tIns="91425" rIns="91425" bIns="91425" anchor="t" anchorCtr="0">
            <a:spAutoFit/>
          </a:bodyPr>
          <a:lstStyle/>
          <a:p>
            <a:pPr marL="285750" lvl="0" indent="-285750" algn="l" rtl="0">
              <a:spcBef>
                <a:spcPts val="0"/>
              </a:spcBef>
              <a:spcAft>
                <a:spcPts val="0"/>
              </a:spcAft>
              <a:buClr>
                <a:schemeClr val="dk1"/>
              </a:buClr>
              <a:buSzPts val="1400"/>
              <a:buFont typeface="Poppins"/>
              <a:buChar char="•"/>
            </a:pPr>
            <a:r>
              <a:rPr lang="en" dirty="0">
                <a:solidFill>
                  <a:schemeClr val="dk1"/>
                </a:solidFill>
                <a:latin typeface="Poppins"/>
                <a:ea typeface="Poppins"/>
                <a:cs typeface="Poppins"/>
                <a:sym typeface="Poppins"/>
              </a:rPr>
              <a:t>DL Frameworks (Pytorch,TF) are a set of compiler instructions which enable faster compute for repetitive GEMM manipulations</a:t>
            </a:r>
            <a:endParaRPr dirty="0">
              <a:solidFill>
                <a:schemeClr val="dk1"/>
              </a:solidFill>
              <a:latin typeface="Poppins"/>
              <a:ea typeface="Poppins"/>
              <a:cs typeface="Poppins"/>
              <a:sym typeface="Poppins"/>
            </a:endParaRPr>
          </a:p>
          <a:p>
            <a:pPr marL="285750" lvl="0" indent="-285750" algn="l" rtl="0">
              <a:spcBef>
                <a:spcPts val="0"/>
              </a:spcBef>
              <a:spcAft>
                <a:spcPts val="0"/>
              </a:spcAft>
              <a:buClr>
                <a:schemeClr val="dk1"/>
              </a:buClr>
              <a:buSzPts val="1400"/>
              <a:buFont typeface="Poppins"/>
              <a:buChar char="•"/>
            </a:pPr>
            <a:r>
              <a:rPr lang="en" dirty="0">
                <a:solidFill>
                  <a:schemeClr val="dk1"/>
                </a:solidFill>
                <a:latin typeface="Poppins"/>
                <a:ea typeface="Poppins"/>
                <a:cs typeface="Poppins"/>
                <a:sym typeface="Poppins"/>
              </a:rPr>
              <a:t>The basic architecture consists of a graph compiler backend, native apis and a frontend python linkage for the developer.</a:t>
            </a:r>
          </a:p>
          <a:p>
            <a:pPr marL="285750" lvl="0" indent="-285750" algn="l" rtl="0">
              <a:spcBef>
                <a:spcPts val="0"/>
              </a:spcBef>
              <a:spcAft>
                <a:spcPts val="0"/>
              </a:spcAft>
              <a:buClr>
                <a:schemeClr val="dk1"/>
              </a:buClr>
              <a:buSzPts val="1400"/>
              <a:buFont typeface="Poppins"/>
              <a:buChar char="•"/>
            </a:pPr>
            <a:r>
              <a:rPr lang="en" dirty="0">
                <a:solidFill>
                  <a:schemeClr val="dk1"/>
                </a:solidFill>
                <a:latin typeface="Poppins"/>
                <a:ea typeface="Poppins"/>
                <a:cs typeface="Poppins"/>
                <a:sym typeface="Poppins"/>
              </a:rPr>
              <a:t>Since most of the optimizations related to graphs occur at compiler level tweaking internal IR code generated by Frameworks becomes difficult.</a:t>
            </a:r>
          </a:p>
          <a:p>
            <a:pPr marL="285750" lvl="0" indent="-285750" algn="l" rtl="0">
              <a:spcBef>
                <a:spcPts val="0"/>
              </a:spcBef>
              <a:spcAft>
                <a:spcPts val="0"/>
              </a:spcAft>
              <a:buClr>
                <a:schemeClr val="dk1"/>
              </a:buClr>
              <a:buSzPts val="1400"/>
              <a:buFont typeface="Poppins"/>
              <a:buChar char="•"/>
            </a:pPr>
            <a:r>
              <a:rPr lang="en" dirty="0">
                <a:solidFill>
                  <a:schemeClr val="dk1"/>
                </a:solidFill>
                <a:latin typeface="Poppins"/>
                <a:ea typeface="Poppins"/>
                <a:cs typeface="Poppins"/>
                <a:sym typeface="Poppins"/>
              </a:rPr>
              <a:t>Optimizations generally arise from fused mappings in compiled graphs (eager mode) so as to reduce the number of GEMM calls to the device and avoid overhead of collective calls.</a:t>
            </a:r>
            <a:endParaRPr dirty="0">
              <a:solidFill>
                <a:schemeClr val="dk1"/>
              </a:solidFill>
              <a:latin typeface="Poppins"/>
              <a:ea typeface="Poppins"/>
              <a:cs typeface="Poppins"/>
              <a:sym typeface="Poppins"/>
            </a:endParaRPr>
          </a:p>
          <a:p>
            <a:pPr marL="285750" lvl="0" indent="-285750" algn="l" rtl="0">
              <a:spcBef>
                <a:spcPts val="0"/>
              </a:spcBef>
              <a:spcAft>
                <a:spcPts val="0"/>
              </a:spcAft>
              <a:buClr>
                <a:schemeClr val="dk1"/>
              </a:buClr>
              <a:buSzPts val="1400"/>
              <a:buFont typeface="Poppins"/>
              <a:buChar char="•"/>
            </a:pPr>
            <a:endParaRPr dirty="0">
              <a:solidFill>
                <a:schemeClr val="dk1"/>
              </a:solidFill>
              <a:latin typeface="Poppins"/>
              <a:ea typeface="Poppins"/>
              <a:cs typeface="Poppins"/>
              <a:sym typeface="Poppins"/>
            </a:endParaRPr>
          </a:p>
        </p:txBody>
      </p:sp>
      <p:pic>
        <p:nvPicPr>
          <p:cNvPr id="3" name="Picture 2">
            <a:extLst>
              <a:ext uri="{FF2B5EF4-FFF2-40B4-BE49-F238E27FC236}">
                <a16:creationId xmlns:a16="http://schemas.microsoft.com/office/drawing/2014/main" id="{BEC611FF-2D19-26F1-7F65-DBCCC02038E6}"/>
              </a:ext>
            </a:extLst>
          </p:cNvPr>
          <p:cNvPicPr>
            <a:picLocks noChangeAspect="1"/>
          </p:cNvPicPr>
          <p:nvPr/>
        </p:nvPicPr>
        <p:blipFill>
          <a:blip r:embed="rId4"/>
          <a:stretch>
            <a:fillRect/>
          </a:stretch>
        </p:blipFill>
        <p:spPr>
          <a:xfrm>
            <a:off x="3756837" y="1223843"/>
            <a:ext cx="5075463" cy="2556475"/>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82" name="Google Shape;82;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grpSp>
        <p:nvGrpSpPr>
          <p:cNvPr id="83" name="Google Shape;83;p16"/>
          <p:cNvGrpSpPr/>
          <p:nvPr/>
        </p:nvGrpSpPr>
        <p:grpSpPr>
          <a:xfrm>
            <a:off x="0" y="0"/>
            <a:ext cx="9144000" cy="5143500"/>
            <a:chOff x="0" y="0"/>
            <a:chExt cx="9144000" cy="5143500"/>
          </a:xfrm>
        </p:grpSpPr>
        <p:pic>
          <p:nvPicPr>
            <p:cNvPr id="84" name="Google Shape;84;p16"/>
            <p:cNvPicPr preferRelativeResize="0"/>
            <p:nvPr/>
          </p:nvPicPr>
          <p:blipFill>
            <a:blip r:embed="rId3">
              <a:alphaModFix/>
            </a:blip>
            <a:stretch>
              <a:fillRect/>
            </a:stretch>
          </p:blipFill>
          <p:spPr>
            <a:xfrm>
              <a:off x="0" y="0"/>
              <a:ext cx="9144000" cy="5143500"/>
            </a:xfrm>
            <a:prstGeom prst="rect">
              <a:avLst/>
            </a:prstGeom>
            <a:noFill/>
            <a:ln>
              <a:noFill/>
            </a:ln>
          </p:spPr>
        </p:pic>
        <p:sp>
          <p:nvSpPr>
            <p:cNvPr id="85" name="Google Shape;85;p16"/>
            <p:cNvSpPr txBox="1"/>
            <p:nvPr/>
          </p:nvSpPr>
          <p:spPr>
            <a:xfrm>
              <a:off x="6321550" y="2201350"/>
              <a:ext cx="282900" cy="954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5000" b="1">
                  <a:solidFill>
                    <a:schemeClr val="lt1"/>
                  </a:solidFill>
                  <a:latin typeface="Poppins"/>
                  <a:ea typeface="Poppins"/>
                  <a:cs typeface="Poppins"/>
                  <a:sym typeface="Poppins"/>
                </a:rPr>
                <a:t>!</a:t>
              </a:r>
              <a:endParaRPr sz="5000" b="1">
                <a:solidFill>
                  <a:schemeClr val="lt1"/>
                </a:solidFill>
                <a:latin typeface="Poppins"/>
                <a:ea typeface="Poppins"/>
                <a:cs typeface="Poppins"/>
                <a:sym typeface="Poppins"/>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73" name="Google Shape;73;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74" name="Google Shape;74;p15"/>
          <p:cNvPicPr preferRelativeResize="0"/>
          <p:nvPr/>
        </p:nvPicPr>
        <p:blipFill>
          <a:blip r:embed="rId3">
            <a:alphaModFix/>
          </a:blip>
          <a:stretch>
            <a:fillRect/>
          </a:stretch>
        </p:blipFill>
        <p:spPr>
          <a:xfrm>
            <a:off x="0" y="0"/>
            <a:ext cx="9144000" cy="5143500"/>
          </a:xfrm>
          <a:prstGeom prst="rect">
            <a:avLst/>
          </a:prstGeom>
          <a:noFill/>
          <a:ln>
            <a:noFill/>
          </a:ln>
        </p:spPr>
      </p:pic>
      <p:sp>
        <p:nvSpPr>
          <p:cNvPr id="75" name="Google Shape;75;p15"/>
          <p:cNvSpPr txBox="1"/>
          <p:nvPr/>
        </p:nvSpPr>
        <p:spPr>
          <a:xfrm>
            <a:off x="116350" y="15125"/>
            <a:ext cx="59919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400" dirty="0">
                <a:latin typeface="Poppins SemiBold"/>
                <a:ea typeface="Poppins SemiBold"/>
                <a:cs typeface="Poppins SemiBold"/>
                <a:sym typeface="Poppins SemiBold"/>
              </a:rPr>
              <a:t>Deep Learning Frameworks</a:t>
            </a:r>
            <a:endParaRPr sz="2400" dirty="0">
              <a:latin typeface="Poppins SemiBold"/>
              <a:ea typeface="Poppins SemiBold"/>
              <a:cs typeface="Poppins SemiBold"/>
              <a:sym typeface="Poppins SemiBold"/>
            </a:endParaRPr>
          </a:p>
        </p:txBody>
      </p:sp>
      <p:sp>
        <p:nvSpPr>
          <p:cNvPr id="76" name="Google Shape;76;p15"/>
          <p:cNvSpPr txBox="1"/>
          <p:nvPr/>
        </p:nvSpPr>
        <p:spPr>
          <a:xfrm>
            <a:off x="311700" y="1447625"/>
            <a:ext cx="8031314" cy="2769959"/>
          </a:xfrm>
          <a:prstGeom prst="rect">
            <a:avLst/>
          </a:prstGeom>
          <a:noFill/>
          <a:ln>
            <a:noFill/>
          </a:ln>
        </p:spPr>
        <p:txBody>
          <a:bodyPr spcFirstLastPara="1" wrap="square" lIns="91425" tIns="91425" rIns="91425" bIns="91425" anchor="t" anchorCtr="0">
            <a:spAutoFit/>
          </a:bodyPr>
          <a:lstStyle/>
          <a:p>
            <a:pPr marL="285750" lvl="0" indent="-285750" algn="l" rtl="0">
              <a:spcBef>
                <a:spcPts val="0"/>
              </a:spcBef>
              <a:spcAft>
                <a:spcPts val="0"/>
              </a:spcAft>
              <a:buClr>
                <a:schemeClr val="dk1"/>
              </a:buClr>
              <a:buSzPts val="1400"/>
              <a:buFont typeface="Poppins"/>
              <a:buChar char="•"/>
            </a:pPr>
            <a:r>
              <a:rPr lang="en" dirty="0">
                <a:solidFill>
                  <a:schemeClr val="dk1"/>
                </a:solidFill>
                <a:latin typeface="Poppins"/>
                <a:ea typeface="Poppins"/>
                <a:cs typeface="Poppins"/>
                <a:sym typeface="Poppins"/>
              </a:rPr>
              <a:t>Pytorch (DL FW) has induced several abstractions for optimizing graph kernels which falls under 3 broad steps:</a:t>
            </a:r>
            <a:br>
              <a:rPr lang="en" dirty="0">
                <a:solidFill>
                  <a:schemeClr val="dk1"/>
                </a:solidFill>
                <a:latin typeface="Poppins"/>
                <a:ea typeface="Poppins"/>
                <a:cs typeface="Poppins"/>
                <a:sym typeface="Poppins"/>
              </a:rPr>
            </a:br>
            <a:br>
              <a:rPr lang="en" dirty="0">
                <a:solidFill>
                  <a:schemeClr val="dk1"/>
                </a:solidFill>
                <a:latin typeface="Poppins"/>
                <a:ea typeface="Poppins"/>
                <a:cs typeface="Poppins"/>
                <a:sym typeface="Poppins"/>
              </a:rPr>
            </a:br>
            <a:r>
              <a:rPr lang="en" dirty="0">
                <a:solidFill>
                  <a:schemeClr val="dk1"/>
                </a:solidFill>
                <a:latin typeface="Poppins"/>
                <a:ea typeface="Poppins"/>
                <a:cs typeface="Poppins"/>
                <a:sym typeface="Poppins"/>
              </a:rPr>
              <a:t>- Graph Capture or Acquisition : Contains the torchscript/jit/IR graph representation 			       of models. This includes IR /Torchscript frontend</a:t>
            </a:r>
          </a:p>
          <a:p>
            <a:pPr lvl="0" algn="l" rtl="0">
              <a:spcBef>
                <a:spcPts val="0"/>
              </a:spcBef>
              <a:spcAft>
                <a:spcPts val="0"/>
              </a:spcAft>
              <a:buClr>
                <a:schemeClr val="dk1"/>
              </a:buClr>
              <a:buSzPts val="1400"/>
            </a:pPr>
            <a:r>
              <a:rPr lang="en" dirty="0">
                <a:solidFill>
                  <a:schemeClr val="dk1"/>
                </a:solidFill>
                <a:latin typeface="Poppins"/>
                <a:ea typeface="Poppins"/>
                <a:cs typeface="Poppins"/>
                <a:sym typeface="Poppins"/>
              </a:rPr>
              <a:t>      </a:t>
            </a:r>
          </a:p>
          <a:p>
            <a:pPr lvl="0" algn="l" rtl="0">
              <a:spcBef>
                <a:spcPts val="0"/>
              </a:spcBef>
              <a:spcAft>
                <a:spcPts val="0"/>
              </a:spcAft>
              <a:buClr>
                <a:schemeClr val="dk1"/>
              </a:buClr>
              <a:buSzPts val="1400"/>
            </a:pPr>
            <a:r>
              <a:rPr lang="en" dirty="0">
                <a:solidFill>
                  <a:schemeClr val="dk1"/>
                </a:solidFill>
                <a:latin typeface="Poppins"/>
                <a:ea typeface="Poppins"/>
                <a:cs typeface="Poppins"/>
                <a:sym typeface="Poppins"/>
              </a:rPr>
              <a:t>      - Graph Lowering : Refers to mapping graph calls to device specific subset of       		  primitive I</a:t>
            </a:r>
            <a:r>
              <a:rPr lang="en-IN" dirty="0">
                <a:solidFill>
                  <a:schemeClr val="dk1"/>
                </a:solidFill>
                <a:latin typeface="Poppins"/>
                <a:ea typeface="Poppins"/>
                <a:cs typeface="Poppins"/>
                <a:sym typeface="Poppins"/>
              </a:rPr>
              <a:t>Rs . This includes Aten/Prim IR</a:t>
            </a:r>
          </a:p>
          <a:p>
            <a:pPr lvl="0" algn="l" rtl="0">
              <a:spcBef>
                <a:spcPts val="0"/>
              </a:spcBef>
              <a:spcAft>
                <a:spcPts val="0"/>
              </a:spcAft>
              <a:buClr>
                <a:schemeClr val="dk1"/>
              </a:buClr>
              <a:buSzPts val="1400"/>
            </a:pPr>
            <a:r>
              <a:rPr lang="en-IN" dirty="0">
                <a:solidFill>
                  <a:schemeClr val="dk1"/>
                </a:solidFill>
                <a:latin typeface="Poppins"/>
                <a:ea typeface="Poppins"/>
                <a:cs typeface="Poppins"/>
                <a:sym typeface="Poppins"/>
              </a:rPr>
              <a:t>      </a:t>
            </a:r>
          </a:p>
          <a:p>
            <a:pPr lvl="0" algn="l" rtl="0">
              <a:spcBef>
                <a:spcPts val="0"/>
              </a:spcBef>
              <a:spcAft>
                <a:spcPts val="0"/>
              </a:spcAft>
              <a:buClr>
                <a:schemeClr val="dk1"/>
              </a:buClr>
              <a:buSzPts val="1400"/>
            </a:pPr>
            <a:r>
              <a:rPr lang="en-IN" dirty="0">
                <a:solidFill>
                  <a:schemeClr val="dk1"/>
                </a:solidFill>
                <a:latin typeface="Poppins"/>
                <a:ea typeface="Poppins"/>
                <a:cs typeface="Poppins"/>
                <a:sym typeface="Poppins"/>
              </a:rPr>
              <a:t>     - Graph Compilation: Compile the primitive IR to device specific C++/GPU/XPU code   		      for the graph and optimize.  This includes Inductor/</a:t>
            </a:r>
            <a:r>
              <a:rPr lang="en-IN" dirty="0" err="1">
                <a:solidFill>
                  <a:schemeClr val="dk1"/>
                </a:solidFill>
                <a:latin typeface="Poppins"/>
                <a:ea typeface="Poppins"/>
                <a:cs typeface="Poppins"/>
                <a:sym typeface="Poppins"/>
              </a:rPr>
              <a:t>Codegen</a:t>
            </a:r>
            <a:r>
              <a:rPr lang="en-IN" dirty="0">
                <a:solidFill>
                  <a:schemeClr val="dk1"/>
                </a:solidFill>
                <a:latin typeface="Poppins"/>
                <a:ea typeface="Poppins"/>
                <a:cs typeface="Poppins"/>
                <a:sym typeface="Poppins"/>
              </a:rPr>
              <a:t>.</a:t>
            </a:r>
          </a:p>
          <a:p>
            <a:pPr lvl="0" algn="l" rtl="0">
              <a:spcBef>
                <a:spcPts val="0"/>
              </a:spcBef>
              <a:spcAft>
                <a:spcPts val="0"/>
              </a:spcAft>
              <a:buClr>
                <a:schemeClr val="dk1"/>
              </a:buClr>
              <a:buSzPts val="1400"/>
            </a:pPr>
            <a:r>
              <a:rPr lang="en" dirty="0">
                <a:solidFill>
                  <a:schemeClr val="dk1"/>
                </a:solidFill>
                <a:latin typeface="Poppins"/>
                <a:ea typeface="Poppins"/>
                <a:cs typeface="Poppins"/>
                <a:sym typeface="Poppins"/>
              </a:rPr>
              <a:t> </a:t>
            </a:r>
            <a:endParaRPr dirty="0">
              <a:solidFill>
                <a:schemeClr val="dk1"/>
              </a:solidFill>
              <a:latin typeface="Poppins"/>
              <a:ea typeface="Poppins"/>
              <a:cs typeface="Poppins"/>
              <a:sym typeface="Poppins"/>
            </a:endParaRPr>
          </a:p>
        </p:txBody>
      </p:sp>
    </p:spTree>
    <p:extLst>
      <p:ext uri="{BB962C8B-B14F-4D97-AF65-F5344CB8AC3E}">
        <p14:creationId xmlns:p14="http://schemas.microsoft.com/office/powerpoint/2010/main" val="21566097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Google Shape;64;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65" name="Google Shape;65;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66" name="Google Shape;66;p14"/>
          <p:cNvPicPr preferRelativeResize="0"/>
          <p:nvPr/>
        </p:nvPicPr>
        <p:blipFill>
          <a:blip r:embed="rId3">
            <a:alphaModFix/>
          </a:blip>
          <a:stretch>
            <a:fillRect/>
          </a:stretch>
        </p:blipFill>
        <p:spPr>
          <a:xfrm>
            <a:off x="0" y="0"/>
            <a:ext cx="9144000" cy="5143500"/>
          </a:xfrm>
          <a:prstGeom prst="rect">
            <a:avLst/>
          </a:prstGeom>
          <a:noFill/>
          <a:ln>
            <a:noFill/>
          </a:ln>
        </p:spPr>
      </p:pic>
      <p:sp>
        <p:nvSpPr>
          <p:cNvPr id="67" name="Google Shape;67;p14"/>
          <p:cNvSpPr txBox="1"/>
          <p:nvPr/>
        </p:nvSpPr>
        <p:spPr>
          <a:xfrm>
            <a:off x="116350" y="15125"/>
            <a:ext cx="59919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400" dirty="0">
                <a:latin typeface="Poppins SemiBold"/>
                <a:ea typeface="Poppins SemiBold"/>
                <a:cs typeface="Poppins SemiBold"/>
                <a:sym typeface="Poppins SemiBold"/>
              </a:rPr>
              <a:t>Deep Learning Frameworks</a:t>
            </a:r>
            <a:endParaRPr sz="2400" dirty="0">
              <a:latin typeface="Poppins SemiBold"/>
              <a:ea typeface="Poppins SemiBold"/>
              <a:cs typeface="Poppins SemiBold"/>
              <a:sym typeface="Poppins SemiBold"/>
            </a:endParaRPr>
          </a:p>
        </p:txBody>
      </p:sp>
      <p:pic>
        <p:nvPicPr>
          <p:cNvPr id="4" name="Picture 3">
            <a:extLst>
              <a:ext uri="{FF2B5EF4-FFF2-40B4-BE49-F238E27FC236}">
                <a16:creationId xmlns:a16="http://schemas.microsoft.com/office/drawing/2014/main" id="{CE7BB5DC-D50D-BFAB-5227-7D4703BF4B2D}"/>
              </a:ext>
            </a:extLst>
          </p:cNvPr>
          <p:cNvPicPr>
            <a:picLocks noChangeAspect="1"/>
          </p:cNvPicPr>
          <p:nvPr/>
        </p:nvPicPr>
        <p:blipFill>
          <a:blip r:embed="rId4"/>
          <a:stretch>
            <a:fillRect/>
          </a:stretch>
        </p:blipFill>
        <p:spPr>
          <a:xfrm>
            <a:off x="964019" y="845163"/>
            <a:ext cx="6606363" cy="3453174"/>
          </a:xfrm>
          <a:prstGeom prst="rect">
            <a:avLst/>
          </a:prstGeom>
        </p:spPr>
      </p:pic>
    </p:spTree>
    <p:extLst>
      <p:ext uri="{BB962C8B-B14F-4D97-AF65-F5344CB8AC3E}">
        <p14:creationId xmlns:p14="http://schemas.microsoft.com/office/powerpoint/2010/main" val="1091993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Google Shape;64;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65" name="Google Shape;65;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66" name="Google Shape;66;p14"/>
          <p:cNvPicPr preferRelativeResize="0"/>
          <p:nvPr/>
        </p:nvPicPr>
        <p:blipFill>
          <a:blip r:embed="rId3">
            <a:alphaModFix/>
          </a:blip>
          <a:stretch>
            <a:fillRect/>
          </a:stretch>
        </p:blipFill>
        <p:spPr>
          <a:xfrm>
            <a:off x="0" y="0"/>
            <a:ext cx="9144000" cy="5143500"/>
          </a:xfrm>
          <a:prstGeom prst="rect">
            <a:avLst/>
          </a:prstGeom>
          <a:noFill/>
          <a:ln>
            <a:noFill/>
          </a:ln>
        </p:spPr>
      </p:pic>
      <p:sp>
        <p:nvSpPr>
          <p:cNvPr id="67" name="Google Shape;67;p14"/>
          <p:cNvSpPr txBox="1"/>
          <p:nvPr/>
        </p:nvSpPr>
        <p:spPr>
          <a:xfrm>
            <a:off x="116350" y="15125"/>
            <a:ext cx="59919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400" dirty="0">
                <a:latin typeface="Poppins SemiBold"/>
                <a:ea typeface="Poppins SemiBold"/>
                <a:cs typeface="Poppins SemiBold"/>
                <a:sym typeface="Poppins SemiBold"/>
              </a:rPr>
              <a:t>Deep Learning Frameworks - PT</a:t>
            </a:r>
            <a:endParaRPr sz="2400" dirty="0">
              <a:latin typeface="Poppins SemiBold"/>
              <a:ea typeface="Poppins SemiBold"/>
              <a:cs typeface="Poppins SemiBold"/>
              <a:sym typeface="Poppins SemiBold"/>
            </a:endParaRPr>
          </a:p>
        </p:txBody>
      </p:sp>
      <p:pic>
        <p:nvPicPr>
          <p:cNvPr id="6146" name="Picture 2">
            <a:extLst>
              <a:ext uri="{FF2B5EF4-FFF2-40B4-BE49-F238E27FC236}">
                <a16:creationId xmlns:a16="http://schemas.microsoft.com/office/drawing/2014/main" id="{2850339B-3FE1-82DD-CA5A-FCA82ACFB70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6057" y="984865"/>
            <a:ext cx="7440159" cy="42260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103543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Google Shape;64;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65" name="Google Shape;65;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66" name="Google Shape;66;p14"/>
          <p:cNvPicPr preferRelativeResize="0"/>
          <p:nvPr/>
        </p:nvPicPr>
        <p:blipFill>
          <a:blip r:embed="rId3">
            <a:alphaModFix/>
          </a:blip>
          <a:stretch>
            <a:fillRect/>
          </a:stretch>
        </p:blipFill>
        <p:spPr>
          <a:xfrm>
            <a:off x="0" y="0"/>
            <a:ext cx="9144000" cy="5143500"/>
          </a:xfrm>
          <a:prstGeom prst="rect">
            <a:avLst/>
          </a:prstGeom>
          <a:noFill/>
          <a:ln>
            <a:noFill/>
          </a:ln>
        </p:spPr>
      </p:pic>
      <p:sp>
        <p:nvSpPr>
          <p:cNvPr id="67" name="Google Shape;67;p14"/>
          <p:cNvSpPr txBox="1"/>
          <p:nvPr/>
        </p:nvSpPr>
        <p:spPr>
          <a:xfrm>
            <a:off x="116350" y="15125"/>
            <a:ext cx="59919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400" dirty="0">
                <a:latin typeface="Poppins SemiBold"/>
                <a:ea typeface="Poppins SemiBold"/>
                <a:cs typeface="Poppins SemiBold"/>
                <a:sym typeface="Poppins SemiBold"/>
              </a:rPr>
              <a:t>Deep Learning Frameworks - PT</a:t>
            </a:r>
            <a:endParaRPr sz="2400" dirty="0">
              <a:latin typeface="Poppins SemiBold"/>
              <a:ea typeface="Poppins SemiBold"/>
              <a:cs typeface="Poppins SemiBold"/>
              <a:sym typeface="Poppins SemiBold"/>
            </a:endParaRPr>
          </a:p>
        </p:txBody>
      </p:sp>
      <p:sp>
        <p:nvSpPr>
          <p:cNvPr id="3" name="TextBox 2">
            <a:extLst>
              <a:ext uri="{FF2B5EF4-FFF2-40B4-BE49-F238E27FC236}">
                <a16:creationId xmlns:a16="http://schemas.microsoft.com/office/drawing/2014/main" id="{68B2BDB0-6832-CB2E-3319-8B89AD2D8BAF}"/>
              </a:ext>
            </a:extLst>
          </p:cNvPr>
          <p:cNvSpPr txBox="1"/>
          <p:nvPr/>
        </p:nvSpPr>
        <p:spPr>
          <a:xfrm>
            <a:off x="16990" y="594227"/>
            <a:ext cx="3916106" cy="4616648"/>
          </a:xfrm>
          <a:prstGeom prst="rect">
            <a:avLst/>
          </a:prstGeom>
          <a:noFill/>
        </p:spPr>
        <p:txBody>
          <a:bodyPr wrap="square">
            <a:spAutoFit/>
          </a:bodyPr>
          <a:lstStyle/>
          <a:p>
            <a:pPr marL="285750" lvl="0" indent="-285750" algn="l" rtl="0">
              <a:spcBef>
                <a:spcPts val="0"/>
              </a:spcBef>
              <a:spcAft>
                <a:spcPts val="0"/>
              </a:spcAft>
              <a:buClr>
                <a:schemeClr val="dk1"/>
              </a:buClr>
              <a:buSzPts val="1400"/>
              <a:buFont typeface="Poppins"/>
              <a:buChar char="•"/>
            </a:pPr>
            <a:r>
              <a:rPr lang="en-IN" dirty="0" err="1">
                <a:solidFill>
                  <a:schemeClr val="dk1"/>
                </a:solidFill>
                <a:latin typeface="Poppins"/>
                <a:ea typeface="Poppins"/>
                <a:cs typeface="Poppins"/>
                <a:sym typeface="Poppins"/>
              </a:rPr>
              <a:t>Pytorch</a:t>
            </a:r>
            <a:r>
              <a:rPr lang="en-IN" dirty="0">
                <a:solidFill>
                  <a:schemeClr val="dk1"/>
                </a:solidFill>
                <a:latin typeface="Poppins"/>
                <a:ea typeface="Poppins"/>
                <a:cs typeface="Poppins"/>
                <a:sym typeface="Poppins"/>
              </a:rPr>
              <a:t> (DL FW)  optimizes compiled DL code through inductor  and generates FX IR. </a:t>
            </a:r>
          </a:p>
          <a:p>
            <a:pPr marL="285750" lvl="0" indent="-285750" algn="l" rtl="0">
              <a:spcBef>
                <a:spcPts val="0"/>
              </a:spcBef>
              <a:spcAft>
                <a:spcPts val="0"/>
              </a:spcAft>
              <a:buClr>
                <a:schemeClr val="dk1"/>
              </a:buClr>
              <a:buSzPts val="1400"/>
              <a:buFont typeface="Poppins"/>
              <a:buChar char="•"/>
            </a:pPr>
            <a:r>
              <a:rPr lang="en-IN" dirty="0">
                <a:solidFill>
                  <a:schemeClr val="dk1"/>
                </a:solidFill>
                <a:latin typeface="Poppins"/>
                <a:ea typeface="Poppins"/>
                <a:cs typeface="Poppins"/>
                <a:sym typeface="Poppins"/>
              </a:rPr>
              <a:t>These FX passes contain several optimizations including numerous </a:t>
            </a:r>
            <a:r>
              <a:rPr lang="en-IN" dirty="0" err="1">
                <a:solidFill>
                  <a:schemeClr val="dk1"/>
                </a:solidFill>
                <a:latin typeface="Poppins"/>
                <a:ea typeface="Poppins"/>
                <a:cs typeface="Poppins"/>
                <a:sym typeface="Poppins"/>
              </a:rPr>
              <a:t>matmul</a:t>
            </a:r>
            <a:r>
              <a:rPr lang="en-IN" dirty="0">
                <a:solidFill>
                  <a:schemeClr val="dk1"/>
                </a:solidFill>
                <a:latin typeface="Poppins"/>
                <a:ea typeface="Poppins"/>
                <a:cs typeface="Poppins"/>
                <a:sym typeface="Poppins"/>
              </a:rPr>
              <a:t> fusions, freezing subgraph sections (</a:t>
            </a:r>
            <a:r>
              <a:rPr lang="en-IN" dirty="0" err="1">
                <a:solidFill>
                  <a:schemeClr val="dk1"/>
                </a:solidFill>
                <a:latin typeface="Poppins"/>
                <a:ea typeface="Poppins"/>
                <a:cs typeface="Poppins"/>
                <a:sym typeface="Poppins"/>
              </a:rPr>
              <a:t>fx</a:t>
            </a:r>
            <a:r>
              <a:rPr lang="en-IN" dirty="0">
                <a:solidFill>
                  <a:schemeClr val="dk1"/>
                </a:solidFill>
                <a:latin typeface="Poppins"/>
                <a:ea typeface="Poppins"/>
                <a:cs typeface="Poppins"/>
                <a:sym typeface="Poppins"/>
              </a:rPr>
              <a:t> freeze passes)</a:t>
            </a:r>
          </a:p>
          <a:p>
            <a:pPr marL="285750" lvl="0" indent="-285750" algn="l" rtl="0">
              <a:spcBef>
                <a:spcPts val="0"/>
              </a:spcBef>
              <a:spcAft>
                <a:spcPts val="0"/>
              </a:spcAft>
              <a:buClr>
                <a:schemeClr val="dk1"/>
              </a:buClr>
              <a:buSzPts val="1400"/>
              <a:buFont typeface="Poppins"/>
              <a:buChar char="•"/>
            </a:pPr>
            <a:r>
              <a:rPr lang="en-IN" dirty="0">
                <a:solidFill>
                  <a:schemeClr val="dk1"/>
                </a:solidFill>
                <a:latin typeface="Poppins"/>
                <a:ea typeface="Poppins"/>
                <a:cs typeface="Poppins"/>
                <a:sym typeface="Poppins"/>
              </a:rPr>
              <a:t>For the IR graph generated, torch inductor has a capability to view AOT( ahead of time) runtime dependency on each graph nodes (operator)</a:t>
            </a:r>
          </a:p>
          <a:p>
            <a:pPr marL="285750" lvl="0" indent="-285750" algn="l" rtl="0">
              <a:spcBef>
                <a:spcPts val="0"/>
              </a:spcBef>
              <a:spcAft>
                <a:spcPts val="0"/>
              </a:spcAft>
              <a:buClr>
                <a:schemeClr val="dk1"/>
              </a:buClr>
              <a:buSzPts val="1400"/>
              <a:buFont typeface="Poppins"/>
              <a:buChar char="•"/>
            </a:pPr>
            <a:r>
              <a:rPr lang="en-IN" dirty="0">
                <a:solidFill>
                  <a:schemeClr val="dk1"/>
                </a:solidFill>
                <a:latin typeface="Poppins"/>
                <a:ea typeface="Poppins"/>
                <a:cs typeface="Poppins"/>
                <a:sym typeface="Poppins"/>
              </a:rPr>
              <a:t>Inductor then generates a simplified fused IR by merging certain operators and layers (such as </a:t>
            </a:r>
            <a:r>
              <a:rPr lang="en-IN" dirty="0" err="1">
                <a:solidFill>
                  <a:schemeClr val="dk1"/>
                </a:solidFill>
                <a:latin typeface="Poppins"/>
                <a:ea typeface="Poppins"/>
                <a:cs typeface="Poppins"/>
                <a:sym typeface="Poppins"/>
              </a:rPr>
              <a:t>badmm+relu</a:t>
            </a:r>
            <a:r>
              <a:rPr lang="en-IN" dirty="0">
                <a:solidFill>
                  <a:schemeClr val="dk1"/>
                </a:solidFill>
                <a:latin typeface="Poppins"/>
                <a:ea typeface="Poppins"/>
                <a:cs typeface="Poppins"/>
                <a:sym typeface="Poppins"/>
              </a:rPr>
              <a:t>/</a:t>
            </a:r>
            <a:r>
              <a:rPr lang="en-IN" dirty="0" err="1">
                <a:solidFill>
                  <a:schemeClr val="dk1"/>
                </a:solidFill>
                <a:latin typeface="Poppins"/>
                <a:ea typeface="Poppins"/>
                <a:cs typeface="Poppins"/>
                <a:sym typeface="Poppins"/>
              </a:rPr>
              <a:t>gelu</a:t>
            </a:r>
            <a:r>
              <a:rPr lang="en-IN" dirty="0">
                <a:solidFill>
                  <a:schemeClr val="dk1"/>
                </a:solidFill>
                <a:latin typeface="Poppins"/>
                <a:ea typeface="Poppins"/>
                <a:cs typeface="Poppins"/>
                <a:sym typeface="Poppins"/>
              </a:rPr>
              <a:t> ,fused attention)</a:t>
            </a:r>
          </a:p>
          <a:p>
            <a:pPr marL="285750" lvl="0" indent="-285750" algn="l" rtl="0">
              <a:spcBef>
                <a:spcPts val="0"/>
              </a:spcBef>
              <a:spcAft>
                <a:spcPts val="0"/>
              </a:spcAft>
              <a:buClr>
                <a:schemeClr val="dk1"/>
              </a:buClr>
              <a:buSzPts val="1400"/>
              <a:buFont typeface="Poppins"/>
              <a:buChar char="•"/>
            </a:pPr>
            <a:r>
              <a:rPr lang="en-IN" dirty="0">
                <a:solidFill>
                  <a:schemeClr val="dk1"/>
                </a:solidFill>
                <a:latin typeface="Poppins"/>
                <a:ea typeface="Poppins"/>
                <a:cs typeface="Poppins"/>
                <a:sym typeface="Poppins"/>
              </a:rPr>
              <a:t>Inductor , which is triggered during ‘</a:t>
            </a:r>
            <a:r>
              <a:rPr lang="en-IN" dirty="0" err="1">
                <a:solidFill>
                  <a:schemeClr val="dk1"/>
                </a:solidFill>
                <a:latin typeface="Poppins"/>
                <a:ea typeface="Poppins"/>
                <a:cs typeface="Poppins"/>
                <a:sym typeface="Poppins"/>
              </a:rPr>
              <a:t>torch.compile</a:t>
            </a:r>
            <a:r>
              <a:rPr lang="en-IN" dirty="0">
                <a:solidFill>
                  <a:schemeClr val="dk1"/>
                </a:solidFill>
                <a:latin typeface="Poppins"/>
                <a:ea typeface="Poppins"/>
                <a:cs typeface="Poppins"/>
                <a:sym typeface="Poppins"/>
              </a:rPr>
              <a:t>’ can then use pythonic triton compiler code for low level PTX code which can be induced to OpenMP for parallel threads and runtimes for separate devices.</a:t>
            </a:r>
          </a:p>
        </p:txBody>
      </p:sp>
      <p:pic>
        <p:nvPicPr>
          <p:cNvPr id="9218" name="Picture 2">
            <a:extLst>
              <a:ext uri="{FF2B5EF4-FFF2-40B4-BE49-F238E27FC236}">
                <a16:creationId xmlns:a16="http://schemas.microsoft.com/office/drawing/2014/main" id="{4382CBB6-D01B-6C39-AFB1-1D3E59FAF78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88946" y="816424"/>
            <a:ext cx="5055054" cy="38820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09634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Google Shape;64;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65" name="Google Shape;65;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66" name="Google Shape;66;p14"/>
          <p:cNvPicPr preferRelativeResize="0"/>
          <p:nvPr/>
        </p:nvPicPr>
        <p:blipFill>
          <a:blip r:embed="rId3">
            <a:alphaModFix/>
          </a:blip>
          <a:stretch>
            <a:fillRect/>
          </a:stretch>
        </p:blipFill>
        <p:spPr>
          <a:xfrm>
            <a:off x="0" y="0"/>
            <a:ext cx="9144000" cy="5143500"/>
          </a:xfrm>
          <a:prstGeom prst="rect">
            <a:avLst/>
          </a:prstGeom>
          <a:noFill/>
          <a:ln>
            <a:noFill/>
          </a:ln>
        </p:spPr>
      </p:pic>
      <p:sp>
        <p:nvSpPr>
          <p:cNvPr id="67" name="Google Shape;67;p14"/>
          <p:cNvSpPr txBox="1"/>
          <p:nvPr/>
        </p:nvSpPr>
        <p:spPr>
          <a:xfrm>
            <a:off x="116350" y="15125"/>
            <a:ext cx="59919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400" dirty="0">
                <a:latin typeface="Poppins SemiBold"/>
                <a:ea typeface="Poppins SemiBold"/>
                <a:cs typeface="Poppins SemiBold"/>
                <a:sym typeface="Poppins SemiBold"/>
              </a:rPr>
              <a:t>Deep Learning Frameworks - PT</a:t>
            </a:r>
            <a:endParaRPr sz="2400" dirty="0">
              <a:latin typeface="Poppins SemiBold"/>
              <a:ea typeface="Poppins SemiBold"/>
              <a:cs typeface="Poppins SemiBold"/>
              <a:sym typeface="Poppins SemiBold"/>
            </a:endParaRPr>
          </a:p>
        </p:txBody>
      </p:sp>
      <p:pic>
        <p:nvPicPr>
          <p:cNvPr id="10242" name="Picture 2">
            <a:extLst>
              <a:ext uri="{FF2B5EF4-FFF2-40B4-BE49-F238E27FC236}">
                <a16:creationId xmlns:a16="http://schemas.microsoft.com/office/drawing/2014/main" id="{3B71A424-A883-67D8-C60C-2D51B28A20F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28927" y="987474"/>
            <a:ext cx="6772501" cy="41409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53317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Google Shape;64;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65" name="Google Shape;65;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66" name="Google Shape;66;p14"/>
          <p:cNvPicPr preferRelativeResize="0"/>
          <p:nvPr/>
        </p:nvPicPr>
        <p:blipFill>
          <a:blip r:embed="rId3">
            <a:alphaModFix/>
          </a:blip>
          <a:stretch>
            <a:fillRect/>
          </a:stretch>
        </p:blipFill>
        <p:spPr>
          <a:xfrm>
            <a:off x="0" y="0"/>
            <a:ext cx="9144000" cy="5143500"/>
          </a:xfrm>
          <a:prstGeom prst="rect">
            <a:avLst/>
          </a:prstGeom>
          <a:noFill/>
          <a:ln>
            <a:noFill/>
          </a:ln>
        </p:spPr>
      </p:pic>
      <p:sp>
        <p:nvSpPr>
          <p:cNvPr id="67" name="Google Shape;67;p14"/>
          <p:cNvSpPr txBox="1"/>
          <p:nvPr/>
        </p:nvSpPr>
        <p:spPr>
          <a:xfrm>
            <a:off x="116350" y="15125"/>
            <a:ext cx="59919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400" dirty="0">
                <a:latin typeface="Poppins SemiBold"/>
                <a:ea typeface="Poppins SemiBold"/>
                <a:cs typeface="Poppins SemiBold"/>
                <a:sym typeface="Poppins SemiBold"/>
              </a:rPr>
              <a:t>Distributed DL- PT</a:t>
            </a:r>
            <a:endParaRPr sz="2400" dirty="0">
              <a:latin typeface="Poppins SemiBold"/>
              <a:ea typeface="Poppins SemiBold"/>
              <a:cs typeface="Poppins SemiBold"/>
              <a:sym typeface="Poppins SemiBold"/>
            </a:endParaRPr>
          </a:p>
        </p:txBody>
      </p:sp>
      <p:pic>
        <p:nvPicPr>
          <p:cNvPr id="2" name="Picture 4" descr="源码解析] PyTorch分布式(5) ------ DistributedDataParallel 总述&amp;如何使用- 罗西的思考- 博客园">
            <a:extLst>
              <a:ext uri="{FF2B5EF4-FFF2-40B4-BE49-F238E27FC236}">
                <a16:creationId xmlns:a16="http://schemas.microsoft.com/office/drawing/2014/main" id="{6A50B1E3-258D-9180-7DCA-965D448BDF6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54618" y="906931"/>
            <a:ext cx="6656595" cy="38988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2250447"/>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2883</TotalTime>
  <Words>2014</Words>
  <Application>Microsoft Office PowerPoint</Application>
  <PresentationFormat>On-screen Show (16:9)</PresentationFormat>
  <Paragraphs>105</Paragraphs>
  <Slides>30</Slides>
  <Notes>30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30</vt:i4>
      </vt:variant>
    </vt:vector>
  </HeadingPairs>
  <TitlesOfParts>
    <vt:vector size="38" baseType="lpstr">
      <vt:lpstr>Poppins SemiBold</vt:lpstr>
      <vt:lpstr>system-ui</vt:lpstr>
      <vt:lpstr>Poppins</vt:lpstr>
      <vt:lpstr>Poppins Medium</vt:lpstr>
      <vt:lpstr>-apple-system</vt:lpstr>
      <vt:lpstr>FreightSans</vt:lpstr>
      <vt:lpstr>Arial</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Abhilash</dc:creator>
  <cp:lastModifiedBy>abhilash majumder</cp:lastModifiedBy>
  <cp:revision>3</cp:revision>
  <dcterms:modified xsi:type="dcterms:W3CDTF">2023-07-13T19:12:10Z</dcterms:modified>
</cp:coreProperties>
</file>