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56" r:id="rId3"/>
    <p:sldId id="261" r:id="rId4"/>
    <p:sldId id="260" r:id="rId5"/>
    <p:sldId id="257" r:id="rId6"/>
    <p:sldId id="258" r:id="rId7"/>
    <p:sldId id="259"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387C87D-98F5-4B28-9E48-2A09A9FE40D5}" type="datetimeFigureOut">
              <a:rPr lang="en-US" smtClean="0"/>
              <a:t>12/9/2018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444C654-D998-4B46-B22F-2F9012860E0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444C654-D998-4B46-B22F-2F9012860E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444C654-D998-4B46-B22F-2F9012860E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444C654-D998-4B46-B22F-2F9012860E0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444C654-D998-4B46-B22F-2F9012860E00}"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444C654-D998-4B46-B22F-2F9012860E0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444C654-D998-4B46-B22F-2F9012860E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444C654-D998-4B46-B22F-2F9012860E0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387C87D-98F5-4B28-9E48-2A09A9FE40D5}" type="datetimeFigureOut">
              <a:rPr lang="en-US" smtClean="0"/>
              <a:t>12/9/2018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444C654-D998-4B46-B22F-2F9012860E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387C87D-98F5-4B28-9E48-2A09A9FE40D5}" type="datetimeFigureOut">
              <a:rPr lang="en-US" smtClean="0"/>
              <a:t>12/9/2018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444C654-D998-4B46-B22F-2F9012860E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387C87D-98F5-4B28-9E48-2A09A9FE40D5}" type="datetimeFigureOut">
              <a:rPr lang="en-US" smtClean="0"/>
              <a:t>12/9/2018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444C654-D998-4B46-B22F-2F9012860E00}"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387C87D-98F5-4B28-9E48-2A09A9FE40D5}" type="datetimeFigureOut">
              <a:rPr lang="en-US" smtClean="0"/>
              <a:t>12/9/2018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444C654-D998-4B46-B22F-2F9012860E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000" u="sng" dirty="0" smtClean="0"/>
              <a:t>Mobile Data Collector Based Data Gathering Technique in a Cluster Based Sensor Network</a:t>
            </a:r>
            <a:r>
              <a:rPr lang="en-IN" sz="2000" u="sng" dirty="0" smtClean="0"/>
              <a:t/>
            </a:r>
            <a:br>
              <a:rPr lang="en-IN" sz="2000" u="sng" dirty="0" smtClean="0"/>
            </a:br>
            <a:r>
              <a:rPr lang="en-US" sz="2000" u="sng" dirty="0" smtClean="0"/>
              <a:t> </a:t>
            </a:r>
            <a:r>
              <a:rPr lang="en-IN" sz="2000" u="sng" dirty="0" smtClean="0"/>
              <a:t/>
            </a:r>
            <a:br>
              <a:rPr lang="en-IN" sz="2000" u="sng" dirty="0" smtClean="0"/>
            </a:br>
            <a:endParaRPr lang="en-IN" sz="2000" u="sng" dirty="0"/>
          </a:p>
        </p:txBody>
      </p:sp>
      <p:sp>
        <p:nvSpPr>
          <p:cNvPr id="3" name="Subtitle 2"/>
          <p:cNvSpPr>
            <a:spLocks noGrp="1"/>
          </p:cNvSpPr>
          <p:nvPr>
            <p:ph type="subTitle" idx="1"/>
          </p:nvPr>
        </p:nvSpPr>
        <p:spPr>
          <a:xfrm>
            <a:off x="685800" y="3611606"/>
            <a:ext cx="8029604" cy="3103542"/>
          </a:xfrm>
        </p:spPr>
        <p:txBody>
          <a:bodyPr>
            <a:normAutofit/>
          </a:bodyPr>
          <a:lstStyle/>
          <a:p>
            <a:pPr algn="ctr"/>
            <a:r>
              <a:rPr lang="en-IN" sz="1400" dirty="0" smtClean="0"/>
              <a:t>Submitted by:</a:t>
            </a:r>
          </a:p>
          <a:p>
            <a:pPr algn="ctr"/>
            <a:r>
              <a:rPr lang="en-IN" sz="1400" b="1" dirty="0" err="1" smtClean="0"/>
              <a:t>Abhilash</a:t>
            </a:r>
            <a:r>
              <a:rPr lang="en-IN" sz="1400" b="1" dirty="0" smtClean="0"/>
              <a:t> </a:t>
            </a:r>
            <a:r>
              <a:rPr lang="en-IN" sz="1400" b="1" dirty="0" err="1" smtClean="0"/>
              <a:t>Majumder</a:t>
            </a:r>
            <a:endParaRPr lang="en-IN" sz="1400" b="1" dirty="0" smtClean="0"/>
          </a:p>
          <a:p>
            <a:pPr algn="ctr"/>
            <a:r>
              <a:rPr lang="en-IN" sz="1400" b="1" dirty="0" smtClean="0"/>
              <a:t>INFORMATION TECHNOLOGY</a:t>
            </a:r>
          </a:p>
          <a:p>
            <a:pPr algn="ctr"/>
            <a:r>
              <a:rPr lang="en-IN" sz="1400" b="1" dirty="0" smtClean="0"/>
              <a:t>15/IT/02</a:t>
            </a:r>
          </a:p>
          <a:p>
            <a:pPr algn="ctr"/>
            <a:r>
              <a:rPr lang="en-IN" sz="1400" dirty="0" smtClean="0"/>
              <a:t>Under the guidance of:</a:t>
            </a:r>
          </a:p>
          <a:p>
            <a:pPr algn="ctr"/>
            <a:r>
              <a:rPr lang="en-IN" sz="1400" b="1" dirty="0" err="1" smtClean="0"/>
              <a:t>Dr.Sanghita</a:t>
            </a:r>
            <a:r>
              <a:rPr lang="en-IN" sz="1400" b="1" dirty="0" smtClean="0"/>
              <a:t> </a:t>
            </a:r>
            <a:r>
              <a:rPr lang="en-IN" sz="1400" b="1" dirty="0" err="1" smtClean="0"/>
              <a:t>Bhattacharjee</a:t>
            </a:r>
            <a:endParaRPr lang="en-IN" sz="1400" b="1" dirty="0" smtClean="0"/>
          </a:p>
          <a:p>
            <a:pPr algn="ctr"/>
            <a:r>
              <a:rPr lang="en-IN" sz="1400" b="1" dirty="0" smtClean="0">
                <a:solidFill>
                  <a:schemeClr val="bg1"/>
                </a:solidFill>
              </a:rPr>
              <a:t>DEPARTMENT OF COMPUTER SCIENCE AND ENGINEERING,</a:t>
            </a:r>
          </a:p>
          <a:p>
            <a:pPr algn="ctr"/>
            <a:r>
              <a:rPr lang="en-IN" sz="1400" b="1" dirty="0" smtClean="0">
                <a:solidFill>
                  <a:schemeClr val="bg1"/>
                </a:solidFill>
              </a:rPr>
              <a:t>NIT DURGAPUR</a:t>
            </a:r>
          </a:p>
          <a:p>
            <a:pPr algn="ctr"/>
            <a:endParaRPr lang="en-IN" sz="1400" b="1" dirty="0"/>
          </a:p>
        </p:txBody>
      </p:sp>
      <p:pic>
        <p:nvPicPr>
          <p:cNvPr id="4" name="Picture 3" descr="download.png"/>
          <p:cNvPicPr>
            <a:picLocks noChangeAspect="1"/>
          </p:cNvPicPr>
          <p:nvPr/>
        </p:nvPicPr>
        <p:blipFill>
          <a:blip r:embed="rId2"/>
          <a:stretch>
            <a:fillRect/>
          </a:stretch>
        </p:blipFill>
        <p:spPr>
          <a:xfrm>
            <a:off x="3357554" y="0"/>
            <a:ext cx="2143125"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IN" sz="1400" dirty="0" smtClean="0"/>
              <a:t>Mobile sink sensor networks are diversely used to detect and collect information in regions where it is not possible to collect manually. The sensors are divided into clusters of sensors with each cluster containing a fixed number of sensors.</a:t>
            </a:r>
          </a:p>
          <a:p>
            <a:r>
              <a:rPr lang="en-IN" sz="1400" dirty="0" smtClean="0"/>
              <a:t>Wireless sensor networks are grouped together into sensor groups called clusters with help of k means algorithm.</a:t>
            </a:r>
          </a:p>
          <a:p>
            <a:r>
              <a:rPr lang="en-IN" sz="1400" dirty="0" smtClean="0"/>
              <a:t>Each sensor has an energy given by (</a:t>
            </a:r>
            <a:r>
              <a:rPr lang="en-IN" sz="1400" dirty="0" err="1" smtClean="0"/>
              <a:t>Eamp+Eel</a:t>
            </a:r>
            <a:r>
              <a:rPr lang="en-IN" sz="1400" dirty="0" smtClean="0"/>
              <a:t>*l*d*d) where </a:t>
            </a:r>
            <a:r>
              <a:rPr lang="en-IN" sz="1400" dirty="0" err="1" smtClean="0"/>
              <a:t>Eamp</a:t>
            </a:r>
            <a:r>
              <a:rPr lang="en-IN" sz="1400" dirty="0" smtClean="0"/>
              <a:t> has a value between 10-100PJ/bits/m^2. The sensors have channel capacity of 1024 </a:t>
            </a:r>
            <a:r>
              <a:rPr lang="en-IN" sz="1400" dirty="0" err="1" smtClean="0"/>
              <a:t>KBps.Packet</a:t>
            </a:r>
            <a:r>
              <a:rPr lang="en-IN" sz="1400" dirty="0" smtClean="0"/>
              <a:t> generation rate is 0.02 packet/</a:t>
            </a:r>
            <a:r>
              <a:rPr lang="en-IN" sz="1400" dirty="0" err="1" smtClean="0"/>
              <a:t>sec.Length</a:t>
            </a:r>
            <a:r>
              <a:rPr lang="en-IN" sz="1400" dirty="0" smtClean="0"/>
              <a:t> of data packet is 1000bits.</a:t>
            </a:r>
          </a:p>
          <a:p>
            <a:r>
              <a:rPr lang="en-IN" sz="1400" dirty="0" smtClean="0"/>
              <a:t>E </a:t>
            </a:r>
            <a:r>
              <a:rPr lang="en-IN" sz="1400" dirty="0" err="1" smtClean="0"/>
              <a:t>elec</a:t>
            </a:r>
            <a:r>
              <a:rPr lang="en-IN" sz="1400" dirty="0" smtClean="0"/>
              <a:t> has a value of 50 PJ/bits/m^2. The cumulative value of the total energy per cycle of movement of head/collector is taken into consideration.</a:t>
            </a:r>
          </a:p>
          <a:p>
            <a:r>
              <a:rPr lang="en-IN" sz="1400" dirty="0" smtClean="0"/>
              <a:t>Residual energy of the sensors have been calculated to determine the exhausted  nodes sensors.</a:t>
            </a:r>
          </a:p>
          <a:p>
            <a:r>
              <a:rPr lang="en-IN" sz="1400" dirty="0" smtClean="0"/>
              <a:t>Value of k determines the degree of efficiency of the sensor network and also clustering may produce results  which are not optimal. However in long run this algorithm provides optimal solution for large cases and better efficiency than grid based partitioning.</a:t>
            </a:r>
          </a:p>
          <a:p>
            <a:r>
              <a:rPr lang="en-IN" sz="1400" dirty="0" smtClean="0"/>
              <a:t>The head /collector collects data from the sensors in a cluster and inquires a latency time from travelling from one node to next intra cluster and also latency between inter cluster transmission.</a:t>
            </a:r>
            <a:endParaRPr lang="en-IN" sz="1400" dirty="0"/>
          </a:p>
        </p:txBody>
      </p:sp>
      <p:sp>
        <p:nvSpPr>
          <p:cNvPr id="7" name="Title 6"/>
          <p:cNvSpPr>
            <a:spLocks noGrp="1"/>
          </p:cNvSpPr>
          <p:nvPr>
            <p:ph type="title"/>
          </p:nvPr>
        </p:nvSpPr>
        <p:spPr/>
        <p:txBody>
          <a:bodyPr>
            <a:normAutofit fontScale="90000"/>
          </a:bodyPr>
          <a:lstStyle/>
          <a:p>
            <a:r>
              <a:rPr lang="en-IN" dirty="0" smtClean="0"/>
              <a:t>Clustering In Wireless Sensor                			Networks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sz="1400" dirty="0" smtClean="0"/>
              <a:t>Wireless sensor network (WSN) refers to a group of spatially dispersed and dedicated sensors for monitoring and recording the physical conditions of the environment and organizing the collected data at a central location. WSNs measure environmental conditions like temperature, sound, pollution levels, humidity, wind, and so on. Sensor nodes sense the area and send sensed data to base station via single or multi hop communication. Due to the small size and low cost of the sensor nodes, they have a very rapid and large application area like military surveillance, environment monitoring, agriculture, health monitoring, etc. </a:t>
            </a:r>
            <a:endParaRPr lang="en-IN" sz="1400" dirty="0" smtClean="0"/>
          </a:p>
          <a:p>
            <a:r>
              <a:rPr lang="en-US" sz="1400" dirty="0" smtClean="0"/>
              <a:t>Sensor nodes once deployed in field work unattended. They are highly resource constrained as they have limited processing speed, storage capacity and energy in their on-board battery. All processing done by sensor nodes (sensing, data processing and data communication) is energy consuming. The scarce energy resource and the harsh environmental conditions make replacement or recharging of the battery practically impossible in certain situations like battle field, volcano detection and deep-sea sensing. Thus, energy efficiency of nodes is a key design issue for wireless sensor networks. </a:t>
            </a:r>
            <a:endParaRPr lang="en-IN" sz="1400" dirty="0" smtClean="0"/>
          </a:p>
          <a:p>
            <a:endParaRPr lang="en-IN" sz="1400" dirty="0"/>
          </a:p>
        </p:txBody>
      </p:sp>
      <p:sp>
        <p:nvSpPr>
          <p:cNvPr id="7" name="Title 6"/>
          <p:cNvSpPr>
            <a:spLocks noGrp="1"/>
          </p:cNvSpPr>
          <p:nvPr>
            <p:ph type="title"/>
          </p:nvPr>
        </p:nvSpPr>
        <p:spPr/>
        <p:txBody>
          <a:bodyPr>
            <a:normAutofit fontScale="90000"/>
          </a:bodyPr>
          <a:lstStyle/>
          <a:p>
            <a:r>
              <a:rPr lang="en-IN" dirty="0" smtClean="0"/>
              <a:t>Introduction</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lvl="0"/>
            <a:r>
              <a:rPr lang="en-US" sz="1400" dirty="0" smtClean="0"/>
              <a:t>Sensor nodes are densely deployed. So multiple sensors are deployed to measure the same or similar physical phenomenon.</a:t>
            </a:r>
            <a:endParaRPr lang="en-IN" sz="1400" dirty="0" smtClean="0"/>
          </a:p>
          <a:p>
            <a:pPr lvl="0"/>
            <a:r>
              <a:rPr lang="en-US" sz="1400" dirty="0" smtClean="0"/>
              <a:t>Sensor nodes are prone to failure because of battery exhaustion and harsh environmental conditions.</a:t>
            </a:r>
            <a:endParaRPr lang="en-IN" sz="1400" dirty="0" smtClean="0"/>
          </a:p>
          <a:p>
            <a:pPr lvl="0"/>
            <a:r>
              <a:rPr lang="en-US" sz="1400" dirty="0" smtClean="0"/>
              <a:t>Node failure often changes the topology of a sensor network.</a:t>
            </a:r>
            <a:endParaRPr lang="en-IN" sz="1400" dirty="0" smtClean="0"/>
          </a:p>
          <a:p>
            <a:pPr lvl="0"/>
            <a:r>
              <a:rPr lang="en-US" sz="1400" dirty="0" smtClean="0"/>
              <a:t>Communication failures are also a critical issue in WSN.</a:t>
            </a:r>
            <a:endParaRPr lang="en-IN" sz="1400" dirty="0" smtClean="0"/>
          </a:p>
          <a:p>
            <a:pPr lvl="0"/>
            <a:r>
              <a:rPr lang="en-US" sz="1400" dirty="0" smtClean="0"/>
              <a:t>Due to small size, sensor nodes are limited in power, computational capabilities and memory.</a:t>
            </a:r>
            <a:endParaRPr lang="en-IN" sz="1400" dirty="0" smtClean="0"/>
          </a:p>
          <a:p>
            <a:r>
              <a:rPr lang="en-US" sz="1400" dirty="0" smtClean="0"/>
              <a:t>The sensors with limited power can also be harnessed using a modified approach of grid based or cluster based system which uses median/</a:t>
            </a:r>
            <a:r>
              <a:rPr lang="en-US" sz="1400" dirty="0" err="1" smtClean="0"/>
              <a:t>centroid</a:t>
            </a:r>
            <a:r>
              <a:rPr lang="en-US" sz="1400" dirty="0" smtClean="0"/>
              <a:t> analysis</a:t>
            </a:r>
          </a:p>
          <a:p>
            <a:r>
              <a:rPr lang="en-US" sz="1400" b="1" dirty="0" smtClean="0"/>
              <a:t> </a:t>
            </a:r>
            <a:r>
              <a:rPr lang="en-US" sz="1400" dirty="0" smtClean="0"/>
              <a:t>The objective of the clustering is to reduce the overhead of the collector in carrying data from  one cluster and to reduce the loss of energy in the other cluster.</a:t>
            </a:r>
          </a:p>
          <a:p>
            <a:r>
              <a:rPr lang="en-US" sz="1400" dirty="0" smtClean="0"/>
              <a:t>It has widespread applications: healthcare monitoring, air pollution monitoring, area monitoring , forest fire </a:t>
            </a:r>
            <a:r>
              <a:rPr lang="en-US" sz="1400" dirty="0" err="1" smtClean="0"/>
              <a:t>detection,landslide</a:t>
            </a:r>
            <a:r>
              <a:rPr lang="en-US" sz="1400" dirty="0" smtClean="0"/>
              <a:t> detection, natural hazard detection.</a:t>
            </a:r>
            <a:endParaRPr lang="en-IN" sz="1400" dirty="0" smtClean="0"/>
          </a:p>
          <a:p>
            <a:endParaRPr lang="en-IN" sz="1400" dirty="0"/>
          </a:p>
        </p:txBody>
      </p:sp>
      <p:sp>
        <p:nvSpPr>
          <p:cNvPr id="7" name="Title 6"/>
          <p:cNvSpPr>
            <a:spLocks noGrp="1"/>
          </p:cNvSpPr>
          <p:nvPr>
            <p:ph type="title"/>
          </p:nvPr>
        </p:nvSpPr>
        <p:spPr/>
        <p:txBody>
          <a:bodyPr>
            <a:normAutofit fontScale="90000"/>
          </a:bodyPr>
          <a:lstStyle/>
          <a:p>
            <a:r>
              <a:rPr lang="en-IN" dirty="0" smtClean="0"/>
              <a:t>Objective of Clustering Based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IN" sz="1400" dirty="0" smtClean="0"/>
              <a:t>Wireless sensor networks have several algorithms for optimisation .One such algorithm is the k means algorithm which induces a partitioning of cluster based on exhaustive iteration.</a:t>
            </a:r>
          </a:p>
          <a:p>
            <a:r>
              <a:rPr lang="en-IN" sz="1400" dirty="0" smtClean="0"/>
              <a:t>K means is a machine learning algorithm which uses to partition sensors in to nearest cluster with the help of nearest Euclidean mean distance between the initial k </a:t>
            </a:r>
            <a:r>
              <a:rPr lang="en-IN" sz="1400" dirty="0" err="1" smtClean="0"/>
              <a:t>centroids</a:t>
            </a:r>
            <a:r>
              <a:rPr lang="en-IN" sz="1400" dirty="0" smtClean="0"/>
              <a:t> and the sensors.</a:t>
            </a:r>
          </a:p>
          <a:p>
            <a:r>
              <a:rPr lang="en-IN" sz="1400" dirty="0" smtClean="0"/>
              <a:t>After addition of sensors into the cluster the average Euclidean distance values and K means is subsequently added again to modify the updated values.</a:t>
            </a:r>
          </a:p>
          <a:p>
            <a:r>
              <a:rPr lang="en-IN" sz="1400" dirty="0" smtClean="0"/>
              <a:t>The value of k depends on the user and more partitioning implies dividing the segment into multiple clusters with varying latency times</a:t>
            </a:r>
          </a:p>
          <a:p>
            <a:r>
              <a:rPr lang="en-IN" sz="1400" dirty="0" smtClean="0"/>
              <a:t>The optimal partitioning algorithm implies that larger latency sensors should be kept into a fixed partition/ cluster before moving to another cluster. The greater the value of k the less the number of sensors in each cluster. This causes an overhead of travel time by the head but it simplifies the overall energy loss and data is received more.</a:t>
            </a:r>
          </a:p>
          <a:p>
            <a:r>
              <a:rPr lang="en-IN" sz="1400" dirty="0" smtClean="0"/>
              <a:t>In case k tends to infinite for large samples the model simplifies as a single sensor grid based model. </a:t>
            </a:r>
            <a:endParaRPr lang="en-IN" sz="1400" dirty="0"/>
          </a:p>
        </p:txBody>
      </p:sp>
      <p:sp>
        <p:nvSpPr>
          <p:cNvPr id="7" name="Title 6"/>
          <p:cNvSpPr>
            <a:spLocks noGrp="1"/>
          </p:cNvSpPr>
          <p:nvPr>
            <p:ph type="title"/>
          </p:nvPr>
        </p:nvSpPr>
        <p:spPr/>
        <p:txBody>
          <a:bodyPr>
            <a:normAutofit fontScale="90000"/>
          </a:bodyPr>
          <a:lstStyle/>
          <a:p>
            <a:r>
              <a:rPr lang="en-IN" dirty="0" smtClean="0"/>
              <a:t>K Means Algorithm for Clustering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IN" sz="1400" dirty="0" smtClean="0"/>
              <a:t>The k means algorithm provides a sub-optimal  clustering </a:t>
            </a:r>
            <a:r>
              <a:rPr lang="en-IN" sz="1400" dirty="0" err="1" smtClean="0"/>
              <a:t>method.However</a:t>
            </a:r>
            <a:r>
              <a:rPr lang="en-IN" sz="1400" dirty="0" smtClean="0"/>
              <a:t> it may be such that the clusters so formed have large </a:t>
            </a:r>
            <a:r>
              <a:rPr lang="en-IN" sz="1400" dirty="0" err="1" smtClean="0"/>
              <a:t>intercluster</a:t>
            </a:r>
            <a:r>
              <a:rPr lang="en-IN" sz="1400" dirty="0" smtClean="0"/>
              <a:t> distances which may lead to </a:t>
            </a:r>
            <a:r>
              <a:rPr lang="en-IN" sz="1400" dirty="0" err="1" smtClean="0"/>
              <a:t>breakdoqn</a:t>
            </a:r>
            <a:r>
              <a:rPr lang="en-IN" sz="1400" dirty="0" smtClean="0"/>
              <a:t> of the collector head while moving from one cluster to next.</a:t>
            </a:r>
          </a:p>
          <a:p>
            <a:r>
              <a:rPr lang="en-IN" sz="1400" dirty="0" smtClean="0"/>
              <a:t>Without optimised motion algorithms for path selection which are NP hard, the collector in sequential search of clusters may result in starvation of some clusters and </a:t>
            </a:r>
            <a:r>
              <a:rPr lang="en-IN" sz="1400" dirty="0" err="1" smtClean="0"/>
              <a:t>overdraining</a:t>
            </a:r>
            <a:r>
              <a:rPr lang="en-IN" sz="1400" dirty="0" smtClean="0"/>
              <a:t> of some clusters.</a:t>
            </a:r>
          </a:p>
          <a:p>
            <a:r>
              <a:rPr lang="en-IN" sz="1400" dirty="0" smtClean="0"/>
              <a:t>Euler and Hamilton paths are such algorithms based to optimise the path of motion of the collector.</a:t>
            </a:r>
          </a:p>
          <a:p>
            <a:r>
              <a:rPr lang="en-IN" sz="1400" dirty="0" smtClean="0"/>
              <a:t>Taking into consideration Euler graph the ,</a:t>
            </a:r>
            <a:r>
              <a:rPr lang="en-IN" sz="1400" dirty="0" err="1" smtClean="0"/>
              <a:t>gaph</a:t>
            </a:r>
            <a:r>
              <a:rPr lang="en-IN" sz="1400" dirty="0" smtClean="0"/>
              <a:t> has a Euler path if number of odd degree vertices are 0 and is </a:t>
            </a:r>
            <a:r>
              <a:rPr lang="en-IN" sz="1400" dirty="0" err="1" smtClean="0"/>
              <a:t>semieulerian</a:t>
            </a:r>
            <a:r>
              <a:rPr lang="en-IN" sz="1400" dirty="0" smtClean="0"/>
              <a:t> if it has 2 odd </a:t>
            </a:r>
            <a:r>
              <a:rPr lang="en-IN" sz="1400" dirty="0" err="1" smtClean="0"/>
              <a:t>degress</a:t>
            </a:r>
            <a:r>
              <a:rPr lang="en-IN" sz="1400" dirty="0" smtClean="0"/>
              <a:t>.</a:t>
            </a:r>
          </a:p>
          <a:p>
            <a:r>
              <a:rPr lang="en-IN" sz="1400" dirty="0" smtClean="0"/>
              <a:t>The Euler path /circuit optimised the path as in the fact that it runs a depth first search subroutine and checks for strongly connected components in between the nodes/sensors.</a:t>
            </a:r>
          </a:p>
          <a:p>
            <a:r>
              <a:rPr lang="en-IN" sz="1400" dirty="0" smtClean="0"/>
              <a:t>Since the circuit is closed, there exits an optimal solution if all the sensors in a cluster are within a given threshold range .Beyond that range the graph is not feasible and will not have connected component to form a </a:t>
            </a:r>
            <a:r>
              <a:rPr lang="en-IN" sz="1400" dirty="0" err="1" smtClean="0"/>
              <a:t>euler</a:t>
            </a:r>
            <a:r>
              <a:rPr lang="en-IN" sz="1400" dirty="0" smtClean="0"/>
              <a:t>/Hamilton /Circular </a:t>
            </a:r>
            <a:r>
              <a:rPr lang="en-IN" sz="1400" dirty="0" err="1" smtClean="0"/>
              <a:t>sim</a:t>
            </a:r>
            <a:r>
              <a:rPr lang="en-IN" sz="1400" dirty="0" smtClean="0"/>
              <a:t>[</a:t>
            </a:r>
            <a:r>
              <a:rPr lang="en-IN" sz="1400" dirty="0" err="1" smtClean="0"/>
              <a:t>ple</a:t>
            </a:r>
            <a:r>
              <a:rPr lang="en-IN" sz="1400" dirty="0" smtClean="0"/>
              <a:t> tour.</a:t>
            </a:r>
          </a:p>
        </p:txBody>
      </p:sp>
      <p:sp>
        <p:nvSpPr>
          <p:cNvPr id="7" name="Title 6"/>
          <p:cNvSpPr>
            <a:spLocks noGrp="1"/>
          </p:cNvSpPr>
          <p:nvPr>
            <p:ph type="title"/>
          </p:nvPr>
        </p:nvSpPr>
        <p:spPr/>
        <p:txBody>
          <a:bodyPr/>
          <a:lstStyle/>
          <a:p>
            <a:r>
              <a:rPr lang="en-IN" dirty="0" smtClean="0"/>
              <a:t>Euler Path in Cluster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IN" sz="1400" dirty="0" smtClean="0"/>
              <a:t>Intra cluster analysis uses the following calculations:</a:t>
            </a:r>
          </a:p>
          <a:p>
            <a:r>
              <a:rPr lang="en-IN" sz="1400" dirty="0" smtClean="0"/>
              <a:t>Packet information rate =X     Channel capacity= R and </a:t>
            </a:r>
            <a:r>
              <a:rPr lang="en-IN" sz="1400" dirty="0" err="1" smtClean="0"/>
              <a:t>lennth</a:t>
            </a:r>
            <a:r>
              <a:rPr lang="en-IN" sz="1400" dirty="0" smtClean="0"/>
              <a:t> of data packet=L .For X rate the total packet information rate =X*(L/R).</a:t>
            </a:r>
          </a:p>
          <a:p>
            <a:r>
              <a:rPr lang="en-IN" sz="1400" dirty="0" smtClean="0"/>
              <a:t>Initial energy of each nodes/sensors are calculated as 5-10 J .</a:t>
            </a:r>
          </a:p>
          <a:p>
            <a:r>
              <a:rPr lang="en-IN" sz="1400" dirty="0" smtClean="0"/>
              <a:t>After each sensor provides data to the collector ,it reduces its energy given by total energy- (</a:t>
            </a:r>
            <a:r>
              <a:rPr lang="en-IN" sz="1400" dirty="0" err="1" smtClean="0"/>
              <a:t>Eamp</a:t>
            </a:r>
            <a:r>
              <a:rPr lang="en-IN" sz="1400" dirty="0" smtClean="0"/>
              <a:t> +Eel *l*d*d) .This is called residual energy.</a:t>
            </a:r>
          </a:p>
          <a:p>
            <a:r>
              <a:rPr lang="en-IN" sz="1400" dirty="0" err="1" smtClean="0"/>
              <a:t>Eamp</a:t>
            </a:r>
            <a:r>
              <a:rPr lang="en-IN" sz="1400" dirty="0" smtClean="0"/>
              <a:t> =10-100PJ/bits/m^2 Eel=50nJ/</a:t>
            </a:r>
            <a:r>
              <a:rPr lang="en-IN" sz="1400" dirty="0" err="1" smtClean="0"/>
              <a:t>bit.Tha</a:t>
            </a:r>
            <a:r>
              <a:rPr lang="en-IN" sz="1400" dirty="0" smtClean="0"/>
              <a:t> packet generation rate is a constant having an average value of 0.02 packet/sec</a:t>
            </a:r>
          </a:p>
          <a:p>
            <a:r>
              <a:rPr lang="en-IN" sz="1400" dirty="0" smtClean="0"/>
              <a:t>The speed of the mobile data collector or head is taken as a constant =20m/s.</a:t>
            </a:r>
          </a:p>
          <a:p>
            <a:r>
              <a:rPr lang="en-IN" sz="1400" dirty="0" smtClean="0"/>
              <a:t>Inside the cluster another optimised Euler circuit is created taking in to consideration sensor energy levels and </a:t>
            </a:r>
            <a:r>
              <a:rPr lang="en-IN" sz="1400" dirty="0" err="1" smtClean="0"/>
              <a:t>centroid</a:t>
            </a:r>
            <a:r>
              <a:rPr lang="en-IN" sz="1400" dirty="0" smtClean="0"/>
              <a:t> distance and data generation rate.</a:t>
            </a:r>
          </a:p>
          <a:p>
            <a:r>
              <a:rPr lang="en-IN" sz="1400" dirty="0" smtClean="0"/>
              <a:t>In the meantime collector services a sensor other sensors gather more information at  a rate which changes dynamically.</a:t>
            </a:r>
          </a:p>
          <a:p>
            <a:r>
              <a:rPr lang="en-IN" sz="1400" dirty="0" smtClean="0"/>
              <a:t>Intra cluster </a:t>
            </a:r>
            <a:r>
              <a:rPr lang="en-IN" sz="1400" dirty="0" err="1" smtClean="0"/>
              <a:t>ltency</a:t>
            </a:r>
            <a:r>
              <a:rPr lang="en-IN" sz="1400" dirty="0" smtClean="0"/>
              <a:t> is the time in seconds which results from moving the head from one sensor to another.</a:t>
            </a:r>
            <a:endParaRPr lang="en-IN" sz="1400" dirty="0"/>
          </a:p>
        </p:txBody>
      </p:sp>
      <p:sp>
        <p:nvSpPr>
          <p:cNvPr id="7" name="Title 6"/>
          <p:cNvSpPr>
            <a:spLocks noGrp="1"/>
          </p:cNvSpPr>
          <p:nvPr>
            <p:ph type="title"/>
          </p:nvPr>
        </p:nvSpPr>
        <p:spPr/>
        <p:txBody>
          <a:bodyPr>
            <a:normAutofit fontScale="90000"/>
          </a:bodyPr>
          <a:lstStyle/>
          <a:p>
            <a:r>
              <a:rPr lang="en-IN" dirty="0" smtClean="0"/>
              <a:t>Methods of Intra cluster Analysis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IN" sz="1400" dirty="0" smtClean="0"/>
              <a:t>Inter cluster analysis uses intra cluster analysis as a subroutine.</a:t>
            </a:r>
          </a:p>
          <a:p>
            <a:r>
              <a:rPr lang="en-IN" sz="1400" dirty="0" smtClean="0"/>
              <a:t>Each  Euler graph which contains distinct clusters are used </a:t>
            </a:r>
            <a:r>
              <a:rPr lang="en-IN" sz="1400" dirty="0" err="1" smtClean="0"/>
              <a:t>separately.Inside</a:t>
            </a:r>
            <a:r>
              <a:rPr lang="en-IN" sz="1400" dirty="0" smtClean="0"/>
              <a:t> each cluster intra cluster data </a:t>
            </a:r>
            <a:r>
              <a:rPr lang="en-IN" sz="1400" dirty="0" err="1" smtClean="0"/>
              <a:t>collection,and</a:t>
            </a:r>
            <a:r>
              <a:rPr lang="en-IN" sz="1400" dirty="0" smtClean="0"/>
              <a:t> energy calculation, lifetime calculation is done.</a:t>
            </a:r>
          </a:p>
          <a:p>
            <a:r>
              <a:rPr lang="en-IN" sz="1400" dirty="0" smtClean="0"/>
              <a:t>In addition to the intra cluster </a:t>
            </a:r>
            <a:r>
              <a:rPr lang="en-IN" sz="1400" dirty="0" err="1" smtClean="0"/>
              <a:t>analysis,a</a:t>
            </a:r>
            <a:r>
              <a:rPr lang="en-IN" sz="1400" dirty="0" smtClean="0"/>
              <a:t> new latency time or transmission time is taken into consideration which is the time lag between movement of collector head to another cluster.</a:t>
            </a:r>
          </a:p>
          <a:p>
            <a:r>
              <a:rPr lang="en-IN" sz="1400" dirty="0" smtClean="0"/>
              <a:t>The average data generation of two clusters are different as two clusters may have uneven number of sensors given by X*(L/R)*N where N is the number of sensors.</a:t>
            </a:r>
          </a:p>
          <a:p>
            <a:r>
              <a:rPr lang="en-IN" sz="1400" dirty="0" smtClean="0"/>
              <a:t>The time taken for the collector to travel from one cluster to another is also used by members of another cluster to gather more information.</a:t>
            </a:r>
          </a:p>
          <a:p>
            <a:r>
              <a:rPr lang="en-IN" sz="1400" dirty="0" smtClean="0"/>
              <a:t>Information is gathered as long as the energy of sensors in the cluster does not go below 0 .If majority of the sensors gets exhausted in a cluster the cluster is removed from the multi –graph and the number of graphs in the multi-graph architecture is reduced.</a:t>
            </a:r>
          </a:p>
          <a:p>
            <a:r>
              <a:rPr lang="en-IN" sz="1400" dirty="0" smtClean="0"/>
              <a:t>In between the clusters the energy calculations is done and the cycle occurs in circular manner so that each sensor waits for a fixed amount of time initially before it sends its data to the collector.</a:t>
            </a:r>
          </a:p>
          <a:p>
            <a:r>
              <a:rPr lang="en-IN" sz="1400" dirty="0" smtClean="0"/>
              <a:t>However if a cluster collapses a new cluster formation k means algorithm is applied  to generate new multi-graph architecture.</a:t>
            </a:r>
            <a:endParaRPr lang="en-IN" sz="1400" dirty="0"/>
          </a:p>
        </p:txBody>
      </p:sp>
      <p:sp>
        <p:nvSpPr>
          <p:cNvPr id="7" name="Title 6"/>
          <p:cNvSpPr>
            <a:spLocks noGrp="1"/>
          </p:cNvSpPr>
          <p:nvPr>
            <p:ph type="title"/>
          </p:nvPr>
        </p:nvSpPr>
        <p:spPr/>
        <p:txBody>
          <a:bodyPr>
            <a:normAutofit fontScale="90000"/>
          </a:bodyPr>
          <a:lstStyle/>
          <a:p>
            <a:r>
              <a:rPr lang="en-IN" dirty="0" smtClean="0"/>
              <a:t>Methods of Inter cluster Analysis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sz="1400" dirty="0" smtClean="0"/>
              <a:t>In this project, algorithms have been proposed for data gathering using a mobile data collector in a cluster-based wireless sensor network to improve the lifetime and latency. The clusters are generated by k means are further optimized by applying k means when a node sensor dies .This leads to greater output of data and longevity as the edge from the graph containing dead nodes are removed ,which changes overall k means by reducing it. However k means may not always give optimal solution as it is an unsupervised model and in NP hard .Computational algorithms like Travelling Salesman Problem and modified distribution method /assignment method algorithms may offer better solutions than k means. Another algorithm called K nearest neighbors can be also be used. The main topic also lies in identifying if Euler tour always gives sufficient path which is always optimized. Since we are considering sensor nodes in the vicinity of each other and clustering them with k means and creating the graph, there also lies an exclusion of the fact that there may not be a constructive graph to work upon as there may be nodes which are sufficiently further from each other to form a graph.</a:t>
            </a:r>
            <a:endParaRPr lang="en-IN" sz="1400" dirty="0" smtClean="0"/>
          </a:p>
          <a:p>
            <a:endParaRPr lang="en-IN" sz="1400" dirty="0"/>
          </a:p>
        </p:txBody>
      </p:sp>
      <p:sp>
        <p:nvSpPr>
          <p:cNvPr id="7" name="Title 6"/>
          <p:cNvSpPr>
            <a:spLocks noGrp="1"/>
          </p:cNvSpPr>
          <p:nvPr>
            <p:ph type="title"/>
          </p:nvPr>
        </p:nvSpPr>
        <p:spPr/>
        <p:txBody>
          <a:bodyPr>
            <a:normAutofit/>
          </a:bodyPr>
          <a:lstStyle/>
          <a:p>
            <a:r>
              <a:rPr lang="en-IN" dirty="0" smtClean="0"/>
              <a:t>Conclusion</a:t>
            </a:r>
            <a:endParaRPr lang="en-IN" dirty="0"/>
          </a:p>
        </p:txBody>
      </p:sp>
      <p:pic>
        <p:nvPicPr>
          <p:cNvPr id="4" name="Picture 3" descr="download.png"/>
          <p:cNvPicPr>
            <a:picLocks noChangeAspect="1"/>
          </p:cNvPicPr>
          <p:nvPr/>
        </p:nvPicPr>
        <p:blipFill>
          <a:blip r:embed="rId2"/>
          <a:stretch>
            <a:fillRect/>
          </a:stretch>
        </p:blipFill>
        <p:spPr>
          <a:xfrm>
            <a:off x="3428992" y="4714875"/>
            <a:ext cx="2143125" cy="21431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TotalTime>
  <Words>1389</Words>
  <Application>Microsoft Office PowerPoint</Application>
  <PresentationFormat>On-screen Show (4:3)</PresentationFormat>
  <Paragraphs>64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Mobile Data Collector Based Data Gathering Technique in a Cluster Based Sensor Network   </vt:lpstr>
      <vt:lpstr>Clustering In Wireless Sensor                   Networks</vt:lpstr>
      <vt:lpstr>Introduction </vt:lpstr>
      <vt:lpstr>Objective of Clustering Based Approach</vt:lpstr>
      <vt:lpstr>K Means Algorithm for Clustering</vt:lpstr>
      <vt:lpstr>Euler Path in Cluster</vt:lpstr>
      <vt:lpstr>Methods of Intra cluster Analysis</vt:lpstr>
      <vt:lpstr>Methods of Inter cluster Analysis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In Wireless Sensor                   Networks</dc:title>
  <dc:creator>User</dc:creator>
  <cp:lastModifiedBy>User</cp:lastModifiedBy>
  <cp:revision>6</cp:revision>
  <dcterms:created xsi:type="dcterms:W3CDTF">2018-12-09T17:06:05Z</dcterms:created>
  <dcterms:modified xsi:type="dcterms:W3CDTF">2018-12-09T18:01:16Z</dcterms:modified>
</cp:coreProperties>
</file>