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8" r:id="rId3"/>
    <p:sldId id="258" r:id="rId4"/>
    <p:sldId id="260" r:id="rId5"/>
    <p:sldId id="265" r:id="rId6"/>
    <p:sldId id="264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ACD0-F547-482F-A950-8432250097B5}" type="datetimeFigureOut">
              <a:rPr lang="en-CA" smtClean="0"/>
              <a:t>2019-10-21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4313BE1-927D-4B6F-BD2B-D965A8502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79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ACD0-F547-482F-A950-8432250097B5}" type="datetimeFigureOut">
              <a:rPr lang="en-CA" smtClean="0"/>
              <a:t>2019-10-21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3BE1-927D-4B6F-BD2B-D965A8502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490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ACD0-F547-482F-A950-8432250097B5}" type="datetimeFigureOut">
              <a:rPr lang="en-CA" smtClean="0"/>
              <a:t>2019-10-21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3BE1-927D-4B6F-BD2B-D965A8502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894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ACD0-F547-482F-A950-8432250097B5}" type="datetimeFigureOut">
              <a:rPr lang="en-CA" smtClean="0"/>
              <a:t>2019-10-21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3BE1-927D-4B6F-BD2B-D965A8502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497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13AACD0-F547-482F-A950-8432250097B5}" type="datetimeFigureOut">
              <a:rPr lang="en-CA" smtClean="0"/>
              <a:t>2019-10-21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4313BE1-927D-4B6F-BD2B-D965A8502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90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ACD0-F547-482F-A950-8432250097B5}" type="datetimeFigureOut">
              <a:rPr lang="en-CA" smtClean="0"/>
              <a:t>2019-10-21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3BE1-927D-4B6F-BD2B-D965A8502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5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ACD0-F547-482F-A950-8432250097B5}" type="datetimeFigureOut">
              <a:rPr lang="en-CA" smtClean="0"/>
              <a:t>2019-10-21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3BE1-927D-4B6F-BD2B-D965A8502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310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ACD0-F547-482F-A950-8432250097B5}" type="datetimeFigureOut">
              <a:rPr lang="en-CA" smtClean="0"/>
              <a:t>2019-10-21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3BE1-927D-4B6F-BD2B-D965A8502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20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ACD0-F547-482F-A950-8432250097B5}" type="datetimeFigureOut">
              <a:rPr lang="en-CA" smtClean="0"/>
              <a:t>2019-10-21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3BE1-927D-4B6F-BD2B-D965A8502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47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ACD0-F547-482F-A950-8432250097B5}" type="datetimeFigureOut">
              <a:rPr lang="en-CA" smtClean="0"/>
              <a:t>2019-10-21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3BE1-927D-4B6F-BD2B-D965A8502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33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ACD0-F547-482F-A950-8432250097B5}" type="datetimeFigureOut">
              <a:rPr lang="en-CA" smtClean="0"/>
              <a:t>2019-10-21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3BE1-927D-4B6F-BD2B-D965A8502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710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13AACD0-F547-482F-A950-8432250097B5}" type="datetimeFigureOut">
              <a:rPr lang="en-CA" smtClean="0"/>
              <a:t>2019-10-21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4313BE1-927D-4B6F-BD2B-D965A8502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73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hilash499/NLP/tree/master/Spam%20Detec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" TargetMode="External"/><Relationship Id="rId2" Type="http://schemas.openxmlformats.org/officeDocument/2006/relationships/hyperlink" Target="https://www.msn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A486-4986-4D8D-9131-F6A225412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AB98F-B299-4A93-80EB-6AF4BBC83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703672"/>
          </a:xfrm>
        </p:spPr>
        <p:txBody>
          <a:bodyPr/>
          <a:lstStyle/>
          <a:p>
            <a:endParaRPr lang="en-CA" dirty="0"/>
          </a:p>
          <a:p>
            <a:r>
              <a:rPr lang="en-CA" dirty="0">
                <a:hlinkClick r:id="rId2"/>
              </a:rPr>
              <a:t>https://github.com/abhilash499/NLP/tree/master/Spam%20Detection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5768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7C7B03-BDB4-4BA1-B08A-599D3D4840CA}"/>
              </a:ext>
            </a:extLst>
          </p:cNvPr>
          <p:cNvSpPr txBox="1"/>
          <p:nvPr/>
        </p:nvSpPr>
        <p:spPr>
          <a:xfrm>
            <a:off x="416560" y="507763"/>
            <a:ext cx="6421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cap="all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cap="none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contd.</a:t>
            </a:r>
          </a:p>
          <a:p>
            <a:r>
              <a:rPr lang="en-CA" dirty="0"/>
              <a:t>Data before cleaning: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E5AAF-C1A3-4C27-B161-4F21D3BE3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" y="1338760"/>
            <a:ext cx="11430000" cy="2301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F6FE55-2A20-4939-9D80-730734507801}"/>
              </a:ext>
            </a:extLst>
          </p:cNvPr>
          <p:cNvSpPr txBox="1"/>
          <p:nvPr/>
        </p:nvSpPr>
        <p:spPr>
          <a:xfrm>
            <a:off x="385011" y="3713495"/>
            <a:ext cx="6381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Data after cleaning: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500F04-0E2D-426C-A8CE-2EF1FF35F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175160"/>
            <a:ext cx="11430000" cy="22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34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5C5790-2333-4D0E-B580-AE4E0185EBF0}"/>
              </a:ext>
            </a:extLst>
          </p:cNvPr>
          <p:cNvSpPr txBox="1"/>
          <p:nvPr/>
        </p:nvSpPr>
        <p:spPr>
          <a:xfrm>
            <a:off x="460408" y="244608"/>
            <a:ext cx="1127118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 Get only valid data.</a:t>
            </a:r>
          </a:p>
          <a:p>
            <a:r>
              <a:rPr lang="en-CA" sz="1200" b="1" dirty="0"/>
              <a:t>    data['Articles'] = data['Articles'].apply(lambda x: </a:t>
            </a:r>
            <a:r>
              <a:rPr lang="en-CA" sz="1200" b="1" dirty="0" err="1"/>
              <a:t>BeautifulSoup</a:t>
            </a:r>
            <a:r>
              <a:rPr lang="en-CA" sz="1200" b="1" dirty="0"/>
              <a:t>(x, '</a:t>
            </a:r>
            <a:r>
              <a:rPr lang="en-CA" sz="1200" b="1" dirty="0" err="1"/>
              <a:t>html.parser</a:t>
            </a:r>
            <a:r>
              <a:rPr lang="en-CA" sz="1200" b="1" dirty="0"/>
              <a:t>').</a:t>
            </a:r>
            <a:r>
              <a:rPr lang="en-CA" sz="1200" b="1" dirty="0" err="1"/>
              <a:t>get_text</a:t>
            </a:r>
            <a:r>
              <a:rPr lang="en-CA" sz="1200" b="1" dirty="0"/>
              <a:t>())</a:t>
            </a:r>
          </a:p>
          <a:p>
            <a:endParaRPr lang="en-CA" sz="1200" dirty="0"/>
          </a:p>
          <a:p>
            <a:r>
              <a:rPr lang="en-CA" sz="1200" dirty="0"/>
              <a:t> # Remove all punctuations.</a:t>
            </a:r>
          </a:p>
          <a:p>
            <a:r>
              <a:rPr lang="en-CA" sz="1200" b="1" dirty="0"/>
              <a:t>    data['Articles'] = data['Articles'].</a:t>
            </a:r>
            <a:r>
              <a:rPr lang="en-CA" sz="1200" b="1" dirty="0" err="1"/>
              <a:t>str.replace</a:t>
            </a:r>
            <a:r>
              <a:rPr lang="en-CA" sz="1200" b="1" dirty="0"/>
              <a:t>('[^\w\s]', ' ')</a:t>
            </a:r>
          </a:p>
          <a:p>
            <a:r>
              <a:rPr lang="en-CA" sz="1200" dirty="0"/>
              <a:t>    </a:t>
            </a:r>
          </a:p>
          <a:p>
            <a:r>
              <a:rPr lang="en-CA" sz="1200" dirty="0"/>
              <a:t># Remove all numbers and </a:t>
            </a:r>
            <a:r>
              <a:rPr lang="en-CA" sz="1200" dirty="0" err="1"/>
              <a:t>inbetween</a:t>
            </a:r>
            <a:r>
              <a:rPr lang="en-CA" sz="1200" dirty="0"/>
              <a:t> numbers.</a:t>
            </a:r>
          </a:p>
          <a:p>
            <a:r>
              <a:rPr lang="en-CA" sz="1200" dirty="0"/>
              <a:t>    </a:t>
            </a:r>
            <a:r>
              <a:rPr lang="en-CA" sz="1200" b="1" dirty="0"/>
              <a:t>data['Articles'] = data['Articles'].</a:t>
            </a:r>
            <a:r>
              <a:rPr lang="en-CA" sz="1200" b="1" dirty="0" err="1"/>
              <a:t>str.replace</a:t>
            </a:r>
            <a:r>
              <a:rPr lang="en-CA" sz="1200" b="1" dirty="0"/>
              <a:t>('\w*\d\w*', ' ')</a:t>
            </a:r>
          </a:p>
          <a:p>
            <a:r>
              <a:rPr lang="en-CA" sz="1200" dirty="0"/>
              <a:t>    </a:t>
            </a:r>
          </a:p>
          <a:p>
            <a:r>
              <a:rPr lang="en-CA" sz="1200" dirty="0"/>
              <a:t># Remove all new line characters</a:t>
            </a:r>
          </a:p>
          <a:p>
            <a:r>
              <a:rPr lang="en-CA" sz="1200" dirty="0"/>
              <a:t>    </a:t>
            </a:r>
            <a:r>
              <a:rPr lang="en-CA" sz="1200" b="1" dirty="0"/>
              <a:t>data['Articles'] = data['Articles'].</a:t>
            </a:r>
            <a:r>
              <a:rPr lang="en-CA" sz="1200" b="1" dirty="0" err="1"/>
              <a:t>str.replace</a:t>
            </a:r>
            <a:r>
              <a:rPr lang="en-CA" sz="1200" b="1" dirty="0"/>
              <a:t>('\s+', ' ')</a:t>
            </a:r>
          </a:p>
          <a:p>
            <a:r>
              <a:rPr lang="en-CA" sz="1200" dirty="0"/>
              <a:t>    </a:t>
            </a:r>
          </a:p>
          <a:p>
            <a:r>
              <a:rPr lang="en-CA" sz="1200" dirty="0"/>
              <a:t># Lower all values.</a:t>
            </a:r>
          </a:p>
          <a:p>
            <a:r>
              <a:rPr lang="en-CA" sz="1200" b="1" dirty="0"/>
              <a:t>    data['Articles'] = data['Articles'].apply(lambda x: ' '.join(</a:t>
            </a:r>
            <a:r>
              <a:rPr lang="en-CA" sz="1200" b="1" dirty="0" err="1"/>
              <a:t>x.lower</a:t>
            </a:r>
            <a:r>
              <a:rPr lang="en-CA" sz="1200" b="1" dirty="0"/>
              <a:t>() for x in </a:t>
            </a:r>
            <a:r>
              <a:rPr lang="en-CA" sz="1200" b="1" dirty="0" err="1"/>
              <a:t>x.split</a:t>
            </a:r>
            <a:r>
              <a:rPr lang="en-CA" sz="1200" b="1" dirty="0"/>
              <a:t>())) </a:t>
            </a:r>
          </a:p>
          <a:p>
            <a:r>
              <a:rPr lang="en-CA" sz="1200" dirty="0"/>
              <a:t>    </a:t>
            </a:r>
          </a:p>
          <a:p>
            <a:r>
              <a:rPr lang="en-CA" sz="1200" dirty="0"/>
              <a:t># Remove stop words.</a:t>
            </a:r>
          </a:p>
          <a:p>
            <a:r>
              <a:rPr lang="en-CA" sz="1200" dirty="0"/>
              <a:t>    </a:t>
            </a:r>
            <a:r>
              <a:rPr lang="en-CA" sz="1200" b="1" dirty="0"/>
              <a:t>data['Articles'] = data['Articles'].apply(lambda x: ' '.join(x for x in </a:t>
            </a:r>
            <a:r>
              <a:rPr lang="en-CA" sz="1200" b="1" dirty="0" err="1"/>
              <a:t>x.split</a:t>
            </a:r>
            <a:r>
              <a:rPr lang="en-CA" sz="1200" b="1" dirty="0"/>
              <a:t>() if x not in </a:t>
            </a:r>
            <a:r>
              <a:rPr lang="en-CA" sz="1200" b="1" dirty="0" err="1"/>
              <a:t>stopwords</a:t>
            </a:r>
            <a:r>
              <a:rPr lang="en-CA" sz="1200" b="1" dirty="0"/>
              <a:t>))</a:t>
            </a:r>
          </a:p>
          <a:p>
            <a:r>
              <a:rPr lang="en-CA" sz="1200" dirty="0"/>
              <a:t>    </a:t>
            </a:r>
          </a:p>
          <a:p>
            <a:r>
              <a:rPr lang="en-CA" sz="1200" dirty="0"/>
              <a:t># Remove underscores if any - Added after EDA.    </a:t>
            </a:r>
          </a:p>
          <a:p>
            <a:r>
              <a:rPr lang="en-CA" sz="1200" dirty="0"/>
              <a:t>    </a:t>
            </a:r>
            <a:r>
              <a:rPr lang="en-CA" sz="1200" b="1" dirty="0"/>
              <a:t>data['Articles'] = data['Articles'].apply(lambda x: ' '.join(</a:t>
            </a:r>
            <a:r>
              <a:rPr lang="en-CA" sz="1200" b="1" dirty="0" err="1"/>
              <a:t>x.replace</a:t>
            </a:r>
            <a:r>
              <a:rPr lang="en-CA" sz="1200" b="1" dirty="0"/>
              <a:t>('_', ' ') for x in </a:t>
            </a:r>
            <a:r>
              <a:rPr lang="en-CA" sz="1200" b="1" dirty="0" err="1"/>
              <a:t>x.split</a:t>
            </a:r>
            <a:r>
              <a:rPr lang="en-CA" sz="1200" b="1" dirty="0"/>
              <a:t>()))</a:t>
            </a:r>
          </a:p>
          <a:p>
            <a:r>
              <a:rPr lang="en-CA" sz="1200" dirty="0"/>
              <a:t>    </a:t>
            </a:r>
          </a:p>
          <a:p>
            <a:r>
              <a:rPr lang="en-CA" sz="1200" dirty="0"/>
              <a:t># Remove junk words with </a:t>
            </a:r>
            <a:r>
              <a:rPr lang="en-CA" sz="1200" dirty="0" err="1"/>
              <a:t>lenght</a:t>
            </a:r>
            <a:r>
              <a:rPr lang="en-CA" sz="1200" dirty="0"/>
              <a:t> less than 2.</a:t>
            </a:r>
          </a:p>
          <a:p>
            <a:r>
              <a:rPr lang="en-CA" sz="1200" dirty="0"/>
              <a:t>    </a:t>
            </a:r>
            <a:r>
              <a:rPr lang="en-CA" sz="1200" b="1" dirty="0"/>
              <a:t>data['Articles'] = data['Articles'].apply(lambda x: ' '.join(x for x in </a:t>
            </a:r>
            <a:r>
              <a:rPr lang="en-CA" sz="1200" b="1" dirty="0" err="1"/>
              <a:t>x.split</a:t>
            </a:r>
            <a:r>
              <a:rPr lang="en-CA" sz="1200" b="1" dirty="0"/>
              <a:t>() if </a:t>
            </a:r>
            <a:r>
              <a:rPr lang="en-CA" sz="1200" b="1" dirty="0" err="1"/>
              <a:t>len</a:t>
            </a:r>
            <a:r>
              <a:rPr lang="en-CA" sz="1200" b="1" dirty="0"/>
              <a:t>(x)&gt;2))</a:t>
            </a:r>
          </a:p>
          <a:p>
            <a:endParaRPr lang="en-CA" sz="1200" dirty="0"/>
          </a:p>
          <a:p>
            <a:r>
              <a:rPr lang="en-CA" sz="1200" dirty="0"/>
              <a:t># Remove all words that </a:t>
            </a:r>
            <a:r>
              <a:rPr lang="en-CA" sz="1200" dirty="0" err="1"/>
              <a:t>occure</a:t>
            </a:r>
            <a:r>
              <a:rPr lang="en-CA" sz="1200" dirty="0"/>
              <a:t> less </a:t>
            </a:r>
            <a:r>
              <a:rPr lang="en-CA" sz="1200" dirty="0" err="1"/>
              <a:t>tha</a:t>
            </a:r>
            <a:r>
              <a:rPr lang="en-CA" sz="1200" dirty="0"/>
              <a:t> 5 times in full data provided for cleaning.</a:t>
            </a:r>
          </a:p>
          <a:p>
            <a:r>
              <a:rPr lang="en-CA" sz="1200" dirty="0"/>
              <a:t>    </a:t>
            </a:r>
            <a:r>
              <a:rPr lang="en-CA" sz="1200" b="1" dirty="0" err="1"/>
              <a:t>freq</a:t>
            </a:r>
            <a:r>
              <a:rPr lang="en-CA" sz="1200" b="1" dirty="0"/>
              <a:t> = </a:t>
            </a:r>
            <a:r>
              <a:rPr lang="en-CA" sz="1200" b="1" dirty="0" err="1"/>
              <a:t>pd.Series</a:t>
            </a:r>
            <a:r>
              <a:rPr lang="en-CA" sz="1200" b="1" dirty="0"/>
              <a:t>(' '.join(data['Articles']).split()).</a:t>
            </a:r>
            <a:r>
              <a:rPr lang="en-CA" sz="1200" b="1" dirty="0" err="1"/>
              <a:t>value_counts</a:t>
            </a:r>
            <a:r>
              <a:rPr lang="en-CA" sz="1200" b="1" dirty="0"/>
              <a:t>()</a:t>
            </a:r>
          </a:p>
          <a:p>
            <a:r>
              <a:rPr lang="en-CA" sz="1200" b="1" dirty="0"/>
              <a:t>    </a:t>
            </a:r>
            <a:r>
              <a:rPr lang="en-CA" sz="1200" b="1" dirty="0" err="1"/>
              <a:t>rare_words</a:t>
            </a:r>
            <a:r>
              <a:rPr lang="en-CA" sz="1200" b="1" dirty="0"/>
              <a:t> = list(</a:t>
            </a:r>
            <a:r>
              <a:rPr lang="en-CA" sz="1200" b="1" dirty="0" err="1"/>
              <a:t>freq.index</a:t>
            </a:r>
            <a:r>
              <a:rPr lang="en-CA" sz="1200" b="1" dirty="0"/>
              <a:t>[</a:t>
            </a:r>
            <a:r>
              <a:rPr lang="en-CA" sz="1200" b="1" dirty="0" err="1"/>
              <a:t>freq.values</a:t>
            </a:r>
            <a:r>
              <a:rPr lang="en-CA" sz="1200" b="1" dirty="0"/>
              <a:t> &lt; 5])</a:t>
            </a:r>
          </a:p>
          <a:p>
            <a:r>
              <a:rPr lang="en-CA" sz="1200" dirty="0"/>
              <a:t>    </a:t>
            </a:r>
            <a:r>
              <a:rPr lang="en-CA" sz="1200" b="1" dirty="0"/>
              <a:t>data['Articles'] = data['Articles'].apply(lambda x: ' '.join(x for x in </a:t>
            </a:r>
            <a:r>
              <a:rPr lang="en-CA" sz="1200" b="1" dirty="0" err="1"/>
              <a:t>x.split</a:t>
            </a:r>
            <a:r>
              <a:rPr lang="en-CA" sz="1200" b="1" dirty="0"/>
              <a:t>() if x not in </a:t>
            </a:r>
            <a:r>
              <a:rPr lang="en-CA" sz="1200" b="1" dirty="0" err="1"/>
              <a:t>rare_words</a:t>
            </a:r>
            <a:r>
              <a:rPr lang="en-CA" sz="1200" b="1" dirty="0"/>
              <a:t>))</a:t>
            </a:r>
          </a:p>
          <a:p>
            <a:r>
              <a:rPr lang="en-CA" sz="1200" dirty="0"/>
              <a:t>    </a:t>
            </a:r>
          </a:p>
          <a:p>
            <a:r>
              <a:rPr lang="en-CA" sz="1200" dirty="0"/>
              <a:t> # </a:t>
            </a:r>
            <a:r>
              <a:rPr lang="en-CA" sz="1200" dirty="0" err="1"/>
              <a:t>Stemm</a:t>
            </a:r>
            <a:r>
              <a:rPr lang="en-CA" sz="1200" dirty="0"/>
              <a:t> and lemmatize the words.</a:t>
            </a:r>
          </a:p>
          <a:p>
            <a:r>
              <a:rPr lang="en-CA" sz="1200" dirty="0"/>
              <a:t>    </a:t>
            </a:r>
            <a:r>
              <a:rPr lang="en-CA" sz="1200" b="1" dirty="0" err="1"/>
              <a:t>st</a:t>
            </a:r>
            <a:r>
              <a:rPr lang="en-CA" sz="1200" b="1" dirty="0"/>
              <a:t> = </a:t>
            </a:r>
            <a:r>
              <a:rPr lang="en-CA" sz="1200" b="1" dirty="0" err="1"/>
              <a:t>LancasterStemmer</a:t>
            </a:r>
            <a:r>
              <a:rPr lang="en-CA" sz="1200" b="1" dirty="0"/>
              <a:t>()</a:t>
            </a:r>
          </a:p>
          <a:p>
            <a:r>
              <a:rPr lang="en-CA" sz="1200" b="1" dirty="0"/>
              <a:t>    data['Articles'] = data['Articles'].apply(lambda x: ' '.join(</a:t>
            </a:r>
            <a:r>
              <a:rPr lang="en-CA" sz="1200" b="1" dirty="0" err="1"/>
              <a:t>st.stem</a:t>
            </a:r>
            <a:r>
              <a:rPr lang="en-CA" sz="1200" b="1" dirty="0"/>
              <a:t>(x) for x in </a:t>
            </a:r>
            <a:r>
              <a:rPr lang="en-CA" sz="1200" b="1" dirty="0" err="1"/>
              <a:t>x.split</a:t>
            </a:r>
            <a:r>
              <a:rPr lang="en-CA" sz="1200" b="1" dirty="0"/>
              <a:t>()))</a:t>
            </a:r>
          </a:p>
          <a:p>
            <a:r>
              <a:rPr lang="en-CA" sz="1200" b="1" dirty="0"/>
              <a:t>    </a:t>
            </a:r>
            <a:r>
              <a:rPr lang="en-CA" sz="1200" b="1" dirty="0" err="1"/>
              <a:t>lt</a:t>
            </a:r>
            <a:r>
              <a:rPr lang="en-CA" sz="1200" b="1" dirty="0"/>
              <a:t> = </a:t>
            </a:r>
            <a:r>
              <a:rPr lang="en-CA" sz="1200" b="1" dirty="0" err="1"/>
              <a:t>WordNetLemmatizer</a:t>
            </a:r>
            <a:r>
              <a:rPr lang="en-CA" sz="1200" b="1" dirty="0"/>
              <a:t>()</a:t>
            </a:r>
          </a:p>
          <a:p>
            <a:r>
              <a:rPr lang="en-CA" sz="1200" dirty="0"/>
              <a:t>    </a:t>
            </a:r>
            <a:r>
              <a:rPr lang="en-CA" sz="1200" b="1" dirty="0"/>
              <a:t>data['Articles'] = data['Articles'].apply(lambda x: ' '.join(</a:t>
            </a:r>
            <a:r>
              <a:rPr lang="en-CA" sz="1200" b="1" dirty="0" err="1"/>
              <a:t>lt.lemmatize</a:t>
            </a:r>
            <a:r>
              <a:rPr lang="en-CA" sz="1200" b="1" dirty="0"/>
              <a:t>(x) for x in </a:t>
            </a:r>
            <a:r>
              <a:rPr lang="en-CA" sz="1200" b="1" dirty="0" err="1"/>
              <a:t>x.split</a:t>
            </a:r>
            <a:r>
              <a:rPr lang="en-CA" sz="1200" b="1" dirty="0"/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1297540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52FB-5C69-4D4A-9AAF-5674451E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88568"/>
          </a:xfrm>
        </p:spPr>
        <p:txBody>
          <a:bodyPr>
            <a:normAutofit fontScale="90000"/>
          </a:bodyPr>
          <a:lstStyle/>
          <a:p>
            <a:br>
              <a:rPr lang="en-CA" dirty="0"/>
            </a:br>
            <a:r>
              <a:rPr lang="en-CA" dirty="0"/>
              <a:t>EDA: News Articles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0A533-C3DE-4C2F-802B-99BFCD4B5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94046"/>
            <a:ext cx="10239836" cy="4995512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BA646-31C7-48BF-B071-FF98A2D64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389887"/>
            <a:ext cx="10515600" cy="22805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97E24-D54D-40E7-8702-0B8C85856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3670435"/>
            <a:ext cx="10328068" cy="30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5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7257-E66B-4BB0-82E0-55150BDE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01406"/>
          </a:xfrm>
        </p:spPr>
        <p:txBody>
          <a:bodyPr/>
          <a:lstStyle/>
          <a:p>
            <a:r>
              <a:rPr lang="en-CA" dirty="0"/>
              <a:t>EDA: AD Articles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BD27E1-6645-4A68-AA11-54FA3DAEB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4" y="1309160"/>
            <a:ext cx="10522585" cy="2277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A8F7AC-8AF6-449B-A2A3-9A7B5106C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5" y="3586480"/>
            <a:ext cx="10522586" cy="300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9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194E-B049-4E28-83ED-C1C8A449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26534"/>
          </a:xfrm>
        </p:spPr>
        <p:txBody>
          <a:bodyPr/>
          <a:lstStyle/>
          <a:p>
            <a:r>
              <a:rPr lang="en-CA" dirty="0"/>
              <a:t>ML Modelling: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C56B2-75AE-45D7-A8F1-3E6E9F97B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57162"/>
            <a:ext cx="10058400" cy="4815038"/>
          </a:xfrm>
        </p:spPr>
        <p:txBody>
          <a:bodyPr/>
          <a:lstStyle/>
          <a:p>
            <a:r>
              <a:rPr lang="en-CA" dirty="0"/>
              <a:t>First text data is converted to document matrix so that it can be input to model.</a:t>
            </a:r>
          </a:p>
          <a:p>
            <a:endParaRPr lang="en-CA" dirty="0"/>
          </a:p>
          <a:p>
            <a:r>
              <a:rPr lang="en-CA" dirty="0"/>
              <a:t>Used Naive Bayes for classifying News and Ad Articles.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03149-7081-4A40-AA79-983998684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887747"/>
            <a:ext cx="10498328" cy="3781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F66261-6945-458A-9B02-9A26C57F7FC9}"/>
              </a:ext>
            </a:extLst>
          </p:cNvPr>
          <p:cNvSpPr txBox="1"/>
          <p:nvPr/>
        </p:nvSpPr>
        <p:spPr>
          <a:xfrm>
            <a:off x="9654139" y="57847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307417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16323-33C2-47E8-9336-09C4686C7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87656"/>
            <a:ext cx="10058400" cy="5084544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Then data was divided into training and test sets followed by Model Building, Model Training and Testing.</a:t>
            </a:r>
          </a:p>
          <a:p>
            <a:r>
              <a:rPr lang="en-CA" dirty="0"/>
              <a:t>Below are few ML models used and efficiency was calculated.</a:t>
            </a:r>
          </a:p>
          <a:p>
            <a:pPr marL="0" indent="0">
              <a:buNone/>
            </a:pPr>
            <a:r>
              <a:rPr lang="en-CA" b="1" dirty="0"/>
              <a:t>Naive Bayes Classifier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en-CA" dirty="0"/>
              <a:t>Confusion Matrix: [[14 6] [ 2 14]]		 Accuracy: 0.77</a:t>
            </a:r>
          </a:p>
          <a:p>
            <a:pPr marL="0" indent="0">
              <a:buNone/>
            </a:pPr>
            <a:r>
              <a:rPr lang="en-CA" b="1" dirty="0"/>
              <a:t>Logistic Regression</a:t>
            </a:r>
          </a:p>
          <a:p>
            <a:pPr marL="0" indent="0">
              <a:buNone/>
            </a:pPr>
            <a:r>
              <a:rPr lang="en-CA" b="1" dirty="0"/>
              <a:t>	</a:t>
            </a:r>
            <a:r>
              <a:rPr lang="en-CA" dirty="0"/>
              <a:t> Confusion Matrix: [[16 4] [ 5 11]] 	Accuracy: 0.75</a:t>
            </a:r>
          </a:p>
          <a:p>
            <a:pPr marL="0" indent="0">
              <a:buNone/>
            </a:pPr>
            <a:r>
              <a:rPr lang="en-CA" b="1" dirty="0"/>
              <a:t>SVM Model</a:t>
            </a:r>
          </a:p>
          <a:p>
            <a:pPr marL="0" indent="0">
              <a:buNone/>
            </a:pPr>
            <a:r>
              <a:rPr lang="en-CA" b="1" dirty="0"/>
              <a:t>	</a:t>
            </a:r>
            <a:r>
              <a:rPr lang="fr-FR" dirty="0"/>
              <a:t> </a:t>
            </a:r>
            <a:r>
              <a:rPr lang="en-CA" dirty="0"/>
              <a:t>Confusion Matrix: [[20 0] [15 1]] 		Accuracy: 0.58</a:t>
            </a:r>
            <a:endParaRPr lang="fr-FR" dirty="0"/>
          </a:p>
          <a:p>
            <a:pPr marL="0" indent="0">
              <a:buNone/>
            </a:pPr>
            <a:r>
              <a:rPr lang="en-CA" b="1" dirty="0"/>
              <a:t>Bagging Model – RFC</a:t>
            </a:r>
          </a:p>
          <a:p>
            <a:pPr marL="0" indent="0">
              <a:buNone/>
            </a:pPr>
            <a:r>
              <a:rPr lang="en-CA" b="1" dirty="0"/>
              <a:t>	</a:t>
            </a:r>
            <a:r>
              <a:rPr lang="fr-FR" dirty="0"/>
              <a:t> </a:t>
            </a:r>
            <a:r>
              <a:rPr lang="en-CA" dirty="0"/>
              <a:t>Confusion Matrix: [[20 0] [16 0]]		 Accuracy: 0.55</a:t>
            </a:r>
            <a:endParaRPr lang="fr-FR" dirty="0"/>
          </a:p>
          <a:p>
            <a:pPr marL="0" indent="0">
              <a:buNone/>
            </a:pPr>
            <a:r>
              <a:rPr lang="en-CA" b="1" dirty="0"/>
              <a:t>Boosting Model – XGB</a:t>
            </a:r>
          </a:p>
          <a:p>
            <a:pPr marL="0" indent="0">
              <a:buNone/>
            </a:pPr>
            <a:r>
              <a:rPr lang="en-CA" b="1" dirty="0"/>
              <a:t>	</a:t>
            </a:r>
            <a:r>
              <a:rPr lang="fr-FR" dirty="0"/>
              <a:t> </a:t>
            </a:r>
            <a:r>
              <a:rPr lang="en-CA" dirty="0"/>
              <a:t>Confusion Matrix: [[18 2] [ 2 14]] 	Accuracy: 0.88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C4C8DB-FDE7-4445-B7B0-F5B622E7A2FB}"/>
              </a:ext>
            </a:extLst>
          </p:cNvPr>
          <p:cNvSpPr txBox="1"/>
          <p:nvPr/>
        </p:nvSpPr>
        <p:spPr>
          <a:xfrm>
            <a:off x="1049154" y="683394"/>
            <a:ext cx="191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contd</a:t>
            </a:r>
            <a:r>
              <a:rPr lang="en-CA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DB735-B17D-48F9-8814-FB00CC07BEEB}"/>
              </a:ext>
            </a:extLst>
          </p:cNvPr>
          <p:cNvSpPr txBox="1"/>
          <p:nvPr/>
        </p:nvSpPr>
        <p:spPr>
          <a:xfrm>
            <a:off x="9760017" y="6304547"/>
            <a:ext cx="144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contd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51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2D41A-B8A7-4513-B87B-8BBABCE2F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96766"/>
            <a:ext cx="10058400" cy="55754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>
                <a:solidFill>
                  <a:srgbClr val="FF0000"/>
                </a:solidFill>
              </a:rPr>
              <a:t>contd</a:t>
            </a:r>
            <a:r>
              <a:rPr lang="en-CA" b="1" dirty="0"/>
              <a:t>.</a:t>
            </a:r>
          </a:p>
          <a:p>
            <a:r>
              <a:rPr lang="en-CA" b="1" dirty="0"/>
              <a:t>Vectorizer for creating document matrix:</a:t>
            </a:r>
          </a:p>
          <a:p>
            <a:pPr marL="0" indent="0">
              <a:buNone/>
            </a:pPr>
            <a:r>
              <a:rPr lang="en-CA" i="1" dirty="0"/>
              <a:t>vectorizer = </a:t>
            </a:r>
            <a:r>
              <a:rPr lang="en-CA" i="1" dirty="0" err="1"/>
              <a:t>CountVectorizer</a:t>
            </a:r>
            <a:r>
              <a:rPr lang="en-CA" i="1" dirty="0"/>
              <a:t>(analyzer='word',</a:t>
            </a:r>
            <a:r>
              <a:rPr lang="en-CA" i="1" dirty="0" err="1"/>
              <a:t>token_pattern</a:t>
            </a:r>
            <a:r>
              <a:rPr lang="en-CA" i="1" dirty="0"/>
              <a:t>=r'\b[^\d\W]+\b’)</a:t>
            </a:r>
          </a:p>
          <a:p>
            <a:pPr marL="0" indent="0">
              <a:buNone/>
            </a:pPr>
            <a:r>
              <a:rPr lang="en-CA" i="1" dirty="0" err="1"/>
              <a:t>vectorizer.fit</a:t>
            </a:r>
            <a:r>
              <a:rPr lang="en-CA" i="1" dirty="0"/>
              <a:t>(</a:t>
            </a:r>
            <a:r>
              <a:rPr lang="en-CA" i="1" dirty="0" err="1"/>
              <a:t>X_train</a:t>
            </a:r>
            <a:r>
              <a:rPr lang="en-CA" i="1" dirty="0"/>
              <a:t>) # Fit</a:t>
            </a:r>
          </a:p>
          <a:p>
            <a:pPr marL="0" indent="0">
              <a:buNone/>
            </a:pPr>
            <a:r>
              <a:rPr lang="en-CA" i="1" dirty="0" err="1"/>
              <a:t>Xtrain</a:t>
            </a:r>
            <a:r>
              <a:rPr lang="en-CA" i="1" dirty="0"/>
              <a:t> = </a:t>
            </a:r>
            <a:r>
              <a:rPr lang="en-CA" i="1" dirty="0" err="1"/>
              <a:t>vectorizer.transform</a:t>
            </a:r>
            <a:r>
              <a:rPr lang="en-CA" i="1" dirty="0"/>
              <a:t>(</a:t>
            </a:r>
            <a:r>
              <a:rPr lang="en-CA" i="1" dirty="0" err="1"/>
              <a:t>X_train</a:t>
            </a:r>
            <a:r>
              <a:rPr lang="en-CA" i="1" dirty="0"/>
              <a:t>).</a:t>
            </a:r>
            <a:r>
              <a:rPr lang="en-CA" i="1" dirty="0" err="1"/>
              <a:t>toarray</a:t>
            </a:r>
            <a:r>
              <a:rPr lang="en-CA" i="1" dirty="0"/>
              <a:t>() # Create vectors.</a:t>
            </a:r>
          </a:p>
          <a:p>
            <a:pPr marL="0" indent="0">
              <a:buNone/>
            </a:pPr>
            <a:r>
              <a:rPr lang="en-CA" i="1" dirty="0" err="1"/>
              <a:t>Xtest</a:t>
            </a:r>
            <a:r>
              <a:rPr lang="en-CA" i="1" dirty="0"/>
              <a:t> = </a:t>
            </a:r>
            <a:r>
              <a:rPr lang="en-CA" i="1" dirty="0" err="1"/>
              <a:t>vectorizer.transform</a:t>
            </a:r>
            <a:r>
              <a:rPr lang="en-CA" i="1" dirty="0"/>
              <a:t>(</a:t>
            </a:r>
            <a:r>
              <a:rPr lang="en-CA" i="1" dirty="0" err="1"/>
              <a:t>X_test</a:t>
            </a:r>
            <a:r>
              <a:rPr lang="en-CA" i="1" dirty="0"/>
              <a:t>).</a:t>
            </a:r>
            <a:r>
              <a:rPr lang="en-CA" i="1" dirty="0" err="1"/>
              <a:t>toarray</a:t>
            </a:r>
            <a:r>
              <a:rPr lang="en-CA" i="1" dirty="0"/>
              <a:t>() # Create vectors.</a:t>
            </a:r>
          </a:p>
          <a:p>
            <a:pPr marL="0" indent="0">
              <a:buNone/>
            </a:pPr>
            <a:endParaRPr lang="en-CA" i="1" dirty="0"/>
          </a:p>
          <a:p>
            <a:r>
              <a:rPr lang="en-CA" b="1" dirty="0"/>
              <a:t>Creating ML Model and training it:</a:t>
            </a:r>
          </a:p>
          <a:p>
            <a:pPr marL="0" indent="0">
              <a:buNone/>
            </a:pPr>
            <a:r>
              <a:rPr lang="en-CA" i="1" dirty="0" err="1"/>
              <a:t>modelNB</a:t>
            </a:r>
            <a:r>
              <a:rPr lang="en-CA" i="1" dirty="0"/>
              <a:t> = </a:t>
            </a:r>
            <a:r>
              <a:rPr lang="en-CA" i="1" dirty="0" err="1"/>
              <a:t>MultinomialNB</a:t>
            </a:r>
            <a:r>
              <a:rPr lang="en-CA" i="1" dirty="0"/>
              <a:t>()</a:t>
            </a:r>
          </a:p>
          <a:p>
            <a:pPr marL="0" indent="0">
              <a:buNone/>
            </a:pPr>
            <a:r>
              <a:rPr lang="fr-FR" i="1" dirty="0" err="1"/>
              <a:t>spam_model</a:t>
            </a:r>
            <a:r>
              <a:rPr lang="fr-FR" i="1" dirty="0"/>
              <a:t> = </a:t>
            </a:r>
            <a:r>
              <a:rPr lang="fr-FR" i="1" dirty="0" err="1"/>
              <a:t>model.fit</a:t>
            </a:r>
            <a:r>
              <a:rPr lang="fr-FR" i="1" dirty="0"/>
              <a:t>(</a:t>
            </a:r>
            <a:r>
              <a:rPr lang="fr-FR" i="1" dirty="0" err="1"/>
              <a:t>Xtrain</a:t>
            </a:r>
            <a:r>
              <a:rPr lang="fr-FR" i="1" dirty="0"/>
              <a:t>, </a:t>
            </a:r>
            <a:r>
              <a:rPr lang="fr-FR" i="1" dirty="0" err="1"/>
              <a:t>y_train</a:t>
            </a:r>
            <a:r>
              <a:rPr lang="fr-FR" i="1" dirty="0"/>
              <a:t>)</a:t>
            </a:r>
          </a:p>
          <a:p>
            <a:pPr marL="0" indent="0">
              <a:buNone/>
            </a:pPr>
            <a:r>
              <a:rPr lang="en-CA" i="1" dirty="0" err="1"/>
              <a:t>y_pred</a:t>
            </a:r>
            <a:r>
              <a:rPr lang="en-CA" i="1" dirty="0"/>
              <a:t> = </a:t>
            </a:r>
            <a:r>
              <a:rPr lang="en-CA" i="1" dirty="0" err="1"/>
              <a:t>spam_model.predict</a:t>
            </a:r>
            <a:r>
              <a:rPr lang="en-CA" i="1" dirty="0"/>
              <a:t>(</a:t>
            </a:r>
            <a:r>
              <a:rPr lang="en-CA" i="1" dirty="0" err="1"/>
              <a:t>Xtest</a:t>
            </a:r>
            <a:r>
              <a:rPr lang="en-CA" i="1" dirty="0"/>
              <a:t>)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b="1" dirty="0"/>
              <a:t>Testing model and calculating accuracy:</a:t>
            </a:r>
          </a:p>
          <a:p>
            <a:pPr marL="0" indent="0">
              <a:buNone/>
            </a:pPr>
            <a:r>
              <a:rPr lang="en-CA" i="1" dirty="0" err="1"/>
              <a:t>conf_mat</a:t>
            </a:r>
            <a:r>
              <a:rPr lang="en-CA" i="1" dirty="0"/>
              <a:t> = </a:t>
            </a:r>
            <a:r>
              <a:rPr lang="en-CA" i="1" dirty="0" err="1"/>
              <a:t>confusion_matrix</a:t>
            </a:r>
            <a:r>
              <a:rPr lang="en-CA" i="1" dirty="0"/>
              <a:t>(</a:t>
            </a:r>
            <a:r>
              <a:rPr lang="en-CA" i="1" dirty="0" err="1"/>
              <a:t>y_test</a:t>
            </a:r>
            <a:r>
              <a:rPr lang="en-CA" i="1" dirty="0"/>
              <a:t>, </a:t>
            </a:r>
            <a:r>
              <a:rPr lang="en-CA" i="1" dirty="0" err="1"/>
              <a:t>y_pred</a:t>
            </a:r>
            <a:r>
              <a:rPr lang="en-CA" i="1" dirty="0"/>
              <a:t>)</a:t>
            </a:r>
          </a:p>
          <a:p>
            <a:pPr marL="0" indent="0">
              <a:buNone/>
            </a:pPr>
            <a:r>
              <a:rPr lang="en-CA" i="1" dirty="0"/>
              <a:t>accuracy = </a:t>
            </a:r>
            <a:r>
              <a:rPr lang="en-CA" i="1" dirty="0" err="1"/>
              <a:t>accuracy_score</a:t>
            </a:r>
            <a:r>
              <a:rPr lang="en-CA" i="1" dirty="0"/>
              <a:t>(</a:t>
            </a:r>
            <a:r>
              <a:rPr lang="en-CA" i="1" dirty="0" err="1"/>
              <a:t>y_test</a:t>
            </a:r>
            <a:r>
              <a:rPr lang="en-CA" i="1" dirty="0"/>
              <a:t>, </a:t>
            </a:r>
            <a:r>
              <a:rPr lang="en-CA" i="1" dirty="0" err="1"/>
              <a:t>y_pred</a:t>
            </a:r>
            <a:r>
              <a:rPr lang="en-CA" i="1" dirty="0"/>
              <a:t>)</a:t>
            </a:r>
          </a:p>
          <a:p>
            <a:pPr marL="0" indent="0">
              <a:buNone/>
            </a:pPr>
            <a:r>
              <a:rPr lang="en-CA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42486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0431-9FE5-417D-9A29-61BBF8BA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&amp; improvements: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9BA40-54A9-4862-96D7-C26FE46AA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2650"/>
            <a:ext cx="10058400" cy="4050792"/>
          </a:xfrm>
        </p:spPr>
        <p:txBody>
          <a:bodyPr/>
          <a:lstStyle/>
          <a:p>
            <a:r>
              <a:rPr lang="en-CA" dirty="0"/>
              <a:t>Data is successfully Scrapped, Cleaned and  Visualized.</a:t>
            </a:r>
          </a:p>
          <a:p>
            <a:r>
              <a:rPr lang="en-CA" dirty="0"/>
              <a:t>ML model is created which is able to classify articles as News or Advertisements.</a:t>
            </a:r>
          </a:p>
          <a:p>
            <a:r>
              <a:rPr lang="en-CA" dirty="0"/>
              <a:t>Here we used around 900 articles(600 Ham, 300 spam) for training our model. The model can be made more robust using more data.</a:t>
            </a:r>
          </a:p>
          <a:p>
            <a:r>
              <a:rPr lang="en-CA" dirty="0"/>
              <a:t>Deep Learning and Neural Networks are next step which can be used to answer such type of requirements.</a:t>
            </a:r>
          </a:p>
          <a:p>
            <a:r>
              <a:rPr lang="en-CA" dirty="0"/>
              <a:t>Other application of NLP are like Chat Box and Topic Modelling.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7647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30E2-C50F-42B5-9B49-C0A415BE6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                                                        </a:t>
            </a:r>
          </a:p>
          <a:p>
            <a:pPr marL="0" indent="0">
              <a:buNone/>
            </a:pPr>
            <a:r>
              <a:rPr lang="en-CA"/>
              <a:t>                    </a:t>
            </a:r>
            <a:r>
              <a:rPr lang="en-CA" sz="4000"/>
              <a:t>Thanks </a:t>
            </a:r>
            <a:r>
              <a:rPr lang="en-CA" sz="4000" dirty="0"/>
              <a:t>Everyone for </a:t>
            </a:r>
            <a:r>
              <a:rPr lang="en-CA" sz="4000"/>
              <a:t>your Time</a:t>
            </a:r>
            <a:r>
              <a:rPr lang="en-CA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14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3FEA-FD79-4EAC-A0E2-56E1CFD6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 &amp; approach: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5930A-78D7-4FC0-B846-68BFFD2CD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Here we are building an Machine Learning model which can classify News and Advertisement  articles.</a:t>
            </a:r>
          </a:p>
          <a:p>
            <a:r>
              <a:rPr lang="en-CA" dirty="0"/>
              <a:t>For making text, machine understandable, used two techniques known as Bag of Words and TF-IDF.</a:t>
            </a:r>
          </a:p>
          <a:p>
            <a:r>
              <a:rPr lang="en-CA" dirty="0"/>
              <a:t>Used different </a:t>
            </a:r>
            <a:r>
              <a:rPr lang="en-CA"/>
              <a:t>classifier algorithms, </a:t>
            </a:r>
            <a:r>
              <a:rPr lang="en-CA" dirty="0"/>
              <a:t>testing each of their efficiency. </a:t>
            </a:r>
          </a:p>
          <a:p>
            <a:r>
              <a:rPr lang="en-CA" dirty="0"/>
              <a:t>Programming language Python is used in life cycle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193735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1075-AC60-4B39-9EFA-78DD135C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4F4B4-953D-460B-B0A4-A22F45861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55A8B3-3BC3-4C01-B7E5-59C46ED1095A}"/>
              </a:ext>
            </a:extLst>
          </p:cNvPr>
          <p:cNvSpPr/>
          <p:nvPr/>
        </p:nvSpPr>
        <p:spPr>
          <a:xfrm>
            <a:off x="1329730" y="2213807"/>
            <a:ext cx="2781701" cy="3821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tx1"/>
                </a:solidFill>
              </a:rPr>
              <a:t>Natural Language Processing.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A" dirty="0">
              <a:solidFill>
                <a:schemeClr val="tx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tx1"/>
                </a:solidFill>
              </a:rPr>
              <a:t>Applications.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A" dirty="0">
              <a:solidFill>
                <a:schemeClr val="tx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tx1"/>
                </a:solidFill>
              </a:rPr>
              <a:t>NLP Techniques.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F1C29A-30F4-4847-AB98-25488F6A3684}"/>
              </a:ext>
            </a:extLst>
          </p:cNvPr>
          <p:cNvSpPr/>
          <p:nvPr/>
        </p:nvSpPr>
        <p:spPr>
          <a:xfrm>
            <a:off x="4757366" y="2213807"/>
            <a:ext cx="2906830" cy="3821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CA" dirty="0">
              <a:solidFill>
                <a:schemeClr val="tx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A" dirty="0">
              <a:solidFill>
                <a:schemeClr val="tx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tx1"/>
                </a:solidFill>
              </a:rPr>
              <a:t>Data Gathering.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A" dirty="0">
              <a:solidFill>
                <a:schemeClr val="tx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tx1"/>
                </a:solidFill>
              </a:rPr>
              <a:t>Data Cleaning.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A" dirty="0">
              <a:solidFill>
                <a:schemeClr val="tx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tx1"/>
                </a:solidFill>
              </a:rPr>
              <a:t>Exploratory Data Analysis.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A" dirty="0">
              <a:solidFill>
                <a:schemeClr val="tx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tx1"/>
                </a:solidFill>
              </a:rPr>
              <a:t>ML Modelling.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AD6BF-3E6C-417A-A8B4-A703504BF356}"/>
              </a:ext>
            </a:extLst>
          </p:cNvPr>
          <p:cNvSpPr/>
          <p:nvPr/>
        </p:nvSpPr>
        <p:spPr>
          <a:xfrm>
            <a:off x="8305154" y="2212123"/>
            <a:ext cx="2540351" cy="3821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tx1"/>
                </a:solidFill>
              </a:rPr>
              <a:t>Summary.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A" dirty="0">
              <a:solidFill>
                <a:schemeClr val="tx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tx1"/>
                </a:solidFill>
              </a:rPr>
              <a:t>Improvements.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6BDDD6-C435-4BC4-9030-B848206248A9}"/>
              </a:ext>
            </a:extLst>
          </p:cNvPr>
          <p:cNvSpPr/>
          <p:nvPr/>
        </p:nvSpPr>
        <p:spPr>
          <a:xfrm>
            <a:off x="1329730" y="2213808"/>
            <a:ext cx="2780257" cy="73152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757FDF-EC9C-464D-8C95-7BCE31971B75}"/>
              </a:ext>
            </a:extLst>
          </p:cNvPr>
          <p:cNvSpPr/>
          <p:nvPr/>
        </p:nvSpPr>
        <p:spPr>
          <a:xfrm>
            <a:off x="4754877" y="2213807"/>
            <a:ext cx="2906831" cy="73152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Details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DAD42-805A-4120-954D-9751EDCEAB01}"/>
              </a:ext>
            </a:extLst>
          </p:cNvPr>
          <p:cNvSpPr/>
          <p:nvPr/>
        </p:nvSpPr>
        <p:spPr>
          <a:xfrm>
            <a:off x="8310132" y="2213807"/>
            <a:ext cx="2532886" cy="73152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0746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146B-CC87-442E-A163-59401049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AEF14-E09E-4B6D-9666-DE51EDA55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n-CA" b="1" dirty="0"/>
              <a:t>Machine Learning Modelling: </a:t>
            </a:r>
          </a:p>
          <a:p>
            <a:pPr marL="0" indent="0">
              <a:buNone/>
            </a:pPr>
            <a:r>
              <a:rPr lang="en-CA" dirty="0"/>
              <a:t>Application of AI, Focused on building computer programs to give them ability for accessing data and learn themselves.</a:t>
            </a:r>
          </a:p>
          <a:p>
            <a:pPr marL="0" indent="0">
              <a:buNone/>
            </a:pPr>
            <a:r>
              <a:rPr lang="en-CA" dirty="0"/>
              <a:t>Primary aim is to allow computers to learn automatically without human intervention and adjust actions accordingly.</a:t>
            </a:r>
          </a:p>
          <a:p>
            <a:r>
              <a:rPr lang="en-CA" b="1" dirty="0"/>
              <a:t>Natural Language Processing:</a:t>
            </a:r>
          </a:p>
          <a:p>
            <a:pPr marL="0" indent="0">
              <a:buNone/>
            </a:pPr>
            <a:r>
              <a:rPr lang="en-CA" dirty="0"/>
              <a:t>Application of ML, Focused on natural language like English, French, Chinese etc.</a:t>
            </a:r>
          </a:p>
          <a:p>
            <a:pPr marL="0" indent="0">
              <a:buNone/>
            </a:pPr>
            <a:r>
              <a:rPr lang="en-CA" dirty="0"/>
              <a:t>Python is not an Natural Language but an Programming language.</a:t>
            </a:r>
          </a:p>
          <a:p>
            <a:pPr marL="0" indent="0">
              <a:buNone/>
            </a:pPr>
            <a:r>
              <a:rPr lang="en-CA" dirty="0"/>
              <a:t>Applications like </a:t>
            </a:r>
            <a:r>
              <a:rPr lang="en-CA" i="1" dirty="0"/>
              <a:t>Google Assistant, Apple Siri</a:t>
            </a:r>
            <a:r>
              <a:rPr lang="en-CA" dirty="0"/>
              <a:t>, </a:t>
            </a:r>
            <a:r>
              <a:rPr lang="en-CA" i="1" dirty="0"/>
              <a:t>Amazon Alexa </a:t>
            </a:r>
            <a:r>
              <a:rPr lang="en-CA" dirty="0"/>
              <a:t>and the most famous </a:t>
            </a:r>
            <a:r>
              <a:rPr lang="en-CA" i="1" dirty="0"/>
              <a:t>Gmail Spam Classifier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067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58F3-5101-4094-9A4B-46B1C200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NLP Techniques: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62DD-9AB7-45DF-93A4-8ADC2F44C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799922"/>
            <a:ext cx="10058400" cy="5313147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CA" sz="3600" i="1" u="sng" dirty="0"/>
              <a:t>Stemming</a:t>
            </a:r>
            <a:r>
              <a:rPr lang="en-CA" sz="3600" i="1" dirty="0"/>
              <a:t>:</a:t>
            </a:r>
            <a:r>
              <a:rPr lang="en-CA" sz="3600" dirty="0"/>
              <a:t>	Words to base/root form. Fast but o/p not meaningful.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3600" dirty="0"/>
              <a:t>		 </a:t>
            </a:r>
            <a:r>
              <a:rPr lang="en-CA" sz="3600" i="1" dirty="0"/>
              <a:t>'intelligent  intelligently intelligence’ - '</a:t>
            </a:r>
            <a:r>
              <a:rPr lang="en-CA" sz="3600" i="1" dirty="0" err="1"/>
              <a:t>intellig</a:t>
            </a:r>
            <a:r>
              <a:rPr lang="en-CA" sz="3600" i="1" dirty="0"/>
              <a:t> </a:t>
            </a:r>
            <a:r>
              <a:rPr lang="en-CA" sz="3600" i="1" dirty="0" err="1"/>
              <a:t>intellig</a:t>
            </a:r>
            <a:r>
              <a:rPr lang="en-CA" sz="3600" i="1" dirty="0"/>
              <a:t> </a:t>
            </a:r>
            <a:r>
              <a:rPr lang="en-CA" sz="3600" i="1" dirty="0" err="1"/>
              <a:t>intellig</a:t>
            </a:r>
            <a:r>
              <a:rPr lang="en-CA" sz="3600" i="1" dirty="0"/>
              <a:t>’</a:t>
            </a:r>
          </a:p>
          <a:p>
            <a:pPr marL="0" indent="0">
              <a:lnSpc>
                <a:spcPct val="110000"/>
              </a:lnSpc>
              <a:buNone/>
            </a:pPr>
            <a:endParaRPr lang="en-CA" sz="3600" dirty="0"/>
          </a:p>
          <a:p>
            <a:pPr marL="0" indent="0">
              <a:lnSpc>
                <a:spcPct val="110000"/>
              </a:lnSpc>
              <a:buNone/>
            </a:pPr>
            <a:r>
              <a:rPr lang="en-CA" sz="3600" i="1" u="sng" dirty="0"/>
              <a:t>Lemmatization</a:t>
            </a:r>
            <a:r>
              <a:rPr lang="en-CA" sz="3600" i="1" dirty="0"/>
              <a:t>:</a:t>
            </a:r>
            <a:r>
              <a:rPr lang="en-CA" sz="3600" dirty="0"/>
              <a:t>	Inflected form to dictionary form. Slow but o/p is meaningful.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3600" dirty="0"/>
              <a:t>	</a:t>
            </a:r>
            <a:r>
              <a:rPr lang="en-CA" sz="3600" i="1" dirty="0"/>
              <a:t>                  'laughs laughing laughed’ -  'laugh laughing laughed’</a:t>
            </a:r>
          </a:p>
          <a:p>
            <a:pPr marL="0" indent="0">
              <a:lnSpc>
                <a:spcPct val="110000"/>
              </a:lnSpc>
              <a:buNone/>
            </a:pPr>
            <a:endParaRPr lang="en-CA" sz="3600" dirty="0"/>
          </a:p>
          <a:p>
            <a:pPr marL="0" indent="0">
              <a:lnSpc>
                <a:spcPct val="110000"/>
              </a:lnSpc>
              <a:buNone/>
            </a:pPr>
            <a:r>
              <a:rPr lang="en-CA" sz="3600" i="1" u="sng" dirty="0"/>
              <a:t>Tokenization</a:t>
            </a:r>
            <a:r>
              <a:rPr lang="en-CA" sz="3600" i="1" dirty="0"/>
              <a:t>:</a:t>
            </a:r>
            <a:r>
              <a:rPr lang="en-CA" sz="3600" dirty="0"/>
              <a:t>	Paragraphs to sentences or words.</a:t>
            </a:r>
          </a:p>
          <a:p>
            <a:pPr marL="0" indent="0">
              <a:lnSpc>
                <a:spcPct val="110000"/>
              </a:lnSpc>
              <a:buNone/>
            </a:pPr>
            <a:endParaRPr lang="en-CA" sz="3600" dirty="0"/>
          </a:p>
          <a:p>
            <a:pPr marL="0" indent="0">
              <a:lnSpc>
                <a:spcPct val="110000"/>
              </a:lnSpc>
              <a:buNone/>
            </a:pPr>
            <a:r>
              <a:rPr lang="en-CA" sz="3600" i="1" u="sng" dirty="0"/>
              <a:t>Stop Words</a:t>
            </a:r>
            <a:r>
              <a:rPr lang="en-CA" sz="3600" i="1" dirty="0"/>
              <a:t>:</a:t>
            </a:r>
            <a:r>
              <a:rPr lang="en-CA" sz="3600" dirty="0"/>
              <a:t>	Commonly used words like </a:t>
            </a:r>
            <a:r>
              <a:rPr lang="en-CA" sz="3600" dirty="0" err="1"/>
              <a:t>i</a:t>
            </a:r>
            <a:r>
              <a:rPr lang="en-CA" sz="3600" dirty="0"/>
              <a:t>, me, who, which, that, the, this etc.</a:t>
            </a:r>
          </a:p>
          <a:p>
            <a:pPr marL="0" indent="0">
              <a:lnSpc>
                <a:spcPct val="110000"/>
              </a:lnSpc>
              <a:buNone/>
            </a:pPr>
            <a:endParaRPr lang="en-CA" sz="3600" dirty="0"/>
          </a:p>
          <a:p>
            <a:pPr marL="0" indent="0">
              <a:lnSpc>
                <a:spcPct val="110000"/>
              </a:lnSpc>
              <a:buNone/>
            </a:pPr>
            <a:r>
              <a:rPr lang="en-CA" sz="3600" i="1" u="sng" dirty="0"/>
              <a:t>Document Matrix</a:t>
            </a:r>
            <a:r>
              <a:rPr lang="en-CA" sz="3600" i="1" dirty="0"/>
              <a:t>:</a:t>
            </a:r>
            <a:r>
              <a:rPr lang="en-CA" sz="3600" dirty="0"/>
              <a:t>	Text to numbers. This makes machine to understand text.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CA" sz="3600" dirty="0"/>
              <a:t>		We will discuss two ways, </a:t>
            </a:r>
            <a:r>
              <a:rPr lang="en-CA" sz="3600" b="1" dirty="0"/>
              <a:t>Bag of Words </a:t>
            </a:r>
            <a:r>
              <a:rPr lang="en-CA" sz="3600" dirty="0"/>
              <a:t>and </a:t>
            </a:r>
            <a:r>
              <a:rPr lang="en-CA" sz="3600" b="1" dirty="0"/>
              <a:t>TF-IDF</a:t>
            </a:r>
            <a:r>
              <a:rPr lang="en-CA" sz="3600" dirty="0"/>
              <a:t>.</a:t>
            </a:r>
            <a:endParaRPr lang="en-CA" sz="3600" b="1" dirty="0"/>
          </a:p>
          <a:p>
            <a:pPr marL="0" indent="0">
              <a:buNone/>
            </a:pPr>
            <a:r>
              <a:rPr lang="en-CA" sz="3600" dirty="0"/>
              <a:t>				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152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4942-B41B-4E12-898D-4152B19F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469296"/>
          </a:xfrm>
        </p:spPr>
        <p:txBody>
          <a:bodyPr/>
          <a:lstStyle/>
          <a:p>
            <a:r>
              <a:rPr lang="en-CA" dirty="0"/>
              <a:t>Bag of Words: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22095-903C-4953-9351-1817984CA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53928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CA" i="1" dirty="0"/>
              <a:t>it is going to rain today. </a:t>
            </a:r>
          </a:p>
          <a:p>
            <a:pPr marL="0" indent="0">
              <a:buNone/>
            </a:pPr>
            <a:r>
              <a:rPr lang="en-CA" i="1" dirty="0"/>
              <a:t>today </a:t>
            </a:r>
            <a:r>
              <a:rPr lang="en-CA" i="1" dirty="0" err="1"/>
              <a:t>i</a:t>
            </a:r>
            <a:r>
              <a:rPr lang="en-CA" i="1" dirty="0"/>
              <a:t> am not going outside. </a:t>
            </a:r>
          </a:p>
          <a:p>
            <a:pPr marL="0" indent="0">
              <a:buNone/>
            </a:pPr>
            <a:r>
              <a:rPr lang="en-CA" i="1" dirty="0" err="1"/>
              <a:t>i</a:t>
            </a:r>
            <a:r>
              <a:rPr lang="en-CA" i="1" dirty="0"/>
              <a:t> am going to watch football.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E428D9-793D-4377-8B68-B3F22F4D5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419397"/>
              </p:ext>
            </p:extLst>
          </p:nvPr>
        </p:nvGraphicFramePr>
        <p:xfrm>
          <a:off x="1078027" y="3676584"/>
          <a:ext cx="839648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3">
                  <a:extLst>
                    <a:ext uri="{9D8B030D-6E8A-4147-A177-3AD203B41FA5}">
                      <a16:colId xmlns:a16="http://schemas.microsoft.com/office/drawing/2014/main" val="544815019"/>
                    </a:ext>
                  </a:extLst>
                </a:gridCol>
                <a:gridCol w="452755">
                  <a:extLst>
                    <a:ext uri="{9D8B030D-6E8A-4147-A177-3AD203B41FA5}">
                      <a16:colId xmlns:a16="http://schemas.microsoft.com/office/drawing/2014/main" val="1171909349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1917180585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3222466259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3152883645"/>
                    </a:ext>
                  </a:extLst>
                </a:gridCol>
                <a:gridCol w="892381">
                  <a:extLst>
                    <a:ext uri="{9D8B030D-6E8A-4147-A177-3AD203B41FA5}">
                      <a16:colId xmlns:a16="http://schemas.microsoft.com/office/drawing/2014/main" val="1506878078"/>
                    </a:ext>
                  </a:extLst>
                </a:gridCol>
                <a:gridCol w="320993">
                  <a:extLst>
                    <a:ext uri="{9D8B030D-6E8A-4147-A177-3AD203B41FA5}">
                      <a16:colId xmlns:a16="http://schemas.microsoft.com/office/drawing/2014/main" val="3566078039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2683147977"/>
                    </a:ext>
                  </a:extLst>
                </a:gridCol>
                <a:gridCol w="594043">
                  <a:extLst>
                    <a:ext uri="{9D8B030D-6E8A-4147-A177-3AD203B41FA5}">
                      <a16:colId xmlns:a16="http://schemas.microsoft.com/office/drawing/2014/main" val="2469489897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2305433455"/>
                    </a:ext>
                  </a:extLst>
                </a:gridCol>
                <a:gridCol w="906526">
                  <a:extLst>
                    <a:ext uri="{9D8B030D-6E8A-4147-A177-3AD203B41FA5}">
                      <a16:colId xmlns:a16="http://schemas.microsoft.com/office/drawing/2014/main" val="1918043250"/>
                    </a:ext>
                  </a:extLst>
                </a:gridCol>
                <a:gridCol w="1102043">
                  <a:extLst>
                    <a:ext uri="{9D8B030D-6E8A-4147-A177-3AD203B41FA5}">
                      <a16:colId xmlns:a16="http://schemas.microsoft.com/office/drawing/2014/main" val="36252565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is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going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to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today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am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not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outside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watch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football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55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65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65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54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917B-6F7C-4753-9885-D5C85230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20" y="292127"/>
            <a:ext cx="10058400" cy="1609344"/>
          </a:xfrm>
        </p:spPr>
        <p:txBody>
          <a:bodyPr/>
          <a:lstStyle/>
          <a:p>
            <a:r>
              <a:rPr lang="en-CA" dirty="0"/>
              <a:t>TF-IDF: </a:t>
            </a:r>
            <a:r>
              <a:rPr lang="en-CA" sz="3200" dirty="0"/>
              <a:t>Term Frequency * Inverse Document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A2181-48F0-4931-9746-F10C018A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655" y="1660838"/>
            <a:ext cx="10058400" cy="4452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i="1" dirty="0"/>
              <a:t>it is going to rain today. today </a:t>
            </a:r>
            <a:r>
              <a:rPr lang="en-CA" i="1" dirty="0" err="1"/>
              <a:t>i</a:t>
            </a:r>
            <a:r>
              <a:rPr lang="en-CA" i="1" dirty="0"/>
              <a:t> am not going outside.  </a:t>
            </a:r>
            <a:r>
              <a:rPr lang="en-CA" i="1" dirty="0" err="1"/>
              <a:t>i</a:t>
            </a:r>
            <a:r>
              <a:rPr lang="en-CA" i="1" dirty="0"/>
              <a:t> am going to watch football.</a:t>
            </a:r>
          </a:p>
          <a:p>
            <a:pPr marL="0" indent="0">
              <a:buNone/>
            </a:pPr>
            <a:endParaRPr lang="en-CA" i="1" dirty="0"/>
          </a:p>
          <a:p>
            <a:pPr marL="0" indent="0">
              <a:buNone/>
            </a:pPr>
            <a:r>
              <a:rPr lang="en-CA" b="1" dirty="0"/>
              <a:t>Term Frequency </a:t>
            </a:r>
            <a:r>
              <a:rPr lang="en-CA" dirty="0"/>
              <a:t>= Count of a word in an article / Total no of words in the article</a:t>
            </a: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Inverse Document Frequency </a:t>
            </a:r>
            <a:r>
              <a:rPr lang="en-CA" dirty="0"/>
              <a:t>= log[Articles Count/Article Count having the word]</a:t>
            </a: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AE4E82F2-C718-4FD4-852C-C6EB2E59E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22754"/>
              </p:ext>
            </p:extLst>
          </p:nvPr>
        </p:nvGraphicFramePr>
        <p:xfrm>
          <a:off x="1069848" y="2930492"/>
          <a:ext cx="920287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809">
                  <a:extLst>
                    <a:ext uri="{9D8B030D-6E8A-4147-A177-3AD203B41FA5}">
                      <a16:colId xmlns:a16="http://schemas.microsoft.com/office/drawing/2014/main" val="2409788972"/>
                    </a:ext>
                  </a:extLst>
                </a:gridCol>
                <a:gridCol w="569193">
                  <a:extLst>
                    <a:ext uri="{9D8B030D-6E8A-4147-A177-3AD203B41FA5}">
                      <a16:colId xmlns:a16="http://schemas.microsoft.com/office/drawing/2014/main" val="2843633210"/>
                    </a:ext>
                  </a:extLst>
                </a:gridCol>
                <a:gridCol w="849208">
                  <a:extLst>
                    <a:ext uri="{9D8B030D-6E8A-4147-A177-3AD203B41FA5}">
                      <a16:colId xmlns:a16="http://schemas.microsoft.com/office/drawing/2014/main" val="600889256"/>
                    </a:ext>
                  </a:extLst>
                </a:gridCol>
                <a:gridCol w="569193">
                  <a:extLst>
                    <a:ext uri="{9D8B030D-6E8A-4147-A177-3AD203B41FA5}">
                      <a16:colId xmlns:a16="http://schemas.microsoft.com/office/drawing/2014/main" val="4040616108"/>
                    </a:ext>
                  </a:extLst>
                </a:gridCol>
                <a:gridCol w="678357">
                  <a:extLst>
                    <a:ext uri="{9D8B030D-6E8A-4147-A177-3AD203B41FA5}">
                      <a16:colId xmlns:a16="http://schemas.microsoft.com/office/drawing/2014/main" val="3907906909"/>
                    </a:ext>
                  </a:extLst>
                </a:gridCol>
                <a:gridCol w="827867">
                  <a:extLst>
                    <a:ext uri="{9D8B030D-6E8A-4147-A177-3AD203B41FA5}">
                      <a16:colId xmlns:a16="http://schemas.microsoft.com/office/drawing/2014/main" val="1607817775"/>
                    </a:ext>
                  </a:extLst>
                </a:gridCol>
                <a:gridCol w="569193">
                  <a:extLst>
                    <a:ext uri="{9D8B030D-6E8A-4147-A177-3AD203B41FA5}">
                      <a16:colId xmlns:a16="http://schemas.microsoft.com/office/drawing/2014/main" val="2624327391"/>
                    </a:ext>
                  </a:extLst>
                </a:gridCol>
                <a:gridCol w="636845">
                  <a:extLst>
                    <a:ext uri="{9D8B030D-6E8A-4147-A177-3AD203B41FA5}">
                      <a16:colId xmlns:a16="http://schemas.microsoft.com/office/drawing/2014/main" val="4014856276"/>
                    </a:ext>
                  </a:extLst>
                </a:gridCol>
                <a:gridCol w="630695">
                  <a:extLst>
                    <a:ext uri="{9D8B030D-6E8A-4147-A177-3AD203B41FA5}">
                      <a16:colId xmlns:a16="http://schemas.microsoft.com/office/drawing/2014/main" val="1119240617"/>
                    </a:ext>
                  </a:extLst>
                </a:gridCol>
                <a:gridCol w="1031989">
                  <a:extLst>
                    <a:ext uri="{9D8B030D-6E8A-4147-A177-3AD203B41FA5}">
                      <a16:colId xmlns:a16="http://schemas.microsoft.com/office/drawing/2014/main" val="4292809245"/>
                    </a:ext>
                  </a:extLst>
                </a:gridCol>
                <a:gridCol w="877990">
                  <a:extLst>
                    <a:ext uri="{9D8B030D-6E8A-4147-A177-3AD203B41FA5}">
                      <a16:colId xmlns:a16="http://schemas.microsoft.com/office/drawing/2014/main" val="236934539"/>
                    </a:ext>
                  </a:extLst>
                </a:gridCol>
                <a:gridCol w="1370538">
                  <a:extLst>
                    <a:ext uri="{9D8B030D-6E8A-4147-A177-3AD203B41FA5}">
                      <a16:colId xmlns:a16="http://schemas.microsoft.com/office/drawing/2014/main" val="2827014538"/>
                    </a:ext>
                  </a:extLst>
                </a:gridCol>
              </a:tblGrid>
              <a:tr h="344371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is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going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today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am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not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outside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watch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football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11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1/6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1/6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1/6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1/6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1/6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1/6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56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1/6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1/6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1/6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1/6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1/6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1/6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13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1/7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1/7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1/7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1/7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1/7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1/7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975019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455F63EF-D2C6-4477-8110-6DEABA431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7776"/>
              </p:ext>
            </p:extLst>
          </p:nvPr>
        </p:nvGraphicFramePr>
        <p:xfrm>
          <a:off x="1069848" y="5148556"/>
          <a:ext cx="920287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00">
                  <a:extLst>
                    <a:ext uri="{9D8B030D-6E8A-4147-A177-3AD203B41FA5}">
                      <a16:colId xmlns:a16="http://schemas.microsoft.com/office/drawing/2014/main" val="1597554866"/>
                    </a:ext>
                  </a:extLst>
                </a:gridCol>
                <a:gridCol w="874577">
                  <a:extLst>
                    <a:ext uri="{9D8B030D-6E8A-4147-A177-3AD203B41FA5}">
                      <a16:colId xmlns:a16="http://schemas.microsoft.com/office/drawing/2014/main" val="2330279168"/>
                    </a:ext>
                  </a:extLst>
                </a:gridCol>
                <a:gridCol w="798639">
                  <a:extLst>
                    <a:ext uri="{9D8B030D-6E8A-4147-A177-3AD203B41FA5}">
                      <a16:colId xmlns:a16="http://schemas.microsoft.com/office/drawing/2014/main" val="3013700109"/>
                    </a:ext>
                  </a:extLst>
                </a:gridCol>
                <a:gridCol w="798639">
                  <a:extLst>
                    <a:ext uri="{9D8B030D-6E8A-4147-A177-3AD203B41FA5}">
                      <a16:colId xmlns:a16="http://schemas.microsoft.com/office/drawing/2014/main" val="796679503"/>
                    </a:ext>
                  </a:extLst>
                </a:gridCol>
                <a:gridCol w="801053">
                  <a:extLst>
                    <a:ext uri="{9D8B030D-6E8A-4147-A177-3AD203B41FA5}">
                      <a16:colId xmlns:a16="http://schemas.microsoft.com/office/drawing/2014/main" val="2645550891"/>
                    </a:ext>
                  </a:extLst>
                </a:gridCol>
                <a:gridCol w="796225">
                  <a:extLst>
                    <a:ext uri="{9D8B030D-6E8A-4147-A177-3AD203B41FA5}">
                      <a16:colId xmlns:a16="http://schemas.microsoft.com/office/drawing/2014/main" val="1433231696"/>
                    </a:ext>
                  </a:extLst>
                </a:gridCol>
                <a:gridCol w="758809">
                  <a:extLst>
                    <a:ext uri="{9D8B030D-6E8A-4147-A177-3AD203B41FA5}">
                      <a16:colId xmlns:a16="http://schemas.microsoft.com/office/drawing/2014/main" val="3235756161"/>
                    </a:ext>
                  </a:extLst>
                </a:gridCol>
                <a:gridCol w="758809">
                  <a:extLst>
                    <a:ext uri="{9D8B030D-6E8A-4147-A177-3AD203B41FA5}">
                      <a16:colId xmlns:a16="http://schemas.microsoft.com/office/drawing/2014/main" val="3692552568"/>
                    </a:ext>
                  </a:extLst>
                </a:gridCol>
                <a:gridCol w="758809">
                  <a:extLst>
                    <a:ext uri="{9D8B030D-6E8A-4147-A177-3AD203B41FA5}">
                      <a16:colId xmlns:a16="http://schemas.microsoft.com/office/drawing/2014/main" val="3711551503"/>
                    </a:ext>
                  </a:extLst>
                </a:gridCol>
                <a:gridCol w="1033771">
                  <a:extLst>
                    <a:ext uri="{9D8B030D-6E8A-4147-A177-3AD203B41FA5}">
                      <a16:colId xmlns:a16="http://schemas.microsoft.com/office/drawing/2014/main" val="3831941400"/>
                    </a:ext>
                  </a:extLst>
                </a:gridCol>
                <a:gridCol w="1100846">
                  <a:extLst>
                    <a:ext uri="{9D8B030D-6E8A-4147-A177-3AD203B41FA5}">
                      <a16:colId xmlns:a16="http://schemas.microsoft.com/office/drawing/2014/main" val="3811282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[3/1]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[3/1]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[3/3]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[3/2]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[3/2]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[3/2]</a:t>
                      </a:r>
                    </a:p>
                    <a:p>
                      <a:pPr marL="0" algn="l" defTabSz="914400" rtl="0" eaLnBrk="1" latinLnBrk="0" hangingPunct="1"/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[3/2]</a:t>
                      </a:r>
                    </a:p>
                    <a:p>
                      <a:pPr marL="0" algn="l" defTabSz="914400" rtl="0" eaLnBrk="1" latinLnBrk="0" hangingPunct="1"/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[3/1]</a:t>
                      </a:r>
                    </a:p>
                    <a:p>
                      <a:pPr marL="0" algn="l" defTabSz="914400" rtl="0" eaLnBrk="1" latinLnBrk="0" hangingPunct="1"/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[3/1]</a:t>
                      </a:r>
                    </a:p>
                    <a:p>
                      <a:pPr marL="0" algn="l" defTabSz="914400" rtl="0" eaLnBrk="1" latinLnBrk="0" hangingPunct="1"/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[3/1]</a:t>
                      </a:r>
                    </a:p>
                    <a:p>
                      <a:pPr marL="0" algn="l" defTabSz="914400" rtl="0" eaLnBrk="1" latinLnBrk="0" hangingPunct="1"/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[3/1]</a:t>
                      </a:r>
                    </a:p>
                    <a:p>
                      <a:pPr marL="0" algn="l" defTabSz="914400" rtl="0" eaLnBrk="1" latinLnBrk="0" hangingPunct="1"/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218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36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9C95-AE6D-4573-A3CD-7ED221289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CA" dirty="0"/>
              <a:t>Data Gathering: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3B46D-52EA-41AA-990A-6DFC24332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Advertisement articles were scrapped from websites like </a:t>
            </a:r>
            <a:r>
              <a:rPr lang="en-CA" dirty="0">
                <a:hlinkClick r:id="rId2"/>
              </a:rPr>
              <a:t>https://www.msn.com/</a:t>
            </a:r>
            <a:r>
              <a:rPr lang="en-CA" dirty="0"/>
              <a:t>, </a:t>
            </a:r>
            <a:r>
              <a:rPr lang="en-CA" dirty="0">
                <a:hlinkClick r:id="rId3"/>
              </a:rPr>
              <a:t>https://www.nytimes.com/</a:t>
            </a:r>
            <a:r>
              <a:rPr lang="en-CA" dirty="0"/>
              <a:t> and few blacklisted websites.</a:t>
            </a:r>
          </a:p>
          <a:p>
            <a:r>
              <a:rPr lang="en-CA" dirty="0"/>
              <a:t>Beautifulsoup and </a:t>
            </a:r>
            <a:r>
              <a:rPr lang="en-CA" dirty="0" err="1"/>
              <a:t>urllib</a:t>
            </a:r>
            <a:r>
              <a:rPr lang="en-CA" dirty="0"/>
              <a:t> modules was used for web scrapping.</a:t>
            </a:r>
          </a:p>
          <a:p>
            <a:pPr marL="0" indent="0">
              <a:buNone/>
            </a:pPr>
            <a:r>
              <a:rPr lang="en-CA" i="1" dirty="0"/>
              <a:t>   	html = </a:t>
            </a:r>
            <a:r>
              <a:rPr lang="en-CA" i="1" dirty="0" err="1"/>
              <a:t>urlopen</a:t>
            </a:r>
            <a:r>
              <a:rPr lang="en-CA" i="1" dirty="0"/>
              <a:t>(</a:t>
            </a:r>
            <a:r>
              <a:rPr lang="en-CA" i="1" dirty="0" err="1"/>
              <a:t>url</a:t>
            </a:r>
            <a:r>
              <a:rPr lang="en-CA" i="1" dirty="0"/>
              <a:t>) </a:t>
            </a:r>
            <a:r>
              <a:rPr lang="en-CA" sz="1600" i="1" dirty="0"/>
              <a:t># Convert </a:t>
            </a:r>
            <a:r>
              <a:rPr lang="en-CA" sz="1600" i="1" dirty="0" err="1"/>
              <a:t>url</a:t>
            </a:r>
            <a:r>
              <a:rPr lang="en-CA" sz="1600" i="1" dirty="0"/>
              <a:t> to html.</a:t>
            </a:r>
          </a:p>
          <a:p>
            <a:pPr marL="0" indent="0">
              <a:buNone/>
            </a:pPr>
            <a:r>
              <a:rPr lang="en-CA" i="1" dirty="0"/>
              <a:t>   	soup = </a:t>
            </a:r>
            <a:r>
              <a:rPr lang="en-CA" i="1" dirty="0" err="1"/>
              <a:t>BeautifulSoup</a:t>
            </a:r>
            <a:r>
              <a:rPr lang="en-CA" i="1" dirty="0"/>
              <a:t>(html, '</a:t>
            </a:r>
            <a:r>
              <a:rPr lang="en-CA" i="1" dirty="0" err="1"/>
              <a:t>html.parser</a:t>
            </a:r>
            <a:r>
              <a:rPr lang="en-CA" i="1" dirty="0"/>
              <a:t>') </a:t>
            </a:r>
            <a:r>
              <a:rPr lang="en-CA" sz="1600" i="1" dirty="0"/>
              <a:t># Create Soup.</a:t>
            </a:r>
          </a:p>
          <a:p>
            <a:pPr marL="0" indent="0">
              <a:buNone/>
            </a:pPr>
            <a:r>
              <a:rPr lang="en-CA" i="1" dirty="0"/>
              <a:t>   	paragraphs = </a:t>
            </a:r>
            <a:r>
              <a:rPr lang="en-CA" i="1" dirty="0" err="1"/>
              <a:t>soup.select</a:t>
            </a:r>
            <a:r>
              <a:rPr lang="en-CA" i="1" dirty="0"/>
              <a:t>('p’) </a:t>
            </a:r>
            <a:r>
              <a:rPr lang="en-CA" sz="1600" i="1" dirty="0"/>
              <a:t>#Select Paragraphs from Soup.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News articles was wrangled from provided json file.</a:t>
            </a:r>
          </a:p>
          <a:p>
            <a:r>
              <a:rPr lang="en-CA" dirty="0"/>
              <a:t>Json module was used for wrangling data from json file.</a:t>
            </a:r>
          </a:p>
          <a:p>
            <a:pPr marL="0" indent="0">
              <a:buNone/>
            </a:pPr>
            <a:r>
              <a:rPr lang="en-CA" i="1" dirty="0"/>
              <a:t>	  </a:t>
            </a:r>
            <a:r>
              <a:rPr lang="en-CA" i="1" dirty="0" err="1"/>
              <a:t>news_data</a:t>
            </a:r>
            <a:r>
              <a:rPr lang="en-CA" i="1" dirty="0"/>
              <a:t> = </a:t>
            </a:r>
            <a:r>
              <a:rPr lang="en-CA" i="1" dirty="0" err="1"/>
              <a:t>json.load</a:t>
            </a:r>
            <a:r>
              <a:rPr lang="en-CA" i="1" dirty="0"/>
              <a:t>(</a:t>
            </a:r>
            <a:r>
              <a:rPr lang="en-CA" i="1" dirty="0" err="1"/>
              <a:t>new_json_file</a:t>
            </a:r>
            <a:r>
              <a:rPr lang="en-CA" i="1" dirty="0"/>
              <a:t>) </a:t>
            </a:r>
            <a:r>
              <a:rPr lang="en-CA" sz="1600" i="1" dirty="0"/>
              <a:t># Read json file.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222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2E95D-0AC0-4BA9-96A9-2F34B6E0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50AD-6483-417E-8501-C33D038F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500773"/>
          </a:xfrm>
        </p:spPr>
        <p:txBody>
          <a:bodyPr/>
          <a:lstStyle/>
          <a:p>
            <a:r>
              <a:rPr lang="en-CA" dirty="0"/>
              <a:t>Selecting valid data from html soup.</a:t>
            </a:r>
          </a:p>
          <a:p>
            <a:r>
              <a:rPr lang="en-CA" dirty="0"/>
              <a:t>Remove all punctuations.</a:t>
            </a:r>
          </a:p>
          <a:p>
            <a:r>
              <a:rPr lang="en-CA" dirty="0"/>
              <a:t>Remove all numbers and in between numbers.</a:t>
            </a:r>
          </a:p>
          <a:p>
            <a:r>
              <a:rPr lang="en-CA" dirty="0"/>
              <a:t>Remove all new lines.</a:t>
            </a:r>
          </a:p>
          <a:p>
            <a:r>
              <a:rPr lang="en-CA" dirty="0"/>
              <a:t>Tokenize into words.</a:t>
            </a:r>
          </a:p>
          <a:p>
            <a:r>
              <a:rPr lang="en-CA" dirty="0"/>
              <a:t>Lower all words.</a:t>
            </a:r>
          </a:p>
          <a:p>
            <a:r>
              <a:rPr lang="en-CA" dirty="0"/>
              <a:t>Remove words less than length 2.</a:t>
            </a:r>
          </a:p>
          <a:p>
            <a:r>
              <a:rPr lang="en-US" dirty="0"/>
              <a:t>Remove all words that occur less than 5 times in full data provided for cleaning.</a:t>
            </a:r>
          </a:p>
          <a:p>
            <a:r>
              <a:rPr lang="en-US" dirty="0"/>
              <a:t>Stemming and lemmatizing the words.</a:t>
            </a:r>
          </a:p>
          <a:p>
            <a:pPr marL="0" indent="0">
              <a:buNone/>
            </a:pPr>
            <a:r>
              <a:rPr lang="en-CA" dirty="0"/>
              <a:t>                                                                                                                                               </a:t>
            </a:r>
            <a:r>
              <a:rPr lang="en-CA" dirty="0">
                <a:solidFill>
                  <a:srgbClr val="FF0000"/>
                </a:solidFill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3657905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715</TotalTime>
  <Words>1319</Words>
  <Application>Microsoft Office PowerPoint</Application>
  <PresentationFormat>Widescreen</PresentationFormat>
  <Paragraphs>287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Courier New</vt:lpstr>
      <vt:lpstr>Rockwell</vt:lpstr>
      <vt:lpstr>Rockwell Condensed</vt:lpstr>
      <vt:lpstr>Wingdings</vt:lpstr>
      <vt:lpstr>Wood Type</vt:lpstr>
      <vt:lpstr>Natural language Processing</vt:lpstr>
      <vt:lpstr>Objective &amp; approach:</vt:lpstr>
      <vt:lpstr>Agenda:</vt:lpstr>
      <vt:lpstr>Introduction:</vt:lpstr>
      <vt:lpstr>NLP Techniques:</vt:lpstr>
      <vt:lpstr>Bag of Words:</vt:lpstr>
      <vt:lpstr>TF-IDF: Term Frequency * Inverse Document Frequency</vt:lpstr>
      <vt:lpstr>Data Gathering:</vt:lpstr>
      <vt:lpstr>Data Cleaning:</vt:lpstr>
      <vt:lpstr>PowerPoint Presentation</vt:lpstr>
      <vt:lpstr>PowerPoint Presentation</vt:lpstr>
      <vt:lpstr> EDA: News Articles </vt:lpstr>
      <vt:lpstr>EDA: AD Articles</vt:lpstr>
      <vt:lpstr>ML Modelling:</vt:lpstr>
      <vt:lpstr>PowerPoint Presentation</vt:lpstr>
      <vt:lpstr>PowerPoint Presentation</vt:lpstr>
      <vt:lpstr>Summary &amp; improvements: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Abhilash</dc:creator>
  <cp:lastModifiedBy>Abhilash</cp:lastModifiedBy>
  <cp:revision>96</cp:revision>
  <dcterms:created xsi:type="dcterms:W3CDTF">2019-10-19T14:38:11Z</dcterms:created>
  <dcterms:modified xsi:type="dcterms:W3CDTF">2019-10-21T14:26:55Z</dcterms:modified>
</cp:coreProperties>
</file>