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3" r:id="rId4"/>
    <p:sldId id="265" r:id="rId5"/>
    <p:sldId id="264" r:id="rId6"/>
    <p:sldId id="260" r:id="rId7"/>
    <p:sldId id="261" r:id="rId8"/>
    <p:sldId id="267" r:id="rId9"/>
    <p:sldId id="268" r:id="rId10"/>
    <p:sldId id="276" r:id="rId11"/>
    <p:sldId id="278" r:id="rId12"/>
    <p:sldId id="279" r:id="rId13"/>
    <p:sldId id="281" r:id="rId14"/>
    <p:sldId id="282" r:id="rId15"/>
    <p:sldId id="283" r:id="rId16"/>
    <p:sldId id="284" r:id="rId17"/>
    <p:sldId id="285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Total Purchases &amp; Revenue by Customer Type</a:t>
            </a:r>
            <a:endParaRPr lang="en-IN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Total 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Sheet1!$B$7:$C$7</c:f>
              <c:strCache>
                <c:ptCount val="2"/>
                <c:pt idx="0">
                  <c:v>Long-Term</c:v>
                </c:pt>
                <c:pt idx="1">
                  <c:v>New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600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F-40F1-938E-C82C11A78206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Sheet1!$B$7:$C$7</c:f>
              <c:strCache>
                <c:ptCount val="2"/>
                <c:pt idx="0">
                  <c:v>Long-Term</c:v>
                </c:pt>
                <c:pt idx="1">
                  <c:v>New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4605.4799999999996</c:v>
                </c:pt>
                <c:pt idx="1">
                  <c:v>103.95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F-40F1-938E-C82C11A782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44159583"/>
        <c:axId val="1644166303"/>
      </c:barChart>
      <c:catAx>
        <c:axId val="1644159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66303"/>
        <c:crosses val="autoZero"/>
        <c:auto val="1"/>
        <c:lblAlgn val="ctr"/>
        <c:lblOffset val="100"/>
        <c:noMultiLvlLbl val="0"/>
      </c:catAx>
      <c:valAx>
        <c:axId val="1644166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5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Average Order Value &amp; Basket Size by Customer Type</a:t>
            </a:r>
            <a:endParaRPr lang="en-IN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Sheet1!$F$7</c:f>
              <c:strCache>
                <c:ptCount val="1"/>
                <c:pt idx="0">
                  <c:v>Long-Term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Sheet1!$E$8:$E$9</c:f>
              <c:strCache>
                <c:ptCount val="2"/>
                <c:pt idx="0">
                  <c:v>Avg Order Value</c:v>
                </c:pt>
                <c:pt idx="1">
                  <c:v>Avg Basket Size</c:v>
                </c:pt>
              </c:strCache>
            </c:strRef>
          </c:cat>
          <c:val>
            <c:numRef>
              <c:f>Sheet1!$F$8:$F$9</c:f>
              <c:numCache>
                <c:formatCode>General</c:formatCode>
                <c:ptCount val="2"/>
                <c:pt idx="0">
                  <c:v>7.68</c:v>
                </c:pt>
                <c:pt idx="1">
                  <c:v>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D0-45FB-91AC-655AD2257F0A}"/>
            </c:ext>
          </c:extLst>
        </c:ser>
        <c:ser>
          <c:idx val="1"/>
          <c:order val="1"/>
          <c:tx>
            <c:strRef>
              <c:f>Sheet1!$G$7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Sheet1!$E$8:$E$9</c:f>
              <c:strCache>
                <c:ptCount val="2"/>
                <c:pt idx="0">
                  <c:v>Avg Order Value</c:v>
                </c:pt>
                <c:pt idx="1">
                  <c:v>Avg Basket Size</c:v>
                </c:pt>
              </c:strCache>
            </c:strRef>
          </c:cat>
          <c:val>
            <c:numRef>
              <c:f>Sheet1!$G$8:$G$9</c:f>
              <c:numCache>
                <c:formatCode>General</c:formatCode>
                <c:ptCount val="2"/>
                <c:pt idx="0">
                  <c:v>7.43</c:v>
                </c:pt>
                <c:pt idx="1">
                  <c:v>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D0-45FB-91AC-655AD2257F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4203263"/>
        <c:axId val="1644209023"/>
      </c:barChart>
      <c:catAx>
        <c:axId val="164420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09023"/>
        <c:crosses val="autoZero"/>
        <c:auto val="1"/>
        <c:lblAlgn val="ctr"/>
        <c:lblOffset val="100"/>
        <c:noMultiLvlLbl val="0"/>
      </c:catAx>
      <c:valAx>
        <c:axId val="164420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0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 dirty="0">
                <a:solidFill>
                  <a:schemeClr val="tx1"/>
                </a:solidFill>
              </a:rPr>
              <a:t>Revenue, Orders &amp; </a:t>
            </a:r>
            <a:r>
              <a:rPr lang="en-IN" sz="1400" b="0" i="0" u="none" strike="noStrike" baseline="0" dirty="0" err="1">
                <a:solidFill>
                  <a:schemeClr val="tx1"/>
                </a:solidFill>
              </a:rPr>
              <a:t>Avg</a:t>
            </a:r>
            <a:r>
              <a:rPr lang="en-IN" sz="1400" b="0" i="0" u="none" strike="noStrike" baseline="0" dirty="0">
                <a:solidFill>
                  <a:schemeClr val="tx1"/>
                </a:solidFill>
              </a:rPr>
              <a:t> Spend by Country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Invoices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India</c:v>
                </c:pt>
              </c:strCache>
            </c:strRef>
          </c:cat>
          <c:val>
            <c:numRef>
              <c:f>Sheet2!$B$2:$B$7</c:f>
              <c:numCache>
                <c:formatCode>General</c:formatCode>
                <c:ptCount val="6"/>
                <c:pt idx="0">
                  <c:v>131</c:v>
                </c:pt>
                <c:pt idx="1">
                  <c:v>76</c:v>
                </c:pt>
                <c:pt idx="2">
                  <c:v>61</c:v>
                </c:pt>
                <c:pt idx="3">
                  <c:v>50</c:v>
                </c:pt>
                <c:pt idx="4">
                  <c:v>41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7-4811-A024-42C3F2B5CF4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Revenue ($)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India</c:v>
                </c:pt>
              </c:strCache>
            </c:strRef>
          </c:cat>
          <c:val>
            <c:numRef>
              <c:f>Sheet2!$C$2:$C$7</c:f>
              <c:numCache>
                <c:formatCode>General</c:formatCode>
                <c:ptCount val="6"/>
                <c:pt idx="0" formatCode="#,##0.00">
                  <c:v>1040.49</c:v>
                </c:pt>
                <c:pt idx="1">
                  <c:v>535.59</c:v>
                </c:pt>
                <c:pt idx="2">
                  <c:v>427.68</c:v>
                </c:pt>
                <c:pt idx="3">
                  <c:v>389.07</c:v>
                </c:pt>
                <c:pt idx="4">
                  <c:v>334.62</c:v>
                </c:pt>
                <c:pt idx="5">
                  <c:v>183.15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B7-4811-A024-42C3F2B5CF4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Avg Order ($)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Sheet2!$A$2:$A$7</c:f>
              <c:strCache>
                <c:ptCount val="6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India</c:v>
                </c:pt>
              </c:strCache>
            </c: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7.94</c:v>
                </c:pt>
                <c:pt idx="1">
                  <c:v>7.05</c:v>
                </c:pt>
                <c:pt idx="2">
                  <c:v>7.01</c:v>
                </c:pt>
                <c:pt idx="3">
                  <c:v>7.78</c:v>
                </c:pt>
                <c:pt idx="4">
                  <c:v>8.16</c:v>
                </c:pt>
                <c:pt idx="5">
                  <c:v>8.7200000000000006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B7-4811-A024-42C3F2B5CF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44179743"/>
        <c:axId val="1644169183"/>
      </c:barChart>
      <c:catAx>
        <c:axId val="1644179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69183"/>
        <c:crosses val="autoZero"/>
        <c:auto val="1"/>
        <c:lblAlgn val="ctr"/>
        <c:lblOffset val="100"/>
        <c:noMultiLvlLbl val="0"/>
      </c:catAx>
      <c:valAx>
        <c:axId val="1644169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79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tx1"/>
                </a:solidFill>
              </a:rPr>
              <a:t>Customer Churn Rate by Country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Sheet2!$F$2:$F$7</c:f>
              <c:strCache>
                <c:ptCount val="6"/>
                <c:pt idx="0">
                  <c:v>Germany</c:v>
                </c:pt>
                <c:pt idx="1">
                  <c:v>Brazil</c:v>
                </c:pt>
                <c:pt idx="2">
                  <c:v>India</c:v>
                </c:pt>
                <c:pt idx="3">
                  <c:v>France</c:v>
                </c:pt>
                <c:pt idx="4">
                  <c:v>USA</c:v>
                </c:pt>
                <c:pt idx="5">
                  <c:v>Canada</c:v>
                </c:pt>
              </c:strCache>
            </c:strRef>
          </c:cat>
          <c:val>
            <c:numRef>
              <c:f>Sheet2!$G$2:$G$7</c:f>
            </c:numRef>
          </c:val>
          <c:extLst>
            <c:ext xmlns:c16="http://schemas.microsoft.com/office/drawing/2014/chart" uri="{C3380CC4-5D6E-409C-BE32-E72D297353CC}">
              <c16:uniqueId val="{00000000-A890-4F56-9381-38E34A1202C2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Sheet2!$F$2:$F$7</c:f>
              <c:strCache>
                <c:ptCount val="6"/>
                <c:pt idx="0">
                  <c:v>Germany</c:v>
                </c:pt>
                <c:pt idx="1">
                  <c:v>Brazil</c:v>
                </c:pt>
                <c:pt idx="2">
                  <c:v>India</c:v>
                </c:pt>
                <c:pt idx="3">
                  <c:v>France</c:v>
                </c:pt>
                <c:pt idx="4">
                  <c:v>USA</c:v>
                </c:pt>
                <c:pt idx="5">
                  <c:v>Canada</c:v>
                </c:pt>
              </c:strCache>
            </c:strRef>
          </c:cat>
          <c:val>
            <c:numRef>
              <c:f>Sheet2!$H$2:$H$7</c:f>
            </c:numRef>
          </c:val>
          <c:extLst>
            <c:ext xmlns:c16="http://schemas.microsoft.com/office/drawing/2014/chart" uri="{C3380CC4-5D6E-409C-BE32-E72D297353CC}">
              <c16:uniqueId val="{00000001-A890-4F56-9381-38E34A1202C2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Sheet2!$F$2:$F$7</c:f>
              <c:strCache>
                <c:ptCount val="6"/>
                <c:pt idx="0">
                  <c:v>Germany</c:v>
                </c:pt>
                <c:pt idx="1">
                  <c:v>Brazil</c:v>
                </c:pt>
                <c:pt idx="2">
                  <c:v>India</c:v>
                </c:pt>
                <c:pt idx="3">
                  <c:v>France</c:v>
                </c:pt>
                <c:pt idx="4">
                  <c:v>USA</c:v>
                </c:pt>
                <c:pt idx="5">
                  <c:v>Canada</c:v>
                </c:pt>
              </c:strCache>
            </c:strRef>
          </c:cat>
          <c:val>
            <c:numRef>
              <c:f>Sheet2!$I$2:$I$7</c:f>
            </c:numRef>
          </c:val>
          <c:extLst>
            <c:ext xmlns:c16="http://schemas.microsoft.com/office/drawing/2014/chart" uri="{C3380CC4-5D6E-409C-BE32-E72D297353CC}">
              <c16:uniqueId val="{00000002-A890-4F56-9381-38E34A1202C2}"/>
            </c:ext>
          </c:extLst>
        </c:ser>
        <c:ser>
          <c:idx val="3"/>
          <c:order val="3"/>
          <c:tx>
            <c:strRef>
              <c:f>Sheet2!$J$1</c:f>
              <c:strCache>
                <c:ptCount val="1"/>
                <c:pt idx="0">
                  <c:v>Churn Rate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Sheet2!$F$2:$F$7</c:f>
              <c:strCache>
                <c:ptCount val="6"/>
                <c:pt idx="0">
                  <c:v>Germany</c:v>
                </c:pt>
                <c:pt idx="1">
                  <c:v>Brazil</c:v>
                </c:pt>
                <c:pt idx="2">
                  <c:v>India</c:v>
                </c:pt>
                <c:pt idx="3">
                  <c:v>France</c:v>
                </c:pt>
                <c:pt idx="4">
                  <c:v>USA</c:v>
                </c:pt>
                <c:pt idx="5">
                  <c:v>Canada</c:v>
                </c:pt>
              </c:strCache>
            </c:strRef>
          </c:cat>
          <c:val>
            <c:numRef>
              <c:f>Sheet2!$J$2:$J$7</c:f>
              <c:numCache>
                <c:formatCode>0.00%</c:formatCode>
                <c:ptCount val="6"/>
                <c:pt idx="0">
                  <c:v>0.75</c:v>
                </c:pt>
                <c:pt idx="1">
                  <c:v>0.6</c:v>
                </c:pt>
                <c:pt idx="2">
                  <c:v>0.5</c:v>
                </c:pt>
                <c:pt idx="3">
                  <c:v>0.4</c:v>
                </c:pt>
                <c:pt idx="4">
                  <c:v>0.23080000000000001</c:v>
                </c:pt>
                <c:pt idx="5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90-4F56-9381-38E34A1202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44197023"/>
        <c:axId val="1644205183"/>
      </c:barChart>
      <c:catAx>
        <c:axId val="1644197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05183"/>
        <c:crosses val="autoZero"/>
        <c:auto val="1"/>
        <c:lblAlgn val="ctr"/>
        <c:lblOffset val="100"/>
        <c:noMultiLvlLbl val="0"/>
      </c:catAx>
      <c:valAx>
        <c:axId val="1644205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9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Customer Status by Country (Active vs. Churned)</a:t>
            </a:r>
            <a:endParaRPr lang="en-IN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Sheet3!$A$2:$A$11</c:f>
              <c:strCache>
                <c:ptCount val="10"/>
                <c:pt idx="0">
                  <c:v>Brazil</c:v>
                </c:pt>
                <c:pt idx="1">
                  <c:v>Germany</c:v>
                </c:pt>
                <c:pt idx="2">
                  <c:v>Canada</c:v>
                </c:pt>
                <c:pt idx="3">
                  <c:v>USA</c:v>
                </c:pt>
                <c:pt idx="4">
                  <c:v>France</c:v>
                </c:pt>
                <c:pt idx="5">
                  <c:v>India</c:v>
                </c:pt>
                <c:pt idx="6">
                  <c:v>Portugal</c:v>
                </c:pt>
                <c:pt idx="7">
                  <c:v>Czech Republic</c:v>
                </c:pt>
                <c:pt idx="8">
                  <c:v>United Kingdom</c:v>
                </c:pt>
                <c:pt idx="9">
                  <c:v>Others (1 each)</c:v>
                </c:pt>
              </c:strCache>
            </c:strRef>
          </c:cat>
          <c:val>
            <c:numRef>
              <c:f>Sheet3!$B$2:$B$11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DF-4584-9A42-6DF8B067C9DA}"/>
            </c:ext>
          </c:extLst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Churned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Sheet3!$A$2:$A$11</c:f>
              <c:strCache>
                <c:ptCount val="10"/>
                <c:pt idx="0">
                  <c:v>Brazil</c:v>
                </c:pt>
                <c:pt idx="1">
                  <c:v>Germany</c:v>
                </c:pt>
                <c:pt idx="2">
                  <c:v>Canada</c:v>
                </c:pt>
                <c:pt idx="3">
                  <c:v>USA</c:v>
                </c:pt>
                <c:pt idx="4">
                  <c:v>France</c:v>
                </c:pt>
                <c:pt idx="5">
                  <c:v>India</c:v>
                </c:pt>
                <c:pt idx="6">
                  <c:v>Portugal</c:v>
                </c:pt>
                <c:pt idx="7">
                  <c:v>Czech Republic</c:v>
                </c:pt>
                <c:pt idx="8">
                  <c:v>United Kingdom</c:v>
                </c:pt>
                <c:pt idx="9">
                  <c:v>Others (1 each)</c:v>
                </c:pt>
              </c:strCache>
            </c:strRef>
          </c:cat>
          <c:val>
            <c:numRef>
              <c:f>Sheet3!$C$2:$C$11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DF-4584-9A42-6DF8B067C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44170623"/>
        <c:axId val="1644171103"/>
      </c:barChart>
      <c:catAx>
        <c:axId val="164417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71103"/>
        <c:crosses val="autoZero"/>
        <c:auto val="1"/>
        <c:lblAlgn val="ctr"/>
        <c:lblOffset val="100"/>
        <c:noMultiLvlLbl val="0"/>
      </c:catAx>
      <c:valAx>
        <c:axId val="164417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170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[Book1]Sheet3!PivotTable76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Total Orders by Country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Sheet3!$S$1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Sheet3!$R$2:$R$26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Sheet3!$S$2:$S$26</c:f>
              <c:numCache>
                <c:formatCode>General</c:formatCode>
                <c:ptCount val="24"/>
                <c:pt idx="0">
                  <c:v>5</c:v>
                </c:pt>
                <c:pt idx="1">
                  <c:v>10</c:v>
                </c:pt>
                <c:pt idx="2">
                  <c:v>9</c:v>
                </c:pt>
                <c:pt idx="3">
                  <c:v>7</c:v>
                </c:pt>
                <c:pt idx="4">
                  <c:v>61</c:v>
                </c:pt>
                <c:pt idx="5">
                  <c:v>76</c:v>
                </c:pt>
                <c:pt idx="6">
                  <c:v>13</c:v>
                </c:pt>
                <c:pt idx="7">
                  <c:v>30</c:v>
                </c:pt>
                <c:pt idx="8">
                  <c:v>10</c:v>
                </c:pt>
                <c:pt idx="9">
                  <c:v>11</c:v>
                </c:pt>
                <c:pt idx="10">
                  <c:v>50</c:v>
                </c:pt>
                <c:pt idx="11">
                  <c:v>41</c:v>
                </c:pt>
                <c:pt idx="12">
                  <c:v>10</c:v>
                </c:pt>
                <c:pt idx="13">
                  <c:v>21</c:v>
                </c:pt>
                <c:pt idx="14">
                  <c:v>13</c:v>
                </c:pt>
                <c:pt idx="15">
                  <c:v>9</c:v>
                </c:pt>
                <c:pt idx="16">
                  <c:v>10</c:v>
                </c:pt>
                <c:pt idx="17">
                  <c:v>9</c:v>
                </c:pt>
                <c:pt idx="18">
                  <c:v>10</c:v>
                </c:pt>
                <c:pt idx="19">
                  <c:v>29</c:v>
                </c:pt>
                <c:pt idx="20">
                  <c:v>11</c:v>
                </c:pt>
                <c:pt idx="21">
                  <c:v>10</c:v>
                </c:pt>
                <c:pt idx="22">
                  <c:v>28</c:v>
                </c:pt>
                <c:pt idx="23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4-45D9-9CE8-8633BBED01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70747439"/>
        <c:axId val="1770754159"/>
      </c:barChart>
      <c:catAx>
        <c:axId val="17707474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54159"/>
        <c:crosses val="autoZero"/>
        <c:auto val="1"/>
        <c:lblAlgn val="ctr"/>
        <c:lblOffset val="100"/>
        <c:noMultiLvlLbl val="0"/>
      </c:catAx>
      <c:valAx>
        <c:axId val="1770754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4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[Book1]Q7!PivotTable77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Total Spend vs. Churn Status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'Q7'!$E$1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'Q7'!$D$2:$D$4</c:f>
              <c:strCache>
                <c:ptCount val="2"/>
                <c:pt idx="0">
                  <c:v>Active</c:v>
                </c:pt>
                <c:pt idx="1">
                  <c:v>Churned</c:v>
                </c:pt>
              </c:strCache>
            </c:strRef>
          </c:cat>
          <c:val>
            <c:numRef>
              <c:f>'Q7'!$E$2:$E$4</c:f>
              <c:numCache>
                <c:formatCode>General</c:formatCode>
                <c:ptCount val="2"/>
                <c:pt idx="0">
                  <c:v>37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20-4E4D-B0EB-6A7ED61D0E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0776239"/>
        <c:axId val="1770794959"/>
      </c:barChart>
      <c:catAx>
        <c:axId val="177077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94959"/>
        <c:crosses val="autoZero"/>
        <c:auto val="1"/>
        <c:lblAlgn val="ctr"/>
        <c:lblOffset val="100"/>
        <c:noMultiLvlLbl val="0"/>
      </c:catAx>
      <c:valAx>
        <c:axId val="177079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7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solidFill>
                  <a:schemeClr val="tx1"/>
                </a:solidFill>
              </a:rPr>
              <a:t>Tenure vs. Average Order Value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'Q7'!$W$1</c:f>
              <c:strCache>
                <c:ptCount val="1"/>
                <c:pt idx="0">
                  <c:v>Average of tenure_days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1.8555118110236222E-2"/>
                  <c:y val="0.3443780985710119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50" baseline="0" dirty="0">
                        <a:solidFill>
                          <a:schemeClr val="tx1"/>
                        </a:solidFill>
                      </a:rPr>
                      <a:t>y = 1.9263x + 1224.1</a:t>
                    </a:r>
                    <a:br>
                      <a:rPr lang="en-US" sz="1050" baseline="0" dirty="0">
                        <a:solidFill>
                          <a:schemeClr val="tx1"/>
                        </a:solidFill>
                      </a:rPr>
                    </a:br>
                    <a:r>
                      <a:rPr lang="en-US" sz="1050" baseline="0" dirty="0">
                        <a:solidFill>
                          <a:schemeClr val="tx1"/>
                        </a:solidFill>
                      </a:rPr>
                      <a:t>R² = 0.0005</a:t>
                    </a:r>
                    <a:endParaRPr lang="en-US" sz="1050" dirty="0">
                      <a:solidFill>
                        <a:schemeClr val="tx1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'Q7'!$V$2:$V$50</c:f>
              <c:numCache>
                <c:formatCode>General</c:formatCode>
                <c:ptCount val="49"/>
                <c:pt idx="0">
                  <c:v>2.97</c:v>
                </c:pt>
                <c:pt idx="1">
                  <c:v>3.76</c:v>
                </c:pt>
                <c:pt idx="2">
                  <c:v>5.03</c:v>
                </c:pt>
                <c:pt idx="3">
                  <c:v>5.14</c:v>
                </c:pt>
                <c:pt idx="4">
                  <c:v>5.61</c:v>
                </c:pt>
                <c:pt idx="5">
                  <c:v>5.67</c:v>
                </c:pt>
                <c:pt idx="6">
                  <c:v>6.05</c:v>
                </c:pt>
                <c:pt idx="7">
                  <c:v>6.11</c:v>
                </c:pt>
                <c:pt idx="8">
                  <c:v>6.27</c:v>
                </c:pt>
                <c:pt idx="9">
                  <c:v>6.53</c:v>
                </c:pt>
                <c:pt idx="10">
                  <c:v>6.63</c:v>
                </c:pt>
                <c:pt idx="11">
                  <c:v>6.93</c:v>
                </c:pt>
                <c:pt idx="12">
                  <c:v>7.01</c:v>
                </c:pt>
                <c:pt idx="13">
                  <c:v>7.13</c:v>
                </c:pt>
                <c:pt idx="14">
                  <c:v>7.15</c:v>
                </c:pt>
                <c:pt idx="15">
                  <c:v>7.18</c:v>
                </c:pt>
                <c:pt idx="16">
                  <c:v>7.2</c:v>
                </c:pt>
                <c:pt idx="17">
                  <c:v>7.23</c:v>
                </c:pt>
                <c:pt idx="18">
                  <c:v>7.37</c:v>
                </c:pt>
                <c:pt idx="19">
                  <c:v>7.46</c:v>
                </c:pt>
                <c:pt idx="20">
                  <c:v>7.47</c:v>
                </c:pt>
                <c:pt idx="21">
                  <c:v>7.52</c:v>
                </c:pt>
                <c:pt idx="22">
                  <c:v>7.62</c:v>
                </c:pt>
                <c:pt idx="23">
                  <c:v>7.67</c:v>
                </c:pt>
                <c:pt idx="24">
                  <c:v>7.7</c:v>
                </c:pt>
                <c:pt idx="25">
                  <c:v>7.74</c:v>
                </c:pt>
                <c:pt idx="26">
                  <c:v>7.82</c:v>
                </c:pt>
                <c:pt idx="27">
                  <c:v>7.92</c:v>
                </c:pt>
                <c:pt idx="28">
                  <c:v>8.0299999999999994</c:v>
                </c:pt>
                <c:pt idx="29">
                  <c:v>8.1199999999999992</c:v>
                </c:pt>
                <c:pt idx="30">
                  <c:v>8.14</c:v>
                </c:pt>
                <c:pt idx="31">
                  <c:v>8.17</c:v>
                </c:pt>
                <c:pt idx="32">
                  <c:v>8.2799999999999994</c:v>
                </c:pt>
                <c:pt idx="33">
                  <c:v>8.3800000000000008</c:v>
                </c:pt>
                <c:pt idx="34">
                  <c:v>8.5399999999999991</c:v>
                </c:pt>
                <c:pt idx="35">
                  <c:v>8.61</c:v>
                </c:pt>
                <c:pt idx="36">
                  <c:v>8.6300000000000008</c:v>
                </c:pt>
                <c:pt idx="37">
                  <c:v>8.7899999999999991</c:v>
                </c:pt>
                <c:pt idx="38">
                  <c:v>8.8000000000000007</c:v>
                </c:pt>
                <c:pt idx="39">
                  <c:v>8.83</c:v>
                </c:pt>
                <c:pt idx="40">
                  <c:v>8.91</c:v>
                </c:pt>
                <c:pt idx="41">
                  <c:v>9.09</c:v>
                </c:pt>
                <c:pt idx="42">
                  <c:v>9.2799999999999994</c:v>
                </c:pt>
                <c:pt idx="43">
                  <c:v>9.35</c:v>
                </c:pt>
                <c:pt idx="44">
                  <c:v>9.41</c:v>
                </c:pt>
                <c:pt idx="45">
                  <c:v>9.9</c:v>
                </c:pt>
                <c:pt idx="46">
                  <c:v>10.15</c:v>
                </c:pt>
                <c:pt idx="47">
                  <c:v>10.73</c:v>
                </c:pt>
                <c:pt idx="48">
                  <c:v>11.11</c:v>
                </c:pt>
              </c:numCache>
            </c:numRef>
          </c:xVal>
          <c:yVal>
            <c:numRef>
              <c:f>'Q7'!$W$2:$W$50</c:f>
              <c:numCache>
                <c:formatCode>General</c:formatCode>
                <c:ptCount val="49"/>
                <c:pt idx="0">
                  <c:v>1155</c:v>
                </c:pt>
                <c:pt idx="1">
                  <c:v>1086</c:v>
                </c:pt>
                <c:pt idx="2">
                  <c:v>1235</c:v>
                </c:pt>
                <c:pt idx="3">
                  <c:v>1425</c:v>
                </c:pt>
                <c:pt idx="4">
                  <c:v>1259</c:v>
                </c:pt>
                <c:pt idx="5">
                  <c:v>1414</c:v>
                </c:pt>
                <c:pt idx="6">
                  <c:v>1123</c:v>
                </c:pt>
                <c:pt idx="7">
                  <c:v>1181</c:v>
                </c:pt>
                <c:pt idx="8">
                  <c:v>1403</c:v>
                </c:pt>
                <c:pt idx="9">
                  <c:v>1047</c:v>
                </c:pt>
                <c:pt idx="10">
                  <c:v>1120</c:v>
                </c:pt>
                <c:pt idx="11">
                  <c:v>973</c:v>
                </c:pt>
                <c:pt idx="12">
                  <c:v>1397</c:v>
                </c:pt>
                <c:pt idx="13">
                  <c:v>1290</c:v>
                </c:pt>
                <c:pt idx="14">
                  <c:v>1038</c:v>
                </c:pt>
                <c:pt idx="15">
                  <c:v>1337</c:v>
                </c:pt>
                <c:pt idx="16">
                  <c:v>1413</c:v>
                </c:pt>
                <c:pt idx="17">
                  <c:v>1136</c:v>
                </c:pt>
                <c:pt idx="18">
                  <c:v>1334</c:v>
                </c:pt>
                <c:pt idx="19">
                  <c:v>1172</c:v>
                </c:pt>
                <c:pt idx="20">
                  <c:v>1333.5</c:v>
                </c:pt>
                <c:pt idx="21">
                  <c:v>1359</c:v>
                </c:pt>
                <c:pt idx="22">
                  <c:v>1402.5</c:v>
                </c:pt>
                <c:pt idx="23">
                  <c:v>1321</c:v>
                </c:pt>
                <c:pt idx="24">
                  <c:v>1068</c:v>
                </c:pt>
                <c:pt idx="25">
                  <c:v>1110</c:v>
                </c:pt>
                <c:pt idx="26">
                  <c:v>1340</c:v>
                </c:pt>
                <c:pt idx="27">
                  <c:v>1188.3333333333333</c:v>
                </c:pt>
                <c:pt idx="28">
                  <c:v>1249</c:v>
                </c:pt>
                <c:pt idx="29">
                  <c:v>1405</c:v>
                </c:pt>
                <c:pt idx="30">
                  <c:v>1188</c:v>
                </c:pt>
                <c:pt idx="31">
                  <c:v>1146</c:v>
                </c:pt>
                <c:pt idx="32">
                  <c:v>1360</c:v>
                </c:pt>
                <c:pt idx="33">
                  <c:v>1275</c:v>
                </c:pt>
                <c:pt idx="34">
                  <c:v>1342</c:v>
                </c:pt>
                <c:pt idx="35">
                  <c:v>1240</c:v>
                </c:pt>
                <c:pt idx="36">
                  <c:v>791</c:v>
                </c:pt>
                <c:pt idx="37">
                  <c:v>1212</c:v>
                </c:pt>
                <c:pt idx="38">
                  <c:v>1052</c:v>
                </c:pt>
                <c:pt idx="39">
                  <c:v>1393</c:v>
                </c:pt>
                <c:pt idx="40">
                  <c:v>1349.5</c:v>
                </c:pt>
                <c:pt idx="41">
                  <c:v>1406</c:v>
                </c:pt>
                <c:pt idx="42">
                  <c:v>1301</c:v>
                </c:pt>
                <c:pt idx="43">
                  <c:v>1378</c:v>
                </c:pt>
                <c:pt idx="44">
                  <c:v>1294</c:v>
                </c:pt>
                <c:pt idx="45">
                  <c:v>1157</c:v>
                </c:pt>
                <c:pt idx="46">
                  <c:v>1176</c:v>
                </c:pt>
                <c:pt idx="47">
                  <c:v>1149</c:v>
                </c:pt>
                <c:pt idx="48">
                  <c:v>1180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AFC-419B-85F2-971669996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758959"/>
        <c:axId val="1770755599"/>
      </c:scatterChart>
      <c:valAx>
        <c:axId val="1770758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55599"/>
        <c:crosses val="autoZero"/>
        <c:crossBetween val="midCat"/>
      </c:valAx>
      <c:valAx>
        <c:axId val="177075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7589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FEE0-6DB0-07B9-B001-1695AFEB4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96906-4A29-0D30-3315-04CF0D54C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17AE76-90D1-A2D2-118D-57F075364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6E2E6-EFFB-11BF-A86D-8B5552CD5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Chinook Music Sales Analysis and Strategic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Abhilash Kukade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B371C-C3CD-2F66-37D1-9EFCD1B2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B5E4EA67-FCE6-6FAC-389E-3D86D30B9B8C}"/>
              </a:ext>
            </a:extLst>
          </p:cNvPr>
          <p:cNvSpPr txBox="1">
            <a:spLocks/>
          </p:cNvSpPr>
          <p:nvPr/>
        </p:nvSpPr>
        <p:spPr>
          <a:xfrm>
            <a:off x="6211530" y="1825625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CE2577-036D-25BA-9B7A-C0DBF2975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126454"/>
              </p:ext>
            </p:extLst>
          </p:nvPr>
        </p:nvGraphicFramePr>
        <p:xfrm>
          <a:off x="6491748" y="2377818"/>
          <a:ext cx="5211096" cy="366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81F5C-8F44-7741-3867-422F8ACB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Purchasing Behavior – Revenue &amp; Purchase Frequency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5DFB32-1ABD-713D-98D8-E2F6B9E6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Insights</a:t>
            </a:r>
            <a:endParaRPr lang="en-US" dirty="0"/>
          </a:p>
          <a:p>
            <a:r>
              <a:rPr lang="en-US" b="1" dirty="0"/>
              <a:t>Purchase Frequency</a:t>
            </a:r>
            <a:br>
              <a:rPr lang="en-US" dirty="0"/>
            </a:br>
            <a:r>
              <a:rPr lang="en-US" dirty="0"/>
              <a:t>▸ Long-Term: 600 orders</a:t>
            </a:r>
            <a:br>
              <a:rPr lang="en-US" dirty="0"/>
            </a:br>
            <a:r>
              <a:rPr lang="en-US" dirty="0"/>
              <a:t>▸ New: 14 orders</a:t>
            </a:r>
            <a:br>
              <a:rPr lang="en-US" dirty="0"/>
            </a:br>
            <a:r>
              <a:rPr lang="en-US" dirty="0"/>
              <a:t>→ </a:t>
            </a:r>
            <a:r>
              <a:rPr lang="en-US" i="1" dirty="0"/>
              <a:t>High retention among long-term users</a:t>
            </a:r>
            <a:endParaRPr lang="en-US" dirty="0"/>
          </a:p>
          <a:p>
            <a:r>
              <a:rPr lang="en-US" b="1" dirty="0"/>
              <a:t>Revenue Contribution</a:t>
            </a:r>
            <a:br>
              <a:rPr lang="en-US" dirty="0"/>
            </a:br>
            <a:r>
              <a:rPr lang="en-US" dirty="0"/>
              <a:t>▸ Long-Term: $4,605.48 (~97% of total)</a:t>
            </a:r>
            <a:br>
              <a:rPr lang="en-US" dirty="0"/>
            </a:br>
            <a:r>
              <a:rPr lang="en-US" dirty="0"/>
              <a:t>▸ New: $103.95</a:t>
            </a:r>
            <a:br>
              <a:rPr lang="en-US" dirty="0"/>
            </a:br>
            <a:r>
              <a:rPr lang="en-US" dirty="0"/>
              <a:t>→ </a:t>
            </a:r>
            <a:r>
              <a:rPr lang="en-US" i="1" dirty="0"/>
              <a:t>Loyal users are the primary revenue drivers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F355-C064-727F-B5BF-60EB73EC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F681F7A-BE31-66DE-922E-779AC29BD304}"/>
              </a:ext>
            </a:extLst>
          </p:cNvPr>
          <p:cNvSpPr txBox="1">
            <a:spLocks/>
          </p:cNvSpPr>
          <p:nvPr/>
        </p:nvSpPr>
        <p:spPr>
          <a:xfrm>
            <a:off x="6211530" y="1825625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6832-0EE4-8416-9F20-E62458D3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Customer Value Metrics – AOV &amp; Basket Size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48E147-DBD2-BA91-BD3D-385C99DF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Customer </a:t>
            </a:r>
            <a:r>
              <a:rPr lang="en-IN" b="1" dirty="0" err="1"/>
              <a:t>Behavior</a:t>
            </a:r>
            <a:endParaRPr lang="en-US" b="1" dirty="0"/>
          </a:p>
          <a:p>
            <a:r>
              <a:rPr lang="en-US" b="1" dirty="0"/>
              <a:t>AOV:</a:t>
            </a:r>
            <a:br>
              <a:rPr lang="en-US" dirty="0"/>
            </a:br>
            <a:r>
              <a:rPr lang="en-US" dirty="0"/>
              <a:t>▸ Long-Term: $7.68</a:t>
            </a:r>
            <a:br>
              <a:rPr lang="en-US" dirty="0"/>
            </a:br>
            <a:r>
              <a:rPr lang="en-US" dirty="0"/>
              <a:t>▸ New: $7.43</a:t>
            </a:r>
            <a:br>
              <a:rPr lang="en-US" dirty="0"/>
            </a:br>
            <a:r>
              <a:rPr lang="en-US" dirty="0"/>
              <a:t>→ </a:t>
            </a:r>
            <a:r>
              <a:rPr lang="en-US" i="1" dirty="0"/>
              <a:t>Slightly higher among loyal users</a:t>
            </a:r>
          </a:p>
          <a:p>
            <a:r>
              <a:rPr lang="en-IN" b="1" dirty="0"/>
              <a:t>Basket Size:</a:t>
            </a:r>
            <a:br>
              <a:rPr lang="en-US" dirty="0"/>
            </a:br>
            <a:r>
              <a:rPr lang="en-US" dirty="0"/>
              <a:t>▸ Long-Term: $7.68</a:t>
            </a:r>
            <a:br>
              <a:rPr lang="en-US" dirty="0"/>
            </a:br>
            <a:r>
              <a:rPr lang="en-US" dirty="0"/>
              <a:t>▸ New: $7.43</a:t>
            </a:r>
            <a:br>
              <a:rPr lang="en-US" dirty="0"/>
            </a:br>
            <a:r>
              <a:rPr lang="en-US" dirty="0"/>
              <a:t>→ </a:t>
            </a:r>
            <a:r>
              <a:rPr lang="en-US" i="1" dirty="0"/>
              <a:t>Shows more trust &amp; exploration from loyal customers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9F740C-0BE4-57BE-95C5-7588A245E6AA}"/>
              </a:ext>
            </a:extLst>
          </p:cNvPr>
          <p:cNvGraphicFramePr/>
          <p:nvPr/>
        </p:nvGraphicFramePr>
        <p:xfrm>
          <a:off x="6393427" y="2387651"/>
          <a:ext cx="5331540" cy="364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2601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1FCFB-2A97-DA9F-AFB1-F396DDA2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5BFC70F-C49D-88AB-8987-7A9E57B4FBD0}"/>
              </a:ext>
            </a:extLst>
          </p:cNvPr>
          <p:cNvSpPr txBox="1">
            <a:spLocks/>
          </p:cNvSpPr>
          <p:nvPr/>
        </p:nvSpPr>
        <p:spPr>
          <a:xfrm>
            <a:off x="6211530" y="1825625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70D64-C37D-FD2D-E4A5-2D7069C8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IN" b="1" dirty="0"/>
              <a:t>Regional Market Overview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DF1B32-0EFD-110E-B264-E49EFB704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 Patterns</a:t>
            </a:r>
          </a:p>
          <a:p>
            <a:r>
              <a:rPr lang="en-US" b="1" dirty="0"/>
              <a:t>USA &amp; Canada</a:t>
            </a:r>
            <a:r>
              <a:rPr lang="en-US" dirty="0"/>
              <a:t>: High revenue, strong retention</a:t>
            </a:r>
          </a:p>
          <a:p>
            <a:r>
              <a:rPr lang="en-US" b="1" dirty="0"/>
              <a:t>Germany &amp; India</a:t>
            </a:r>
            <a:r>
              <a:rPr lang="en-US" dirty="0"/>
              <a:t>: High avg. order value, but fewer purchases</a:t>
            </a:r>
          </a:p>
          <a:p>
            <a:r>
              <a:rPr lang="en-US" b="1" dirty="0"/>
              <a:t>Brazil</a:t>
            </a:r>
            <a:r>
              <a:rPr lang="en-US" dirty="0"/>
              <a:t>: Moderate revenue, needs engagement boost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D60570-B5A2-7CAA-D7CA-26301D2E9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047475"/>
              </p:ext>
            </p:extLst>
          </p:nvPr>
        </p:nvGraphicFramePr>
        <p:xfrm>
          <a:off x="6396007" y="1860765"/>
          <a:ext cx="5326380" cy="470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458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F5CF-6C3F-D211-8772-FFF71E35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45182007-704F-EF8E-4F84-1BE0DE56C3E4}"/>
              </a:ext>
            </a:extLst>
          </p:cNvPr>
          <p:cNvSpPr txBox="1">
            <a:spLocks/>
          </p:cNvSpPr>
          <p:nvPr/>
        </p:nvSpPr>
        <p:spPr>
          <a:xfrm>
            <a:off x="6211530" y="1825625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6A7B8-86DD-FD8C-1EFF-35384A3B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IN" b="1" dirty="0"/>
              <a:t>Regional Churn Analysis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65B7BC-F729-5B29-7A1A-EDDF1F7A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Takeaways:</a:t>
            </a:r>
            <a:endParaRPr lang="en-IN" dirty="0"/>
          </a:p>
          <a:p>
            <a:r>
              <a:rPr lang="en-IN" b="1" dirty="0"/>
              <a:t>Stable Markets</a:t>
            </a:r>
            <a:r>
              <a:rPr lang="en-IN" dirty="0"/>
              <a:t>: USA, Canada </a:t>
            </a:r>
          </a:p>
          <a:p>
            <a:pPr marL="0" indent="0">
              <a:buNone/>
            </a:pPr>
            <a:r>
              <a:rPr lang="en-IN" dirty="0"/>
              <a:t>	→ Upsell opportunities</a:t>
            </a:r>
          </a:p>
          <a:p>
            <a:r>
              <a:rPr lang="en-IN" b="1" dirty="0"/>
              <a:t>High Churn Zones</a:t>
            </a:r>
            <a:r>
              <a:rPr lang="en-IN" dirty="0"/>
              <a:t>: Germany, Brazil, India </a:t>
            </a:r>
          </a:p>
          <a:p>
            <a:pPr marL="0" indent="0">
              <a:buNone/>
            </a:pPr>
            <a:r>
              <a:rPr lang="en-IN" dirty="0"/>
              <a:t>	→ Need retention strategies</a:t>
            </a:r>
          </a:p>
          <a:p>
            <a:r>
              <a:rPr lang="en-IN" b="1" dirty="0"/>
              <a:t>Action</a:t>
            </a:r>
            <a:r>
              <a:rPr lang="en-IN" dirty="0"/>
              <a:t>: Localized offers, better onboarding, region-specific plans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81079C-640B-9E55-6660-F97C7DD92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757251"/>
              </p:ext>
            </p:extLst>
          </p:nvPr>
        </p:nvGraphicFramePr>
        <p:xfrm>
          <a:off x="6293137" y="2493225"/>
          <a:ext cx="5532120" cy="343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855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E979-3521-CB28-21E0-B8DDE57BB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88740A8-A005-5C2B-C3AD-9F6F4ECF26F7}"/>
              </a:ext>
            </a:extLst>
          </p:cNvPr>
          <p:cNvSpPr txBox="1">
            <a:spLocks/>
          </p:cNvSpPr>
          <p:nvPr/>
        </p:nvSpPr>
        <p:spPr>
          <a:xfrm>
            <a:off x="6211530" y="1825625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714C3-DF26-BA7B-2827-53609386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IN" b="1" dirty="0"/>
              <a:t>Customer Risk by Region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84DC2-B50F-1DD8-1077-2A1BE427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High-Risk Regions</a:t>
            </a:r>
            <a:endParaRPr lang="en-US" dirty="0"/>
          </a:p>
          <a:p>
            <a:r>
              <a:rPr lang="en-US" b="1" dirty="0"/>
              <a:t>Germany &amp; Brazil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→ High churn despite decent 	spending</a:t>
            </a:r>
          </a:p>
          <a:p>
            <a:r>
              <a:rPr lang="en-US" b="1" dirty="0"/>
              <a:t>India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→ Moderate churn, low frequency</a:t>
            </a:r>
          </a:p>
          <a:p>
            <a:r>
              <a:rPr lang="en-US" b="1" dirty="0"/>
              <a:t>Canada &amp; USA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→ Loyal customer base, low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CC5FA1-1027-5EDC-3E55-C5BF465C2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345998"/>
              </p:ext>
            </p:extLst>
          </p:nvPr>
        </p:nvGraphicFramePr>
        <p:xfrm>
          <a:off x="6469626" y="2605549"/>
          <a:ext cx="5152103" cy="323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00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B61A-F858-A27F-02C0-37152C61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01A065C-BE6D-7471-D8CF-659AAA6ADE9E}"/>
              </a:ext>
            </a:extLst>
          </p:cNvPr>
          <p:cNvSpPr txBox="1">
            <a:spLocks/>
          </p:cNvSpPr>
          <p:nvPr/>
        </p:nvSpPr>
        <p:spPr>
          <a:xfrm>
            <a:off x="6211530" y="1815793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3A5EC-427D-9AB4-BB20-DD67FCBF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IN" b="1" dirty="0"/>
              <a:t>Risk Segments &amp; Retention Strategy</a:t>
            </a:r>
            <a:endParaRPr lang="en-US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D95117-17DA-7775-22E9-630113E3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Targeted Retention</a:t>
            </a:r>
            <a:endParaRPr lang="en-IN" dirty="0"/>
          </a:p>
          <a:p>
            <a:r>
              <a:rPr lang="en-IN" b="1" dirty="0"/>
              <a:t>High-Risk Users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r>
              <a:rPr lang="en-IN" sz="2800" dirty="0"/>
              <a:t>→ Win-back emails, discounts</a:t>
            </a:r>
          </a:p>
          <a:p>
            <a:r>
              <a:rPr lang="en-IN" b="1" dirty="0"/>
              <a:t>Low-Spend Segments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→ Onboarding offers</a:t>
            </a:r>
          </a:p>
          <a:p>
            <a:r>
              <a:rPr lang="en-IN" b="1" dirty="0"/>
              <a:t>Loyal Buyers</a:t>
            </a:r>
            <a:r>
              <a:rPr lang="en-IN" dirty="0"/>
              <a:t>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800" dirty="0"/>
              <a:t>→ Tiered loyalty perks</a:t>
            </a:r>
          </a:p>
          <a:p>
            <a:r>
              <a:rPr lang="en-IN" b="1" dirty="0"/>
              <a:t>By Region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→ Localized offers for 🇧🇷, 🇩🇪, 🇮🇳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779048A-A940-5035-21BB-779DB3526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753317"/>
              </p:ext>
            </p:extLst>
          </p:nvPr>
        </p:nvGraphicFramePr>
        <p:xfrm>
          <a:off x="6393426" y="2446645"/>
          <a:ext cx="5331541" cy="3529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10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05D06-8CD5-65CF-907D-A5CF6D98C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7A419431-7B66-68A6-B586-F3C7760CB93B}"/>
              </a:ext>
            </a:extLst>
          </p:cNvPr>
          <p:cNvSpPr txBox="1">
            <a:spLocks/>
          </p:cNvSpPr>
          <p:nvPr/>
        </p:nvSpPr>
        <p:spPr>
          <a:xfrm>
            <a:off x="6211530" y="1815793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100B-6629-401E-4DE8-3D8C7FC5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US" b="1" dirty="0"/>
              <a:t>Customer Lifetime Value (CLV) Modeling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DE69D6-D620-BD79-BD1C-9F8BBBE4F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CLV Patterns</a:t>
            </a:r>
            <a:endParaRPr lang="en-US" dirty="0"/>
          </a:p>
          <a:p>
            <a:r>
              <a:rPr lang="en-US" b="1" dirty="0"/>
              <a:t>High CLV</a:t>
            </a:r>
            <a:r>
              <a:rPr lang="en-US" dirty="0"/>
              <a:t>: Loyal, repeat buyers → Retain via loyalty perks</a:t>
            </a:r>
          </a:p>
          <a:p>
            <a:r>
              <a:rPr lang="en-US" b="1" dirty="0"/>
              <a:t>Churned but Valuable</a:t>
            </a:r>
            <a:r>
              <a:rPr lang="en-US" dirty="0"/>
              <a:t>: Good history</a:t>
            </a:r>
          </a:p>
          <a:p>
            <a:pPr marL="0" indent="0">
              <a:buNone/>
            </a:pPr>
            <a:r>
              <a:rPr lang="en-US" dirty="0"/>
              <a:t>  → Ideal for win-back</a:t>
            </a:r>
          </a:p>
          <a:p>
            <a:r>
              <a:rPr lang="en-US" b="1" dirty="0"/>
              <a:t>Low CLV</a:t>
            </a:r>
            <a:r>
              <a:rPr lang="en-US" dirty="0"/>
              <a:t>: Poor onboarding </a:t>
            </a:r>
          </a:p>
          <a:p>
            <a:pPr marL="0" indent="0">
              <a:buNone/>
            </a:pPr>
            <a:r>
              <a:rPr lang="en-US" dirty="0"/>
              <a:t>  → Need guided engagement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CA17CE-F250-3A86-E380-4C302879A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486263"/>
              </p:ext>
            </p:extLst>
          </p:nvPr>
        </p:nvGraphicFramePr>
        <p:xfrm>
          <a:off x="6499122" y="2536723"/>
          <a:ext cx="5203721" cy="336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6794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80029-7A56-7895-3E63-222FDE52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135C52B5-0DD5-D85E-95BA-66BA0D67926F}"/>
              </a:ext>
            </a:extLst>
          </p:cNvPr>
          <p:cNvSpPr txBox="1">
            <a:spLocks/>
          </p:cNvSpPr>
          <p:nvPr/>
        </p:nvSpPr>
        <p:spPr>
          <a:xfrm>
            <a:off x="6211530" y="1815793"/>
            <a:ext cx="5695335" cy="477182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D5C2-E470-7408-8E64-7FA75487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7" y="365125"/>
            <a:ext cx="11444748" cy="1325563"/>
          </a:xfrm>
        </p:spPr>
        <p:txBody>
          <a:bodyPr>
            <a:normAutofit/>
          </a:bodyPr>
          <a:lstStyle/>
          <a:p>
            <a:r>
              <a:rPr lang="en-US" b="1" dirty="0"/>
              <a:t>Customer Lifetime Value (CLV) Modeling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883A6F-4871-E439-B0DD-31286C0A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156" y="1825625"/>
            <a:ext cx="5695335" cy="47718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Targeted Strategy</a:t>
            </a:r>
            <a:endParaRPr lang="en-US" dirty="0"/>
          </a:p>
          <a:p>
            <a:r>
              <a:rPr lang="en-US" b="1" dirty="0"/>
              <a:t>High CLV (Active)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→ Loyalty programs, early access</a:t>
            </a:r>
          </a:p>
          <a:p>
            <a:r>
              <a:rPr lang="en-US" b="1" dirty="0"/>
              <a:t>Mid CLV (Churned)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→ Re-engagement emails, custom bundles</a:t>
            </a:r>
          </a:p>
          <a:p>
            <a:r>
              <a:rPr lang="en-US" b="1" dirty="0"/>
              <a:t>Low CLV (Churned)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→ First-time offers, surveys, onboarding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F7A3FB2-5B4B-1FBB-9081-B2DA6FA1B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201459"/>
              </p:ext>
            </p:extLst>
          </p:nvPr>
        </p:nvGraphicFramePr>
        <p:xfrm>
          <a:off x="6410632" y="2477729"/>
          <a:ext cx="5292212" cy="364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474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ACCD-334F-AC15-231F-68286CEF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6D7D-09BB-04C5-5A32-B8107678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Genre Preferences – Local and Global Patterns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A068B6-6EEF-4255-1FC3-57CD6621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Rock, Metal, and Alternative dominated sales in the USA</a:t>
            </a:r>
          </a:p>
          <a:p>
            <a:r>
              <a:rPr lang="en-US" dirty="0"/>
              <a:t>International markets showed preference for Pop, Classical, and Latin</a:t>
            </a:r>
          </a:p>
          <a:p>
            <a:r>
              <a:rPr lang="en-US" dirty="0"/>
              <a:t>Indicates cultural genre preferences vary significantly by region</a:t>
            </a:r>
          </a:p>
          <a:p>
            <a:r>
              <a:rPr lang="en-US" dirty="0"/>
              <a:t>Opportunity to localize inventory and campaigns</a:t>
            </a:r>
          </a:p>
        </p:txBody>
      </p:sp>
    </p:spTree>
    <p:extLst>
      <p:ext uri="{BB962C8B-B14F-4D97-AF65-F5344CB8AC3E}">
        <p14:creationId xmlns:p14="http://schemas.microsoft.com/office/powerpoint/2010/main" val="3885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0D4D-C8BC-EE3B-72D2-B57C6EC7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764-D59D-89DC-4F82-D5613482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Buying Habits and Product Affinity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F21D18-B7E1-28DA-3FE0-55B16CE15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Frequent buyers averaged 2–3 tracks per purchase</a:t>
            </a:r>
          </a:p>
          <a:p>
            <a:r>
              <a:rPr lang="en-US" dirty="0"/>
              <a:t>Rock and Metal genres were frequently bought together</a:t>
            </a:r>
          </a:p>
          <a:p>
            <a:r>
              <a:rPr lang="en-US" dirty="0"/>
              <a:t>Suggests customers respond well to thematic or genre bundles</a:t>
            </a:r>
          </a:p>
          <a:p>
            <a:r>
              <a:rPr lang="en-US" dirty="0"/>
              <a:t>Insight supports bundling for increased average order value</a:t>
            </a:r>
          </a:p>
        </p:txBody>
      </p:sp>
    </p:spTree>
    <p:extLst>
      <p:ext uri="{BB962C8B-B14F-4D97-AF65-F5344CB8AC3E}">
        <p14:creationId xmlns:p14="http://schemas.microsoft.com/office/powerpoint/2010/main" val="35238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Challenge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Chinook, a music retailer, wants to better understand their customers and sales trends to grow in the physical music market. </a:t>
            </a:r>
          </a:p>
          <a:p>
            <a:r>
              <a:rPr lang="en-US" dirty="0"/>
              <a:t>As their data analyst, your role is to uncover key behaviors, sales drivers, and regional preferences using historical sales data.</a:t>
            </a:r>
          </a:p>
        </p:txBody>
      </p:sp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CEB5A-E208-811F-E20A-E0E7B1C9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4A13-57D7-ECE6-BD89-05274098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Market Segmentation – High Risk vs. High Value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E919B3-D2D9-AE8D-E3BD-5C5423A5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Customer profiles based on tenure, frequency, and average order value</a:t>
            </a:r>
          </a:p>
          <a:p>
            <a:r>
              <a:rPr lang="en-US" dirty="0"/>
              <a:t>High-risk: ≤2 orders and AOV below $7</a:t>
            </a:r>
          </a:p>
          <a:p>
            <a:r>
              <a:rPr lang="en-US" dirty="0"/>
              <a:t>High-value: ≥12 orders and lifetime spend above $100</a:t>
            </a:r>
          </a:p>
          <a:p>
            <a:r>
              <a:rPr lang="en-US" dirty="0"/>
              <a:t>Enables targeted retention and upsell campaigns</a:t>
            </a:r>
          </a:p>
        </p:txBody>
      </p:sp>
    </p:spTree>
    <p:extLst>
      <p:ext uri="{BB962C8B-B14F-4D97-AF65-F5344CB8AC3E}">
        <p14:creationId xmlns:p14="http://schemas.microsoft.com/office/powerpoint/2010/main" val="1585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1BEED-2B60-FA4E-7B3A-DAFD6EF85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3386-2173-7786-9DE3-54854E0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Opportunity – Expanding into Underserved Markets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F9D3D7-C2A6-AB07-A2A5-A9A6C1CF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Countries like Indonesia, South Africa, Turkey, and UAE show promise</a:t>
            </a:r>
          </a:p>
          <a:p>
            <a:r>
              <a:rPr lang="en-US" dirty="0"/>
              <a:t>High ratings and moderate costs with relatively low competition</a:t>
            </a:r>
          </a:p>
          <a:p>
            <a:r>
              <a:rPr lang="en-US" dirty="0"/>
              <a:t>Represents strategic opportunity for international expansion</a:t>
            </a:r>
          </a:p>
          <a:p>
            <a:r>
              <a:rPr lang="en-US" dirty="0"/>
              <a:t>Focused marketing and catalog curation can drive early adoption</a:t>
            </a:r>
          </a:p>
        </p:txBody>
      </p:sp>
    </p:spTree>
    <p:extLst>
      <p:ext uri="{BB962C8B-B14F-4D97-AF65-F5344CB8AC3E}">
        <p14:creationId xmlns:p14="http://schemas.microsoft.com/office/powerpoint/2010/main" val="41505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E4069-AAC6-EC9F-5BA9-7B0C43885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583A-2401-366F-E619-D58F3E7F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Strategic Campaigns – Measuring Impact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878D35-E3DC-08F5-F1DE-7C7E25A89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Promotional campaign data can enable performance measurement</a:t>
            </a:r>
          </a:p>
          <a:p>
            <a:r>
              <a:rPr lang="en-US" dirty="0"/>
              <a:t>Use A/B testing and control groups to compare effectiveness</a:t>
            </a:r>
          </a:p>
          <a:p>
            <a:r>
              <a:rPr lang="en-US" dirty="0"/>
              <a:t>Track key metrics: acquisition, retention, revenue uplift</a:t>
            </a:r>
          </a:p>
          <a:p>
            <a:r>
              <a:rPr lang="en-US" dirty="0"/>
              <a:t>Supports iterative marketing strategy refinement</a:t>
            </a:r>
          </a:p>
        </p:txBody>
      </p:sp>
    </p:spTree>
    <p:extLst>
      <p:ext uri="{BB962C8B-B14F-4D97-AF65-F5344CB8AC3E}">
        <p14:creationId xmlns:p14="http://schemas.microsoft.com/office/powerpoint/2010/main" val="19889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22C5-2511-8191-DFA3-E49BA3432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D203-ADB2-B003-934E-01FCCF28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Final Recommendations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FAAC66-7134-98A0-68F9-4793F82F4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Prioritize </a:t>
            </a:r>
            <a:r>
              <a:rPr lang="en-US" b="1" dirty="0"/>
              <a:t>Rock, Metal, and Alternative</a:t>
            </a:r>
            <a:r>
              <a:rPr lang="en-US" dirty="0"/>
              <a:t> genres in marketing</a:t>
            </a:r>
          </a:p>
          <a:p>
            <a:r>
              <a:rPr lang="en-US" b="1" dirty="0"/>
              <a:t>Launch in emerging markets</a:t>
            </a:r>
            <a:r>
              <a:rPr lang="en-US" dirty="0"/>
              <a:t> with low competition and high demand</a:t>
            </a:r>
          </a:p>
          <a:p>
            <a:r>
              <a:rPr lang="en-US" dirty="0"/>
              <a:t>Expand </a:t>
            </a:r>
            <a:r>
              <a:rPr lang="en-US" b="1" dirty="0"/>
              <a:t>loyalty and retention</a:t>
            </a:r>
            <a:r>
              <a:rPr lang="en-US" dirty="0"/>
              <a:t> programs based on CLV segments</a:t>
            </a:r>
          </a:p>
          <a:p>
            <a:r>
              <a:rPr lang="en-US" dirty="0"/>
              <a:t>Use </a:t>
            </a:r>
            <a:r>
              <a:rPr lang="en-US" b="1" dirty="0"/>
              <a:t>genre affinity</a:t>
            </a:r>
            <a:r>
              <a:rPr lang="en-US" dirty="0"/>
              <a:t> to create bundles and promotions</a:t>
            </a:r>
          </a:p>
          <a:p>
            <a:r>
              <a:rPr lang="en-US" dirty="0"/>
              <a:t>Track future </a:t>
            </a:r>
            <a:r>
              <a:rPr lang="en-US" b="1" dirty="0"/>
              <a:t>campaign impact</a:t>
            </a:r>
            <a:r>
              <a:rPr lang="en-US" dirty="0"/>
              <a:t> using test/control methodologies</a:t>
            </a:r>
          </a:p>
        </p:txBody>
      </p:sp>
    </p:spTree>
    <p:extLst>
      <p:ext uri="{BB962C8B-B14F-4D97-AF65-F5344CB8AC3E}">
        <p14:creationId xmlns:p14="http://schemas.microsoft.com/office/powerpoint/2010/main" val="93788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CF4C-C0D9-3385-03E6-C0C7C918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EC0-21F5-BB9E-65AF-798D9258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B02DED-37B1-909A-DF9E-7E763FA1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transform insights into action and orchestrate Chinook’s next big success.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8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57A49-3AB4-7049-953B-33F7BF7B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34E1920-2778-A6AB-02AE-0F16FC7A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Landscape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FE855C5-8369-AC19-E1FB-2A898870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Key Tables:</a:t>
            </a:r>
            <a:r>
              <a:rPr lang="en-IN" dirty="0"/>
              <a:t> album, artist, customer, genre, invoice, </a:t>
            </a:r>
            <a:r>
              <a:rPr lang="en-IN" dirty="0" err="1"/>
              <a:t>invoice_line</a:t>
            </a:r>
            <a:r>
              <a:rPr lang="en-IN" dirty="0"/>
              <a:t>, track, playlist</a:t>
            </a:r>
          </a:p>
          <a:p>
            <a:r>
              <a:rPr lang="en-IN" b="1" dirty="0"/>
              <a:t>Topics Covered:</a:t>
            </a:r>
            <a:r>
              <a:rPr lang="en-IN" dirty="0"/>
              <a:t> Revenue, Genre Trends, Customer Churn, Market Segmentation, CLV</a:t>
            </a:r>
          </a:p>
          <a:p>
            <a:r>
              <a:rPr lang="en-IN" b="1" dirty="0"/>
              <a:t>Geographic Focus:</a:t>
            </a:r>
            <a:r>
              <a:rPr lang="en-IN" dirty="0"/>
              <a:t> Primarily USA, with global comparisons</a:t>
            </a:r>
          </a:p>
        </p:txBody>
      </p:sp>
    </p:spTree>
    <p:extLst>
      <p:ext uri="{BB962C8B-B14F-4D97-AF65-F5344CB8AC3E}">
        <p14:creationId xmlns:p14="http://schemas.microsoft.com/office/powerpoint/2010/main" val="324045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1C68C-3D96-0E7E-5D41-50EAAC4B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2CAFDEE-B7F3-971C-440F-B43F32AA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Landscape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266E0F-E876-6480-D945-E950E1A67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/>
              <a:t>Before diving into insights, it’s essential to understand how Chinook’s data is structured. The schema diagram on the next slide illustrates how key entities relate to one another: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customer ➝ linked to invoice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invoice ➝ connected to </a:t>
            </a:r>
            <a:r>
              <a:rPr lang="en-US" altLang="en-US" dirty="0" err="1"/>
              <a:t>invoice_line</a:t>
            </a:r>
            <a:endParaRPr lang="en-US" alt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 err="1"/>
              <a:t>invoice_line</a:t>
            </a:r>
            <a:r>
              <a:rPr lang="en-US" altLang="en-US" dirty="0"/>
              <a:t> ➝ joined with track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/>
              <a:t>track ➝ linked to album, artist, and genre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/>
              <a:t>This relationship model forms the foundation for analyzing purchases, genres, and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35606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8FDB-2B7B-2044-03D3-7CC94A5A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>
            <a:extLst>
              <a:ext uri="{FF2B5EF4-FFF2-40B4-BE49-F238E27FC236}">
                <a16:creationId xmlns:a16="http://schemas.microsoft.com/office/drawing/2014/main" id="{A61564A4-FD67-8812-50E2-DFAAD112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err="1"/>
              <a:t>Modeling</a:t>
            </a:r>
            <a:r>
              <a:rPr lang="en-IN" b="1" dirty="0"/>
              <a:t> – Table Relationships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7F8B2C-C11B-C2E0-4D04-ACB41D054E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22" y="1808487"/>
            <a:ext cx="5280355" cy="495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Sales Spotlight – What Are People Buying?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Focused on track and artist-level sales in the USA market</a:t>
            </a:r>
          </a:p>
          <a:p>
            <a:r>
              <a:rPr lang="en-US" dirty="0"/>
              <a:t>Identified that Rock and Alternative genres dominated overall sales</a:t>
            </a:r>
          </a:p>
          <a:p>
            <a:r>
              <a:rPr lang="en-US" dirty="0"/>
              <a:t>Artists like Jimi Hendrix, Nirvana, and Cake consistently appeared as top performers</a:t>
            </a:r>
          </a:p>
          <a:p>
            <a:r>
              <a:rPr lang="en-US" dirty="0"/>
              <a:t>These genres and artists significantly influenced revenue trends</a:t>
            </a:r>
          </a:p>
        </p:txBody>
      </p:sp>
    </p:spTree>
    <p:extLst>
      <p:ext uri="{BB962C8B-B14F-4D97-AF65-F5344CB8AC3E}">
        <p14:creationId xmlns:p14="http://schemas.microsoft.com/office/powerpoint/2010/main" val="201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Are Chinook’s Customers?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Majority of customers located in the USA and Canada</a:t>
            </a:r>
          </a:p>
          <a:p>
            <a:r>
              <a:rPr lang="en-US" dirty="0"/>
              <a:t>Slight demographic skew toward male buyers</a:t>
            </a:r>
          </a:p>
          <a:p>
            <a:r>
              <a:rPr lang="en-US" dirty="0"/>
              <a:t>Most spending came from a smaller, more engaged customer segment</a:t>
            </a:r>
          </a:p>
          <a:p>
            <a:r>
              <a:rPr lang="en-US" dirty="0"/>
              <a:t>Indicates potential for high-value retention and personalization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0251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021D-2515-611E-B022-A972A491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3521-9399-3500-EA72-334CFB00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Is the Money Coming From?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926A18-95D3-9ECF-221B-628630B0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Highest revenue contributors: USA, Canada, and Brazil</a:t>
            </a:r>
          </a:p>
          <a:p>
            <a:r>
              <a:rPr lang="en-US" dirty="0"/>
              <a:t>France and Germany showed high average spend per customer</a:t>
            </a:r>
          </a:p>
          <a:p>
            <a:r>
              <a:rPr lang="en-US" dirty="0"/>
              <a:t>Combination of volume markets and high-value regional segments</a:t>
            </a:r>
          </a:p>
          <a:p>
            <a:r>
              <a:rPr lang="en-US" dirty="0"/>
              <a:t>Guides resource allocation by region</a:t>
            </a:r>
          </a:p>
        </p:txBody>
      </p:sp>
    </p:spTree>
    <p:extLst>
      <p:ext uri="{BB962C8B-B14F-4D97-AF65-F5344CB8AC3E}">
        <p14:creationId xmlns:p14="http://schemas.microsoft.com/office/powerpoint/2010/main" val="107950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644CF-01AA-71B8-ED5E-1758D65C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93AF-C3A0-D412-FB02-39AD088C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Customer Value – Loyalty vs. Churn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28AB20-8D00-8C6E-8343-103076C1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172052"/>
          </a:xfrm>
        </p:spPr>
        <p:txBody>
          <a:bodyPr/>
          <a:lstStyle/>
          <a:p>
            <a:r>
              <a:rPr lang="en-US" dirty="0"/>
              <a:t>Long-term customers purchased more frequently</a:t>
            </a:r>
          </a:p>
          <a:p>
            <a:r>
              <a:rPr lang="en-US" dirty="0"/>
              <a:t>These customers had 3x higher lifetime value than new ones</a:t>
            </a:r>
          </a:p>
          <a:p>
            <a:r>
              <a:rPr lang="en-US" dirty="0"/>
              <a:t>Churn rate identified at only 1.7% in the past 3 months</a:t>
            </a:r>
          </a:p>
          <a:p>
            <a:r>
              <a:rPr lang="en-US" dirty="0"/>
              <a:t>Highlights strong potential for retention-driven growth</a:t>
            </a:r>
          </a:p>
        </p:txBody>
      </p:sp>
    </p:spTree>
    <p:extLst>
      <p:ext uri="{BB962C8B-B14F-4D97-AF65-F5344CB8AC3E}">
        <p14:creationId xmlns:p14="http://schemas.microsoft.com/office/powerpoint/2010/main" val="17570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110</TotalTime>
  <Words>1037</Words>
  <Application>Microsoft Office PowerPoint</Application>
  <PresentationFormat>Widescreen</PresentationFormat>
  <Paragraphs>136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Sheet music design template</vt:lpstr>
      <vt:lpstr>Chinook Music Sales Analysis and Strategic Recommendations</vt:lpstr>
      <vt:lpstr>Business Challenge</vt:lpstr>
      <vt:lpstr>Data Landscape</vt:lpstr>
      <vt:lpstr>Data Landscape</vt:lpstr>
      <vt:lpstr>Data Modeling – Table Relationships</vt:lpstr>
      <vt:lpstr>Sales Spotlight – What Are People Buying?</vt:lpstr>
      <vt:lpstr>Who Are Chinook’s Customers?</vt:lpstr>
      <vt:lpstr>Where Is the Money Coming From?</vt:lpstr>
      <vt:lpstr>Customer Value – Loyalty vs. Churn</vt:lpstr>
      <vt:lpstr>Customer Purchasing Behavior – Revenue &amp; Purchase Frequency</vt:lpstr>
      <vt:lpstr>Customer Value Metrics – AOV &amp; Basket Size</vt:lpstr>
      <vt:lpstr>Regional Market Overview</vt:lpstr>
      <vt:lpstr>Regional Churn Analysis</vt:lpstr>
      <vt:lpstr>Customer Risk by Region</vt:lpstr>
      <vt:lpstr>Risk Segments &amp; Retention Strategy</vt:lpstr>
      <vt:lpstr>Customer Lifetime Value (CLV) Modeling</vt:lpstr>
      <vt:lpstr>Customer Lifetime Value (CLV) Modeling</vt:lpstr>
      <vt:lpstr>Genre Preferences – Local and Global Patterns</vt:lpstr>
      <vt:lpstr>Buying Habits and Product Affinity</vt:lpstr>
      <vt:lpstr>Market Segmentation – High Risk vs. High Value</vt:lpstr>
      <vt:lpstr>Opportunity – Expanding into Underserved Markets</vt:lpstr>
      <vt:lpstr>Strategic Campaigns – Measuring Impact</vt:lpstr>
      <vt:lpstr>Final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Abhilash Kukade</dc:creator>
  <cp:lastModifiedBy>Abhilash Kukade</cp:lastModifiedBy>
  <cp:revision>2</cp:revision>
  <dcterms:created xsi:type="dcterms:W3CDTF">2025-06-21T05:26:26Z</dcterms:created>
  <dcterms:modified xsi:type="dcterms:W3CDTF">2025-06-26T11:28:54Z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