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EC00-0C98-F32D-3E3D-AEC526DA3E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6B5B1CD1-8395-A94B-EB37-03CF19791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DEDC69C3-D0C4-E7A7-E12D-5F6AF178D8FF}"/>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5" name="Footer Placeholder 4">
            <a:extLst>
              <a:ext uri="{FF2B5EF4-FFF2-40B4-BE49-F238E27FC236}">
                <a16:creationId xmlns:a16="http://schemas.microsoft.com/office/drawing/2014/main" id="{8A776086-78B0-BA31-23F6-05A46288D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1903D-4FC7-D495-9FDF-A6EBF955F563}"/>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185088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3BE0-7D32-41BA-E1D1-6E06BD38B8AC}"/>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A79293C-94AB-3908-BC02-D731402B89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C5869F0B-0028-6063-FCF9-C658CDF3688B}"/>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5" name="Footer Placeholder 4">
            <a:extLst>
              <a:ext uri="{FF2B5EF4-FFF2-40B4-BE49-F238E27FC236}">
                <a16:creationId xmlns:a16="http://schemas.microsoft.com/office/drawing/2014/main" id="{5AB40280-E673-A407-578C-90EF11CFF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128BC-F786-790F-AF87-2A38E8732242}"/>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38471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39A84-A15E-4DA7-09C3-688421A2A8F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FD87ECF-ACA0-17D8-72B3-FDFD346A37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C40F2D1-BA33-EF87-AA2A-F8293E44808D}"/>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5" name="Footer Placeholder 4">
            <a:extLst>
              <a:ext uri="{FF2B5EF4-FFF2-40B4-BE49-F238E27FC236}">
                <a16:creationId xmlns:a16="http://schemas.microsoft.com/office/drawing/2014/main" id="{40A21D4E-A6D8-3364-7055-405CF6843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AA2BF-C479-DAFE-0465-18FF5C0FF6AC}"/>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90683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C51B-545D-883F-BFB9-2D79630523C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C5F0CAB-8947-8B30-F7DB-9E056ECDA2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944D82D-4048-2402-2FF8-09FE87D72449}"/>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5" name="Footer Placeholder 4">
            <a:extLst>
              <a:ext uri="{FF2B5EF4-FFF2-40B4-BE49-F238E27FC236}">
                <a16:creationId xmlns:a16="http://schemas.microsoft.com/office/drawing/2014/main" id="{31F0C3B5-AC5A-52D6-E68D-AD158BB37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2BD8-233D-16F8-0884-22C4B4CFFBED}"/>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408430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9EB5-340F-D42F-8BCC-74C0E59B16D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0DFCF1C4-92D5-1799-91CC-3DBEA7D40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19F3A6-95A2-E13F-36D1-12943817E354}"/>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5" name="Footer Placeholder 4">
            <a:extLst>
              <a:ext uri="{FF2B5EF4-FFF2-40B4-BE49-F238E27FC236}">
                <a16:creationId xmlns:a16="http://schemas.microsoft.com/office/drawing/2014/main" id="{BE9FE06C-21B3-4479-28DD-CE3B11967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7DE59-97B0-E881-7C8C-DA84A48C8FCD}"/>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31667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94F7-5724-A6BB-1695-5E4CDC918280}"/>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1E3566E-D6E3-3840-8109-75DAEB36F6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19C4D9F2-24DE-869A-74EC-24D302F666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16A4ABBE-1B82-B574-7361-C4C18B8E00F9}"/>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6" name="Footer Placeholder 5">
            <a:extLst>
              <a:ext uri="{FF2B5EF4-FFF2-40B4-BE49-F238E27FC236}">
                <a16:creationId xmlns:a16="http://schemas.microsoft.com/office/drawing/2014/main" id="{E4A25F23-9D7B-944C-5E59-3E5D2CDC6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8D07D6-1DB5-64E7-62D9-FC77528CD965}"/>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142304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909F-AB78-2E4F-7F5E-6EA00139FD1F}"/>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4A143017-6A2B-6DDE-F2B5-12148822D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47E5F6-0153-CE2A-50FA-C94C77FB7B6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54829F7C-5E31-307D-AC8F-FDA16D5A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C59FBB-A728-EEAA-D15A-1F0960442B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EB4688A8-2832-AA47-FE77-2C07E9E3068A}"/>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8" name="Footer Placeholder 7">
            <a:extLst>
              <a:ext uri="{FF2B5EF4-FFF2-40B4-BE49-F238E27FC236}">
                <a16:creationId xmlns:a16="http://schemas.microsoft.com/office/drawing/2014/main" id="{AC323A61-6FB6-9E3B-0C58-1E6352B85C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19BD38-D589-3E13-1505-D064FFDF62FC}"/>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223331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4F1F-F206-22AA-07AE-D66F232F485C}"/>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A050C71A-3E77-145E-096F-895B3DE1625B}"/>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4" name="Footer Placeholder 3">
            <a:extLst>
              <a:ext uri="{FF2B5EF4-FFF2-40B4-BE49-F238E27FC236}">
                <a16:creationId xmlns:a16="http://schemas.microsoft.com/office/drawing/2014/main" id="{9C4B6CAD-D3A9-F64B-C8C6-C76A340D16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011355-3890-1454-F2A5-DEADD5992AEA}"/>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76336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C696D-6492-AD5B-C933-8CD6B8A14B15}"/>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3" name="Footer Placeholder 2">
            <a:extLst>
              <a:ext uri="{FF2B5EF4-FFF2-40B4-BE49-F238E27FC236}">
                <a16:creationId xmlns:a16="http://schemas.microsoft.com/office/drawing/2014/main" id="{1309A46E-C934-8677-BCD1-F7E3274DD7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D745A2-8861-4C13-8762-07BDCD22DE5C}"/>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380233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7528-3DDF-6A79-4262-25860F9CF3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8C0F3EFF-AFAC-3B64-81F3-943D08035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7A02FA8A-A118-444F-BA2D-5657F2F70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E5041F-FCFF-CDE9-1337-E776CC4D91AD}"/>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6" name="Footer Placeholder 5">
            <a:extLst>
              <a:ext uri="{FF2B5EF4-FFF2-40B4-BE49-F238E27FC236}">
                <a16:creationId xmlns:a16="http://schemas.microsoft.com/office/drawing/2014/main" id="{4CA2C8E0-B755-3780-595F-5BAA960B8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AE9DF-A485-F294-DFE6-3218E67182EA}"/>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122853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247-92A7-F8ED-3608-3F4DD8503B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1D8BEFC-37B5-6574-B0B4-18520DDD5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0E724C-556C-AFD3-A4AB-69769AE2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A25F58-431A-7ED4-3B3C-54781B06C8A7}"/>
              </a:ext>
            </a:extLst>
          </p:cNvPr>
          <p:cNvSpPr>
            <a:spLocks noGrp="1"/>
          </p:cNvSpPr>
          <p:nvPr>
            <p:ph type="dt" sz="half" idx="10"/>
          </p:nvPr>
        </p:nvSpPr>
        <p:spPr/>
        <p:txBody>
          <a:bodyPr/>
          <a:lstStyle/>
          <a:p>
            <a:fld id="{522C7825-92DD-4B13-ACC4-21D29AA9AE67}" type="datetimeFigureOut">
              <a:rPr lang="en-IN" smtClean="0"/>
              <a:t>12-09-2025</a:t>
            </a:fld>
            <a:endParaRPr lang="en-IN"/>
          </a:p>
        </p:txBody>
      </p:sp>
      <p:sp>
        <p:nvSpPr>
          <p:cNvPr id="6" name="Footer Placeholder 5">
            <a:extLst>
              <a:ext uri="{FF2B5EF4-FFF2-40B4-BE49-F238E27FC236}">
                <a16:creationId xmlns:a16="http://schemas.microsoft.com/office/drawing/2014/main" id="{693CABD7-79BB-A6E1-B625-D7BB9FFBD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37332-FBA3-A258-9594-B7B00BA39884}"/>
              </a:ext>
            </a:extLst>
          </p:cNvPr>
          <p:cNvSpPr>
            <a:spLocks noGrp="1"/>
          </p:cNvSpPr>
          <p:nvPr>
            <p:ph type="sldNum" sz="quarter" idx="12"/>
          </p:nvPr>
        </p:nvSpPr>
        <p:spPr/>
        <p:txBody>
          <a:bodyPr/>
          <a:lstStyle/>
          <a:p>
            <a:fld id="{9027FCD0-C48E-4A1C-B5E4-E2E32AACC143}" type="slidenum">
              <a:rPr lang="en-IN" smtClean="0"/>
              <a:t>‹#›</a:t>
            </a:fld>
            <a:endParaRPr lang="en-IN"/>
          </a:p>
        </p:txBody>
      </p:sp>
    </p:spTree>
    <p:extLst>
      <p:ext uri="{BB962C8B-B14F-4D97-AF65-F5344CB8AC3E}">
        <p14:creationId xmlns:p14="http://schemas.microsoft.com/office/powerpoint/2010/main" val="82022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2E645-77F8-2B42-6111-58B209337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FFC3E08A-46B3-405A-5366-CE1B639F3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A3A6A54-1B28-5A57-7ACF-8FC4A8BA3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C7825-92DD-4B13-ACC4-21D29AA9AE67}" type="datetimeFigureOut">
              <a:rPr lang="en-IN" smtClean="0"/>
              <a:t>12-09-2025</a:t>
            </a:fld>
            <a:endParaRPr lang="en-IN"/>
          </a:p>
        </p:txBody>
      </p:sp>
      <p:sp>
        <p:nvSpPr>
          <p:cNvPr id="5" name="Footer Placeholder 4">
            <a:extLst>
              <a:ext uri="{FF2B5EF4-FFF2-40B4-BE49-F238E27FC236}">
                <a16:creationId xmlns:a16="http://schemas.microsoft.com/office/drawing/2014/main" id="{FEF41342-16CC-B101-5FAA-150773AE5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32052B-0465-7B4D-1358-373530458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7FCD0-C48E-4A1C-B5E4-E2E32AACC143}" type="slidenum">
              <a:rPr lang="en-IN" smtClean="0"/>
              <a:t>‹#›</a:t>
            </a:fld>
            <a:endParaRPr lang="en-IN"/>
          </a:p>
        </p:txBody>
      </p:sp>
    </p:spTree>
    <p:extLst>
      <p:ext uri="{BB962C8B-B14F-4D97-AF65-F5344CB8AC3E}">
        <p14:creationId xmlns:p14="http://schemas.microsoft.com/office/powerpoint/2010/main" val="4080860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E909-233D-7441-CFE2-C27BF2124A37}"/>
              </a:ext>
            </a:extLst>
          </p:cNvPr>
          <p:cNvSpPr>
            <a:spLocks noGrp="1"/>
          </p:cNvSpPr>
          <p:nvPr>
            <p:ph type="ctrTitle"/>
          </p:nvPr>
        </p:nvSpPr>
        <p:spPr>
          <a:xfrm>
            <a:off x="466344" y="1122363"/>
            <a:ext cx="11091672" cy="2387600"/>
          </a:xfrm>
        </p:spPr>
        <p:txBody>
          <a:bodyPr/>
          <a:lstStyle/>
          <a:p>
            <a:r>
              <a:rPr lang="en-US" b="1" dirty="0">
                <a:solidFill>
                  <a:schemeClr val="accent1">
                    <a:lumMod val="75000"/>
                  </a:schemeClr>
                </a:solidFill>
              </a:rPr>
              <a:t>Cyber Crime in India(2016-2018)</a:t>
            </a:r>
            <a:endParaRPr lang="en-IN" b="1" dirty="0">
              <a:solidFill>
                <a:schemeClr val="accent1">
                  <a:lumMod val="75000"/>
                </a:schemeClr>
              </a:solidFill>
            </a:endParaRPr>
          </a:p>
        </p:txBody>
      </p:sp>
    </p:spTree>
    <p:extLst>
      <p:ext uri="{BB962C8B-B14F-4D97-AF65-F5344CB8AC3E}">
        <p14:creationId xmlns:p14="http://schemas.microsoft.com/office/powerpoint/2010/main" val="91628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E75-27A6-24E9-F65D-8D112AD1AA7C}"/>
              </a:ext>
            </a:extLst>
          </p:cNvPr>
          <p:cNvSpPr>
            <a:spLocks noGrp="1"/>
          </p:cNvSpPr>
          <p:nvPr>
            <p:ph type="title"/>
          </p:nvPr>
        </p:nvSpPr>
        <p:spPr/>
        <p:txBody>
          <a:bodyPr/>
          <a:lstStyle/>
          <a:p>
            <a:r>
              <a:rPr lang="en-US" dirty="0">
                <a:solidFill>
                  <a:schemeClr val="accent1">
                    <a:lumMod val="75000"/>
                  </a:schemeClr>
                </a:solidFill>
              </a:rPr>
              <a:t>Summary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1735AC5B-15F6-6FF0-FBC8-9A131849A541}"/>
              </a:ext>
            </a:extLst>
          </p:cNvPr>
          <p:cNvSpPr>
            <a:spLocks noGrp="1"/>
          </p:cNvSpPr>
          <p:nvPr>
            <p:ph idx="1"/>
          </p:nvPr>
        </p:nvSpPr>
        <p:spPr/>
        <p:txBody>
          <a:bodyPr>
            <a:normAutofit/>
          </a:bodyPr>
          <a:lstStyle/>
          <a:p>
            <a:r>
              <a:rPr lang="en-US" dirty="0"/>
              <a:t>61K cyber crimes reported across the years 2016, 2017, 2018</a:t>
            </a:r>
          </a:p>
          <a:p>
            <a:r>
              <a:rPr lang="en-US" dirty="0"/>
              <a:t>Uttar Pradesh, Maharashtra and Karnataka top the list in all the 3 years</a:t>
            </a:r>
          </a:p>
          <a:p>
            <a:r>
              <a:rPr lang="en-US" dirty="0"/>
              <a:t>Union Territories contribute very little(less than 1%) to the national total.</a:t>
            </a:r>
          </a:p>
          <a:p>
            <a:r>
              <a:rPr lang="en-US" dirty="0"/>
              <a:t>Steady increase in all regions of India by the time we reach the year 2018</a:t>
            </a:r>
            <a:endParaRPr lang="en-IN" dirty="0"/>
          </a:p>
        </p:txBody>
      </p:sp>
    </p:spTree>
    <p:extLst>
      <p:ext uri="{BB962C8B-B14F-4D97-AF65-F5344CB8AC3E}">
        <p14:creationId xmlns:p14="http://schemas.microsoft.com/office/powerpoint/2010/main" val="227041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575BE-17BB-A5D5-3F4A-873E63E5D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C753C-E315-EA82-0B7B-028BCE1ACAB6}"/>
              </a:ext>
            </a:extLst>
          </p:cNvPr>
          <p:cNvSpPr>
            <a:spLocks noGrp="1"/>
          </p:cNvSpPr>
          <p:nvPr>
            <p:ph type="title"/>
          </p:nvPr>
        </p:nvSpPr>
        <p:spPr/>
        <p:txBody>
          <a:bodyPr/>
          <a:lstStyle/>
          <a:p>
            <a:r>
              <a:rPr lang="en-US" dirty="0">
                <a:solidFill>
                  <a:schemeClr val="accent1">
                    <a:lumMod val="75000"/>
                  </a:schemeClr>
                </a:solidFill>
              </a:rPr>
              <a:t>Key Insights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828D908-8A1A-50D3-81A6-5A358F83ABDB}"/>
              </a:ext>
            </a:extLst>
          </p:cNvPr>
          <p:cNvSpPr>
            <a:spLocks noGrp="1"/>
          </p:cNvSpPr>
          <p:nvPr>
            <p:ph idx="1"/>
          </p:nvPr>
        </p:nvSpPr>
        <p:spPr/>
        <p:txBody>
          <a:bodyPr/>
          <a:lstStyle/>
          <a:p>
            <a:r>
              <a:rPr lang="en-US" dirty="0"/>
              <a:t>Uttar Pradesh, Maharashtra and Karnataka contribute to 15% of the national total but Maharashtra did see a decline in 2018</a:t>
            </a:r>
          </a:p>
          <a:p>
            <a:r>
              <a:rPr lang="en-US" dirty="0"/>
              <a:t>Northern part of India contributes to the majority and eastern part of India contributes the least of the cases. However, with averages, the western part of India stands out with the majority count.</a:t>
            </a:r>
          </a:p>
          <a:p>
            <a:r>
              <a:rPr lang="en-US" dirty="0"/>
              <a:t>3 UTs and 1 State in the Zero crime list – D&amp;N Haveli, Daman &amp; Diu, Lakshadweep and Nagaland in one of these years</a:t>
            </a:r>
          </a:p>
          <a:p>
            <a:endParaRPr lang="en-US" dirty="0"/>
          </a:p>
        </p:txBody>
      </p:sp>
    </p:spTree>
    <p:extLst>
      <p:ext uri="{BB962C8B-B14F-4D97-AF65-F5344CB8AC3E}">
        <p14:creationId xmlns:p14="http://schemas.microsoft.com/office/powerpoint/2010/main" val="35527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D2AA24-F34C-311F-CF6B-DA4CCD1122AD}"/>
              </a:ext>
            </a:extLst>
          </p:cNvPr>
          <p:cNvSpPr txBox="1"/>
          <p:nvPr/>
        </p:nvSpPr>
        <p:spPr>
          <a:xfrm>
            <a:off x="237744" y="329184"/>
            <a:ext cx="6053328" cy="769441"/>
          </a:xfrm>
          <a:prstGeom prst="rect">
            <a:avLst/>
          </a:prstGeom>
          <a:noFill/>
        </p:spPr>
        <p:txBody>
          <a:bodyPr wrap="square" rtlCol="0">
            <a:spAutoFit/>
          </a:bodyPr>
          <a:lstStyle/>
          <a:p>
            <a:r>
              <a:rPr lang="en-US" sz="4400" dirty="0">
                <a:solidFill>
                  <a:schemeClr val="accent1">
                    <a:lumMod val="75000"/>
                  </a:schemeClr>
                </a:solidFill>
              </a:rPr>
              <a:t>Desktop View</a:t>
            </a:r>
            <a:endParaRPr lang="en-IN" sz="4400" dirty="0">
              <a:solidFill>
                <a:schemeClr val="accent1">
                  <a:lumMod val="75000"/>
                </a:schemeClr>
              </a:solidFill>
            </a:endParaRPr>
          </a:p>
        </p:txBody>
      </p:sp>
      <p:sp>
        <p:nvSpPr>
          <p:cNvPr id="8" name="TextBox 7">
            <a:extLst>
              <a:ext uri="{FF2B5EF4-FFF2-40B4-BE49-F238E27FC236}">
                <a16:creationId xmlns:a16="http://schemas.microsoft.com/office/drawing/2014/main" id="{A1E21A72-ED7F-1683-4CAB-CF2CA2830DD9}"/>
              </a:ext>
            </a:extLst>
          </p:cNvPr>
          <p:cNvSpPr txBox="1"/>
          <p:nvPr/>
        </p:nvSpPr>
        <p:spPr>
          <a:xfrm>
            <a:off x="8188917" y="329184"/>
            <a:ext cx="3624072" cy="769441"/>
          </a:xfrm>
          <a:prstGeom prst="rect">
            <a:avLst/>
          </a:prstGeom>
          <a:noFill/>
        </p:spPr>
        <p:txBody>
          <a:bodyPr wrap="square" rtlCol="0">
            <a:spAutoFit/>
          </a:bodyPr>
          <a:lstStyle/>
          <a:p>
            <a:r>
              <a:rPr lang="en-US" sz="4400" dirty="0">
                <a:solidFill>
                  <a:schemeClr val="accent1">
                    <a:lumMod val="75000"/>
                  </a:schemeClr>
                </a:solidFill>
              </a:rPr>
              <a:t>Mobile View</a:t>
            </a:r>
            <a:endParaRPr lang="en-IN" sz="4400" dirty="0">
              <a:solidFill>
                <a:schemeClr val="accent1">
                  <a:lumMod val="75000"/>
                </a:schemeClr>
              </a:solidFill>
            </a:endParaRPr>
          </a:p>
        </p:txBody>
      </p:sp>
      <p:cxnSp>
        <p:nvCxnSpPr>
          <p:cNvPr id="10" name="Straight Connector 9">
            <a:extLst>
              <a:ext uri="{FF2B5EF4-FFF2-40B4-BE49-F238E27FC236}">
                <a16:creationId xmlns:a16="http://schemas.microsoft.com/office/drawing/2014/main" id="{2351D494-20CD-F7DC-BA01-BE2F2B681E23}"/>
              </a:ext>
            </a:extLst>
          </p:cNvPr>
          <p:cNvCxnSpPr/>
          <p:nvPr/>
        </p:nvCxnSpPr>
        <p:spPr>
          <a:xfrm>
            <a:off x="8089532" y="128016"/>
            <a:ext cx="0" cy="653796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2D71002-2DC3-FA98-3718-196DC52B706C}"/>
              </a:ext>
            </a:extLst>
          </p:cNvPr>
          <p:cNvPicPr>
            <a:picLocks noChangeAspect="1"/>
          </p:cNvPicPr>
          <p:nvPr/>
        </p:nvPicPr>
        <p:blipFill>
          <a:blip r:embed="rId2"/>
          <a:stretch>
            <a:fillRect/>
          </a:stretch>
        </p:blipFill>
        <p:spPr>
          <a:xfrm>
            <a:off x="237744" y="1098624"/>
            <a:ext cx="7621762" cy="4196383"/>
          </a:xfrm>
          <a:prstGeom prst="rect">
            <a:avLst/>
          </a:prstGeom>
        </p:spPr>
      </p:pic>
      <p:pic>
        <p:nvPicPr>
          <p:cNvPr id="6" name="Picture 5">
            <a:extLst>
              <a:ext uri="{FF2B5EF4-FFF2-40B4-BE49-F238E27FC236}">
                <a16:creationId xmlns:a16="http://schemas.microsoft.com/office/drawing/2014/main" id="{DADAE639-6E14-6210-C1FC-B262BBBA12AD}"/>
              </a:ext>
            </a:extLst>
          </p:cNvPr>
          <p:cNvPicPr>
            <a:picLocks noChangeAspect="1"/>
          </p:cNvPicPr>
          <p:nvPr/>
        </p:nvPicPr>
        <p:blipFill>
          <a:blip r:embed="rId3"/>
          <a:stretch>
            <a:fillRect/>
          </a:stretch>
        </p:blipFill>
        <p:spPr>
          <a:xfrm>
            <a:off x="8319559" y="1016328"/>
            <a:ext cx="3314233" cy="5430192"/>
          </a:xfrm>
          <a:prstGeom prst="rect">
            <a:avLst/>
          </a:prstGeom>
        </p:spPr>
      </p:pic>
    </p:spTree>
    <p:extLst>
      <p:ext uri="{BB962C8B-B14F-4D97-AF65-F5344CB8AC3E}">
        <p14:creationId xmlns:p14="http://schemas.microsoft.com/office/powerpoint/2010/main" val="229962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6A209-CB69-7821-8689-9566AA1BC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C42FA-5884-8490-7688-1804FAC25C32}"/>
              </a:ext>
            </a:extLst>
          </p:cNvPr>
          <p:cNvSpPr>
            <a:spLocks noGrp="1"/>
          </p:cNvSpPr>
          <p:nvPr>
            <p:ph type="title"/>
          </p:nvPr>
        </p:nvSpPr>
        <p:spPr/>
        <p:txBody>
          <a:bodyPr/>
          <a:lstStyle/>
          <a:p>
            <a:r>
              <a:rPr lang="en-US" dirty="0">
                <a:solidFill>
                  <a:schemeClr val="accent1">
                    <a:lumMod val="75000"/>
                  </a:schemeClr>
                </a:solidFill>
              </a:rPr>
              <a:t>Prediction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EA0465D-94F3-2D02-5F46-B3FF0A0B489D}"/>
              </a:ext>
            </a:extLst>
          </p:cNvPr>
          <p:cNvSpPr>
            <a:spLocks noGrp="1"/>
          </p:cNvSpPr>
          <p:nvPr>
            <p:ph idx="1"/>
          </p:nvPr>
        </p:nvSpPr>
        <p:spPr>
          <a:xfrm>
            <a:off x="838200" y="1624457"/>
            <a:ext cx="10515600" cy="4351338"/>
          </a:xfrm>
        </p:spPr>
        <p:txBody>
          <a:bodyPr/>
          <a:lstStyle/>
          <a:p>
            <a:r>
              <a:rPr lang="en-US" dirty="0"/>
              <a:t>When we pull a prediction for the next 3 years, we see the total count jumping to around 37K by 2021</a:t>
            </a:r>
          </a:p>
          <a:p>
            <a:endParaRPr lang="en-IN" dirty="0"/>
          </a:p>
        </p:txBody>
      </p:sp>
      <p:pic>
        <p:nvPicPr>
          <p:cNvPr id="6" name="Picture 5">
            <a:extLst>
              <a:ext uri="{FF2B5EF4-FFF2-40B4-BE49-F238E27FC236}">
                <a16:creationId xmlns:a16="http://schemas.microsoft.com/office/drawing/2014/main" id="{50761380-0312-353D-0686-375DDEFD9739}"/>
              </a:ext>
            </a:extLst>
          </p:cNvPr>
          <p:cNvPicPr>
            <a:picLocks noChangeAspect="1"/>
          </p:cNvPicPr>
          <p:nvPr/>
        </p:nvPicPr>
        <p:blipFill>
          <a:blip r:embed="rId2"/>
          <a:stretch>
            <a:fillRect/>
          </a:stretch>
        </p:blipFill>
        <p:spPr>
          <a:xfrm>
            <a:off x="1106424" y="2950020"/>
            <a:ext cx="6879336" cy="3359450"/>
          </a:xfrm>
          <a:prstGeom prst="rect">
            <a:avLst/>
          </a:prstGeom>
        </p:spPr>
      </p:pic>
    </p:spTree>
    <p:extLst>
      <p:ext uri="{BB962C8B-B14F-4D97-AF65-F5344CB8AC3E}">
        <p14:creationId xmlns:p14="http://schemas.microsoft.com/office/powerpoint/2010/main" val="2369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180</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Cyber Crime in India(2016-2018)</vt:lpstr>
      <vt:lpstr>Summary</vt:lpstr>
      <vt:lpstr>Key Insights</vt:lpstr>
      <vt:lpstr>PowerPoint Presentation</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Beboo</dc:creator>
  <cp:lastModifiedBy>Beboo</cp:lastModifiedBy>
  <cp:revision>11</cp:revision>
  <dcterms:created xsi:type="dcterms:W3CDTF">2025-08-26T06:42:53Z</dcterms:created>
  <dcterms:modified xsi:type="dcterms:W3CDTF">2025-09-12T10:16:37Z</dcterms:modified>
</cp:coreProperties>
</file>