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7"/>
  </p:notesMasterIdLst>
  <p:handoutMasterIdLst>
    <p:handoutMasterId r:id="rId18"/>
  </p:handoutMasterIdLst>
  <p:sldIdLst>
    <p:sldId id="257" r:id="rId5"/>
    <p:sldId id="269" r:id="rId6"/>
    <p:sldId id="273" r:id="rId7"/>
    <p:sldId id="266" r:id="rId8"/>
    <p:sldId id="277" r:id="rId9"/>
    <p:sldId id="278" r:id="rId10"/>
    <p:sldId id="279" r:id="rId11"/>
    <p:sldId id="280" r:id="rId12"/>
    <p:sldId id="281" r:id="rId13"/>
    <p:sldId id="283" r:id="rId14"/>
    <p:sldId id="282"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7949" autoAdjust="0"/>
  </p:normalViewPr>
  <p:slideViewPr>
    <p:cSldViewPr snapToGrid="0" showGuides="1">
      <p:cViewPr varScale="1">
        <p:scale>
          <a:sx n="68" d="100"/>
          <a:sy n="68" d="100"/>
        </p:scale>
        <p:origin x="132" y="78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10/15/2022</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10/15/2022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4092240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4</a:t>
            </a:fld>
            <a:endParaRPr lang="en-US" noProof="0" dirty="0"/>
          </a:p>
        </p:txBody>
      </p:sp>
    </p:spTree>
    <p:extLst>
      <p:ext uri="{BB962C8B-B14F-4D97-AF65-F5344CB8AC3E}">
        <p14:creationId xmlns:p14="http://schemas.microsoft.com/office/powerpoint/2010/main" val="2395719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12</a:t>
            </a:fld>
            <a:endParaRPr lang="en-US" noProof="0" dirty="0"/>
          </a:p>
        </p:txBody>
      </p:sp>
    </p:spTree>
    <p:extLst>
      <p:ext uri="{BB962C8B-B14F-4D97-AF65-F5344CB8AC3E}">
        <p14:creationId xmlns:p14="http://schemas.microsoft.com/office/powerpoint/2010/main" val="10039034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smtClean="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smtClean="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smtClean="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Tree>
    <p:extLst>
      <p:ext uri="{BB962C8B-B14F-4D97-AF65-F5344CB8AC3E}">
        <p14:creationId xmlns:p14="http://schemas.microsoft.com/office/powerpoint/2010/main" val="422654412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2" name="Picture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3" name="Picture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21" name="Picture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pic>
        <p:nvPicPr>
          <p:cNvPr id="8" name="Picture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smtClean="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smtClean="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smtClean="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10/15/2022</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p:txBody>
          <a:bodyPr/>
          <a:lstStyle/>
          <a:p>
            <a:r>
              <a:rPr lang="en-US" dirty="0" smtClean="0"/>
              <a:t>Customer retention case study</a:t>
            </a:r>
            <a:endParaRPr lang="en-US" dirty="0"/>
          </a:p>
        </p:txBody>
      </p:sp>
      <p:sp>
        <p:nvSpPr>
          <p:cNvPr id="3" name="Subtitle 2">
            <a:extLst>
              <a:ext uri="{FF2B5EF4-FFF2-40B4-BE49-F238E27FC236}">
                <a16:creationId xmlns:a16="http://schemas.microsoft.com/office/drawing/2014/main" id="{1AFF0EFE-C50F-44EB-8978-B97795477C9E}"/>
              </a:ext>
            </a:extLst>
          </p:cNvPr>
          <p:cNvSpPr>
            <a:spLocks noGrp="1"/>
          </p:cNvSpPr>
          <p:nvPr>
            <p:ph type="subTitle" idx="1"/>
          </p:nvPr>
        </p:nvSpPr>
        <p:spPr/>
        <p:txBody>
          <a:bodyPr/>
          <a:lstStyle/>
          <a:p>
            <a:r>
              <a:rPr lang="en-US" b="1" i="1" dirty="0" smtClean="0"/>
              <a:t>E-retail </a:t>
            </a:r>
            <a:r>
              <a:rPr lang="en-US" b="1" i="1" dirty="0"/>
              <a:t>factors for customer activation and retention: A case study from Indian e-commerce customers</a:t>
            </a:r>
            <a:endParaRPr lang="en-US" dirty="0"/>
          </a:p>
        </p:txBody>
      </p:sp>
      <p:pic>
        <p:nvPicPr>
          <p:cNvPr id="10" name="Picture Placeholder 9" descr="cityscape&#10;">
            <a:extLst>
              <a:ext uri="{FF2B5EF4-FFF2-40B4-BE49-F238E27FC236}">
                <a16:creationId xmlns:a16="http://schemas.microsoft.com/office/drawing/2014/main" id="{CF143FEA-6E93-4548-8A9B-318F437CD887}"/>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7379898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t>Conclusion:</a:t>
            </a:r>
            <a:endParaRPr lang="en-IN" dirty="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10</a:t>
            </a:fld>
            <a:endParaRPr lang="en-US" noProof="0" dirty="0"/>
          </a:p>
        </p:txBody>
      </p:sp>
      <p:sp>
        <p:nvSpPr>
          <p:cNvPr id="4" name="Rectangle 3"/>
          <p:cNvSpPr/>
          <p:nvPr/>
        </p:nvSpPr>
        <p:spPr>
          <a:xfrm>
            <a:off x="984738" y="1505244"/>
            <a:ext cx="8159262" cy="2166875"/>
          </a:xfrm>
          <a:prstGeom prst="rect">
            <a:avLst/>
          </a:prstGeom>
        </p:spPr>
        <p:txBody>
          <a:bodyPr wrap="square">
            <a:spAutoFit/>
          </a:bodyPr>
          <a:lstStyle/>
          <a:p>
            <a:pPr>
              <a:lnSpc>
                <a:spcPct val="107000"/>
              </a:lnSpc>
              <a:spcAft>
                <a:spcPts val="300"/>
              </a:spcAft>
            </a:pPr>
            <a:r>
              <a:rPr lang="en-IN" i="1" dirty="0">
                <a:latin typeface="Calibri" panose="020F0502020204030204" pitchFamily="34" charset="0"/>
                <a:ea typeface="Calibri" panose="020F0502020204030204" pitchFamily="34" charset="0"/>
                <a:cs typeface="Times New Roman" panose="02020603050405020304" pitchFamily="18" charset="0"/>
              </a:rPr>
              <a:t>All the websites were not equally preferred by online customers. Amazon was the most preferred followed by Flipkart. This can be explained easily by previous result that we got. These two companies are most trusted in the industry and hence, have a huge reliability. Also, the sellers listed on these websites are generally from Tier 1 cities as compared to Snapdeal and PayTM which have more sellers from tier 2 and 3 cities. Also, these websites have the most lenient return policies as compared to others and also the time required to process a return is low for these.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351692" y="3516923"/>
            <a:ext cx="8792308" cy="3055965"/>
          </a:xfrm>
          <a:prstGeom prst="rect">
            <a:avLst/>
          </a:prstGeom>
        </p:spPr>
        <p:txBody>
          <a:bodyPr wrap="square">
            <a:spAutoFit/>
          </a:bodyPr>
          <a:lstStyle/>
          <a:p>
            <a:pPr marL="548640" marR="548640">
              <a:lnSpc>
                <a:spcPct val="107000"/>
              </a:lnSpc>
              <a:spcBef>
                <a:spcPts val="1000"/>
              </a:spcBef>
              <a:spcAft>
                <a:spcPts val="800"/>
              </a:spcAft>
            </a:pPr>
            <a:r>
              <a:rPr lang="en-IN" i="1" dirty="0">
                <a:solidFill>
                  <a:srgbClr val="404040"/>
                </a:solidFill>
                <a:latin typeface="Calibri" panose="020F0502020204030204" pitchFamily="34" charset="0"/>
                <a:ea typeface="Calibri" panose="020F0502020204030204" pitchFamily="34" charset="0"/>
                <a:cs typeface="Times New Roman" panose="02020603050405020304" pitchFamily="18" charset="0"/>
              </a:rPr>
              <a:t>The reliability of the E-commerce company is also important, as it is even required in offline retail. It is important because customers are paying online, so they need to be sure of security of the online transaction. The return policies are important because in online retail customer does not get to feel the product. Thus, he wants to be sure that it will be possible to return the product if he does not like it in real. Whereas, the logistics factor, which included Cash on delivery option, One day delivery and the quality of packaging plays a secondary role in this process though these are Must-be-quality. This is so because these all does not interfere with the real product and people believe that this is the basic value that E-commerce websites provide</a:t>
            </a:r>
            <a:endParaRPr lang="en-IN" sz="1600" i="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751701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the following, tick any (or all) of the online retailers you have shopped </a:t>
            </a:r>
            <a:r>
              <a:rPr lang="en-US" dirty="0" smtClean="0"/>
              <a:t>from:</a:t>
            </a:r>
            <a:endParaRPr lang="en-IN" dirty="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11</a:t>
            </a:fld>
            <a:endParaRPr lang="en-US" noProof="0" dirty="0"/>
          </a:p>
        </p:txBody>
      </p:sp>
      <p:pic>
        <p:nvPicPr>
          <p:cNvPr id="4" name="Picture 3"/>
          <p:cNvPicPr>
            <a:picLocks noChangeAspect="1"/>
          </p:cNvPicPr>
          <p:nvPr/>
        </p:nvPicPr>
        <p:blipFill>
          <a:blip r:embed="rId2"/>
          <a:stretch>
            <a:fillRect/>
          </a:stretch>
        </p:blipFill>
        <p:spPr>
          <a:xfrm>
            <a:off x="323557" y="1561513"/>
            <a:ext cx="10677818" cy="4894225"/>
          </a:xfrm>
          <a:prstGeom prst="rect">
            <a:avLst/>
          </a:prstGeom>
        </p:spPr>
      </p:pic>
    </p:spTree>
    <p:extLst>
      <p:ext uri="{BB962C8B-B14F-4D97-AF65-F5344CB8AC3E}">
        <p14:creationId xmlns:p14="http://schemas.microsoft.com/office/powerpoint/2010/main" val="2119553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9" descr="cityscape">
            <a:extLst>
              <a:ext uri="{FF2B5EF4-FFF2-40B4-BE49-F238E27FC236}">
                <a16:creationId xmlns:a16="http://schemas.microsoft.com/office/drawing/2014/main" id="{63493B9E-F6F8-4C0F-9706-CA547A8B2B3F}"/>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t="39" b="39"/>
          <a:stretch>
            <a:fillRect/>
          </a:stretch>
        </p:blipFill>
        <p:spPr/>
      </p:pic>
      <p:sp>
        <p:nvSpPr>
          <p:cNvPr id="6" name="Title 5">
            <a:extLst>
              <a:ext uri="{FF2B5EF4-FFF2-40B4-BE49-F238E27FC236}">
                <a16:creationId xmlns:a16="http://schemas.microsoft.com/office/drawing/2014/main" id="{95D612B9-68B9-4C9F-98FE-CEE07DB1F00D}"/>
              </a:ext>
            </a:extLst>
          </p:cNvPr>
          <p:cNvSpPr>
            <a:spLocks noGrp="1"/>
          </p:cNvSpPr>
          <p:nvPr>
            <p:ph type="title"/>
          </p:nvPr>
        </p:nvSpPr>
        <p:spPr>
          <a:xfrm>
            <a:off x="6682155" y="3381376"/>
            <a:ext cx="5998634" cy="698256"/>
          </a:xfrm>
        </p:spPr>
        <p:txBody>
          <a:bodyPr/>
          <a:lstStyle/>
          <a:p>
            <a:r>
              <a:rPr lang="en-US" dirty="0"/>
              <a:t>Thank you!</a:t>
            </a:r>
          </a:p>
        </p:txBody>
      </p:sp>
      <p:sp>
        <p:nvSpPr>
          <p:cNvPr id="5" name="Subtitle 4">
            <a:extLst>
              <a:ext uri="{FF2B5EF4-FFF2-40B4-BE49-F238E27FC236}">
                <a16:creationId xmlns:a16="http://schemas.microsoft.com/office/drawing/2014/main" id="{E3C40962-BA6A-43E4-97BA-511A9B90CF41}"/>
              </a:ext>
            </a:extLst>
          </p:cNvPr>
          <p:cNvSpPr>
            <a:spLocks noGrp="1"/>
          </p:cNvSpPr>
          <p:nvPr>
            <p:ph type="subTitle" idx="1"/>
          </p:nvPr>
        </p:nvSpPr>
        <p:spPr/>
        <p:txBody>
          <a:bodyPr/>
          <a:lstStyle/>
          <a:p>
            <a:endParaRPr lang="en-US" dirty="0"/>
          </a:p>
        </p:txBody>
      </p:sp>
      <p:sp>
        <p:nvSpPr>
          <p:cNvPr id="2" name="Text Placeholder 1"/>
          <p:cNvSpPr>
            <a:spLocks noGrp="1"/>
          </p:cNvSpPr>
          <p:nvPr>
            <p:ph type="body" sz="quarter" idx="11"/>
          </p:nvPr>
        </p:nvSpPr>
        <p:spPr/>
        <p:txBody>
          <a:bodyPr/>
          <a:lstStyle/>
          <a:p>
            <a:endParaRPr lang="en-IN" dirty="0"/>
          </a:p>
        </p:txBody>
      </p:sp>
    </p:spTree>
    <p:extLst>
      <p:ext uri="{BB962C8B-B14F-4D97-AF65-F5344CB8AC3E}">
        <p14:creationId xmlns:p14="http://schemas.microsoft.com/office/powerpoint/2010/main" val="1124779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dirty="0" smtClean="0"/>
              <a:t>Content</a:t>
            </a:r>
            <a:r>
              <a:rPr lang="en-US" dirty="0"/>
              <a:t/>
            </a:r>
            <a:br>
              <a:rPr lang="en-US" dirty="0"/>
            </a:br>
            <a:endParaRPr lang="en-US"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3991476" cy="4351338"/>
          </a:xfrm>
        </p:spPr>
        <p:txBody>
          <a:bodyPr/>
          <a:lstStyle/>
          <a:p>
            <a:pPr marL="0" indent="0">
              <a:buNone/>
            </a:pPr>
            <a:r>
              <a:rPr lang="en-US" sz="1400" dirty="0"/>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a:t>
            </a:r>
            <a:r>
              <a:rPr lang="en-US" sz="1400" dirty="0" err="1"/>
              <a:t>satisfactio</a:t>
            </a:r>
            <a:endParaRPr lang="en-US" sz="1400" dirty="0"/>
          </a:p>
        </p:txBody>
      </p:sp>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2</a:t>
            </a:fld>
            <a:endParaRPr lang="en-US" dirty="0"/>
          </a:p>
        </p:txBody>
      </p:sp>
    </p:spTree>
    <p:extLst>
      <p:ext uri="{BB962C8B-B14F-4D97-AF65-F5344CB8AC3E}">
        <p14:creationId xmlns:p14="http://schemas.microsoft.com/office/powerpoint/2010/main" val="4335613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B532-EB3E-428B-9224-EFA237D16A73}"/>
              </a:ext>
            </a:extLst>
          </p:cNvPr>
          <p:cNvSpPr>
            <a:spLocks noGrp="1"/>
          </p:cNvSpPr>
          <p:nvPr>
            <p:ph type="title"/>
          </p:nvPr>
        </p:nvSpPr>
        <p:spPr>
          <a:xfrm>
            <a:off x="515938" y="246621"/>
            <a:ext cx="11150600" cy="575813"/>
          </a:xfrm>
        </p:spPr>
        <p:txBody>
          <a:bodyPr/>
          <a:lstStyle/>
          <a:p>
            <a:r>
              <a:rPr lang="en-US" dirty="0" smtClean="0"/>
              <a:t>PI-Chart</a:t>
            </a:r>
            <a:endParaRPr lang="en-US" dirty="0"/>
          </a:p>
        </p:txBody>
      </p:sp>
      <p:graphicFrame>
        <p:nvGraphicFramePr>
          <p:cNvPr id="9" name="Chart 8" descr="pie chart">
            <a:extLst>
              <a:ext uri="{FF2B5EF4-FFF2-40B4-BE49-F238E27FC236}">
                <a16:creationId xmlns:a16="http://schemas.microsoft.com/office/drawing/2014/main" id="{DCCB6637-D8E6-4BF1-9EF6-E5654DE57B60}"/>
              </a:ext>
            </a:extLst>
          </p:cNvPr>
          <p:cNvGraphicFramePr/>
          <p:nvPr>
            <p:extLst>
              <p:ext uri="{D42A27DB-BD31-4B8C-83A1-F6EECF244321}">
                <p14:modId xmlns:p14="http://schemas.microsoft.com/office/powerpoint/2010/main" val="1467600994"/>
              </p:ext>
            </p:extLst>
          </p:nvPr>
        </p:nvGraphicFramePr>
        <p:xfrm>
          <a:off x="6085314" y="1603524"/>
          <a:ext cx="6106686" cy="4071125"/>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p:txBody>
          <a:bodyPr/>
          <a:lstStyle/>
          <a:p>
            <a:fld id="{9EC71654-96A5-4280-94F3-931C61A9F92C}" type="slidenum">
              <a:rPr lang="en-US" smtClean="0"/>
              <a:pPr/>
              <a:t>3</a:t>
            </a:fld>
            <a:endParaRPr lang="en-US" dirty="0"/>
          </a:p>
        </p:txBody>
      </p:sp>
      <p:pic>
        <p:nvPicPr>
          <p:cNvPr id="4" name="Picture 3"/>
          <p:cNvPicPr>
            <a:picLocks noChangeAspect="1"/>
          </p:cNvPicPr>
          <p:nvPr/>
        </p:nvPicPr>
        <p:blipFill>
          <a:blip r:embed="rId4"/>
          <a:stretch>
            <a:fillRect/>
          </a:stretch>
        </p:blipFill>
        <p:spPr>
          <a:xfrm>
            <a:off x="3052689" y="260376"/>
            <a:ext cx="4662561" cy="4854549"/>
          </a:xfrm>
          <a:prstGeom prst="rect">
            <a:avLst/>
          </a:prstGeom>
        </p:spPr>
      </p:pic>
    </p:spTree>
    <p:extLst>
      <p:ext uri="{BB962C8B-B14F-4D97-AF65-F5344CB8AC3E}">
        <p14:creationId xmlns:p14="http://schemas.microsoft.com/office/powerpoint/2010/main" val="11699308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smtClean="0"/>
              <a:t>Cities you shop online:</a:t>
            </a:r>
            <a:endParaRPr lang="en-US" dirty="0"/>
          </a:p>
        </p:txBody>
      </p:sp>
      <p:sp>
        <p:nvSpPr>
          <p:cNvPr id="4" name="Slide Number Placeholder 3"/>
          <p:cNvSpPr>
            <a:spLocks noGrp="1"/>
          </p:cNvSpPr>
          <p:nvPr>
            <p:ph type="sldNum" sz="quarter" idx="12"/>
          </p:nvPr>
        </p:nvSpPr>
        <p:spPr/>
        <p:txBody>
          <a:bodyPr/>
          <a:lstStyle/>
          <a:p>
            <a:r>
              <a:rPr lang="en-US" dirty="0"/>
              <a:t>9</a:t>
            </a:r>
          </a:p>
        </p:txBody>
      </p:sp>
      <p:pic>
        <p:nvPicPr>
          <p:cNvPr id="2" name="Picture 1"/>
          <p:cNvPicPr>
            <a:picLocks noChangeAspect="1"/>
          </p:cNvPicPr>
          <p:nvPr/>
        </p:nvPicPr>
        <p:blipFill>
          <a:blip r:embed="rId3"/>
          <a:stretch>
            <a:fillRect/>
          </a:stretch>
        </p:blipFill>
        <p:spPr>
          <a:xfrm>
            <a:off x="3319975" y="1166956"/>
            <a:ext cx="6682759" cy="5476149"/>
          </a:xfrm>
          <a:prstGeom prst="rect">
            <a:avLst/>
          </a:prstGeom>
        </p:spPr>
      </p:pic>
    </p:spTree>
    <p:extLst>
      <p:ext uri="{BB962C8B-B14F-4D97-AF65-F5344CB8AC3E}">
        <p14:creationId xmlns:p14="http://schemas.microsoft.com/office/powerpoint/2010/main" val="688656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Since how long you are shopping</a:t>
            </a:r>
            <a:endParaRPr lang="en-IN" dirty="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5</a:t>
            </a:fld>
            <a:endParaRPr lang="en-US" noProof="0" dirty="0"/>
          </a:p>
        </p:txBody>
      </p:sp>
      <p:pic>
        <p:nvPicPr>
          <p:cNvPr id="4" name="Picture 3"/>
          <p:cNvPicPr>
            <a:picLocks noChangeAspect="1"/>
          </p:cNvPicPr>
          <p:nvPr/>
        </p:nvPicPr>
        <p:blipFill>
          <a:blip r:embed="rId2"/>
          <a:stretch>
            <a:fillRect/>
          </a:stretch>
        </p:blipFill>
        <p:spPr>
          <a:xfrm>
            <a:off x="3235569" y="773723"/>
            <a:ext cx="5322873" cy="5869383"/>
          </a:xfrm>
          <a:prstGeom prst="rect">
            <a:avLst/>
          </a:prstGeom>
        </p:spPr>
      </p:pic>
    </p:spTree>
    <p:extLst>
      <p:ext uri="{BB962C8B-B14F-4D97-AF65-F5344CB8AC3E}">
        <p14:creationId xmlns:p14="http://schemas.microsoft.com/office/powerpoint/2010/main" val="9343892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on the basis of Various following factors</a:t>
            </a:r>
            <a:br>
              <a:rPr lang="en-US" dirty="0"/>
            </a:br>
            <a:endParaRPr lang="en-IN" dirty="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6</a:t>
            </a:fld>
            <a:endParaRPr lang="en-US" noProof="0" dirty="0"/>
          </a:p>
        </p:txBody>
      </p:sp>
      <p:pic>
        <p:nvPicPr>
          <p:cNvPr id="4" name="Picture 3"/>
          <p:cNvPicPr>
            <a:picLocks noChangeAspect="1"/>
          </p:cNvPicPr>
          <p:nvPr/>
        </p:nvPicPr>
        <p:blipFill>
          <a:blip r:embed="rId2"/>
          <a:stretch>
            <a:fillRect/>
          </a:stretch>
        </p:blipFill>
        <p:spPr>
          <a:xfrm>
            <a:off x="1724024" y="1143000"/>
            <a:ext cx="10518953" cy="5500106"/>
          </a:xfrm>
          <a:prstGeom prst="rect">
            <a:avLst/>
          </a:prstGeom>
        </p:spPr>
      </p:pic>
    </p:spTree>
    <p:extLst>
      <p:ext uri="{BB962C8B-B14F-4D97-AF65-F5344CB8AC3E}">
        <p14:creationId xmlns:p14="http://schemas.microsoft.com/office/powerpoint/2010/main" val="23224518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Online Retailing:</a:t>
            </a:r>
            <a:br>
              <a:rPr lang="en-IN" dirty="0"/>
            </a:br>
            <a:endParaRPr lang="en-IN" dirty="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7</a:t>
            </a:fld>
            <a:endParaRPr lang="en-US" noProof="0" dirty="0"/>
          </a:p>
        </p:txBody>
      </p:sp>
      <p:pic>
        <p:nvPicPr>
          <p:cNvPr id="4" name="Picture 3"/>
          <p:cNvPicPr>
            <a:picLocks noChangeAspect="1"/>
          </p:cNvPicPr>
          <p:nvPr/>
        </p:nvPicPr>
        <p:blipFill>
          <a:blip r:embed="rId2"/>
          <a:stretch>
            <a:fillRect/>
          </a:stretch>
        </p:blipFill>
        <p:spPr>
          <a:xfrm>
            <a:off x="1195754" y="1143000"/>
            <a:ext cx="10167942" cy="5500106"/>
          </a:xfrm>
          <a:prstGeom prst="rect">
            <a:avLst/>
          </a:prstGeom>
        </p:spPr>
      </p:pic>
    </p:spTree>
    <p:extLst>
      <p:ext uri="{BB962C8B-B14F-4D97-AF65-F5344CB8AC3E}">
        <p14:creationId xmlns:p14="http://schemas.microsoft.com/office/powerpoint/2010/main" val="2841929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Shopping from different places:</a:t>
            </a:r>
            <a:endParaRPr lang="en-IN" dirty="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8</a:t>
            </a:fld>
            <a:endParaRPr lang="en-US" noProof="0" dirty="0"/>
          </a:p>
        </p:txBody>
      </p:sp>
      <p:pic>
        <p:nvPicPr>
          <p:cNvPr id="4" name="Picture 3"/>
          <p:cNvPicPr>
            <a:picLocks noChangeAspect="1"/>
          </p:cNvPicPr>
          <p:nvPr/>
        </p:nvPicPr>
        <p:blipFill>
          <a:blip r:embed="rId2"/>
          <a:stretch>
            <a:fillRect/>
          </a:stretch>
        </p:blipFill>
        <p:spPr>
          <a:xfrm>
            <a:off x="515938" y="1143000"/>
            <a:ext cx="11526007" cy="5715000"/>
          </a:xfrm>
          <a:prstGeom prst="rect">
            <a:avLst/>
          </a:prstGeom>
        </p:spPr>
      </p:pic>
    </p:spTree>
    <p:extLst>
      <p:ext uri="{BB962C8B-B14F-4D97-AF65-F5344CB8AC3E}">
        <p14:creationId xmlns:p14="http://schemas.microsoft.com/office/powerpoint/2010/main" val="42133855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first visit, how do you reach the online retail store</a:t>
            </a:r>
            <a:r>
              <a:rPr lang="en-US" dirty="0" smtClean="0"/>
              <a:t>?:</a:t>
            </a:r>
            <a:endParaRPr lang="en-IN" dirty="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9</a:t>
            </a:fld>
            <a:endParaRPr lang="en-US" noProof="0" dirty="0"/>
          </a:p>
        </p:txBody>
      </p:sp>
      <p:pic>
        <p:nvPicPr>
          <p:cNvPr id="4" name="Picture 3"/>
          <p:cNvPicPr>
            <a:picLocks noChangeAspect="1"/>
          </p:cNvPicPr>
          <p:nvPr/>
        </p:nvPicPr>
        <p:blipFill>
          <a:blip r:embed="rId2"/>
          <a:stretch>
            <a:fillRect/>
          </a:stretch>
        </p:blipFill>
        <p:spPr>
          <a:xfrm>
            <a:off x="1463040" y="1142999"/>
            <a:ext cx="9900656" cy="5955671"/>
          </a:xfrm>
          <a:prstGeom prst="rect">
            <a:avLst/>
          </a:prstGeom>
        </p:spPr>
      </p:pic>
    </p:spTree>
    <p:extLst>
      <p:ext uri="{BB962C8B-B14F-4D97-AF65-F5344CB8AC3E}">
        <p14:creationId xmlns:p14="http://schemas.microsoft.com/office/powerpoint/2010/main" val="13936189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A9B47F-3DD8-4645-81DC-B88780643C07}">
  <ds:schemaRefs>
    <ds:schemaRef ds:uri="http://purl.org/dc/terms/"/>
    <ds:schemaRef ds:uri="http://www.w3.org/XML/1998/namespace"/>
    <ds:schemaRef ds:uri="http://purl.org/dc/elements/1.1/"/>
    <ds:schemaRef ds:uri="http://schemas.microsoft.com/office/2006/metadata/properties"/>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16c05727-aa75-4e4a-9b5f-8a80a1165891"/>
    <ds:schemaRef ds:uri="71af3243-3dd4-4a8d-8c0d-dd76da1f02a5"/>
  </ds:schemaRefs>
</ds:datastoreItem>
</file>

<file path=customXml/itemProps2.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3.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0</TotalTime>
  <Words>505</Words>
  <Application>Microsoft Office PowerPoint</Application>
  <PresentationFormat>Widescreen</PresentationFormat>
  <Paragraphs>31</Paragraphs>
  <Slides>12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Corbel</vt:lpstr>
      <vt:lpstr>Times New Roman</vt:lpstr>
      <vt:lpstr>Office Theme</vt:lpstr>
      <vt:lpstr>Customer retention case study</vt:lpstr>
      <vt:lpstr>Content </vt:lpstr>
      <vt:lpstr>PI-Chart</vt:lpstr>
      <vt:lpstr>Cities you shop online:</vt:lpstr>
      <vt:lpstr>Since how long you are shopping</vt:lpstr>
      <vt:lpstr>Analysis on the basis of Various following factors </vt:lpstr>
      <vt:lpstr>Online Retailing: </vt:lpstr>
      <vt:lpstr>Shopping from different places:</vt:lpstr>
      <vt:lpstr>After first visit, how do you reach the online retail store?:</vt:lpstr>
      <vt:lpstr>Conclusion:</vt:lpstr>
      <vt:lpstr>From the following, tick any (or all) of the online retailers you have shopped from: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2022-10-15T15:53:15Z</dcterms:created>
  <dcterms:modified xsi:type="dcterms:W3CDTF">2022-10-15T16:18:33Z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