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7.xml" ContentType="application/vnd.openxmlformats-officedocument.themeOverr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8.xml" ContentType="application/vnd.openxmlformats-officedocument.themeOverr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9.xml" ContentType="application/vnd.openxmlformats-officedocument.themeOverr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0.xml" ContentType="application/vnd.openxmlformats-officedocument.themeOverrid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1.xml" ContentType="application/vnd.openxmlformats-officedocument.themeOverrid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2.xml" ContentType="application/vnd.openxmlformats-officedocument.themeOverrid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3.xml" ContentType="application/vnd.openxmlformats-officedocument.themeOverrid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4.xml" ContentType="application/vnd.openxmlformats-officedocument.themeOverrid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15.xml" ContentType="application/vnd.openxmlformats-officedocument.themeOverride+xml"/>
  <Override PartName="/ppt/charts/chartEx1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5" r:id="rId3"/>
    <p:sldId id="294" r:id="rId4"/>
    <p:sldId id="265" r:id="rId5"/>
    <p:sldId id="263" r:id="rId6"/>
    <p:sldId id="287" r:id="rId7"/>
    <p:sldId id="292" r:id="rId8"/>
    <p:sldId id="288" r:id="rId9"/>
    <p:sldId id="261" r:id="rId10"/>
    <p:sldId id="272" r:id="rId11"/>
    <p:sldId id="269" r:id="rId12"/>
    <p:sldId id="270" r:id="rId13"/>
    <p:sldId id="274" r:id="rId14"/>
    <p:sldId id="273" r:id="rId15"/>
    <p:sldId id="276" r:id="rId16"/>
    <p:sldId id="277" r:id="rId17"/>
    <p:sldId id="278" r:id="rId18"/>
    <p:sldId id="279" r:id="rId19"/>
    <p:sldId id="275" r:id="rId20"/>
    <p:sldId id="293" r:id="rId21"/>
    <p:sldId id="283" r:id="rId22"/>
    <p:sldId id="281" r:id="rId23"/>
    <p:sldId id="282" r:id="rId24"/>
    <p:sldId id="289" r:id="rId25"/>
    <p:sldId id="262" r:id="rId26"/>
    <p:sldId id="280" r:id="rId27"/>
    <p:sldId id="290" r:id="rId28"/>
    <p:sldId id="268" r:id="rId29"/>
    <p:sldId id="264" r:id="rId30"/>
    <p:sldId id="286" r:id="rId31"/>
    <p:sldId id="291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8EEEE5"/>
    <a:srgbClr val="4F73B1"/>
    <a:srgbClr val="FCB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%20A\Assignment_1\Active%20Ageing\Data%20Sets\Export%20Active%20Ageing_Numeric_Adjust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F:\Project%20A\Assignment_1\Active%20Ageing\Data%20Sets\Export%20Active%20Ageing_Numeric_Adjusted_V2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F:\Project%20A\Assignment_1\Active%20Ageing\Data%20Sets\Export%20Active%20Ageing_Numeric_Adjusted_V2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F:\Project%20A\Assignment_1\Active%20Ageing\Data%20Sets\Export%20Active%20Ageing_Numeric_Adjusted_V2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%20A\Assignment_1\Active%20Ageing\Data%20Sets\Export%20Active%20Ageing_Numeric_Adjusted_V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F:\Project%20A\Assignment_1\Active%20Ageing\Data%20Sets\Export%20Active%20Ageing_Numeric_Adjusted_V2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%20A\Assignment_1\Active%20Ageing\Data%20Sets\Export%20Active%20Ageing_Numeric_Adjusted_V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F:\Project%20A\Assignment_1\Active%20Ageing\Data%20Sets\Export%20Active%20Ageing_Numeric_Adjusted_V2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F:\Project%20A\Assignment_1\Active%20Ageing\Data%20Sets\Export%20Active%20Ageing_Numeric_Adjusted_V2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F:\Project%20A\Assignment_1\Active%20Ageing\Data%20Sets\Export%20Active%20Ageing_Numeric_Adjusted_V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F:\Project%20A\Assignment_1\Active%20Ageing\Data%20Sets\Export%20Active%20Ageing_Numeric_Adjusted_V2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F:\Project%20A\Assignment_1\Active%20Ageing\Data%20Sets\Export%20Active%20Ageing_Numeric_Adjusted_V2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%20A\Assignment_1\Active%20Ageing\Data%20Sets\Export%20Active%20Ageing_Numeric_Adjusted_V2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package" Target="../embeddings/Microsoft_Excel_Worksheet3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%20A\Assignment_1\Active%20Ageing\Data%20Sets\Export%20Active%20Ageing_Numeric_Adjusted_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%20A\Assignment_1\Active%20Ageing\Data%20Sets\Export%20Active%20Ageing_Numeric_Adjusted_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F:\Project%20A\Assignment_1\Active%20Ageing\Data%20Sets\Export%20Active%20Ageing_Numeric_Adjusted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F:\Project%20A\Assignment_1\Active%20Ageing\Data%20Sets\Export%20Active%20Ageing_Numeric_Adjusted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%20A\Assignment_1\Active%20Ageing\Data%20Sets\Export%20Active%20Ageing_Numeric_Adjust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%20A\Assignment_1\Active%20Ageing\Data%20Sets\Export%20Active%20Ageing_Numeric_Adjust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file:///F:\Project%20A\Assignment_1\Active%20Ageing\Data%20Sets\Export%20Active%20Ageing_Numeric_Adjusted_V2.xlsx" TargetMode="External"/><Relationship Id="rId4" Type="http://schemas.openxmlformats.org/officeDocument/2006/relationships/themeOverride" Target="../theme/themeOverride1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3B0-4AAD-A077-A3D2F5D1C8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3B0-4AAD-A077-A3D2F5D1C8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3B0-4AAD-A077-A3D2F5D1C8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3B0-4AAD-A077-A3D2F5D1C8A1}"/>
              </c:ext>
            </c:extLst>
          </c:dPt>
          <c:dLbls>
            <c:dLbl>
              <c:idx val="0"/>
              <c:layout>
                <c:manualLayout>
                  <c:x val="-4.4619268707266832E-3"/>
                  <c:y val="-5.610806685268027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AD03A-BC26-4C1B-97F4-052A6F4A30E0}" type="CATEGORYNAME">
                      <a:rPr lang="en-US" sz="1600"/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endParaRPr lang="en-US" sz="1600" baseline="0"/>
                  </a:p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495CD59-0F32-4883-9EA2-1F9A5712B9BE}" type="VALUE">
                      <a:rPr lang="en-US" sz="2000" b="1"/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480742840467646"/>
                      <c:h val="0.2868272489317925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3B0-4AAD-A077-A3D2F5D1C8A1}"/>
                </c:ext>
              </c:extLst>
            </c:dLbl>
            <c:dLbl>
              <c:idx val="1"/>
              <c:layout>
                <c:manualLayout>
                  <c:x val="0.46752091280987895"/>
                  <c:y val="-8.5938416571874607E-2"/>
                </c:manualLayout>
              </c:layout>
              <c:tx>
                <c:rich>
                  <a:bodyPr/>
                  <a:lstStyle/>
                  <a:p>
                    <a:fld id="{33B8AAC0-BF00-45A8-93E6-4334F1112C83}" type="CATEGORYNAME">
                      <a:rPr lang="en-US" sz="1600"/>
                      <a:pPr/>
                      <a:t>[CATEGORY NAME]</a:t>
                    </a:fld>
                    <a:endParaRPr lang="en-US" sz="1600" baseline="0"/>
                  </a:p>
                  <a:p>
                    <a:fld id="{07A8E79C-1DC9-43C0-ADDB-FC591C8AC07D}" type="VALUE">
                      <a:rPr lang="en-US" sz="2000" b="1"/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3B0-4AAD-A077-A3D2F5D1C8A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13AB149-CE5B-4D81-A9F4-DF4CE7DF8198}" type="CATEGORYNAME">
                      <a:rPr lang="en-US" sz="1600"/>
                      <a:pPr/>
                      <a:t>[CATEGORY NAME]</a:t>
                    </a:fld>
                    <a:endParaRPr lang="en-US" sz="1600" baseline="0"/>
                  </a:p>
                  <a:p>
                    <a:fld id="{1C2393EB-606D-4010-8882-23315CAE5106}" type="VALUE">
                      <a:rPr lang="en-US" sz="2000" b="1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3B0-4AAD-A077-A3D2F5D1C8A1}"/>
                </c:ext>
              </c:extLst>
            </c:dLbl>
            <c:dLbl>
              <c:idx val="3"/>
              <c:layout>
                <c:manualLayout>
                  <c:x val="6.8648529905245559E-2"/>
                  <c:y val="4.272625824625231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6612986-1EA8-4662-B5C5-5F097C6EA73D}" type="CATEGORYNAME">
                      <a:rPr lang="en-US" sz="1600"/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endParaRPr lang="en-US" sz="1600" baseline="0"/>
                  </a:p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45E44AD-05A2-4B9F-B7AE-1E77BC3FBE67}" type="VALUE">
                      <a:rPr lang="en-US" sz="2000" b="1"/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4802703043973112"/>
                      <c:h val="0.2925682215548254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3B0-4AAD-A077-A3D2F5D1C8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Totals!$B$8:$E$8</c:f>
              <c:strCache>
                <c:ptCount val="4"/>
                <c:pt idx="0">
                  <c:v>Less than 50</c:v>
                </c:pt>
                <c:pt idx="1">
                  <c:v>Age 50-60</c:v>
                </c:pt>
                <c:pt idx="2">
                  <c:v>Age 60-65</c:v>
                </c:pt>
                <c:pt idx="3">
                  <c:v>Greater than 65</c:v>
                </c:pt>
              </c:strCache>
            </c:strRef>
          </c:cat>
          <c:val>
            <c:numRef>
              <c:f>Totals!$B$9:$E$9</c:f>
              <c:numCache>
                <c:formatCode>0.0%</c:formatCode>
                <c:ptCount val="4"/>
                <c:pt idx="0">
                  <c:v>0.30769230769230771</c:v>
                </c:pt>
                <c:pt idx="1">
                  <c:v>0.40659340659340659</c:v>
                </c:pt>
                <c:pt idx="2">
                  <c:v>0.17582417582417584</c:v>
                </c:pt>
                <c:pt idx="3">
                  <c:v>0.10989010989010989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B0-4AAD-A077-A3D2F5D1C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Living Preferences Post Retirement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BD-49D8-8235-C378222C07C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BD-49D8-8235-C378222C07C6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BD-49D8-8235-C378222C07C6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4BD-49D8-8235-C378222C07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Totals!$B$81:$F$81</c:f>
              <c:strCache>
                <c:ptCount val="5"/>
                <c:pt idx="0">
                  <c:v>Independently</c:v>
                </c:pt>
                <c:pt idx="1">
                  <c:v>At home cared by family members</c:v>
                </c:pt>
                <c:pt idx="2">
                  <c:v>At home cared by health professionals</c:v>
                </c:pt>
                <c:pt idx="3">
                  <c:v>At assisted living facilities</c:v>
                </c:pt>
                <c:pt idx="4">
                  <c:v>Adventurous</c:v>
                </c:pt>
              </c:strCache>
            </c:strRef>
          </c:cat>
          <c:val>
            <c:numRef>
              <c:f>Totals!$B$83:$F$83</c:f>
              <c:numCache>
                <c:formatCode>0.0%</c:formatCode>
                <c:ptCount val="5"/>
                <c:pt idx="0">
                  <c:v>0.30769230769230771</c:v>
                </c:pt>
                <c:pt idx="1">
                  <c:v>0.56043956043956045</c:v>
                </c:pt>
                <c:pt idx="2">
                  <c:v>6.5934065934065936E-2</c:v>
                </c:pt>
                <c:pt idx="3">
                  <c:v>6.5934065934065936E-2</c:v>
                </c:pt>
                <c:pt idx="4">
                  <c:v>1.098901098901099E-2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4BD-49D8-8235-C378222C0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406328"/>
        <c:axId val="576407968"/>
      </c:barChart>
      <c:catAx>
        <c:axId val="576406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407968"/>
        <c:crosses val="autoZero"/>
        <c:auto val="1"/>
        <c:lblAlgn val="ctr"/>
        <c:lblOffset val="100"/>
        <c:noMultiLvlLbl val="0"/>
      </c:catAx>
      <c:valAx>
        <c:axId val="57640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406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Spent on Volunteering/ social Activity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19-4844-97E6-EE2A13CD28E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19-4844-97E6-EE2A13CD28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19-4844-97E6-EE2A13CD28EE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19-4844-97E6-EE2A13CD28E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19-4844-97E6-EE2A13CD28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Totals!$A$278:$E$278</c:f>
              <c:strCache>
                <c:ptCount val="5"/>
                <c:pt idx="0">
                  <c:v>Less than 20 hours</c:v>
                </c:pt>
                <c:pt idx="1">
                  <c:v>20-40 hours</c:v>
                </c:pt>
                <c:pt idx="2">
                  <c:v>40-60 hours</c:v>
                </c:pt>
                <c:pt idx="3">
                  <c:v>60-80 hours</c:v>
                </c:pt>
                <c:pt idx="4">
                  <c:v>more than 80hours</c:v>
                </c:pt>
              </c:strCache>
            </c:strRef>
          </c:cat>
          <c:val>
            <c:numRef>
              <c:f>Totals!$A$280:$E$280</c:f>
              <c:numCache>
                <c:formatCode>0.0%</c:formatCode>
                <c:ptCount val="5"/>
                <c:pt idx="0">
                  <c:v>0.68131868131868134</c:v>
                </c:pt>
                <c:pt idx="1">
                  <c:v>0.24175824175824176</c:v>
                </c:pt>
                <c:pt idx="2">
                  <c:v>2.197802197802198E-2</c:v>
                </c:pt>
                <c:pt idx="3">
                  <c:v>1.098901098901099E-2</c:v>
                </c:pt>
                <c:pt idx="4">
                  <c:v>4.3956043956043959E-2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19-4844-97E6-EE2A13CD2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9007920"/>
        <c:axId val="499012512"/>
      </c:barChart>
      <c:catAx>
        <c:axId val="499007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012512"/>
        <c:crosses val="autoZero"/>
        <c:auto val="1"/>
        <c:lblAlgn val="ctr"/>
        <c:lblOffset val="100"/>
        <c:noMultiLvlLbl val="0"/>
      </c:catAx>
      <c:valAx>
        <c:axId val="49901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00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Respondents Participation in  volunteering /social activities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Totals!$D$200</c:f>
              <c:strCache>
                <c:ptCount val="1"/>
                <c:pt idx="0">
                  <c:v>%age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Totals!$A$201:$A$205</c:f>
              <c:strCache>
                <c:ptCount val="5"/>
                <c:pt idx="0">
                  <c:v>Sports club/Gym/Club for outdoor recreational activities</c:v>
                </c:pt>
                <c:pt idx="1">
                  <c:v>Education/Arts/Music/Cultural organizations</c:v>
                </c:pt>
                <c:pt idx="2">
                  <c:v>Business/Professional organizations</c:v>
                </c:pt>
                <c:pt idx="3">
                  <c:v>Religious organizations</c:v>
                </c:pt>
                <c:pt idx="4">
                  <c:v>Social organizations</c:v>
                </c:pt>
              </c:strCache>
            </c:strRef>
          </c:cat>
          <c:val>
            <c:numRef>
              <c:f>Totals!$D$201:$D$205</c:f>
              <c:numCache>
                <c:formatCode>0.0%</c:formatCode>
                <c:ptCount val="5"/>
                <c:pt idx="0">
                  <c:v>0.5714285714285714</c:v>
                </c:pt>
                <c:pt idx="1">
                  <c:v>0.61538461538461542</c:v>
                </c:pt>
                <c:pt idx="2">
                  <c:v>0.50549450549450547</c:v>
                </c:pt>
                <c:pt idx="3">
                  <c:v>0.61538461538461542</c:v>
                </c:pt>
                <c:pt idx="4">
                  <c:v>0.70329670329670335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9-48BB-A118-C374BC6D8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4938920"/>
        <c:axId val="574939904"/>
      </c:barChart>
      <c:catAx>
        <c:axId val="574938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939904"/>
        <c:crosses val="autoZero"/>
        <c:auto val="1"/>
        <c:lblAlgn val="ctr"/>
        <c:lblOffset val="100"/>
        <c:noMultiLvlLbl val="0"/>
      </c:catAx>
      <c:valAx>
        <c:axId val="574939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938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Why people don’t engage in Volunteer work?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13-45BA-B72B-7DC52D88C224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13-45BA-B72B-7DC52D88C224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A13-45BA-B72B-7DC52D88C22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A13-45BA-B72B-7DC52D88C224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A13-45BA-B72B-7DC52D88C2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Totals!$B$218:$F$218</c:f>
              <c:strCache>
                <c:ptCount val="5"/>
                <c:pt idx="0">
                  <c:v>Lack of time</c:v>
                </c:pt>
                <c:pt idx="1">
                  <c:v>Not interested</c:v>
                </c:pt>
                <c:pt idx="2">
                  <c:v>Don’t know how to go about it</c:v>
                </c:pt>
                <c:pt idx="3">
                  <c:v>Cannot find an organization that can make right use of your skill set</c:v>
                </c:pt>
                <c:pt idx="4">
                  <c:v>Financial reasons (travel expense)</c:v>
                </c:pt>
              </c:strCache>
            </c:strRef>
          </c:cat>
          <c:val>
            <c:numRef>
              <c:f>Totals!$B$220:$F$220</c:f>
              <c:numCache>
                <c:formatCode>0.0%</c:formatCode>
                <c:ptCount val="5"/>
                <c:pt idx="0">
                  <c:v>0.19780219780219779</c:v>
                </c:pt>
                <c:pt idx="1">
                  <c:v>0.31868131868131866</c:v>
                </c:pt>
                <c:pt idx="2">
                  <c:v>0.2087912087912088</c:v>
                </c:pt>
                <c:pt idx="3">
                  <c:v>0.23076923076923078</c:v>
                </c:pt>
                <c:pt idx="4">
                  <c:v>4.3956043956043959E-2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13-45BA-B72B-7DC52D88C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9070376"/>
        <c:axId val="579066112"/>
      </c:barChart>
      <c:catAx>
        <c:axId val="579070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66112"/>
        <c:crosses val="autoZero"/>
        <c:auto val="1"/>
        <c:lblAlgn val="ctr"/>
        <c:lblOffset val="100"/>
        <c:noMultiLvlLbl val="0"/>
      </c:catAx>
      <c:valAx>
        <c:axId val="57906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70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Would Like to work after Retirement?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EF-432B-9001-A75AF18D0CA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EF-432B-9001-A75AF18D0CA7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EF-432B-9001-A75AF18D0C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Totals!$B$186:$D$186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Don't Know</c:v>
                </c:pt>
              </c:strCache>
            </c:strRef>
          </c:cat>
          <c:val>
            <c:numRef>
              <c:f>Totals!$B$188:$D$188</c:f>
              <c:numCache>
                <c:formatCode>0.0%</c:formatCode>
                <c:ptCount val="3"/>
                <c:pt idx="0">
                  <c:v>0.80219780219780223</c:v>
                </c:pt>
                <c:pt idx="1">
                  <c:v>0.13186813186813187</c:v>
                </c:pt>
                <c:pt idx="2">
                  <c:v>6.5934065934065936E-2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EF-432B-9001-A75AF18D0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628288"/>
        <c:axId val="537628944"/>
      </c:barChart>
      <c:catAx>
        <c:axId val="53762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628944"/>
        <c:crosses val="autoZero"/>
        <c:auto val="1"/>
        <c:lblAlgn val="ctr"/>
        <c:lblOffset val="100"/>
        <c:noMultiLvlLbl val="0"/>
      </c:catAx>
      <c:valAx>
        <c:axId val="53762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62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Incentives of Part time Job with partial pension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2F-4C4E-A51A-BBE6A41F899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2F-4C4E-A51A-BBE6A41F899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2F-4C4E-A51A-BBE6A41F899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2F-4C4E-A51A-BBE6A41F899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12F-4C4E-A51A-BBE6A41F89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Totals!$B$193:$F$193</c:f>
              <c:strCache>
                <c:ptCount val="5"/>
                <c:pt idx="0">
                  <c:v>Most appealing</c:v>
                </c:pt>
                <c:pt idx="1">
                  <c:v>Somewhat appealing</c:v>
                </c:pt>
                <c:pt idx="2">
                  <c:v>Neutral</c:v>
                </c:pt>
                <c:pt idx="3">
                  <c:v>Not appealing</c:v>
                </c:pt>
                <c:pt idx="4">
                  <c:v>Don’t know</c:v>
                </c:pt>
              </c:strCache>
            </c:strRef>
          </c:cat>
          <c:val>
            <c:numRef>
              <c:f>Totals!$B$195:$F$195</c:f>
              <c:numCache>
                <c:formatCode>0.0%</c:formatCode>
                <c:ptCount val="5"/>
                <c:pt idx="0">
                  <c:v>0.56043956043956045</c:v>
                </c:pt>
                <c:pt idx="1">
                  <c:v>0.2857142857142857</c:v>
                </c:pt>
                <c:pt idx="2">
                  <c:v>8.7912087912087919E-2</c:v>
                </c:pt>
                <c:pt idx="3">
                  <c:v>5.4945054945054944E-2</c:v>
                </c:pt>
                <c:pt idx="4">
                  <c:v>1.098901098901099E-2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12F-4C4E-A51A-BBE6A41F8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047728"/>
        <c:axId val="586567336"/>
      </c:barChart>
      <c:catAx>
        <c:axId val="56904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567336"/>
        <c:crosses val="autoZero"/>
        <c:auto val="1"/>
        <c:lblAlgn val="ctr"/>
        <c:lblOffset val="100"/>
        <c:noMultiLvlLbl val="0"/>
      </c:catAx>
      <c:valAx>
        <c:axId val="58656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04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Increasing Retirement age is THE need of the hour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89-4E8E-B3F0-C40859ED02C4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89-4E8E-B3F0-C40859ED02C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089-4E8E-B3F0-C40859ED02C4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089-4E8E-B3F0-C40859ED02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Totals!$B$160:$F$160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 disagree</c:v>
                </c:pt>
              </c:strCache>
            </c:strRef>
          </c:cat>
          <c:val>
            <c:numRef>
              <c:f>Totals!$B$162:$F$162</c:f>
              <c:numCache>
                <c:formatCode>0.0%</c:formatCode>
                <c:ptCount val="5"/>
                <c:pt idx="0">
                  <c:v>0.2087912087912088</c:v>
                </c:pt>
                <c:pt idx="1">
                  <c:v>0.35164835164835168</c:v>
                </c:pt>
                <c:pt idx="2">
                  <c:v>0.19780219780219779</c:v>
                </c:pt>
                <c:pt idx="3">
                  <c:v>0.17582417582417584</c:v>
                </c:pt>
                <c:pt idx="4">
                  <c:v>6.5934065934065936E-2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89-4E8E-B3F0-C40859ED0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2716120"/>
        <c:axId val="532725304"/>
      </c:barChart>
      <c:catAx>
        <c:axId val="53271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25304"/>
        <c:crosses val="autoZero"/>
        <c:auto val="1"/>
        <c:lblAlgn val="ctr"/>
        <c:lblOffset val="100"/>
        <c:noMultiLvlLbl val="0"/>
      </c:catAx>
      <c:valAx>
        <c:axId val="53272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1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Reason why individuals stop working</a:t>
            </a:r>
          </a:p>
        </c:rich>
      </c:tx>
      <c:layout>
        <c:manualLayout>
          <c:xMode val="edge"/>
          <c:yMode val="edge"/>
          <c:x val="0.294234073909420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Totals!$A$168</c:f>
              <c:strCache>
                <c:ptCount val="1"/>
                <c:pt idx="0">
                  <c:v>Mandatory retirement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Totals!$B$167:$F$167</c:f>
              <c:strCache>
                <c:ptCount val="5"/>
                <c:pt idx="0">
                  <c:v>very important</c:v>
                </c:pt>
                <c:pt idx="1">
                  <c:v>fairly important</c:v>
                </c:pt>
                <c:pt idx="2">
                  <c:v>not very important</c:v>
                </c:pt>
                <c:pt idx="3">
                  <c:v>not at all important</c:v>
                </c:pt>
                <c:pt idx="4">
                  <c:v>don't know</c:v>
                </c:pt>
              </c:strCache>
            </c:strRef>
          </c:cat>
          <c:val>
            <c:numRef>
              <c:f>Totals!$B$168:$F$168</c:f>
              <c:numCache>
                <c:formatCode>General</c:formatCode>
                <c:ptCount val="5"/>
                <c:pt idx="0">
                  <c:v>23</c:v>
                </c:pt>
                <c:pt idx="1">
                  <c:v>36</c:v>
                </c:pt>
                <c:pt idx="2">
                  <c:v>18</c:v>
                </c:pt>
                <c:pt idx="3">
                  <c:v>6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3-45F8-BC06-B7627669F692}"/>
            </c:ext>
          </c:extLst>
        </c:ser>
        <c:ser>
          <c:idx val="1"/>
          <c:order val="1"/>
          <c:tx>
            <c:strRef>
              <c:f>Totals!$A$169</c:f>
              <c:strCache>
                <c:ptCount val="1"/>
                <c:pt idx="0">
                  <c:v>There are no opportunities to gradually reduce working hours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Totals!$B$167:$F$167</c:f>
              <c:strCache>
                <c:ptCount val="5"/>
                <c:pt idx="0">
                  <c:v>very important</c:v>
                </c:pt>
                <c:pt idx="1">
                  <c:v>fairly important</c:v>
                </c:pt>
                <c:pt idx="2">
                  <c:v>not very important</c:v>
                </c:pt>
                <c:pt idx="3">
                  <c:v>not at all important</c:v>
                </c:pt>
                <c:pt idx="4">
                  <c:v>don't know</c:v>
                </c:pt>
              </c:strCache>
            </c:strRef>
          </c:cat>
          <c:val>
            <c:numRef>
              <c:f>Totals!$B$169:$F$169</c:f>
              <c:numCache>
                <c:formatCode>General</c:formatCode>
                <c:ptCount val="5"/>
                <c:pt idx="0">
                  <c:v>20</c:v>
                </c:pt>
                <c:pt idx="1">
                  <c:v>45</c:v>
                </c:pt>
                <c:pt idx="2">
                  <c:v>13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D3-45F8-BC06-B7627669F692}"/>
            </c:ext>
          </c:extLst>
        </c:ser>
        <c:ser>
          <c:idx val="2"/>
          <c:order val="2"/>
          <c:tx>
            <c:strRef>
              <c:f>Totals!$A$170</c:f>
              <c:strCache>
                <c:ptCount val="1"/>
                <c:pt idx="0">
                  <c:v>Older workers are not positively viewed by employers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Totals!$B$167:$F$167</c:f>
              <c:strCache>
                <c:ptCount val="5"/>
                <c:pt idx="0">
                  <c:v>very important</c:v>
                </c:pt>
                <c:pt idx="1">
                  <c:v>fairly important</c:v>
                </c:pt>
                <c:pt idx="2">
                  <c:v>not very important</c:v>
                </c:pt>
                <c:pt idx="3">
                  <c:v>not at all important</c:v>
                </c:pt>
                <c:pt idx="4">
                  <c:v>don't know</c:v>
                </c:pt>
              </c:strCache>
            </c:strRef>
          </c:cat>
          <c:val>
            <c:numRef>
              <c:f>Totals!$B$170:$F$170</c:f>
              <c:numCache>
                <c:formatCode>General</c:formatCode>
                <c:ptCount val="5"/>
                <c:pt idx="0">
                  <c:v>24</c:v>
                </c:pt>
                <c:pt idx="1">
                  <c:v>36</c:v>
                </c:pt>
                <c:pt idx="2">
                  <c:v>15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D3-45F8-BC06-B7627669F692}"/>
            </c:ext>
          </c:extLst>
        </c:ser>
        <c:ser>
          <c:idx val="3"/>
          <c:order val="3"/>
          <c:tx>
            <c:strRef>
              <c:f>Totals!$A$171</c:f>
              <c:strCache>
                <c:ptCount val="1"/>
                <c:pt idx="0">
                  <c:v>Older workers lack skills for employment in a modern workspace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Totals!$B$167:$F$167</c:f>
              <c:strCache>
                <c:ptCount val="5"/>
                <c:pt idx="0">
                  <c:v>very important</c:v>
                </c:pt>
                <c:pt idx="1">
                  <c:v>fairly important</c:v>
                </c:pt>
                <c:pt idx="2">
                  <c:v>not very important</c:v>
                </c:pt>
                <c:pt idx="3">
                  <c:v>not at all important</c:v>
                </c:pt>
                <c:pt idx="4">
                  <c:v>don't know</c:v>
                </c:pt>
              </c:strCache>
            </c:strRef>
          </c:cat>
          <c:val>
            <c:numRef>
              <c:f>Totals!$B$171:$F$171</c:f>
              <c:numCache>
                <c:formatCode>General</c:formatCode>
                <c:ptCount val="5"/>
                <c:pt idx="0">
                  <c:v>15</c:v>
                </c:pt>
                <c:pt idx="1">
                  <c:v>45</c:v>
                </c:pt>
                <c:pt idx="2">
                  <c:v>16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D3-45F8-BC06-B7627669F692}"/>
            </c:ext>
          </c:extLst>
        </c:ser>
        <c:ser>
          <c:idx val="4"/>
          <c:order val="4"/>
          <c:tx>
            <c:strRef>
              <c:f>Totals!$A$172</c:f>
              <c:strCache>
                <c:ptCount val="1"/>
                <c:pt idx="0">
                  <c:v>Work places are not built to suit the needs of older workers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Totals!$B$167:$F$167</c:f>
              <c:strCache>
                <c:ptCount val="5"/>
                <c:pt idx="0">
                  <c:v>very important</c:v>
                </c:pt>
                <c:pt idx="1">
                  <c:v>fairly important</c:v>
                </c:pt>
                <c:pt idx="2">
                  <c:v>not very important</c:v>
                </c:pt>
                <c:pt idx="3">
                  <c:v>not at all important</c:v>
                </c:pt>
                <c:pt idx="4">
                  <c:v>don't know</c:v>
                </c:pt>
              </c:strCache>
            </c:strRef>
          </c:cat>
          <c:val>
            <c:numRef>
              <c:f>Totals!$B$172:$F$172</c:f>
              <c:numCache>
                <c:formatCode>General</c:formatCode>
                <c:ptCount val="5"/>
                <c:pt idx="0">
                  <c:v>13</c:v>
                </c:pt>
                <c:pt idx="1">
                  <c:v>38</c:v>
                </c:pt>
                <c:pt idx="2">
                  <c:v>25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D3-45F8-BC06-B7627669F692}"/>
            </c:ext>
          </c:extLst>
        </c:ser>
        <c:ser>
          <c:idx val="5"/>
          <c:order val="5"/>
          <c:tx>
            <c:strRef>
              <c:f>Totals!$A$173</c:f>
              <c:strCache>
                <c:ptCount val="1"/>
                <c:pt idx="0">
                  <c:v>Care obligations toward relatives prevent them from continuing their work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Totals!$B$167:$F$167</c:f>
              <c:strCache>
                <c:ptCount val="5"/>
                <c:pt idx="0">
                  <c:v>very important</c:v>
                </c:pt>
                <c:pt idx="1">
                  <c:v>fairly important</c:v>
                </c:pt>
                <c:pt idx="2">
                  <c:v>not very important</c:v>
                </c:pt>
                <c:pt idx="3">
                  <c:v>not at all important</c:v>
                </c:pt>
                <c:pt idx="4">
                  <c:v>don't know</c:v>
                </c:pt>
              </c:strCache>
            </c:strRef>
          </c:cat>
          <c:val>
            <c:numRef>
              <c:f>Totals!$B$173:$F$173</c:f>
              <c:numCache>
                <c:formatCode>General</c:formatCode>
                <c:ptCount val="5"/>
                <c:pt idx="0">
                  <c:v>12</c:v>
                </c:pt>
                <c:pt idx="1">
                  <c:v>39</c:v>
                </c:pt>
                <c:pt idx="2">
                  <c:v>20</c:v>
                </c:pt>
                <c:pt idx="3">
                  <c:v>8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D3-45F8-BC06-B7627669F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7908808"/>
        <c:axId val="537910448"/>
      </c:radarChart>
      <c:catAx>
        <c:axId val="537908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10448"/>
        <c:crosses val="autoZero"/>
        <c:auto val="1"/>
        <c:lblAlgn val="ctr"/>
        <c:lblOffset val="100"/>
        <c:noMultiLvlLbl val="0"/>
      </c:catAx>
      <c:valAx>
        <c:axId val="53791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0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1383021416885906E-2"/>
          <c:y val="0.14079889557060984"/>
          <c:w val="0.35183070578990217"/>
          <c:h val="0.814500343212769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General Life Satisfaction Levels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Totals!$A$96</c:f>
              <c:strCache>
                <c:ptCount val="1"/>
                <c:pt idx="0">
                  <c:v>Life in general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Totals!$B$95:$F$95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neither satisfied nor dissatisfied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Totals!$B$96:$F$96</c:f>
              <c:numCache>
                <c:formatCode>General</c:formatCode>
                <c:ptCount val="5"/>
                <c:pt idx="0">
                  <c:v>15</c:v>
                </c:pt>
                <c:pt idx="1">
                  <c:v>51</c:v>
                </c:pt>
                <c:pt idx="2">
                  <c:v>16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2-4DC0-97A2-A233FE6B569B}"/>
            </c:ext>
          </c:extLst>
        </c:ser>
        <c:ser>
          <c:idx val="1"/>
          <c:order val="1"/>
          <c:tx>
            <c:strRef>
              <c:f>Totals!$A$97</c:f>
              <c:strCache>
                <c:ptCount val="1"/>
                <c:pt idx="0">
                  <c:v>Health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Totals!$B$95:$F$95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neither satisfied nor dissatisfied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Totals!$B$97:$F$97</c:f>
              <c:numCache>
                <c:formatCode>General</c:formatCode>
                <c:ptCount val="5"/>
                <c:pt idx="0">
                  <c:v>13</c:v>
                </c:pt>
                <c:pt idx="1">
                  <c:v>49</c:v>
                </c:pt>
                <c:pt idx="2">
                  <c:v>15</c:v>
                </c:pt>
                <c:pt idx="3">
                  <c:v>12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D2-4DC0-97A2-A233FE6B569B}"/>
            </c:ext>
          </c:extLst>
        </c:ser>
        <c:ser>
          <c:idx val="2"/>
          <c:order val="2"/>
          <c:tx>
            <c:strRef>
              <c:f>Totals!$A$98</c:f>
              <c:strCache>
                <c:ptCount val="1"/>
                <c:pt idx="0">
                  <c:v>Work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Totals!$B$95:$F$95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neither satisfied nor dissatisfied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Totals!$B$98:$F$98</c:f>
              <c:numCache>
                <c:formatCode>General</c:formatCode>
                <c:ptCount val="5"/>
                <c:pt idx="0">
                  <c:v>10</c:v>
                </c:pt>
                <c:pt idx="1">
                  <c:v>48</c:v>
                </c:pt>
                <c:pt idx="2">
                  <c:v>21</c:v>
                </c:pt>
                <c:pt idx="3">
                  <c:v>10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D2-4DC0-97A2-A233FE6B569B}"/>
            </c:ext>
          </c:extLst>
        </c:ser>
        <c:ser>
          <c:idx val="3"/>
          <c:order val="3"/>
          <c:tx>
            <c:strRef>
              <c:f>Totals!$A$99</c:f>
              <c:strCache>
                <c:ptCount val="1"/>
                <c:pt idx="0">
                  <c:v>Ability to perform day to day activities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Totals!$B$95:$F$95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neither satisfied nor dissatisfied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Totals!$B$99:$F$99</c:f>
              <c:numCache>
                <c:formatCode>General</c:formatCode>
                <c:ptCount val="5"/>
                <c:pt idx="0">
                  <c:v>23</c:v>
                </c:pt>
                <c:pt idx="1">
                  <c:v>49</c:v>
                </c:pt>
                <c:pt idx="2">
                  <c:v>12</c:v>
                </c:pt>
                <c:pt idx="3">
                  <c:v>6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D2-4DC0-97A2-A233FE6B569B}"/>
            </c:ext>
          </c:extLst>
        </c:ser>
        <c:ser>
          <c:idx val="4"/>
          <c:order val="4"/>
          <c:tx>
            <c:strRef>
              <c:f>Totals!$A$100</c:f>
              <c:strCache>
                <c:ptCount val="1"/>
                <c:pt idx="0">
                  <c:v>Personal relationships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Totals!$B$95:$F$95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neither satisfied nor dissatisfied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Totals!$B$100:$F$100</c:f>
              <c:numCache>
                <c:formatCode>General</c:formatCode>
                <c:ptCount val="5"/>
                <c:pt idx="0">
                  <c:v>21</c:v>
                </c:pt>
                <c:pt idx="1">
                  <c:v>45</c:v>
                </c:pt>
                <c:pt idx="2">
                  <c:v>15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D2-4DC0-97A2-A233FE6B569B}"/>
            </c:ext>
          </c:extLst>
        </c:ser>
        <c:ser>
          <c:idx val="5"/>
          <c:order val="5"/>
          <c:tx>
            <c:strRef>
              <c:f>Totals!$A$101</c:f>
              <c:strCache>
                <c:ptCount val="1"/>
                <c:pt idx="0">
                  <c:v>Living conditions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Totals!$B$95:$F$95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neither satisfied nor dissatisfied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Totals!$B$101:$F$101</c:f>
              <c:numCache>
                <c:formatCode>General</c:formatCode>
                <c:ptCount val="5"/>
                <c:pt idx="0">
                  <c:v>30</c:v>
                </c:pt>
                <c:pt idx="1">
                  <c:v>45</c:v>
                </c:pt>
                <c:pt idx="2">
                  <c:v>10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D2-4DC0-97A2-A233FE6B5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190016"/>
        <c:axId val="538208368"/>
      </c:radarChart>
      <c:catAx>
        <c:axId val="57219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208368"/>
        <c:crosses val="autoZero"/>
        <c:auto val="1"/>
        <c:lblAlgn val="ctr"/>
        <c:lblOffset val="100"/>
        <c:noMultiLvlLbl val="0"/>
      </c:catAx>
      <c:valAx>
        <c:axId val="53820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19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4144985732498644E-2"/>
          <c:y val="0.20208852643700007"/>
          <c:w val="0.38751245036001808"/>
          <c:h val="0.735634736083812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Health Care Facilities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Totals!$C$253</c:f>
              <c:strCache>
                <c:ptCount val="1"/>
                <c:pt idx="0">
                  <c:v>%age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Totals!$A$254:$A$257</c:f>
              <c:strCache>
                <c:ptCount val="4"/>
                <c:pt idx="0">
                  <c:v>Own Health Insurance</c:v>
                </c:pt>
                <c:pt idx="1">
                  <c:v>Affordability</c:v>
                </c:pt>
                <c:pt idx="2">
                  <c:v>Accecibility</c:v>
                </c:pt>
                <c:pt idx="3">
                  <c:v>Adequacy</c:v>
                </c:pt>
              </c:strCache>
            </c:strRef>
          </c:cat>
          <c:val>
            <c:numRef>
              <c:f>Totals!$C$254:$C$257</c:f>
              <c:numCache>
                <c:formatCode>0.0%</c:formatCode>
                <c:ptCount val="4"/>
                <c:pt idx="0">
                  <c:v>0.80434782608695654</c:v>
                </c:pt>
                <c:pt idx="1">
                  <c:v>0.75</c:v>
                </c:pt>
                <c:pt idx="2">
                  <c:v>0.90217391304347827</c:v>
                </c:pt>
                <c:pt idx="3">
                  <c:v>0.68478260869565222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3-40E1-AFA6-E9C341941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1616136"/>
        <c:axId val="351618432"/>
      </c:barChart>
      <c:catAx>
        <c:axId val="35161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618432"/>
        <c:crosses val="autoZero"/>
        <c:auto val="1"/>
        <c:lblAlgn val="ctr"/>
        <c:lblOffset val="100"/>
        <c:noMultiLvlLbl val="0"/>
      </c:catAx>
      <c:valAx>
        <c:axId val="35161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616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3447661402092624E-2"/>
          <c:y val="0.17127172261362067"/>
          <c:w val="0.81826263980058589"/>
          <c:h val="0.79780743196574111"/>
        </c:manualLayout>
      </c:layout>
      <c:pie3DChart>
        <c:varyColors val="1"/>
        <c:ser>
          <c:idx val="0"/>
          <c:order val="0"/>
          <c:explosion val="28"/>
          <c:dPt>
            <c:idx val="0"/>
            <c:bubble3D val="0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45E-406E-8B2F-17792A91CB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45E-406E-8B2F-17792A91CB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45E-406E-8B2F-17792A91CB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45E-406E-8B2F-17792A91CBD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45E-406E-8B2F-17792A91CBDE}"/>
              </c:ext>
            </c:extLst>
          </c:dPt>
          <c:dLbls>
            <c:dLbl>
              <c:idx val="0"/>
              <c:layout>
                <c:manualLayout>
                  <c:x val="-1.2894906511927789E-3"/>
                  <c:y val="-0.45221522309711287"/>
                </c:manualLayout>
              </c:layout>
              <c:tx>
                <c:rich>
                  <a:bodyPr/>
                  <a:lstStyle/>
                  <a:p>
                    <a:fld id="{18BAD03A-BC26-4C1B-97F4-052A6F4A30E0}" type="CATEGORYNAME">
                      <a:rPr lang="en-US" sz="1600"/>
                      <a:pPr/>
                      <a:t>[CATEGORY NAME]</a:t>
                    </a:fld>
                    <a:endParaRPr lang="en-US" sz="1600" baseline="0"/>
                  </a:p>
                  <a:p>
                    <a:fld id="{1495CD59-0F32-4883-9EA2-1F9A5712B9BE}" type="VALUE">
                      <a:rPr lang="en-US" sz="2000" b="1"/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276382521817268"/>
                      <c:h val="0.243248068567700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5E-406E-8B2F-17792A91CBDE}"/>
                </c:ext>
              </c:extLst>
            </c:dLbl>
            <c:dLbl>
              <c:idx val="1"/>
              <c:layout>
                <c:manualLayout>
                  <c:x val="-0.29871872265966753"/>
                  <c:y val="-7.407407407407407E-2"/>
                </c:manualLayout>
              </c:layout>
              <c:tx>
                <c:rich>
                  <a:bodyPr/>
                  <a:lstStyle/>
                  <a:p>
                    <a:fld id="{33B8AAC0-BF00-45A8-93E6-4334F1112C83}" type="CATEGORYNAME">
                      <a:rPr lang="en-US" sz="1600"/>
                      <a:pPr/>
                      <a:t>[CATEGORY NAME]</a:t>
                    </a:fld>
                    <a:endParaRPr lang="en-US" sz="1600" baseline="0"/>
                  </a:p>
                  <a:p>
                    <a:fld id="{07A8E79C-1DC9-43C0-ADDB-FC591C8AC07D}" type="VALUE">
                      <a:rPr lang="en-US" sz="2000" b="1"/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45E-406E-8B2F-17792A91CBDE}"/>
                </c:ext>
              </c:extLst>
            </c:dLbl>
            <c:dLbl>
              <c:idx val="2"/>
              <c:layout>
                <c:manualLayout>
                  <c:x val="-0.10831721470019347"/>
                  <c:y val="-8.0701754385964927E-2"/>
                </c:manualLayout>
              </c:layout>
              <c:tx>
                <c:rich>
                  <a:bodyPr/>
                  <a:lstStyle/>
                  <a:p>
                    <a:fld id="{C13AB149-CE5B-4D81-A9F4-DF4CE7DF8198}" type="CATEGORYNAME">
                      <a:rPr lang="en-US" sz="1600"/>
                      <a:pPr/>
                      <a:t>[CATEGORY NAME]</a:t>
                    </a:fld>
                    <a:endParaRPr lang="en-US" sz="1600" baseline="0"/>
                  </a:p>
                  <a:p>
                    <a:fld id="{1C2393EB-606D-4010-8882-23315CAE5106}" type="VALUE">
                      <a:rPr lang="en-US" sz="2000" b="1"/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45E-406E-8B2F-17792A91CBDE}"/>
                </c:ext>
              </c:extLst>
            </c:dLbl>
            <c:dLbl>
              <c:idx val="3"/>
              <c:layout>
                <c:manualLayout>
                  <c:x val="-1.2894906511927836E-2"/>
                  <c:y val="-6.5120320486255018E-2"/>
                </c:manualLayout>
              </c:layout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6612986-1EA8-4662-B5C5-5F097C6EA73D}" type="CATEGORYNAME">
                      <a:rPr lang="en-US" sz="160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 sz="1600" baseline="0"/>
                  </a:p>
                  <a:p>
                    <a:pPr>
                      <a:defRP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defRPr>
                    </a:pPr>
                    <a:fld id="{345E44AD-05A2-4B9F-B7AE-1E77BC3FBE67}" type="VALUE">
                      <a:rPr lang="en-US" sz="2000" b="1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45E-406E-8B2F-17792A91CBDE}"/>
                </c:ext>
              </c:extLst>
            </c:dLbl>
            <c:dLbl>
              <c:idx val="4"/>
              <c:layout>
                <c:manualLayout>
                  <c:x val="0.32945386958702272"/>
                  <c:y val="-2.284092167192075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AA18844-AFCA-4BE8-89E1-DF31A51A513B}" type="CATEGORYNAME">
                      <a:rPr lang="en-US" sz="1600"/>
                      <a:pPr>
                        <a:defRPr/>
                      </a:pPr>
                      <a:t>[CATEGORY NAME]</a:t>
                    </a:fld>
                    <a:r>
                      <a:rPr lang="en-US" sz="1600" baseline="0"/>
                      <a:t>
</a:t>
                    </a:r>
                    <a:fld id="{CB89B74D-9D4A-4BFD-B77D-8F837407C16A}" type="VALUE">
                      <a:rPr lang="en-US" sz="2000" b="1" baseline="0"/>
                      <a:pPr>
                        <a:defRPr/>
                      </a:pPr>
                      <a:t>[VALUE]</a:t>
                    </a:fld>
                    <a:endParaRPr lang="en-US" sz="16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162876751745598"/>
                      <c:h val="0.2186742831929729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45E-406E-8B2F-17792A91CB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 Calculations'!$B$8:$F$8</c:f>
              <c:strCache>
                <c:ptCount val="5"/>
                <c:pt idx="0">
                  <c:v>India</c:v>
                </c:pt>
                <c:pt idx="1">
                  <c:v>Singapore</c:v>
                </c:pt>
                <c:pt idx="2">
                  <c:v>USA</c:v>
                </c:pt>
                <c:pt idx="3">
                  <c:v>Britain</c:v>
                </c:pt>
                <c:pt idx="4">
                  <c:v>Arab Emerates</c:v>
                </c:pt>
              </c:strCache>
            </c:strRef>
          </c:cat>
          <c:val>
            <c:numRef>
              <c:f>'Data Calculations'!$B$9:$F$9</c:f>
              <c:numCache>
                <c:formatCode>0.0%</c:formatCode>
                <c:ptCount val="5"/>
                <c:pt idx="0">
                  <c:v>0.69318181818181823</c:v>
                </c:pt>
                <c:pt idx="1">
                  <c:v>0.20454545454545456</c:v>
                </c:pt>
                <c:pt idx="2">
                  <c:v>2.2727272727272728E-2</c:v>
                </c:pt>
                <c:pt idx="3">
                  <c:v>3.4090909090909088E-2</c:v>
                </c:pt>
                <c:pt idx="4">
                  <c:v>4.5454545454545456E-2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45E-406E-8B2F-17792A91C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Amenities available and accessibility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333994977105022"/>
          <c:y val="0.141646972646537"/>
          <c:w val="0.45397056555039716"/>
          <c:h val="0.47388863514297291"/>
        </c:manualLayout>
      </c:layout>
      <c:radarChart>
        <c:radarStyle val="marker"/>
        <c:varyColors val="0"/>
        <c:ser>
          <c:idx val="0"/>
          <c:order val="0"/>
          <c:tx>
            <c:strRef>
              <c:f>Totals!$A$119</c:f>
              <c:strCache>
                <c:ptCount val="1"/>
                <c:pt idx="0">
                  <c:v>Public Buildings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Totals!$B$118:$F$118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neither satisfied nor dissatisfied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Totals!$B$119:$F$119</c:f>
              <c:numCache>
                <c:formatCode>General</c:formatCode>
                <c:ptCount val="5"/>
                <c:pt idx="0">
                  <c:v>7</c:v>
                </c:pt>
                <c:pt idx="1">
                  <c:v>43</c:v>
                </c:pt>
                <c:pt idx="2">
                  <c:v>21</c:v>
                </c:pt>
                <c:pt idx="3">
                  <c:v>17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7D-4574-8AE8-E32BC295E149}"/>
            </c:ext>
          </c:extLst>
        </c:ser>
        <c:ser>
          <c:idx val="1"/>
          <c:order val="1"/>
          <c:tx>
            <c:strRef>
              <c:f>Totals!$A$120</c:f>
              <c:strCache>
                <c:ptCount val="1"/>
                <c:pt idx="0">
                  <c:v>Public Transport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Totals!$B$118:$F$118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neither satisfied nor dissatisfied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Totals!$B$120:$F$120</c:f>
              <c:numCache>
                <c:formatCode>General</c:formatCode>
                <c:ptCount val="5"/>
                <c:pt idx="0">
                  <c:v>16</c:v>
                </c:pt>
                <c:pt idx="1">
                  <c:v>36</c:v>
                </c:pt>
                <c:pt idx="2">
                  <c:v>13</c:v>
                </c:pt>
                <c:pt idx="3">
                  <c:v>19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7D-4574-8AE8-E32BC295E149}"/>
            </c:ext>
          </c:extLst>
        </c:ser>
        <c:ser>
          <c:idx val="2"/>
          <c:order val="2"/>
          <c:tx>
            <c:strRef>
              <c:f>Totals!$A$121</c:f>
              <c:strCache>
                <c:ptCount val="1"/>
                <c:pt idx="0">
                  <c:v>Road and Pedestrian Crossings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Totals!$B$118:$F$118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neither satisfied nor dissatisfied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Totals!$B$121:$F$121</c:f>
              <c:numCache>
                <c:formatCode>General</c:formatCode>
                <c:ptCount val="5"/>
                <c:pt idx="0">
                  <c:v>13</c:v>
                </c:pt>
                <c:pt idx="1">
                  <c:v>27</c:v>
                </c:pt>
                <c:pt idx="2">
                  <c:v>12</c:v>
                </c:pt>
                <c:pt idx="3">
                  <c:v>27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7D-4574-8AE8-E32BC295E149}"/>
            </c:ext>
          </c:extLst>
        </c:ser>
        <c:ser>
          <c:idx val="3"/>
          <c:order val="3"/>
          <c:tx>
            <c:strRef>
              <c:f>Totals!$A$122</c:f>
              <c:strCache>
                <c:ptCount val="1"/>
                <c:pt idx="0">
                  <c:v>Public Parks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Totals!$B$118:$F$118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neither satisfied nor dissatisfied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Totals!$B$122:$F$122</c:f>
              <c:numCache>
                <c:formatCode>General</c:formatCode>
                <c:ptCount val="5"/>
                <c:pt idx="0">
                  <c:v>8</c:v>
                </c:pt>
                <c:pt idx="1">
                  <c:v>30</c:v>
                </c:pt>
                <c:pt idx="2">
                  <c:v>20</c:v>
                </c:pt>
                <c:pt idx="3">
                  <c:v>23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7D-4574-8AE8-E32BC295E149}"/>
            </c:ext>
          </c:extLst>
        </c:ser>
        <c:ser>
          <c:idx val="4"/>
          <c:order val="4"/>
          <c:tx>
            <c:strRef>
              <c:f>Totals!$A$123</c:f>
              <c:strCache>
                <c:ptCount val="1"/>
                <c:pt idx="0">
                  <c:v>Commercial Premises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Totals!$B$118:$F$118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neither satisfied nor dissatisfied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Totals!$B$123:$F$123</c:f>
              <c:numCache>
                <c:formatCode>General</c:formatCode>
                <c:ptCount val="5"/>
                <c:pt idx="0">
                  <c:v>8</c:v>
                </c:pt>
                <c:pt idx="1">
                  <c:v>43</c:v>
                </c:pt>
                <c:pt idx="2">
                  <c:v>19</c:v>
                </c:pt>
                <c:pt idx="3">
                  <c:v>13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7D-4574-8AE8-E32BC295E1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637912"/>
        <c:axId val="567638240"/>
      </c:radarChart>
      <c:catAx>
        <c:axId val="567637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38240"/>
        <c:crosses val="autoZero"/>
        <c:auto val="1"/>
        <c:lblAlgn val="ctr"/>
        <c:lblOffset val="100"/>
        <c:noMultiLvlLbl val="0"/>
      </c:catAx>
      <c:valAx>
        <c:axId val="56763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37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148564607906255"/>
          <c:y val="0.70255073802357204"/>
          <c:w val="0.65083581072610119"/>
          <c:h val="0.280111763482976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Changes and upgrades  felt necessary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480489507097429"/>
          <c:y val="0.21065616081713825"/>
          <c:w val="0.41922499370361976"/>
          <c:h val="0.68317324665351087"/>
        </c:manualLayout>
      </c:layout>
      <c:radarChart>
        <c:radarStyle val="marker"/>
        <c:varyColors val="0"/>
        <c:ser>
          <c:idx val="0"/>
          <c:order val="0"/>
          <c:tx>
            <c:strRef>
              <c:f>Totals!$A$130</c:f>
              <c:strCache>
                <c:ptCount val="1"/>
                <c:pt idx="0">
                  <c:v>Public Buildings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Totals!$B$129:$F$129</c:f>
              <c:strCache>
                <c:ptCount val="5"/>
                <c:pt idx="0">
                  <c:v>no change required</c:v>
                </c:pt>
                <c:pt idx="1">
                  <c:v>changes required but not urgent</c:v>
                </c:pt>
                <c:pt idx="2">
                  <c:v>some change required</c:v>
                </c:pt>
                <c:pt idx="3">
                  <c:v>a lot of change required</c:v>
                </c:pt>
                <c:pt idx="4">
                  <c:v>new infrastructure required</c:v>
                </c:pt>
              </c:strCache>
            </c:strRef>
          </c:cat>
          <c:val>
            <c:numRef>
              <c:f>Totals!$B$130:$F$130</c:f>
              <c:numCache>
                <c:formatCode>General</c:formatCode>
                <c:ptCount val="5"/>
                <c:pt idx="0">
                  <c:v>10</c:v>
                </c:pt>
                <c:pt idx="1">
                  <c:v>17</c:v>
                </c:pt>
                <c:pt idx="2">
                  <c:v>27</c:v>
                </c:pt>
                <c:pt idx="3">
                  <c:v>26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0-4B3C-95DB-DAF4FDC8A138}"/>
            </c:ext>
          </c:extLst>
        </c:ser>
        <c:ser>
          <c:idx val="1"/>
          <c:order val="1"/>
          <c:tx>
            <c:strRef>
              <c:f>Totals!$A$131</c:f>
              <c:strCache>
                <c:ptCount val="1"/>
                <c:pt idx="0">
                  <c:v>Public Transport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Totals!$B$129:$F$129</c:f>
              <c:strCache>
                <c:ptCount val="5"/>
                <c:pt idx="0">
                  <c:v>no change required</c:v>
                </c:pt>
                <c:pt idx="1">
                  <c:v>changes required but not urgent</c:v>
                </c:pt>
                <c:pt idx="2">
                  <c:v>some change required</c:v>
                </c:pt>
                <c:pt idx="3">
                  <c:v>a lot of change required</c:v>
                </c:pt>
                <c:pt idx="4">
                  <c:v>new infrastructure required</c:v>
                </c:pt>
              </c:strCache>
            </c:strRef>
          </c:cat>
          <c:val>
            <c:numRef>
              <c:f>Totals!$B$131:$F$131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23</c:v>
                </c:pt>
                <c:pt idx="3">
                  <c:v>32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A0-4B3C-95DB-DAF4FDC8A138}"/>
            </c:ext>
          </c:extLst>
        </c:ser>
        <c:ser>
          <c:idx val="2"/>
          <c:order val="2"/>
          <c:tx>
            <c:strRef>
              <c:f>Totals!$A$132</c:f>
              <c:strCache>
                <c:ptCount val="1"/>
                <c:pt idx="0">
                  <c:v>Road and Pedestrian Crossings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Totals!$B$129:$F$129</c:f>
              <c:strCache>
                <c:ptCount val="5"/>
                <c:pt idx="0">
                  <c:v>no change required</c:v>
                </c:pt>
                <c:pt idx="1">
                  <c:v>changes required but not urgent</c:v>
                </c:pt>
                <c:pt idx="2">
                  <c:v>some change required</c:v>
                </c:pt>
                <c:pt idx="3">
                  <c:v>a lot of change required</c:v>
                </c:pt>
                <c:pt idx="4">
                  <c:v>new infrastructure required</c:v>
                </c:pt>
              </c:strCache>
            </c:strRef>
          </c:cat>
          <c:val>
            <c:numRef>
              <c:f>Totals!$B$132:$F$132</c:f>
              <c:numCache>
                <c:formatCode>General</c:formatCode>
                <c:ptCount val="5"/>
                <c:pt idx="0">
                  <c:v>8</c:v>
                </c:pt>
                <c:pt idx="1">
                  <c:v>12</c:v>
                </c:pt>
                <c:pt idx="2">
                  <c:v>21</c:v>
                </c:pt>
                <c:pt idx="3">
                  <c:v>34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A0-4B3C-95DB-DAF4FDC8A138}"/>
            </c:ext>
          </c:extLst>
        </c:ser>
        <c:ser>
          <c:idx val="3"/>
          <c:order val="3"/>
          <c:tx>
            <c:strRef>
              <c:f>Totals!$A$133</c:f>
              <c:strCache>
                <c:ptCount val="1"/>
                <c:pt idx="0">
                  <c:v>Public Parks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Totals!$B$129:$F$129</c:f>
              <c:strCache>
                <c:ptCount val="5"/>
                <c:pt idx="0">
                  <c:v>no change required</c:v>
                </c:pt>
                <c:pt idx="1">
                  <c:v>changes required but not urgent</c:v>
                </c:pt>
                <c:pt idx="2">
                  <c:v>some change required</c:v>
                </c:pt>
                <c:pt idx="3">
                  <c:v>a lot of change required</c:v>
                </c:pt>
                <c:pt idx="4">
                  <c:v>new infrastructure required</c:v>
                </c:pt>
              </c:strCache>
            </c:strRef>
          </c:cat>
          <c:val>
            <c:numRef>
              <c:f>Totals!$B$133:$F$133</c:f>
              <c:numCache>
                <c:formatCode>General</c:formatCode>
                <c:ptCount val="5"/>
                <c:pt idx="0">
                  <c:v>11</c:v>
                </c:pt>
                <c:pt idx="1">
                  <c:v>14</c:v>
                </c:pt>
                <c:pt idx="2">
                  <c:v>32</c:v>
                </c:pt>
                <c:pt idx="3">
                  <c:v>23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A0-4B3C-95DB-DAF4FDC8A138}"/>
            </c:ext>
          </c:extLst>
        </c:ser>
        <c:ser>
          <c:idx val="4"/>
          <c:order val="4"/>
          <c:tx>
            <c:strRef>
              <c:f>Totals!$A$134</c:f>
              <c:strCache>
                <c:ptCount val="1"/>
                <c:pt idx="0">
                  <c:v>Commercial Premises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Totals!$B$129:$F$129</c:f>
              <c:strCache>
                <c:ptCount val="5"/>
                <c:pt idx="0">
                  <c:v>no change required</c:v>
                </c:pt>
                <c:pt idx="1">
                  <c:v>changes required but not urgent</c:v>
                </c:pt>
                <c:pt idx="2">
                  <c:v>some change required</c:v>
                </c:pt>
                <c:pt idx="3">
                  <c:v>a lot of change required</c:v>
                </c:pt>
                <c:pt idx="4">
                  <c:v>new infrastructure required</c:v>
                </c:pt>
              </c:strCache>
            </c:strRef>
          </c:cat>
          <c:val>
            <c:numRef>
              <c:f>Totals!$B$134:$F$134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35</c:v>
                </c:pt>
                <c:pt idx="3">
                  <c:v>22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A0-4B3C-95DB-DAF4FDC8A1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547528"/>
        <c:axId val="581545560"/>
      </c:radarChart>
      <c:catAx>
        <c:axId val="58154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45560"/>
        <c:crosses val="autoZero"/>
        <c:auto val="1"/>
        <c:lblAlgn val="ctr"/>
        <c:lblOffset val="100"/>
        <c:noMultiLvlLbl val="0"/>
      </c:catAx>
      <c:valAx>
        <c:axId val="581545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47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Technology a boon or a bane?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4F-4476-B1F6-22C1D6D627AE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4F-4476-B1F6-22C1D6D627A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44F-4476-B1F6-22C1D6D627AE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44F-4476-B1F6-22C1D6D627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Totals!$B$146:$F$146</c:f>
              <c:strCache>
                <c:ptCount val="5"/>
                <c:pt idx="0">
                  <c:v>not an obstacle</c:v>
                </c:pt>
                <c:pt idx="1">
                  <c:v>a learning</c:v>
                </c:pt>
                <c:pt idx="2">
                  <c:v>manageable</c:v>
                </c:pt>
                <c:pt idx="3">
                  <c:v>a minor obstacle</c:v>
                </c:pt>
                <c:pt idx="4">
                  <c:v>a major obstacle</c:v>
                </c:pt>
              </c:strCache>
            </c:strRef>
          </c:cat>
          <c:val>
            <c:numRef>
              <c:f>Totals!$B$148:$F$148</c:f>
              <c:numCache>
                <c:formatCode>0.0%</c:formatCode>
                <c:ptCount val="5"/>
                <c:pt idx="0">
                  <c:v>0.12087912087912088</c:v>
                </c:pt>
                <c:pt idx="1">
                  <c:v>0.15384615384615385</c:v>
                </c:pt>
                <c:pt idx="2">
                  <c:v>0.26373626373626374</c:v>
                </c:pt>
                <c:pt idx="3">
                  <c:v>0.23076923076923078</c:v>
                </c:pt>
                <c:pt idx="4">
                  <c:v>0.23076923076923078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44F-4476-B1F6-22C1D6D62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2714808"/>
        <c:axId val="532722024"/>
      </c:barChart>
      <c:catAx>
        <c:axId val="532714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22024"/>
        <c:crosses val="autoZero"/>
        <c:auto val="1"/>
        <c:lblAlgn val="ctr"/>
        <c:lblOffset val="100"/>
        <c:noMultiLvlLbl val="0"/>
      </c:catAx>
      <c:valAx>
        <c:axId val="532722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1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34"/>
          <c:dPt>
            <c:idx val="0"/>
            <c:bubble3D val="0"/>
            <c:spPr>
              <a:solidFill>
                <a:srgbClr val="92D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D63-49A0-A36D-89DDF0017B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D63-49A0-A36D-89DDF0017B63}"/>
              </c:ext>
            </c:extLst>
          </c:dPt>
          <c:dPt>
            <c:idx val="2"/>
            <c:bubble3D val="0"/>
            <c:spPr>
              <a:solidFill>
                <a:srgbClr val="9B2D1F">
                  <a:lumMod val="75000"/>
                </a:srgb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D63-49A0-A36D-89DDF0017B6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D63-49A0-A36D-89DDF0017B63}"/>
              </c:ext>
            </c:extLst>
          </c:dPt>
          <c:dLbls>
            <c:dLbl>
              <c:idx val="0"/>
              <c:layout>
                <c:manualLayout>
                  <c:x val="-4.4619268707266832E-3"/>
                  <c:y val="-5.610806685268027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AD03A-BC26-4C1B-97F4-052A6F4A30E0}" type="CATEGORYNAME">
                      <a:rPr lang="en-US" sz="1600"/>
                      <a:pPr>
                        <a:defRPr/>
                      </a:pPr>
                      <a:t>[CATEGORY NAME]</a:t>
                    </a:fld>
                    <a:endParaRPr lang="en-US" sz="1600" baseline="0"/>
                  </a:p>
                  <a:p>
                    <a:pPr>
                      <a:defRPr/>
                    </a:pPr>
                    <a:fld id="{1495CD59-0F32-4883-9EA2-1F9A5712B9BE}" type="VALUE">
                      <a:rPr lang="en-US" sz="2000" b="1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480742840467646"/>
                      <c:h val="0.2868272489317925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D63-49A0-A36D-89DDF0017B63}"/>
                </c:ext>
              </c:extLst>
            </c:dLbl>
            <c:dLbl>
              <c:idx val="1"/>
              <c:layout>
                <c:manualLayout>
                  <c:x val="0.46752091280987895"/>
                  <c:y val="-8.5938416571874607E-2"/>
                </c:manualLayout>
              </c:layout>
              <c:tx>
                <c:rich>
                  <a:bodyPr/>
                  <a:lstStyle/>
                  <a:p>
                    <a:fld id="{33B8AAC0-BF00-45A8-93E6-4334F1112C83}" type="CATEGORYNAME">
                      <a:rPr lang="en-US" sz="1600"/>
                      <a:pPr/>
                      <a:t>[CATEGORY NAME]</a:t>
                    </a:fld>
                    <a:endParaRPr lang="en-US" sz="1600" baseline="0"/>
                  </a:p>
                  <a:p>
                    <a:fld id="{07A8E79C-1DC9-43C0-ADDB-FC591C8AC07D}" type="VALUE">
                      <a:rPr lang="en-US" sz="2000" b="1"/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D63-49A0-A36D-89DDF0017B6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13AB149-CE5B-4D81-A9F4-DF4CE7DF8198}" type="CATEGORYNAME">
                      <a:rPr lang="en-US" sz="1600"/>
                      <a:pPr/>
                      <a:t>[CATEGORY NAME]</a:t>
                    </a:fld>
                    <a:endParaRPr lang="en-US" sz="1600" baseline="0"/>
                  </a:p>
                  <a:p>
                    <a:fld id="{1C2393EB-606D-4010-8882-23315CAE5106}" type="VALUE">
                      <a:rPr lang="en-US" sz="2000" b="1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D63-49A0-A36D-89DDF0017B63}"/>
                </c:ext>
              </c:extLst>
            </c:dLbl>
            <c:dLbl>
              <c:idx val="3"/>
              <c:layout>
                <c:manualLayout>
                  <c:x val="1.4064574359366195E-2"/>
                  <c:y val="4.7167453738634202E-4"/>
                </c:manualLayout>
              </c:layout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6612986-1EA8-4662-B5C5-5F097C6EA73D}" type="CATEGORYNAME">
                      <a:rPr lang="en-US" sz="160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 sz="1600" baseline="0"/>
                  </a:p>
                  <a:p>
                    <a:pPr>
                      <a:defRP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defRPr>
                    </a:pPr>
                    <a:fld id="{345E44AD-05A2-4B9F-B7AE-1E77BC3FBE67}" type="VALUE">
                      <a:rPr lang="en-US" sz="2000" b="1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4802703043973112"/>
                      <c:h val="0.2925682215548254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D63-49A0-A36D-89DDF0017B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Totals!$B$8:$E$8</c:f>
              <c:strCache>
                <c:ptCount val="4"/>
                <c:pt idx="0">
                  <c:v>Less than 50</c:v>
                </c:pt>
                <c:pt idx="1">
                  <c:v>Age 50-60</c:v>
                </c:pt>
                <c:pt idx="2">
                  <c:v>Age 60-65</c:v>
                </c:pt>
                <c:pt idx="3">
                  <c:v>Greater than 65</c:v>
                </c:pt>
              </c:strCache>
            </c:strRef>
          </c:cat>
          <c:val>
            <c:numRef>
              <c:f>Totals!$B$9:$E$9</c:f>
              <c:numCache>
                <c:formatCode>0.0%</c:formatCode>
                <c:ptCount val="4"/>
                <c:pt idx="0">
                  <c:v>0.30769230769230771</c:v>
                </c:pt>
                <c:pt idx="1">
                  <c:v>0.40659340659340659</c:v>
                </c:pt>
                <c:pt idx="2">
                  <c:v>0.17582417582417584</c:v>
                </c:pt>
                <c:pt idx="3">
                  <c:v>0.10989010989010989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63-49A0-A36D-89DDF0017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Old is truely "Old"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93-4B58-882A-292FF754103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93-4B58-882A-292FF7541030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93-4B58-882A-292FF7541030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493-4B58-882A-292FF75410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Totals!$B$64:$F$64</c:f>
              <c:strCache>
                <c:ptCount val="5"/>
                <c:pt idx="0">
                  <c:v>50-55</c:v>
                </c:pt>
                <c:pt idx="1">
                  <c:v>55-60</c:v>
                </c:pt>
                <c:pt idx="2">
                  <c:v>60-65</c:v>
                </c:pt>
                <c:pt idx="3">
                  <c:v>65-70</c:v>
                </c:pt>
                <c:pt idx="4">
                  <c:v>Greater than 70</c:v>
                </c:pt>
              </c:strCache>
            </c:strRef>
          </c:cat>
          <c:val>
            <c:numRef>
              <c:f>Totals!$B$66:$F$66</c:f>
              <c:numCache>
                <c:formatCode>0.0%</c:formatCode>
                <c:ptCount val="5"/>
                <c:pt idx="0">
                  <c:v>4.3956043956043959E-2</c:v>
                </c:pt>
                <c:pt idx="1">
                  <c:v>8.7912087912087919E-2</c:v>
                </c:pt>
                <c:pt idx="2">
                  <c:v>0.25274725274725274</c:v>
                </c:pt>
                <c:pt idx="3">
                  <c:v>0.17582417582417584</c:v>
                </c:pt>
                <c:pt idx="4">
                  <c:v>0.43956043956043955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93-4B58-882A-292FF7541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375096"/>
        <c:axId val="440378048"/>
      </c:barChart>
      <c:catAx>
        <c:axId val="44037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378048"/>
        <c:crosses val="autoZero"/>
        <c:auto val="1"/>
        <c:lblAlgn val="ctr"/>
        <c:lblOffset val="100"/>
        <c:noMultiLvlLbl val="0"/>
      </c:catAx>
      <c:valAx>
        <c:axId val="44037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375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old do you feel 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C1-40E3-B61A-71138F9B152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C1-40E3-B61A-71138F9B1525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C1-40E3-B61A-71138F9B1525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C1-40E3-B61A-71138F9B1525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C1-40E3-B61A-71138F9B15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Totals!$B$57:$D$57</c:f>
              <c:strCache>
                <c:ptCount val="3"/>
                <c:pt idx="0">
                  <c:v>young</c:v>
                </c:pt>
                <c:pt idx="1">
                  <c:v>middle-aged</c:v>
                </c:pt>
                <c:pt idx="2">
                  <c:v>old</c:v>
                </c:pt>
              </c:strCache>
            </c:strRef>
          </c:cat>
          <c:val>
            <c:numRef>
              <c:f>Totals!$B$59:$D$59</c:f>
              <c:numCache>
                <c:formatCode>0.0%</c:formatCode>
                <c:ptCount val="3"/>
                <c:pt idx="0">
                  <c:v>0.2857142857142857</c:v>
                </c:pt>
                <c:pt idx="1">
                  <c:v>0.56043956043956045</c:v>
                </c:pt>
                <c:pt idx="2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1C1-40E3-B61A-71138F9B1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991120"/>
        <c:axId val="450998664"/>
      </c:barChart>
      <c:catAx>
        <c:axId val="45099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998664"/>
        <c:crosses val="autoZero"/>
        <c:auto val="1"/>
        <c:lblAlgn val="ctr"/>
        <c:lblOffset val="100"/>
        <c:noMultiLvlLbl val="0"/>
      </c:catAx>
      <c:valAx>
        <c:axId val="45099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99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031-4D2E-9E98-941AB20DBD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031-4D2E-9E98-941AB20DBD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031-4D2E-9E98-941AB20DBD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031-4D2E-9E98-941AB20DBD56}"/>
              </c:ext>
            </c:extLst>
          </c:dPt>
          <c:dLbls>
            <c:dLbl>
              <c:idx val="0"/>
              <c:layout>
                <c:manualLayout>
                  <c:x val="-4.4619268707266832E-3"/>
                  <c:y val="-5.610806685268027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AD03A-BC26-4C1B-97F4-052A6F4A30E0}" type="CATEGORYNAME">
                      <a:rPr lang="en-US" sz="1600"/>
                      <a:pPr>
                        <a:defRPr/>
                      </a:pPr>
                      <a:t>[CATEGORY NAME]</a:t>
                    </a:fld>
                    <a:endParaRPr lang="en-US" sz="1600" baseline="0"/>
                  </a:p>
                  <a:p>
                    <a:pPr>
                      <a:defRPr/>
                    </a:pPr>
                    <a:fld id="{1495CD59-0F32-4883-9EA2-1F9A5712B9BE}" type="VALUE">
                      <a:rPr lang="en-US" sz="2000" b="1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480742840467646"/>
                      <c:h val="0.2868272489317925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031-4D2E-9E98-941AB20DBD56}"/>
                </c:ext>
              </c:extLst>
            </c:dLbl>
            <c:dLbl>
              <c:idx val="1"/>
              <c:layout>
                <c:manualLayout>
                  <c:x val="0.46752091280987895"/>
                  <c:y val="-8.5938416571874607E-2"/>
                </c:manualLayout>
              </c:layout>
              <c:tx>
                <c:rich>
                  <a:bodyPr/>
                  <a:lstStyle/>
                  <a:p>
                    <a:fld id="{33B8AAC0-BF00-45A8-93E6-4334F1112C83}" type="CATEGORYNAME">
                      <a:rPr lang="en-US" sz="1600"/>
                      <a:pPr/>
                      <a:t>[CATEGORY NAME]</a:t>
                    </a:fld>
                    <a:endParaRPr lang="en-US" sz="1600" baseline="0"/>
                  </a:p>
                  <a:p>
                    <a:fld id="{07A8E79C-1DC9-43C0-ADDB-FC591C8AC07D}" type="VALUE">
                      <a:rPr lang="en-US" sz="2000" b="1"/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031-4D2E-9E98-941AB20DBD5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13AB149-CE5B-4D81-A9F4-DF4CE7DF8198}" type="CATEGORYNAME">
                      <a:rPr lang="en-US" sz="1600"/>
                      <a:pPr/>
                      <a:t>[CATEGORY NAME]</a:t>
                    </a:fld>
                    <a:endParaRPr lang="en-US" sz="1600" baseline="0"/>
                  </a:p>
                  <a:p>
                    <a:fld id="{1C2393EB-606D-4010-8882-23315CAE5106}" type="VALUE">
                      <a:rPr lang="en-US" sz="2000" b="1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031-4D2E-9E98-941AB20DBD56}"/>
                </c:ext>
              </c:extLst>
            </c:dLbl>
            <c:dLbl>
              <c:idx val="3"/>
              <c:layout>
                <c:manualLayout>
                  <c:x val="6.8648529905245559E-2"/>
                  <c:y val="4.2726258246252313E-3"/>
                </c:manualLayout>
              </c:layout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6612986-1EA8-4662-B5C5-5F097C6EA73D}" type="CATEGORYNAME">
                      <a:rPr lang="en-US" sz="160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 sz="1600" baseline="0"/>
                  </a:p>
                  <a:p>
                    <a:pPr>
                      <a:defRP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defRPr>
                    </a:pPr>
                    <a:fld id="{345E44AD-05A2-4B9F-B7AE-1E77BC3FBE67}" type="VALUE">
                      <a:rPr lang="en-US" sz="2000" b="1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4802703043973112"/>
                      <c:h val="0.2925682215548254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031-4D2E-9E98-941AB20DBD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Totals!$B$8:$E$8</c:f>
              <c:strCache>
                <c:ptCount val="4"/>
                <c:pt idx="0">
                  <c:v>Less than 50</c:v>
                </c:pt>
                <c:pt idx="1">
                  <c:v>Age 50-60</c:v>
                </c:pt>
                <c:pt idx="2">
                  <c:v>Age 60-65</c:v>
                </c:pt>
                <c:pt idx="3">
                  <c:v>Greater than 65</c:v>
                </c:pt>
              </c:strCache>
            </c:strRef>
          </c:cat>
          <c:val>
            <c:numRef>
              <c:f>Totals!$B$9:$E$9</c:f>
              <c:numCache>
                <c:formatCode>0.0%</c:formatCode>
                <c:ptCount val="4"/>
                <c:pt idx="0">
                  <c:v>0.30769230769230771</c:v>
                </c:pt>
                <c:pt idx="1">
                  <c:v>0.40659340659340659</c:v>
                </c:pt>
                <c:pt idx="2">
                  <c:v>0.17582417582417584</c:v>
                </c:pt>
                <c:pt idx="3">
                  <c:v>0.10989010989010989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31-4D2E-9E98-941AB20DB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Current Living Condition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C1-49B9-88BC-AE51FC0ECCF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C1-49B9-88BC-AE51FC0ECC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Totals!$B$50:$D$50</c:f>
              <c:strCache>
                <c:ptCount val="3"/>
                <c:pt idx="0">
                  <c:v>alone</c:v>
                </c:pt>
                <c:pt idx="1">
                  <c:v>with family</c:v>
                </c:pt>
                <c:pt idx="2">
                  <c:v>at an assisted living facility</c:v>
                </c:pt>
              </c:strCache>
            </c:strRef>
          </c:cat>
          <c:val>
            <c:numRef>
              <c:f>Totals!$B$52:$D$52</c:f>
              <c:numCache>
                <c:formatCode>0.0%</c:formatCode>
                <c:ptCount val="3"/>
                <c:pt idx="0">
                  <c:v>0.19780219780219779</c:v>
                </c:pt>
                <c:pt idx="1">
                  <c:v>0.76923076923076927</c:v>
                </c:pt>
                <c:pt idx="2">
                  <c:v>3.2967032967032968E-2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C1-49B9-88BC-AE51FC0EC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2191984"/>
        <c:axId val="572192312"/>
      </c:barChart>
      <c:catAx>
        <c:axId val="57219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192312"/>
        <c:crosses val="autoZero"/>
        <c:auto val="1"/>
        <c:lblAlgn val="ctr"/>
        <c:lblOffset val="100"/>
        <c:noMultiLvlLbl val="0"/>
      </c:catAx>
      <c:valAx>
        <c:axId val="57219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19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Current 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AA-45A7-98E0-338FCFF070C8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AA-45A7-98E0-338FCFF070C8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AA-45A7-98E0-338FCFF070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Totals!$B$43:$E$43</c:f>
              <c:strCache>
                <c:ptCount val="4"/>
                <c:pt idx="0">
                  <c:v>married</c:v>
                </c:pt>
                <c:pt idx="1">
                  <c:v>single</c:v>
                </c:pt>
                <c:pt idx="2">
                  <c:v>divorced or separated</c:v>
                </c:pt>
                <c:pt idx="3">
                  <c:v>widow(er)</c:v>
                </c:pt>
              </c:strCache>
            </c:strRef>
          </c:cat>
          <c:val>
            <c:numRef>
              <c:f>Totals!$B$45:$E$45</c:f>
              <c:numCache>
                <c:formatCode>0.0%</c:formatCode>
                <c:ptCount val="4"/>
                <c:pt idx="0">
                  <c:v>0.70329670329670335</c:v>
                </c:pt>
                <c:pt idx="1">
                  <c:v>0.2087912087912088</c:v>
                </c:pt>
                <c:pt idx="2">
                  <c:v>3.2967032967032968E-2</c:v>
                </c:pt>
                <c:pt idx="3">
                  <c:v>5.4945054945054944E-2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AA-45A7-98E0-338FCFF07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876880"/>
        <c:axId val="450877536"/>
      </c:barChart>
      <c:catAx>
        <c:axId val="45087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877536"/>
        <c:crosses val="autoZero"/>
        <c:auto val="1"/>
        <c:lblAlgn val="ctr"/>
        <c:lblOffset val="100"/>
        <c:noMultiLvlLbl val="0"/>
      </c:catAx>
      <c:valAx>
        <c:axId val="45087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87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Living Preferences Post Retirement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B3-4945-B81A-3AC2607317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B3-4945-B81A-3AC2607317F8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B3-4945-B81A-3AC2607317F8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B3-4945-B81A-3AC2607317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Totals!$B$81:$F$81</c:f>
              <c:strCache>
                <c:ptCount val="5"/>
                <c:pt idx="0">
                  <c:v>Independently</c:v>
                </c:pt>
                <c:pt idx="1">
                  <c:v>At home cared by family members</c:v>
                </c:pt>
                <c:pt idx="2">
                  <c:v>At home cared by health professionals</c:v>
                </c:pt>
                <c:pt idx="3">
                  <c:v>At assisted living facilities</c:v>
                </c:pt>
                <c:pt idx="4">
                  <c:v>Adventurous</c:v>
                </c:pt>
              </c:strCache>
            </c:strRef>
          </c:cat>
          <c:val>
            <c:numRef>
              <c:f>Totals!$B$83:$F$83</c:f>
              <c:numCache>
                <c:formatCode>0.0%</c:formatCode>
                <c:ptCount val="5"/>
                <c:pt idx="0">
                  <c:v>0.30769230769230771</c:v>
                </c:pt>
                <c:pt idx="1">
                  <c:v>0.56043956043956045</c:v>
                </c:pt>
                <c:pt idx="2">
                  <c:v>6.5934065934065936E-2</c:v>
                </c:pt>
                <c:pt idx="3">
                  <c:v>6.5934065934065936E-2</c:v>
                </c:pt>
                <c:pt idx="4">
                  <c:v>1.098901098901099E-2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B3-4945-B81A-3AC260731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406328"/>
        <c:axId val="576407968"/>
      </c:barChart>
      <c:catAx>
        <c:axId val="576406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407968"/>
        <c:crosses val="autoZero"/>
        <c:auto val="1"/>
        <c:lblAlgn val="ctr"/>
        <c:lblOffset val="100"/>
        <c:noMultiLvlLbl val="0"/>
      </c:catAx>
      <c:valAx>
        <c:axId val="57640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406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 Retirement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BC-4ED5-A891-C87CF2140473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CBC-4ED5-A891-C87CF2140473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CBC-4ED5-A891-C87CF2140473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CBC-4ED5-A891-C87CF21404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Totals!$B$71:$F$71</c:f>
              <c:strCache>
                <c:ptCount val="5"/>
                <c:pt idx="0">
                  <c:v>paid formal employment</c:v>
                </c:pt>
                <c:pt idx="1">
                  <c:v>volunteer service</c:v>
                </c:pt>
                <c:pt idx="2">
                  <c:v>pursue leisure activities and hobbies</c:v>
                </c:pt>
                <c:pt idx="3">
                  <c:v>spend time with family and friends</c:v>
                </c:pt>
                <c:pt idx="4">
                  <c:v>don't know</c:v>
                </c:pt>
              </c:strCache>
            </c:strRef>
          </c:cat>
          <c:val>
            <c:numRef>
              <c:f>Totals!$B$73:$F$73</c:f>
              <c:numCache>
                <c:formatCode>0.0%</c:formatCode>
                <c:ptCount val="5"/>
                <c:pt idx="0">
                  <c:v>8.7912087912087919E-2</c:v>
                </c:pt>
                <c:pt idx="1">
                  <c:v>9.8901098901098897E-2</c:v>
                </c:pt>
                <c:pt idx="2">
                  <c:v>0.43956043956043955</c:v>
                </c:pt>
                <c:pt idx="3">
                  <c:v>0.31868131868131866</c:v>
                </c:pt>
                <c:pt idx="4">
                  <c:v>5.4945054945054944E-2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BC-4ED5-A891-C87CF2140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357664"/>
        <c:axId val="577357992"/>
      </c:barChart>
      <c:catAx>
        <c:axId val="57735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57992"/>
        <c:crosses val="autoZero"/>
        <c:auto val="1"/>
        <c:lblAlgn val="ctr"/>
        <c:lblOffset val="100"/>
        <c:noMultiLvlLbl val="0"/>
      </c:catAx>
      <c:valAx>
        <c:axId val="57735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5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'All Data'!$BR$3:$BR$93</cx:f>
        <cx:lvl ptCount="91" formatCode="0.00">
          <cx:pt idx="0">2.5503355704697985</cx:pt>
          <cx:pt idx="1">3.2214765100671139</cx:pt>
          <cx:pt idx="2">3.087248322147651</cx:pt>
          <cx:pt idx="3">4.4295302013422821</cx:pt>
          <cx:pt idx="4">3.4899328859060401</cx:pt>
          <cx:pt idx="5">3.6912751677852347</cx:pt>
          <cx:pt idx="6">2.5503355704697985</cx:pt>
          <cx:pt idx="7">4.1610738255033555</cx:pt>
          <cx:pt idx="8">4.9664429530201346</cx:pt>
          <cx:pt idx="9">4.026845637583893</cx:pt>
          <cx:pt idx="10">3.2885906040268456</cx:pt>
          <cx:pt idx="11">4.6308724832214763</cx:pt>
          <cx:pt idx="12">3.8926174496644297</cx:pt>
          <cx:pt idx="13">3.8926174496644297</cx:pt>
          <cx:pt idx="14">4.4295302013422821</cx:pt>
          <cx:pt idx="15">2.9530201342281881</cx:pt>
          <cx:pt idx="16">3.1543624161073827</cx:pt>
          <cx:pt idx="17">3.7583892617449663</cx:pt>
          <cx:pt idx="18">5.7718120805369129</cx:pt>
          <cx:pt idx="19">5.2348993288590604</cx:pt>
          <cx:pt idx="20">4.5637583892617446</cx:pt>
          <cx:pt idx="21">3.8926174496644297</cx:pt>
          <cx:pt idx="22">3.7583892617449663</cx:pt>
          <cx:pt idx="23">5.3020134228187921</cx:pt>
          <cx:pt idx="24">4.4295302013422821</cx:pt>
          <cx:pt idx="25">4.7651006711409396</cx:pt>
          <cx:pt idx="26">4.026845637583893</cx:pt>
          <cx:pt idx="27">3.6241610738255035</cx:pt>
          <cx:pt idx="28">5.7046979865771812</cx:pt>
          <cx:pt idx="29">3.7583892617449663</cx:pt>
          <cx:pt idx="30">6.3087248322147653</cx:pt>
          <cx:pt idx="31">4.2953020134228188</cx:pt>
          <cx:pt idx="32">4.6308724832214763</cx:pt>
          <cx:pt idx="33">3.7583892617449663</cx:pt>
          <cx:pt idx="34">4.4966442953020138</cx:pt>
          <cx:pt idx="35">4.6308724832214763</cx:pt>
          <cx:pt idx="36">2.6845637583892619</cx:pt>
          <cx:pt idx="37">4.4966442953020138</cx:pt>
          <cx:pt idx="38">3.825503355704698</cx:pt>
          <cx:pt idx="39">4.2281879194630871</cx:pt>
          <cx:pt idx="40">4.0939597315436238</cx:pt>
          <cx:pt idx="41">4.3624161073825505</cx:pt>
          <cx:pt idx="42">2.7516778523489931</cx:pt>
          <cx:pt idx="43">2.2818791946308723</cx:pt>
          <cx:pt idx="44">3.8926174496644297</cx:pt>
          <cx:pt idx="45">4.0939597315436238</cx:pt>
          <cx:pt idx="46">4.2281879194630871</cx:pt>
          <cx:pt idx="47">3.6912751677852347</cx:pt>
          <cx:pt idx="48">4.8993288590604029</cx:pt>
          <cx:pt idx="49">4.6979865771812079</cx:pt>
          <cx:pt idx="50">2.4161073825503356</cx:pt>
          <cx:pt idx="51">3.087248322147651</cx:pt>
          <cx:pt idx="52">4.5637583892617446</cx:pt>
          <cx:pt idx="53">3.3557046979865772</cx:pt>
          <cx:pt idx="54">2.2818791946308723</cx:pt>
          <cx:pt idx="55">4.4966442953020138</cx:pt>
          <cx:pt idx="56">3.4228187919463089</cx:pt>
          <cx:pt idx="57">4.4966442953020138</cx:pt>
          <cx:pt idx="58">4.0939597315436238</cx:pt>
          <cx:pt idx="59">5.1677852348993287</cx:pt>
          <cx:pt idx="60">4.3624161073825505</cx:pt>
          <cx:pt idx="61">4.8993288590604029</cx:pt>
          <cx:pt idx="62">3.8926174496644297</cx:pt>
          <cx:pt idx="63">3.8926174496644297</cx:pt>
          <cx:pt idx="64">3.825503355704698</cx:pt>
          <cx:pt idx="65">3.825503355704698</cx:pt>
          <cx:pt idx="66">3.9597315436241609</cx:pt>
          <cx:pt idx="67">2.9530201342281881</cx:pt>
          <cx:pt idx="68">3.2885906040268456</cx:pt>
          <cx:pt idx="69">3.4899328859060401</cx:pt>
          <cx:pt idx="70">5.2348993288590604</cx:pt>
          <cx:pt idx="71">3.1543624161073827</cx:pt>
          <cx:pt idx="72">4.8993288590604029</cx:pt>
          <cx:pt idx="73">4.3624161073825505</cx:pt>
          <cx:pt idx="74">4.026845637583893</cx:pt>
          <cx:pt idx="75">2.8859060402684564</cx:pt>
          <cx:pt idx="76">3.6241610738255035</cx:pt>
          <cx:pt idx="77">4.4966442953020138</cx:pt>
          <cx:pt idx="78">3.2885906040268456</cx:pt>
          <cx:pt idx="79">2.6845637583892619</cx:pt>
          <cx:pt idx="80">4.6979865771812079</cx:pt>
          <cx:pt idx="81">5.5704697986577179</cx:pt>
          <cx:pt idx="82">4.4295302013422821</cx:pt>
          <cx:pt idx="83">4.026845637583893</cx:pt>
          <cx:pt idx="84">4.0939597315436238</cx:pt>
          <cx:pt idx="85">4.7651006711409396</cx:pt>
          <cx:pt idx="86">5.3691275167785237</cx:pt>
          <cx:pt idx="87">4.2281879194630871</cx:pt>
          <cx:pt idx="88">4.2281879194630871</cx:pt>
          <cx:pt idx="89">4.6308724832214763</cx:pt>
          <cx:pt idx="90">4.2281879194630871</cx:pt>
        </cx:lvl>
      </cx:numDim>
    </cx:data>
  </cx:chartData>
  <cx:chart>
    <cx:title pos="t" align="ctr" overlay="0">
      <cx:tx>
        <cx:txData>
          <cx:v>Active Ageing Index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 sz="1600"/>
          </a:pPr>
          <a:r>
            <a:rPr lang="en-US" sz="1600"/>
            <a:t>Active Ageing Index</a:t>
          </a:r>
        </a:p>
      </cx:txPr>
    </cx:title>
    <cx:plotArea>
      <cx:plotAreaRegion>
        <cx:series layoutId="clusteredColumn" uniqueId="{DC618DE4-41E9-4ED2-8814-290A809CDCAF}">
          <cx:dataPt idx="0">
            <cx:spPr>
              <a:solidFill>
                <a:srgbClr val="92D050"/>
              </a:solidFill>
            </cx:spPr>
          </cx:dataPt>
          <cx:dataPt idx="2">
            <cx:spPr>
              <a:solidFill>
                <a:srgbClr val="FFC000"/>
              </a:solidFill>
            </cx:spPr>
          </cx:dataPt>
          <cx:dataPt idx="3">
            <cx:spPr>
              <a:solidFill>
                <a:srgbClr val="ED7D31">
                  <a:lumMod val="75000"/>
                </a:srgbClr>
              </a:solidFill>
            </cx:spPr>
          </cx:dataPt>
          <cx:dataPt idx="4">
            <cx:spPr>
              <a:solidFill>
                <a:srgbClr val="FF0000"/>
              </a:solidFill>
            </cx:spPr>
          </cx:dataPt>
          <cx:dataLabels>
            <cx:txPr>
              <a:bodyPr spcFirstLastPara="1" vertOverflow="ellipsis" wrap="square" lIns="0" tIns="0" rIns="0" bIns="0" anchor="ctr" anchorCtr="1"/>
              <a:lstStyle/>
              <a:p>
                <a:pPr>
                  <a:defRPr sz="1600"/>
                </a:pPr>
                <a:endParaRPr lang="en-US" sz="1600"/>
              </a:p>
            </cx:txPr>
          </cx:dataLabels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.270000011"/>
        <cx:tickLabels/>
        <cx:numFmt formatCode="0.00" sourceLinked="0"/>
        <cx:txPr>
          <a:bodyPr spcFirstLastPara="1" vertOverflow="ellipsis" wrap="square" lIns="0" tIns="0" rIns="0" bIns="0" anchor="ctr" anchorCtr="1"/>
          <a:lstStyle/>
          <a:p>
            <a:pPr>
              <a:defRPr sz="1400"/>
            </a:pPr>
            <a:endParaRPr lang="en-US" sz="1400"/>
          </a:p>
        </cx:txPr>
      </cx:axis>
      <cx:axis id="1">
        <cx:valScaling/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sz="1400"/>
            </a:pPr>
            <a:endParaRPr lang="en-US" sz="1400"/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6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5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5E23C6D-B253-4B4B-984A-026EFD5EEE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49DB1D-E668-4401-921D-758DA9A8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1.gif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ece.org/fileadmin/DAM/stats/documents/sustainable_development/2012/Report_on_measuring_sustainable_development_Dec_2012_-_for_consultation.pdf" TargetMode="External"/><Relationship Id="rId2" Type="http://schemas.openxmlformats.org/officeDocument/2006/relationships/hyperlink" Target="https://books.google.com.sg/books?id=tpVMCgAAQBAJ&amp;pg=PT336&amp;lpg=PT336&amp;dq=UNECE+2012+report&amp;source=bl&amp;ots=3Mo2cHjJj5&amp;sig=xLLACvnNSzY4yyEguIhs3dTr-7o&amp;hl=en&amp;sa=X&amp;ved=0ahUKEwiy48fV9sLSAhVIu48KHbvuCE0Q6AEIPjAH#v=onepage&amp;q=UNECE%202012%20report&amp;f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tirement_age" TargetMode="External"/><Relationship Id="rId5" Type="http://schemas.openxmlformats.org/officeDocument/2006/relationships/hyperlink" Target="https://www.youtube.com/watch?v=AgEFoLS9Bc4" TargetMode="External"/><Relationship Id="rId4" Type="http://schemas.openxmlformats.org/officeDocument/2006/relationships/hyperlink" Target="http://apps.who.int/iris/bitstream/10665/67215/1/WHO_NMH_NPH_02.8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0" y="928117"/>
            <a:ext cx="3338534" cy="4933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8000"/>
              <a:t>Active Ageing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solidFill>
                  <a:srgbClr val="000000"/>
                </a:solidFill>
              </a:rPr>
              <a:t>Presented by TEAM CHILLAX:</a:t>
            </a:r>
          </a:p>
          <a:p>
            <a:pPr>
              <a:lnSpc>
                <a:spcPct val="7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Abhilasha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Kumari</a:t>
            </a:r>
            <a:r>
              <a:rPr lang="en-US" sz="1600" dirty="0">
                <a:solidFill>
                  <a:srgbClr val="000000"/>
                </a:solidFill>
              </a:rPr>
              <a:t>  ||  Ashok </a:t>
            </a:r>
            <a:r>
              <a:rPr lang="en-US" sz="1600" dirty="0" err="1">
                <a:solidFill>
                  <a:srgbClr val="000000"/>
                </a:solidFill>
              </a:rPr>
              <a:t>Eapen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1600" dirty="0">
                <a:solidFill>
                  <a:srgbClr val="000000"/>
                </a:solidFill>
              </a:rPr>
              <a:t>Pranav Agarwal      ||  Rohit Pattnaik</a:t>
            </a:r>
          </a:p>
        </p:txBody>
      </p:sp>
    </p:spTree>
    <p:extLst>
      <p:ext uri="{BB962C8B-B14F-4D97-AF65-F5344CB8AC3E}">
        <p14:creationId xmlns:p14="http://schemas.microsoft.com/office/powerpoint/2010/main" val="156883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548DEA-04DE-4283-A85D-96F40AF7D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337006"/>
              </p:ext>
            </p:extLst>
          </p:nvPr>
        </p:nvGraphicFramePr>
        <p:xfrm>
          <a:off x="6819928" y="1522450"/>
          <a:ext cx="4591050" cy="2754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236E6C-40C2-4548-9B68-C5F1F9708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825058"/>
              </p:ext>
            </p:extLst>
          </p:nvPr>
        </p:nvGraphicFramePr>
        <p:xfrm>
          <a:off x="637997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418" y="405119"/>
            <a:ext cx="10058400" cy="350255"/>
          </a:xfrm>
        </p:spPr>
        <p:txBody>
          <a:bodyPr>
            <a:noAutofit/>
          </a:bodyPr>
          <a:lstStyle/>
          <a:p>
            <a:r>
              <a:rPr lang="en-US" sz="3200" dirty="0"/>
              <a:t>Survey Findings						| </a:t>
            </a:r>
            <a:r>
              <a:rPr lang="en-US" sz="2000" dirty="0"/>
              <a:t>Living Life as it comes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98955"/>
              </p:ext>
            </p:extLst>
          </p:nvPr>
        </p:nvGraphicFramePr>
        <p:xfrm>
          <a:off x="1038760" y="981426"/>
          <a:ext cx="4188040" cy="3136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: Rounded Corners 8"/>
          <p:cNvSpPr/>
          <p:nvPr/>
        </p:nvSpPr>
        <p:spPr>
          <a:xfrm>
            <a:off x="6343705" y="1214103"/>
            <a:ext cx="5543496" cy="5411780"/>
          </a:xfrm>
          <a:prstGeom prst="roundRect">
            <a:avLst>
              <a:gd name="adj" fmla="val 86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76612" y="4742334"/>
            <a:ext cx="3776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44% </a:t>
            </a:r>
            <a:r>
              <a:rPr lang="en-US" sz="1400" dirty="0"/>
              <a:t>of respondents feel </a:t>
            </a:r>
            <a:r>
              <a:rPr lang="en-US" sz="1600" b="1" dirty="0"/>
              <a:t>Greater than 70 </a:t>
            </a:r>
            <a:r>
              <a:rPr lang="en-US" sz="1400" dirty="0"/>
              <a:t>years of age is truly an old</a:t>
            </a:r>
          </a:p>
          <a:p>
            <a:endParaRPr lang="en-US" sz="1400" b="1" dirty="0"/>
          </a:p>
          <a:p>
            <a:r>
              <a:rPr lang="en-US" sz="1400" dirty="0"/>
              <a:t>However retirement age of </a:t>
            </a:r>
            <a:r>
              <a:rPr lang="en-US" sz="1600" b="1" dirty="0"/>
              <a:t>56-60</a:t>
            </a:r>
            <a:r>
              <a:rPr lang="en-US" sz="1400" dirty="0"/>
              <a:t> (In India) doesn’t do justice to the population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0927" y="3752094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Participants Age distribution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09591" y="4114800"/>
            <a:ext cx="5304944" cy="6626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1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/>
          <p:cNvSpPr/>
          <p:nvPr/>
        </p:nvSpPr>
        <p:spPr>
          <a:xfrm>
            <a:off x="972054" y="1131550"/>
            <a:ext cx="5067592" cy="26704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/>
          <p:cNvSpPr/>
          <p:nvPr/>
        </p:nvSpPr>
        <p:spPr>
          <a:xfrm>
            <a:off x="6690946" y="1131550"/>
            <a:ext cx="5067592" cy="26704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1418" y="405119"/>
            <a:ext cx="10058400" cy="350255"/>
          </a:xfrm>
        </p:spPr>
        <p:txBody>
          <a:bodyPr>
            <a:noAutofit/>
          </a:bodyPr>
          <a:lstStyle/>
          <a:p>
            <a:r>
              <a:rPr lang="en-US" sz="3200" dirty="0"/>
              <a:t>Living Preference 					| </a:t>
            </a:r>
            <a:r>
              <a:rPr lang="en-US" sz="2000" dirty="0"/>
              <a:t>Survey Findings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F73B63D-C42F-4AEF-B714-B0196544A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884883"/>
              </p:ext>
            </p:extLst>
          </p:nvPr>
        </p:nvGraphicFramePr>
        <p:xfrm>
          <a:off x="1208964" y="1089746"/>
          <a:ext cx="4593772" cy="2754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E9C0133-E389-4CC8-B1B3-F9DEABE288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574196"/>
              </p:ext>
            </p:extLst>
          </p:nvPr>
        </p:nvGraphicFramePr>
        <p:xfrm>
          <a:off x="7034196" y="1141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: Rounded Corners 11"/>
          <p:cNvSpPr/>
          <p:nvPr/>
        </p:nvSpPr>
        <p:spPr>
          <a:xfrm>
            <a:off x="7614582" y="3976352"/>
            <a:ext cx="3794315" cy="14397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85042" y="4073196"/>
            <a:ext cx="3369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confirms the congruency of </a:t>
            </a:r>
            <a:r>
              <a:rPr lang="en-US" sz="2000" b="1" dirty="0"/>
              <a:t>70.3% </a:t>
            </a:r>
            <a:r>
              <a:rPr lang="en-US" sz="1400" b="1" dirty="0"/>
              <a:t>Married</a:t>
            </a:r>
            <a:r>
              <a:rPr lang="en-US" sz="1400" dirty="0"/>
              <a:t> individuals flocking in a </a:t>
            </a:r>
            <a:r>
              <a:rPr lang="en-US" sz="1600" b="1" dirty="0"/>
              <a:t>family</a:t>
            </a:r>
            <a:r>
              <a:rPr lang="en-US" sz="1400" dirty="0"/>
              <a:t> environment and a feeble </a:t>
            </a:r>
            <a:r>
              <a:rPr lang="en-US" sz="2000" b="1" dirty="0"/>
              <a:t>19.8% </a:t>
            </a:r>
            <a:r>
              <a:rPr lang="en-US" sz="1400" dirty="0"/>
              <a:t>staying alone</a:t>
            </a:r>
            <a:endParaRPr lang="en-US" sz="1400" b="1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B73282E-10E4-4227-B846-E2F48C8428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972822"/>
              </p:ext>
            </p:extLst>
          </p:nvPr>
        </p:nvGraphicFramePr>
        <p:xfrm>
          <a:off x="357809" y="3843831"/>
          <a:ext cx="6917634" cy="279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: Rounded Corners 14"/>
          <p:cNvSpPr/>
          <p:nvPr/>
        </p:nvSpPr>
        <p:spPr>
          <a:xfrm>
            <a:off x="7614582" y="5539231"/>
            <a:ext cx="3794315" cy="1015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06448" y="5539231"/>
            <a:ext cx="31407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However </a:t>
            </a:r>
            <a:r>
              <a:rPr lang="en-US" sz="2000" b="1" dirty="0"/>
              <a:t>30.8%</a:t>
            </a:r>
            <a:r>
              <a:rPr lang="en-US" sz="1400" dirty="0"/>
              <a:t> of respondents who would like to live </a:t>
            </a:r>
            <a:r>
              <a:rPr lang="en-US" sz="1600" b="1" dirty="0"/>
              <a:t>independently </a:t>
            </a:r>
            <a:r>
              <a:rPr lang="en-US" sz="1600" dirty="0"/>
              <a:t>post retirement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343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1418" y="405119"/>
            <a:ext cx="10058400" cy="350255"/>
          </a:xfrm>
        </p:spPr>
        <p:txBody>
          <a:bodyPr>
            <a:noAutofit/>
          </a:bodyPr>
          <a:lstStyle/>
          <a:p>
            <a:r>
              <a:rPr lang="en-US" sz="3200" dirty="0"/>
              <a:t>Social Inclinations 					| </a:t>
            </a:r>
            <a:r>
              <a:rPr lang="en-US" sz="2000" dirty="0"/>
              <a:t>Survey Findings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48EB5B-8590-464E-B716-B62C95B3AA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739213"/>
              </p:ext>
            </p:extLst>
          </p:nvPr>
        </p:nvGraphicFramePr>
        <p:xfrm>
          <a:off x="5380382" y="3500103"/>
          <a:ext cx="6656451" cy="3357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061714"/>
              </p:ext>
            </p:extLst>
          </p:nvPr>
        </p:nvGraphicFramePr>
        <p:xfrm>
          <a:off x="304800" y="984738"/>
          <a:ext cx="6917634" cy="279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: Rounded Corners 7"/>
          <p:cNvSpPr/>
          <p:nvPr/>
        </p:nvSpPr>
        <p:spPr>
          <a:xfrm>
            <a:off x="829470" y="4405049"/>
            <a:ext cx="3742530" cy="1637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9929" y="4527873"/>
            <a:ext cx="31407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respondents who would like to live </a:t>
            </a:r>
            <a:r>
              <a:rPr lang="en-US" sz="1600" b="1" dirty="0"/>
              <a:t>independently </a:t>
            </a:r>
            <a:r>
              <a:rPr lang="en-US" sz="1600" dirty="0"/>
              <a:t>may have the inclination to pursue </a:t>
            </a:r>
            <a:r>
              <a:rPr lang="en-US" sz="1600" b="1" dirty="0"/>
              <a:t>Leisure activities and hobbies</a:t>
            </a:r>
            <a:endParaRPr lang="en-US" sz="1400" b="1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8016008" y="1334156"/>
            <a:ext cx="3742530" cy="1637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99008" y="1629907"/>
            <a:ext cx="314076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 to observe that only </a:t>
            </a:r>
            <a:r>
              <a:rPr lang="en-US" sz="2000" b="1" dirty="0"/>
              <a:t>5.5% </a:t>
            </a:r>
            <a:r>
              <a:rPr lang="en-US" sz="1400" dirty="0"/>
              <a:t>of the sample set is undecided on how they want to lead their lives post retirement</a:t>
            </a:r>
            <a:endParaRPr lang="en-US" sz="1400" b="1"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572000" y="3755668"/>
            <a:ext cx="2996418" cy="8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7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8F4756-C2C7-4670-848A-D6337E6C9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823422"/>
              </p:ext>
            </p:extLst>
          </p:nvPr>
        </p:nvGraphicFramePr>
        <p:xfrm>
          <a:off x="6752491" y="1101561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723784"/>
              </p:ext>
            </p:extLst>
          </p:nvPr>
        </p:nvGraphicFramePr>
        <p:xfrm>
          <a:off x="215996" y="1235736"/>
          <a:ext cx="5537690" cy="5086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5880295" y="1235736"/>
            <a:ext cx="1" cy="5474553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6893168" y="4441404"/>
            <a:ext cx="4009294" cy="1692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35520" y="4641460"/>
            <a:ext cx="35418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70.3% </a:t>
            </a:r>
            <a:r>
              <a:rPr lang="en-US" sz="1400" dirty="0"/>
              <a:t>of the sample respondents are interested in social volunteering work. </a:t>
            </a:r>
          </a:p>
          <a:p>
            <a:endParaRPr lang="en-US" sz="1400" dirty="0"/>
          </a:p>
          <a:p>
            <a:r>
              <a:rPr lang="en-US" sz="1400" dirty="0"/>
              <a:t>However </a:t>
            </a:r>
            <a:r>
              <a:rPr lang="en-US" sz="2000" b="1" dirty="0"/>
              <a:t>68.1%</a:t>
            </a:r>
            <a:r>
              <a:rPr lang="en-US" sz="1400" dirty="0"/>
              <a:t> spend &lt;20 hours per month</a:t>
            </a:r>
            <a:endParaRPr lang="en-US" sz="1400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11418" y="405119"/>
            <a:ext cx="10058400" cy="350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Social Activity 						| </a:t>
            </a:r>
            <a:r>
              <a:rPr lang="en-US" sz="2000" dirty="0"/>
              <a:t>Survey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476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DD58BE2-7753-407A-A2A1-D219DC0DBA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549680"/>
              </p:ext>
            </p:extLst>
          </p:nvPr>
        </p:nvGraphicFramePr>
        <p:xfrm>
          <a:off x="3643664" y="1235735"/>
          <a:ext cx="8257604" cy="4059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: Rounded Corners 9"/>
          <p:cNvSpPr/>
          <p:nvPr/>
        </p:nvSpPr>
        <p:spPr>
          <a:xfrm>
            <a:off x="1842867" y="5144790"/>
            <a:ext cx="3963879" cy="13883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5219" y="5344845"/>
            <a:ext cx="35418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31.9% </a:t>
            </a:r>
            <a:r>
              <a:rPr lang="en-US" sz="1400" dirty="0"/>
              <a:t>of the sample respondents are not interested in volunteer work. </a:t>
            </a:r>
          </a:p>
          <a:p>
            <a:r>
              <a:rPr lang="en-US" sz="2000" b="1" dirty="0"/>
              <a:t>20.9%</a:t>
            </a:r>
            <a:r>
              <a:rPr lang="en-US" sz="1400" dirty="0"/>
              <a:t> are not aware on how to go about volunteer work</a:t>
            </a:r>
            <a:endParaRPr lang="en-US" sz="1400" b="1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379697" y="4037182"/>
            <a:ext cx="3149830" cy="588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569" y="4177628"/>
            <a:ext cx="317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23.1%</a:t>
            </a:r>
            <a:r>
              <a:rPr lang="en-US" sz="1400" dirty="0"/>
              <a:t> Have skill Set mismatch</a:t>
            </a:r>
            <a:endParaRPr lang="en-US" sz="1400" b="1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379697" y="4752589"/>
            <a:ext cx="2377571" cy="608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3834" y="4831132"/>
            <a:ext cx="243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52.8%</a:t>
            </a:r>
            <a:r>
              <a:rPr lang="en-US" sz="1400" dirty="0"/>
              <a:t> Hard to reach</a:t>
            </a:r>
            <a:endParaRPr lang="en-US" sz="1400" b="1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11418" y="405119"/>
            <a:ext cx="10058400" cy="350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Social Perception Dilemma				| </a:t>
            </a:r>
            <a:r>
              <a:rPr lang="en-US" sz="2000" dirty="0"/>
              <a:t>Survey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164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1418" y="405119"/>
            <a:ext cx="10058400" cy="350255"/>
          </a:xfrm>
        </p:spPr>
        <p:txBody>
          <a:bodyPr>
            <a:noAutofit/>
          </a:bodyPr>
          <a:lstStyle/>
          <a:p>
            <a:r>
              <a:rPr lang="en-US" sz="3200" dirty="0"/>
              <a:t>Financial Stability 					   | </a:t>
            </a:r>
            <a:r>
              <a:rPr lang="en-US" sz="2000" dirty="0"/>
              <a:t>Survey Findings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84C6A48-755E-484C-A810-2E128DB64293}"/>
              </a:ext>
            </a:extLst>
          </p:cNvPr>
          <p:cNvGraphicFramePr>
            <a:graphicFrameLocks/>
          </p:cNvGraphicFramePr>
          <p:nvPr/>
        </p:nvGraphicFramePr>
        <p:xfrm>
          <a:off x="490676" y="1003468"/>
          <a:ext cx="5512337" cy="2745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97012DE-5546-40B6-84C2-CBBAEF8A070D}"/>
              </a:ext>
            </a:extLst>
          </p:cNvPr>
          <p:cNvGraphicFramePr>
            <a:graphicFrameLocks/>
          </p:cNvGraphicFramePr>
          <p:nvPr/>
        </p:nvGraphicFramePr>
        <p:xfrm>
          <a:off x="6300419" y="966017"/>
          <a:ext cx="5392143" cy="2956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12"/>
          <p:cNvCxnSpPr>
            <a:cxnSpLocks/>
          </p:cNvCxnSpPr>
          <p:nvPr/>
        </p:nvCxnSpPr>
        <p:spPr>
          <a:xfrm>
            <a:off x="952712" y="3885823"/>
            <a:ext cx="5050301" cy="363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6644816-354C-4C71-903D-A6DA3F615B38}"/>
              </a:ext>
            </a:extLst>
          </p:cNvPr>
          <p:cNvGraphicFramePr>
            <a:graphicFrameLocks/>
          </p:cNvGraphicFramePr>
          <p:nvPr/>
        </p:nvGraphicFramePr>
        <p:xfrm>
          <a:off x="685571" y="3996688"/>
          <a:ext cx="5317442" cy="2754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7" name="Straight Connector 16"/>
          <p:cNvCxnSpPr>
            <a:cxnSpLocks/>
          </p:cNvCxnSpPr>
          <p:nvPr/>
        </p:nvCxnSpPr>
        <p:spPr>
          <a:xfrm rot="120000">
            <a:off x="6192592" y="1214985"/>
            <a:ext cx="95691" cy="258860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6114448" y="4241712"/>
            <a:ext cx="5644090" cy="1290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66942" y="4329454"/>
            <a:ext cx="5496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Whopping </a:t>
            </a:r>
            <a:r>
              <a:rPr lang="en-US" sz="2000" b="1" dirty="0"/>
              <a:t>80.2% </a:t>
            </a:r>
            <a:r>
              <a:rPr lang="en-US" sz="1400" dirty="0"/>
              <a:t>respondents want to work post retirement</a:t>
            </a:r>
          </a:p>
          <a:p>
            <a:endParaRPr lang="en-US" sz="1400" b="1" dirty="0"/>
          </a:p>
          <a:p>
            <a:r>
              <a:rPr lang="en-US" sz="2000" b="1" dirty="0"/>
              <a:t>56.1% </a:t>
            </a:r>
            <a:r>
              <a:rPr lang="en-US" sz="1400" dirty="0"/>
              <a:t>respondents agree that increasing retirement age is the need of the hour</a:t>
            </a:r>
            <a:endParaRPr lang="en-US" sz="1400" b="1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6114448" y="5748140"/>
            <a:ext cx="5644090" cy="755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66942" y="5836801"/>
            <a:ext cx="54915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56% </a:t>
            </a:r>
            <a:r>
              <a:rPr lang="en-US" sz="1400" dirty="0"/>
              <a:t>of the respondents want to work post retirement with partial pension and part time job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6449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E65F1C-019F-4D75-860D-F6B2551B8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578298"/>
              </p:ext>
            </p:extLst>
          </p:nvPr>
        </p:nvGraphicFramePr>
        <p:xfrm>
          <a:off x="1456383" y="1561952"/>
          <a:ext cx="8925574" cy="4163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418" y="405119"/>
            <a:ext cx="10058400" cy="350255"/>
          </a:xfrm>
        </p:spPr>
        <p:txBody>
          <a:bodyPr>
            <a:noAutofit/>
          </a:bodyPr>
          <a:lstStyle/>
          <a:p>
            <a:r>
              <a:rPr lang="en-US" sz="3200" dirty="0"/>
              <a:t>Then Why Quit?					         | </a:t>
            </a:r>
            <a:r>
              <a:rPr lang="en-US" sz="2000" dirty="0"/>
              <a:t>Survey Findings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/>
          <p:cNvSpPr/>
          <p:nvPr/>
        </p:nvSpPr>
        <p:spPr>
          <a:xfrm>
            <a:off x="1778388" y="5814042"/>
            <a:ext cx="8791430" cy="488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0882" y="5901784"/>
            <a:ext cx="8562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Clear Victors Here …..     All parameters are fairly important</a:t>
            </a:r>
          </a:p>
        </p:txBody>
      </p:sp>
    </p:spTree>
    <p:extLst>
      <p:ext uri="{BB962C8B-B14F-4D97-AF65-F5344CB8AC3E}">
        <p14:creationId xmlns:p14="http://schemas.microsoft.com/office/powerpoint/2010/main" val="380536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1418" y="405119"/>
            <a:ext cx="10058400" cy="350255"/>
          </a:xfrm>
        </p:spPr>
        <p:txBody>
          <a:bodyPr>
            <a:noAutofit/>
          </a:bodyPr>
          <a:lstStyle/>
          <a:p>
            <a:r>
              <a:rPr lang="en-US" sz="3200" dirty="0"/>
              <a:t>Health Care and lifestyle			           | </a:t>
            </a:r>
            <a:r>
              <a:rPr lang="en-US" sz="2000" dirty="0"/>
              <a:t>Survey Findings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D0524F-9EBA-4169-86B3-32467CED7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544082"/>
              </p:ext>
            </p:extLst>
          </p:nvPr>
        </p:nvGraphicFramePr>
        <p:xfrm>
          <a:off x="1043578" y="1056351"/>
          <a:ext cx="9677431" cy="298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92D200-4807-402C-9E10-D92B84A40A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527200"/>
              </p:ext>
            </p:extLst>
          </p:nvPr>
        </p:nvGraphicFramePr>
        <p:xfrm>
          <a:off x="511417" y="3902765"/>
          <a:ext cx="5319539" cy="2710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/>
          <p:cNvCxnSpPr>
            <a:cxnSpLocks/>
          </p:cNvCxnSpPr>
          <p:nvPr/>
        </p:nvCxnSpPr>
        <p:spPr>
          <a:xfrm>
            <a:off x="952712" y="3885823"/>
            <a:ext cx="10457410" cy="1694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6134978" y="4602189"/>
            <a:ext cx="5401691" cy="992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9828" y="4837027"/>
            <a:ext cx="498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 overall level of satisfaction, greatly points towards better active ageing index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4412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418" y="405119"/>
            <a:ext cx="10058400" cy="350255"/>
          </a:xfrm>
        </p:spPr>
        <p:txBody>
          <a:bodyPr>
            <a:noAutofit/>
          </a:bodyPr>
          <a:lstStyle/>
          <a:p>
            <a:r>
              <a:rPr lang="en-US" sz="3200" dirty="0"/>
              <a:t>Expectation Vs Reality				         | </a:t>
            </a:r>
            <a:r>
              <a:rPr lang="en-US" sz="2000" dirty="0"/>
              <a:t>Survey Findings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E84FAC9-B7D2-4184-B858-243F848E2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066057"/>
              </p:ext>
            </p:extLst>
          </p:nvPr>
        </p:nvGraphicFramePr>
        <p:xfrm>
          <a:off x="347995" y="1139599"/>
          <a:ext cx="5192623" cy="5127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2C9226D-1FD9-45B4-A9D3-460160585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429081"/>
              </p:ext>
            </p:extLst>
          </p:nvPr>
        </p:nvGraphicFramePr>
        <p:xfrm>
          <a:off x="5867052" y="1205082"/>
          <a:ext cx="5793011" cy="355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: Rounded Corners 11"/>
          <p:cNvSpPr/>
          <p:nvPr/>
        </p:nvSpPr>
        <p:spPr>
          <a:xfrm>
            <a:off x="6134978" y="4814102"/>
            <a:ext cx="5188623" cy="14531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43307" y="4955881"/>
            <a:ext cx="4980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Interesting Metric Showing the </a:t>
            </a:r>
            <a:r>
              <a:rPr lang="en-US" sz="1400" b="1" dirty="0"/>
              <a:t>Expectation Vs Reality </a:t>
            </a:r>
            <a:r>
              <a:rPr lang="en-US" sz="1400" dirty="0"/>
              <a:t>GAP</a:t>
            </a:r>
          </a:p>
          <a:p>
            <a:endParaRPr lang="en-US" sz="1400" dirty="0"/>
          </a:p>
          <a:p>
            <a:r>
              <a:rPr lang="en-US" sz="1400" b="1" dirty="0"/>
              <a:t>Satisfaction</a:t>
            </a:r>
            <a:r>
              <a:rPr lang="en-US" sz="1400" dirty="0"/>
              <a:t> of the public yields more Expectation and desire for change.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6898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1418" y="405119"/>
            <a:ext cx="10058400" cy="350255"/>
          </a:xfrm>
        </p:spPr>
        <p:txBody>
          <a:bodyPr>
            <a:noAutofit/>
          </a:bodyPr>
          <a:lstStyle/>
          <a:p>
            <a:r>
              <a:rPr lang="en-US" sz="3200" dirty="0"/>
              <a:t>Technical adeptness 					| </a:t>
            </a:r>
            <a:r>
              <a:rPr lang="en-US" sz="2000" dirty="0"/>
              <a:t>Survey Findings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D002978-E962-42E5-9F78-E8A87228F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17909"/>
              </p:ext>
            </p:extLst>
          </p:nvPr>
        </p:nvGraphicFramePr>
        <p:xfrm>
          <a:off x="4987741" y="1129695"/>
          <a:ext cx="7094776" cy="3229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848463"/>
              </p:ext>
            </p:extLst>
          </p:nvPr>
        </p:nvGraphicFramePr>
        <p:xfrm>
          <a:off x="344554" y="1050156"/>
          <a:ext cx="4474375" cy="3341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2964" y="4148723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Participants Age distribution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824026" y="4476476"/>
            <a:ext cx="5836038" cy="2065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2964" y="5251529"/>
            <a:ext cx="401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Prototype that we develop has to take all the above parameters into account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4978" y="4586066"/>
            <a:ext cx="552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determinants for success of prototype: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Accessibility of  service to target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Optimizing opportunities for health, participation and security</a:t>
            </a:r>
          </a:p>
        </p:txBody>
      </p:sp>
      <p:sp>
        <p:nvSpPr>
          <p:cNvPr id="12" name="Star: 5 Points 11"/>
          <p:cNvSpPr/>
          <p:nvPr/>
        </p:nvSpPr>
        <p:spPr>
          <a:xfrm>
            <a:off x="344554" y="4827358"/>
            <a:ext cx="649937" cy="53029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613946" y="5092505"/>
            <a:ext cx="4858386" cy="1195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3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Content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Survey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Active Aging Index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Persona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6997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ageing index</a:t>
            </a:r>
          </a:p>
        </p:txBody>
      </p:sp>
    </p:spTree>
    <p:extLst>
      <p:ext uri="{BB962C8B-B14F-4D97-AF65-F5344CB8AC3E}">
        <p14:creationId xmlns:p14="http://schemas.microsoft.com/office/powerpoint/2010/main" val="305576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7" y="1181686"/>
            <a:ext cx="11247122" cy="502216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1417" y="405119"/>
            <a:ext cx="10784939" cy="350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Active Ageing Index -- AAI					| </a:t>
            </a:r>
            <a:r>
              <a:rPr lang="en-US" sz="2000" dirty="0"/>
              <a:t>UNECE Model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8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1418" y="405119"/>
            <a:ext cx="10058400" cy="350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Active Ageing Index -- AAI					| </a:t>
            </a:r>
            <a:r>
              <a:rPr lang="en-US" sz="2000" dirty="0"/>
              <a:t>Naïve Model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2129" y="1214103"/>
            <a:ext cx="7225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Active Ageing Index calculation METHOD: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43</a:t>
            </a:r>
            <a:r>
              <a:rPr lang="en-US" sz="2000" dirty="0"/>
              <a:t> Data Points on Likert Scale Evaluated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All data arranged in Descending order of favorability to active ageing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Scale worth varying between </a:t>
            </a:r>
            <a:r>
              <a:rPr lang="en-US" sz="2000" b="1" dirty="0"/>
              <a:t>2-5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946490" y="1157271"/>
            <a:ext cx="10376976" cy="1815879"/>
          </a:xfrm>
          <a:prstGeom prst="roundRect">
            <a:avLst>
              <a:gd name="adj" fmla="val 102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46490" y="3259348"/>
            <a:ext cx="10376976" cy="727237"/>
            <a:chOff x="511418" y="5392208"/>
            <a:chExt cx="10376976" cy="727237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511418" y="5392208"/>
              <a:ext cx="10376976" cy="72723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810189" y="5589155"/>
                  <a:ext cx="8079399" cy="4446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𝑵𝒐𝒓𝒎𝒂𝒍𝒊𝒛𝒆𝒅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𝑨𝑨𝑰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𝑺𝒄𝒐𝒓𝒆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𝟏𝟒𝟗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∗(</m:t>
                      </m:r>
                      <m:nary>
                        <m:naryPr>
                          <m:chr m:val="∑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𝑳𝒊𝒌𝒆𝒓𝒕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𝑺𝒄𝒂𝒍𝒆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𝑽𝒂𝒍𝒖𝒆𝒔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/>
                          </m:sSup>
                        </m:e>
                      </m:nary>
                    </m:oMath>
                  </a14:m>
                  <a:r>
                    <a:rPr lang="en-US" sz="2000" b="1" dirty="0"/>
                    <a:t>- 43)</a:t>
                  </a: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189" y="5589155"/>
                  <a:ext cx="8079399" cy="444609"/>
                </a:xfrm>
                <a:prstGeom prst="rect">
                  <a:avLst/>
                </a:prstGeom>
                <a:blipFill>
                  <a:blip r:embed="rId3"/>
                  <a:stretch>
                    <a:fillRect t="-2740" r="-754" b="-178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780455" y="4910434"/>
            <a:ext cx="3756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        Absolute Score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Minimum : </a:t>
            </a:r>
            <a:r>
              <a:rPr lang="en-US" sz="2400" b="1" dirty="0"/>
              <a:t>43</a:t>
            </a:r>
            <a:r>
              <a:rPr lang="en-US" dirty="0"/>
              <a:t>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Maximum : </a:t>
            </a:r>
            <a:r>
              <a:rPr lang="en-US" sz="2400" b="1" dirty="0"/>
              <a:t>192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99713" y="4912597"/>
            <a:ext cx="3108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        Normalized Scores</a:t>
            </a:r>
            <a:r>
              <a:rPr lang="en-US" dirty="0"/>
              <a:t>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Minimum : </a:t>
            </a:r>
            <a:r>
              <a:rPr lang="en-US" sz="2400" b="1" dirty="0"/>
              <a:t>0</a:t>
            </a:r>
            <a:endParaRPr lang="en-US" b="1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Maximum :</a:t>
            </a:r>
            <a:r>
              <a:rPr lang="en-US" sz="2400" b="1" dirty="0"/>
              <a:t>10</a:t>
            </a:r>
            <a:endParaRPr lang="en-US" b="1" dirty="0"/>
          </a:p>
          <a:p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947517" y="4183532"/>
            <a:ext cx="10376976" cy="2298247"/>
          </a:xfrm>
          <a:prstGeom prst="roundRect">
            <a:avLst>
              <a:gd name="adj" fmla="val 102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Triangle 21"/>
          <p:cNvSpPr/>
          <p:nvPr/>
        </p:nvSpPr>
        <p:spPr>
          <a:xfrm>
            <a:off x="7900469" y="5034565"/>
            <a:ext cx="492370" cy="127472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/>
          <p:nvPr/>
        </p:nvSpPr>
        <p:spPr>
          <a:xfrm rot="10800000">
            <a:off x="9884014" y="5034564"/>
            <a:ext cx="492370" cy="1274723"/>
          </a:xfrm>
          <a:prstGeom prst="rt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/>
          <p:cNvSpPr/>
          <p:nvPr/>
        </p:nvSpPr>
        <p:spPr>
          <a:xfrm>
            <a:off x="10476319" y="5034563"/>
            <a:ext cx="309490" cy="127472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/>
          <p:cNvSpPr/>
          <p:nvPr/>
        </p:nvSpPr>
        <p:spPr>
          <a:xfrm rot="10800000">
            <a:off x="7499540" y="5041124"/>
            <a:ext cx="309490" cy="12747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15730" y="4388232"/>
            <a:ext cx="207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Increasing Risk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34333" y="4365280"/>
            <a:ext cx="178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Better Active Ageing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2835" y="4270732"/>
            <a:ext cx="495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Interpretation of AAI and Normalized AAI</a:t>
            </a:r>
            <a:endParaRPr lang="en-US" sz="2800" b="1" dirty="0"/>
          </a:p>
          <a:p>
            <a:endParaRPr lang="en-US" dirty="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1080422" y="4733906"/>
            <a:ext cx="4828009" cy="1"/>
          </a:xfrm>
          <a:prstGeom prst="line">
            <a:avLst/>
          </a:prstGeom>
          <a:ln/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53748" y="5088114"/>
            <a:ext cx="559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0</a:t>
            </a:r>
            <a:endParaRPr lang="en-US" b="1" dirty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10</a:t>
            </a:r>
            <a:endParaRPr lang="en-US" b="1" dirty="0"/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794549" y="5000871"/>
            <a:ext cx="559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0</a:t>
            </a:r>
            <a:endParaRPr lang="en-US" b="1" dirty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10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1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5334AC9-0B67-47E3-9611-3E2E42E24D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5082947"/>
                  </p:ext>
                </p:extLst>
              </p:nvPr>
            </p:nvGraphicFramePr>
            <p:xfrm>
              <a:off x="5441852" y="1157067"/>
              <a:ext cx="5348068" cy="37806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5334AC9-0B67-47E3-9611-3E2E42E24D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1852" y="1157067"/>
                <a:ext cx="5348068" cy="378069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511418" y="405119"/>
            <a:ext cx="10475450" cy="350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Active Ageing Index -- AAI					| </a:t>
            </a:r>
            <a:r>
              <a:rPr lang="en-US" sz="2000" dirty="0"/>
              <a:t>Data Model Check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Up 10"/>
          <p:cNvSpPr/>
          <p:nvPr/>
        </p:nvSpPr>
        <p:spPr>
          <a:xfrm rot="5400000">
            <a:off x="8074230" y="3950896"/>
            <a:ext cx="316524" cy="433570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/>
          <p:cNvSpPr/>
          <p:nvPr/>
        </p:nvSpPr>
        <p:spPr>
          <a:xfrm rot="16200000">
            <a:off x="8030618" y="3590761"/>
            <a:ext cx="403747" cy="4335702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40234" y="6246518"/>
            <a:ext cx="36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Increasing Risk/ Intervention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43216" y="5204614"/>
            <a:ext cx="26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Better Active Ageing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00922" y="1687209"/>
            <a:ext cx="367718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13</a:t>
            </a:r>
            <a:r>
              <a:rPr lang="en-US" dirty="0"/>
              <a:t> individuals in </a:t>
            </a:r>
            <a:r>
              <a:rPr lang="en-US" b="1" dirty="0"/>
              <a:t>Least Risk </a:t>
            </a:r>
            <a:r>
              <a:rPr lang="en-US" dirty="0"/>
              <a:t>Zone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/>
              <a:t>27</a:t>
            </a:r>
            <a:r>
              <a:rPr lang="en-US" dirty="0"/>
              <a:t> individuals in </a:t>
            </a:r>
            <a:r>
              <a:rPr lang="en-US" b="1" dirty="0"/>
              <a:t>Low Risk </a:t>
            </a:r>
            <a:r>
              <a:rPr lang="en-US" dirty="0"/>
              <a:t>Zone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/>
              <a:t>36</a:t>
            </a:r>
            <a:r>
              <a:rPr lang="en-US" dirty="0"/>
              <a:t> individuals in </a:t>
            </a:r>
            <a:r>
              <a:rPr lang="en-US" b="1" dirty="0"/>
              <a:t>Border line</a:t>
            </a:r>
            <a:r>
              <a:rPr lang="en-US" dirty="0"/>
              <a:t> Zone. Warning for Active ageing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/>
              <a:t>11</a:t>
            </a:r>
            <a:r>
              <a:rPr lang="en-US" dirty="0"/>
              <a:t> individuals in </a:t>
            </a:r>
            <a:r>
              <a:rPr lang="en-US" b="1" dirty="0"/>
              <a:t>High Risk </a:t>
            </a:r>
            <a:r>
              <a:rPr lang="en-US" dirty="0"/>
              <a:t>Zone . Moderate Intervention Required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4</a:t>
            </a:r>
            <a:r>
              <a:rPr lang="en-US" dirty="0"/>
              <a:t> individuals in </a:t>
            </a:r>
            <a:r>
              <a:rPr lang="en-US" b="1" dirty="0"/>
              <a:t>Extreme Risk</a:t>
            </a:r>
            <a:r>
              <a:rPr lang="en-US" dirty="0"/>
              <a:t> Zone. Maximum Intervention Required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876150" y="1228810"/>
            <a:ext cx="4326728" cy="5324056"/>
          </a:xfrm>
          <a:prstGeom prst="roundRect">
            <a:avLst>
              <a:gd name="adj" fmla="val 102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36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3174665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1418" y="405119"/>
            <a:ext cx="10058400" cy="350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Interviewee Synopsis						| </a:t>
            </a:r>
            <a:r>
              <a:rPr lang="en-US" sz="2000" dirty="0"/>
              <a:t>PERSONA 1/2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/>
          <p:cNvSpPr/>
          <p:nvPr/>
        </p:nvSpPr>
        <p:spPr>
          <a:xfrm>
            <a:off x="511418" y="2500571"/>
            <a:ext cx="1436652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Age Group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11418" y="3196309"/>
            <a:ext cx="1436652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98166" y="3892047"/>
            <a:ext cx="1436652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Occupation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18046" y="4700508"/>
            <a:ext cx="1436652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Health Attributes 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11418" y="5796200"/>
            <a:ext cx="1436652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Social Attributes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89" y="1011205"/>
            <a:ext cx="1422882" cy="1329797"/>
          </a:xfrm>
          <a:prstGeom prst="rect">
            <a:avLst/>
          </a:prstGeom>
        </p:spPr>
      </p:pic>
      <p:sp>
        <p:nvSpPr>
          <p:cNvPr id="14" name="Rectangle: Rounded Corners 13"/>
          <p:cNvSpPr/>
          <p:nvPr/>
        </p:nvSpPr>
        <p:spPr>
          <a:xfrm>
            <a:off x="3304538" y="1783678"/>
            <a:ext cx="940904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Johnny</a:t>
            </a:r>
          </a:p>
        </p:txBody>
      </p:sp>
      <p:pic>
        <p:nvPicPr>
          <p:cNvPr id="4102" name="Picture 6" descr="Image result for female lawer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327" y="984738"/>
            <a:ext cx="1315558" cy="14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/>
          <p:cNvSpPr/>
          <p:nvPr/>
        </p:nvSpPr>
        <p:spPr>
          <a:xfrm>
            <a:off x="5571091" y="1798986"/>
            <a:ext cx="940904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Ariel</a:t>
            </a:r>
          </a:p>
        </p:txBody>
      </p:sp>
      <p:pic>
        <p:nvPicPr>
          <p:cNvPr id="4104" name="Picture 8" descr="Image result for carl fredricks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473" y="939907"/>
            <a:ext cx="1508641" cy="15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/>
          <p:cNvSpPr/>
          <p:nvPr/>
        </p:nvSpPr>
        <p:spPr>
          <a:xfrm>
            <a:off x="10629114" y="1798985"/>
            <a:ext cx="940904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74999" y="2577067"/>
            <a:ext cx="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&lt;50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24113" y="2601596"/>
            <a:ext cx="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50-60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3228" y="2627635"/>
            <a:ext cx="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60-65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02342" y="2652164"/>
            <a:ext cx="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&gt;65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98166" y="3103545"/>
            <a:ext cx="11247120" cy="0"/>
          </a:xfrm>
          <a:prstGeom prst="line">
            <a:avLst/>
          </a:prstGeom>
          <a:ln/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8046" y="3812533"/>
            <a:ext cx="11247120" cy="0"/>
          </a:xfrm>
          <a:prstGeom prst="line">
            <a:avLst/>
          </a:prstGeom>
          <a:ln/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06" name="Picture 10" descr="Image result for dr nefar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98" y="874183"/>
            <a:ext cx="1114148" cy="160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: Rounded Corners 30"/>
          <p:cNvSpPr/>
          <p:nvPr/>
        </p:nvSpPr>
        <p:spPr>
          <a:xfrm>
            <a:off x="7798899" y="1852385"/>
            <a:ext cx="1321574" cy="48861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Dr.Nefario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13112" y="3258791"/>
            <a:ext cx="20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Undergraduate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67105" y="3283320"/>
            <a:ext cx="186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Postgraduate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41298" y="3309359"/>
            <a:ext cx="171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Doctoral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07826" y="3333888"/>
            <a:ext cx="169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Postgraduate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11421" y="4508273"/>
            <a:ext cx="11247120" cy="0"/>
          </a:xfrm>
          <a:prstGeom prst="line">
            <a:avLst/>
          </a:prstGeom>
          <a:ln/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07096" y="3954531"/>
            <a:ext cx="24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Engineer/white collar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05667" y="3913978"/>
            <a:ext cx="214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Manager/white collar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4672" y="3911683"/>
            <a:ext cx="1831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Scientist, Retired, Silver Skill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07826" y="3902488"/>
            <a:ext cx="169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Retired Executive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44553" y="5508816"/>
            <a:ext cx="11247120" cy="0"/>
          </a:xfrm>
          <a:prstGeom prst="line">
            <a:avLst/>
          </a:prstGeom>
          <a:ln/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23871" y="4556511"/>
            <a:ext cx="2428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Physically fit</a:t>
            </a:r>
          </a:p>
          <a:p>
            <a:r>
              <a:rPr lang="en-US" sz="1400" dirty="0"/>
              <a:t>Overall General satisfaction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05666" y="4541023"/>
            <a:ext cx="214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Physically fit</a:t>
            </a:r>
          </a:p>
          <a:p>
            <a:r>
              <a:rPr lang="en-US" sz="1400" dirty="0"/>
              <a:t>Overall General satisfaction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18568" y="5574469"/>
            <a:ext cx="25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Party Animal</a:t>
            </a:r>
          </a:p>
          <a:p>
            <a:r>
              <a:rPr lang="en-US" sz="1600" dirty="0"/>
              <a:t>Trekking &amp; adventurer</a:t>
            </a:r>
          </a:p>
          <a:p>
            <a:r>
              <a:rPr lang="en-US" sz="1600" dirty="0"/>
              <a:t>Community work</a:t>
            </a:r>
          </a:p>
          <a:p>
            <a:r>
              <a:rPr lang="en-US" sz="1600" dirty="0"/>
              <a:t>Gamer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07130" y="5574469"/>
            <a:ext cx="214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Selective Social Group</a:t>
            </a:r>
          </a:p>
          <a:p>
            <a:r>
              <a:rPr lang="en-US" sz="1600" dirty="0"/>
              <a:t>Family oriented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34672" y="5574469"/>
            <a:ext cx="2143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Highly selective core group</a:t>
            </a:r>
          </a:p>
          <a:p>
            <a:r>
              <a:rPr lang="en-US" sz="1600" dirty="0"/>
              <a:t>Community Work</a:t>
            </a:r>
          </a:p>
          <a:p>
            <a:r>
              <a:rPr lang="en-US" sz="1600" dirty="0"/>
              <a:t>Scientific community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34673" y="4529284"/>
            <a:ext cx="214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Physically mobile</a:t>
            </a:r>
          </a:p>
          <a:p>
            <a:r>
              <a:rPr lang="en-US" sz="1400" dirty="0"/>
              <a:t>Deteriorating Health </a:t>
            </a:r>
          </a:p>
          <a:p>
            <a:r>
              <a:rPr lang="en-US" sz="1400" dirty="0"/>
              <a:t>Overall General satisfaction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607826" y="4607290"/>
            <a:ext cx="214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Reduced Mobility</a:t>
            </a:r>
          </a:p>
          <a:p>
            <a:r>
              <a:rPr lang="en-US" sz="1400" dirty="0"/>
              <a:t>Deteriorating Health </a:t>
            </a:r>
          </a:p>
          <a:p>
            <a:r>
              <a:rPr lang="en-US" sz="1400" dirty="0"/>
              <a:t>Chronic condition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01516" y="5597144"/>
            <a:ext cx="2143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Limited Interaction</a:t>
            </a:r>
          </a:p>
          <a:p>
            <a:r>
              <a:rPr lang="en-US" sz="1600" dirty="0"/>
              <a:t>Community Work</a:t>
            </a:r>
          </a:p>
        </p:txBody>
      </p:sp>
    </p:spTree>
    <p:extLst>
      <p:ext uri="{BB962C8B-B14F-4D97-AF65-F5344CB8AC3E}">
        <p14:creationId xmlns:p14="http://schemas.microsoft.com/office/powerpoint/2010/main" val="1585920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1418" y="405119"/>
            <a:ext cx="10058400" cy="350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Interviewee Synopsis						| </a:t>
            </a:r>
            <a:r>
              <a:rPr lang="en-US" sz="2000" dirty="0"/>
              <a:t>PERSONA 2/2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89" y="1011205"/>
            <a:ext cx="1422882" cy="1329797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3304538" y="1783678"/>
            <a:ext cx="940904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Johnny</a:t>
            </a:r>
          </a:p>
        </p:txBody>
      </p:sp>
      <p:pic>
        <p:nvPicPr>
          <p:cNvPr id="8" name="Picture 6" descr="Image result for female lawer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327" y="984738"/>
            <a:ext cx="1315558" cy="14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/>
          <p:cNvSpPr/>
          <p:nvPr/>
        </p:nvSpPr>
        <p:spPr>
          <a:xfrm>
            <a:off x="5571091" y="1798986"/>
            <a:ext cx="940904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Ariel</a:t>
            </a:r>
          </a:p>
        </p:txBody>
      </p:sp>
      <p:pic>
        <p:nvPicPr>
          <p:cNvPr id="10" name="Picture 8" descr="Image result for carl fredricks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473" y="939907"/>
            <a:ext cx="1508641" cy="15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/>
          <p:cNvSpPr/>
          <p:nvPr/>
        </p:nvSpPr>
        <p:spPr>
          <a:xfrm>
            <a:off x="10629114" y="1798985"/>
            <a:ext cx="940904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Carl</a:t>
            </a:r>
          </a:p>
        </p:txBody>
      </p:sp>
      <p:pic>
        <p:nvPicPr>
          <p:cNvPr id="12" name="Picture 10" descr="Image result for dr nefar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98" y="874183"/>
            <a:ext cx="1114148" cy="160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/>
          <p:cNvSpPr/>
          <p:nvPr/>
        </p:nvSpPr>
        <p:spPr>
          <a:xfrm>
            <a:off x="7798899" y="1852385"/>
            <a:ext cx="1321574" cy="48861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Dr.Nefario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42237" y="2637192"/>
            <a:ext cx="1436652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Financial Attributes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498166" y="4223431"/>
            <a:ext cx="1436652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Technical Adeptness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98166" y="3821005"/>
            <a:ext cx="11247120" cy="0"/>
          </a:xfrm>
          <a:prstGeom prst="line">
            <a:avLst/>
          </a:prstGeom>
          <a:ln/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8166" y="5289657"/>
            <a:ext cx="11247120" cy="0"/>
          </a:xfrm>
          <a:prstGeom prst="line">
            <a:avLst/>
          </a:prstGeom>
          <a:ln/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37955" y="2436301"/>
            <a:ext cx="25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Low-Medium Income</a:t>
            </a:r>
          </a:p>
          <a:p>
            <a:r>
              <a:rPr lang="en-US" sz="1600" dirty="0"/>
              <a:t>High expenditure</a:t>
            </a:r>
          </a:p>
          <a:p>
            <a:r>
              <a:rPr lang="en-US" sz="1600" dirty="0"/>
              <a:t>No investments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7940" y="2436300"/>
            <a:ext cx="25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Medium-High Income</a:t>
            </a:r>
          </a:p>
          <a:p>
            <a:r>
              <a:rPr lang="en-US" sz="1600" dirty="0"/>
              <a:t>High expenditure</a:t>
            </a:r>
          </a:p>
          <a:p>
            <a:r>
              <a:rPr lang="en-US" sz="1600" dirty="0"/>
              <a:t>Immovable property investments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57925" y="2447598"/>
            <a:ext cx="25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 Income</a:t>
            </a:r>
          </a:p>
          <a:p>
            <a:r>
              <a:rPr lang="en-US" sz="1600" dirty="0"/>
              <a:t>Low expenditure</a:t>
            </a:r>
          </a:p>
          <a:p>
            <a:r>
              <a:rPr lang="en-US" sz="1600" dirty="0"/>
              <a:t>Immovable property investments</a:t>
            </a:r>
          </a:p>
          <a:p>
            <a:r>
              <a:rPr lang="en-US" sz="1600" dirty="0"/>
              <a:t>Intellectual Property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33479" y="2447597"/>
            <a:ext cx="25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 Income</a:t>
            </a:r>
          </a:p>
          <a:p>
            <a:r>
              <a:rPr lang="en-US" sz="1600" dirty="0"/>
              <a:t>Low expenditure</a:t>
            </a:r>
          </a:p>
          <a:p>
            <a:r>
              <a:rPr lang="en-US" sz="1600" dirty="0"/>
              <a:t>Immovable property investments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37955" y="3899159"/>
            <a:ext cx="25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Expert in new tech</a:t>
            </a:r>
          </a:p>
          <a:p>
            <a:r>
              <a:rPr lang="en-US" sz="1600" dirty="0"/>
              <a:t>Uses multiple modes of communication</a:t>
            </a:r>
          </a:p>
          <a:p>
            <a:r>
              <a:rPr lang="en-US" sz="1600" dirty="0"/>
              <a:t>Expert in new service exploration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97940" y="3899158"/>
            <a:ext cx="25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Good in new tech</a:t>
            </a:r>
          </a:p>
          <a:p>
            <a:r>
              <a:rPr lang="en-US" sz="1600" dirty="0"/>
              <a:t>Uses limited modes of communication</a:t>
            </a:r>
          </a:p>
          <a:p>
            <a:r>
              <a:rPr lang="en-US" sz="1600" dirty="0"/>
              <a:t>Expert in new service exploration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57925" y="3899157"/>
            <a:ext cx="25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Good in new tech</a:t>
            </a:r>
          </a:p>
          <a:p>
            <a:r>
              <a:rPr lang="en-US" sz="1600" dirty="0"/>
              <a:t>Uses limited modes of communication</a:t>
            </a:r>
          </a:p>
          <a:p>
            <a:r>
              <a:rPr lang="en-US" sz="1600" dirty="0"/>
              <a:t>Bad in new service exploration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33479" y="3899156"/>
            <a:ext cx="25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Struggles with new tech</a:t>
            </a:r>
          </a:p>
          <a:p>
            <a:r>
              <a:rPr lang="en-US" sz="1600" dirty="0"/>
              <a:t>Uses limited modes of communication</a:t>
            </a:r>
          </a:p>
          <a:p>
            <a:r>
              <a:rPr lang="en-US" sz="1600" dirty="0"/>
              <a:t>Bad in new service exploration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498166" y="5399640"/>
            <a:ext cx="1436652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Reachability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471087" y="6061035"/>
            <a:ext cx="11247120" cy="0"/>
          </a:xfrm>
          <a:prstGeom prst="line">
            <a:avLst/>
          </a:prstGeom>
          <a:ln/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Star: 5 Points 31"/>
          <p:cNvSpPr/>
          <p:nvPr/>
        </p:nvSpPr>
        <p:spPr>
          <a:xfrm>
            <a:off x="2492647" y="5520289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/>
          <p:cNvSpPr/>
          <p:nvPr/>
        </p:nvSpPr>
        <p:spPr>
          <a:xfrm>
            <a:off x="2813859" y="5520288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/>
          <p:cNvSpPr/>
          <p:nvPr/>
        </p:nvSpPr>
        <p:spPr>
          <a:xfrm>
            <a:off x="3149317" y="5518215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/>
          <p:cNvSpPr/>
          <p:nvPr/>
        </p:nvSpPr>
        <p:spPr>
          <a:xfrm>
            <a:off x="3470529" y="5518214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/>
          <p:cNvSpPr/>
          <p:nvPr/>
        </p:nvSpPr>
        <p:spPr>
          <a:xfrm>
            <a:off x="7280004" y="5520289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/>
          <p:cNvSpPr/>
          <p:nvPr/>
        </p:nvSpPr>
        <p:spPr>
          <a:xfrm>
            <a:off x="7601216" y="5520288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/>
          <p:cNvSpPr/>
          <p:nvPr/>
        </p:nvSpPr>
        <p:spPr>
          <a:xfrm>
            <a:off x="7936674" y="5518215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/>
          <p:cNvSpPr/>
          <p:nvPr/>
        </p:nvSpPr>
        <p:spPr>
          <a:xfrm>
            <a:off x="8257886" y="5518214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/>
          <p:cNvSpPr/>
          <p:nvPr/>
        </p:nvSpPr>
        <p:spPr>
          <a:xfrm>
            <a:off x="4882711" y="5516126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/>
          <p:cNvSpPr/>
          <p:nvPr/>
        </p:nvSpPr>
        <p:spPr>
          <a:xfrm>
            <a:off x="5203923" y="5516125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/>
          <p:cNvSpPr/>
          <p:nvPr/>
        </p:nvSpPr>
        <p:spPr>
          <a:xfrm>
            <a:off x="9651466" y="5521628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/>
          <p:cNvSpPr/>
          <p:nvPr/>
        </p:nvSpPr>
        <p:spPr>
          <a:xfrm>
            <a:off x="3791741" y="5516124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/>
          <p:cNvSpPr/>
          <p:nvPr/>
        </p:nvSpPr>
        <p:spPr>
          <a:xfrm>
            <a:off x="498166" y="6181686"/>
            <a:ext cx="1436652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Interest</a:t>
            </a:r>
          </a:p>
        </p:txBody>
      </p:sp>
      <p:sp>
        <p:nvSpPr>
          <p:cNvPr id="46" name="Star: 5 Points 45"/>
          <p:cNvSpPr/>
          <p:nvPr/>
        </p:nvSpPr>
        <p:spPr>
          <a:xfrm>
            <a:off x="2492647" y="6278891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/>
          <p:cNvSpPr/>
          <p:nvPr/>
        </p:nvSpPr>
        <p:spPr>
          <a:xfrm>
            <a:off x="2813859" y="6278890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/>
          <p:cNvSpPr/>
          <p:nvPr/>
        </p:nvSpPr>
        <p:spPr>
          <a:xfrm>
            <a:off x="3149317" y="6276817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ar: 5 Points 48"/>
          <p:cNvSpPr/>
          <p:nvPr/>
        </p:nvSpPr>
        <p:spPr>
          <a:xfrm>
            <a:off x="3470529" y="6276816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/>
          <p:cNvSpPr/>
          <p:nvPr/>
        </p:nvSpPr>
        <p:spPr>
          <a:xfrm>
            <a:off x="4908236" y="6278890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/>
          <p:cNvSpPr/>
          <p:nvPr/>
        </p:nvSpPr>
        <p:spPr>
          <a:xfrm>
            <a:off x="5229448" y="6278889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/>
          <p:cNvSpPr/>
          <p:nvPr/>
        </p:nvSpPr>
        <p:spPr>
          <a:xfrm>
            <a:off x="5564906" y="6276816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/>
          <p:cNvSpPr/>
          <p:nvPr/>
        </p:nvSpPr>
        <p:spPr>
          <a:xfrm>
            <a:off x="7280004" y="6258477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tar: 5 Points 53"/>
          <p:cNvSpPr/>
          <p:nvPr/>
        </p:nvSpPr>
        <p:spPr>
          <a:xfrm>
            <a:off x="7601216" y="6258476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/>
          <p:cNvSpPr/>
          <p:nvPr/>
        </p:nvSpPr>
        <p:spPr>
          <a:xfrm>
            <a:off x="9651466" y="6224163"/>
            <a:ext cx="197683" cy="279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93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430846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1418" y="405119"/>
            <a:ext cx="10058400" cy="350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Intervention Plan						| </a:t>
            </a:r>
            <a:r>
              <a:rPr lang="en-US" sz="2000" dirty="0"/>
              <a:t>Prototype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511418" y="1214103"/>
            <a:ext cx="1669074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Engagement Model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750190" y="2076995"/>
            <a:ext cx="1710461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Need Based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8530002" y="2076994"/>
            <a:ext cx="1655007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Rights Based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11417" y="3169249"/>
            <a:ext cx="10474635" cy="545450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Communication / Awareness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350063" y="1214103"/>
            <a:ext cx="2798159" cy="520925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Universal Identification System (UID)</a:t>
            </a:r>
          </a:p>
        </p:txBody>
      </p:sp>
      <p:cxnSp>
        <p:nvCxnSpPr>
          <p:cNvPr id="14" name="Connector: Elbow 13"/>
          <p:cNvCxnSpPr>
            <a:cxnSpLocks/>
            <a:stCxn id="13" idx="2"/>
            <a:endCxn id="10" idx="0"/>
          </p:cNvCxnSpPr>
          <p:nvPr/>
        </p:nvCxnSpPr>
        <p:spPr>
          <a:xfrm rot="5400000">
            <a:off x="4006299" y="334150"/>
            <a:ext cx="341967" cy="3143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  <a:stCxn id="13" idx="2"/>
            <a:endCxn id="11" idx="0"/>
          </p:cNvCxnSpPr>
          <p:nvPr/>
        </p:nvCxnSpPr>
        <p:spPr>
          <a:xfrm rot="16200000" flipH="1">
            <a:off x="7382341" y="101829"/>
            <a:ext cx="341966" cy="3608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17363" y="3207207"/>
            <a:ext cx="224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Word of mouth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Tele calling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Mobile applications</a:t>
            </a:r>
            <a:endParaRPr lang="en-US" dirty="0"/>
          </a:p>
        </p:txBody>
      </p:sp>
      <p:cxnSp>
        <p:nvCxnSpPr>
          <p:cNvPr id="25" name="Connector: Elbow 24"/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3891414" y="1311927"/>
            <a:ext cx="571329" cy="3143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  <a:stCxn id="11" idx="2"/>
            <a:endCxn id="12" idx="0"/>
          </p:cNvCxnSpPr>
          <p:nvPr/>
        </p:nvCxnSpPr>
        <p:spPr>
          <a:xfrm rot="5400000">
            <a:off x="7267456" y="1079199"/>
            <a:ext cx="571330" cy="3608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5060631" y="3997829"/>
            <a:ext cx="1377017" cy="135172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AAI</a:t>
            </a:r>
          </a:p>
        </p:txBody>
      </p:sp>
      <p:cxnSp>
        <p:nvCxnSpPr>
          <p:cNvPr id="37" name="Connector: Elbow 36"/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5607372" y="3856061"/>
            <a:ext cx="283130" cy="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36" idx="1"/>
            <a:endCxn id="44" idx="3"/>
          </p:cNvCxnSpPr>
          <p:nvPr/>
        </p:nvCxnSpPr>
        <p:spPr>
          <a:xfrm rot="10800000" flipV="1">
            <a:off x="3710609" y="4673689"/>
            <a:ext cx="1350023" cy="535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/>
          <p:cNvSpPr/>
          <p:nvPr/>
        </p:nvSpPr>
        <p:spPr>
          <a:xfrm>
            <a:off x="511417" y="4289047"/>
            <a:ext cx="3199191" cy="1839527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3322" y="4490870"/>
            <a:ext cx="29492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INTERVENTION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Medical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Financial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7" name="Rectangle: Rounded Corners 46"/>
          <p:cNvSpPr/>
          <p:nvPr/>
        </p:nvSpPr>
        <p:spPr>
          <a:xfrm>
            <a:off x="7490055" y="4390868"/>
            <a:ext cx="2976997" cy="1737706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54693" y="4558243"/>
            <a:ext cx="25741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WARNING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Medical 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Financial 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9" name="Connector: Elbow 48"/>
          <p:cNvCxnSpPr>
            <a:cxnSpLocks/>
            <a:stCxn id="36" idx="3"/>
            <a:endCxn id="47" idx="1"/>
          </p:cNvCxnSpPr>
          <p:nvPr/>
        </p:nvCxnSpPr>
        <p:spPr>
          <a:xfrm>
            <a:off x="6437648" y="4673690"/>
            <a:ext cx="1052407" cy="586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4439479" y="5734193"/>
            <a:ext cx="2615979" cy="785877"/>
            <a:chOff x="4465983" y="5734193"/>
            <a:chExt cx="2615979" cy="785877"/>
          </a:xfrm>
        </p:grpSpPr>
        <p:sp>
          <p:nvSpPr>
            <p:cNvPr id="60" name="Rectangle: Rounded Corners 59"/>
            <p:cNvSpPr/>
            <p:nvPr/>
          </p:nvSpPr>
          <p:spPr>
            <a:xfrm>
              <a:off x="4465983" y="5734193"/>
              <a:ext cx="2615979" cy="785877"/>
            </a:xfrm>
            <a:prstGeom prst="roundRect">
              <a:avLst>
                <a:gd name="adj" fmla="val 8461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59444" y="5889091"/>
              <a:ext cx="18290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INTERVENTION not  Required </a:t>
              </a:r>
              <a:endParaRPr lang="en-US" dirty="0"/>
            </a:p>
          </p:txBody>
        </p:sp>
      </p:grpSp>
      <p:cxnSp>
        <p:nvCxnSpPr>
          <p:cNvPr id="62" name="Connector: Elbow 61"/>
          <p:cNvCxnSpPr>
            <a:cxnSpLocks/>
            <a:stCxn id="36" idx="2"/>
            <a:endCxn id="60" idx="0"/>
          </p:cNvCxnSpPr>
          <p:nvPr/>
        </p:nvCxnSpPr>
        <p:spPr>
          <a:xfrm rot="5400000">
            <a:off x="5555984" y="5541037"/>
            <a:ext cx="384642" cy="1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09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79" y="2350589"/>
            <a:ext cx="1492461" cy="897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18" y="266888"/>
            <a:ext cx="10058400" cy="598580"/>
          </a:xfrm>
        </p:spPr>
        <p:txBody>
          <a:bodyPr>
            <a:normAutofit/>
          </a:bodyPr>
          <a:lstStyle/>
          <a:p>
            <a:r>
              <a:rPr lang="en-US" sz="3200" dirty="0"/>
              <a:t>Active Need based Interventions Prototype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694824" y="1301503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Symptoms of onset of cardiac problems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3922643" y="2193192"/>
            <a:ext cx="649357" cy="485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63636" y="4995871"/>
            <a:ext cx="1614324" cy="1559990"/>
            <a:chOff x="579627" y="2696704"/>
            <a:chExt cx="1614324" cy="15599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627" y="2696704"/>
              <a:ext cx="1614324" cy="970312"/>
            </a:xfrm>
            <a:prstGeom prst="rect">
              <a:avLst/>
            </a:prstGeom>
          </p:spPr>
        </p:pic>
        <p:sp>
          <p:nvSpPr>
            <p:cNvPr id="13" name="Rectangle: Rounded Corners 12"/>
            <p:cNvSpPr/>
            <p:nvPr/>
          </p:nvSpPr>
          <p:spPr>
            <a:xfrm>
              <a:off x="579627" y="3667016"/>
              <a:ext cx="1595713" cy="589678"/>
            </a:xfrm>
            <a:prstGeom prst="roundRect">
              <a:avLst>
                <a:gd name="adj" fmla="val 8461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High AAI Risk Score</a:t>
              </a:r>
            </a:p>
          </p:txBody>
        </p:sp>
      </p:grpSp>
      <p:pic>
        <p:nvPicPr>
          <p:cNvPr id="12" name="Picture 10" descr="Image result for dr nefar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62" y="1762362"/>
            <a:ext cx="1114148" cy="160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/>
          <p:cNvSpPr/>
          <p:nvPr/>
        </p:nvSpPr>
        <p:spPr>
          <a:xfrm>
            <a:off x="4794764" y="1224311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Warning</a:t>
            </a:r>
          </a:p>
        </p:txBody>
      </p:sp>
      <p:pic>
        <p:nvPicPr>
          <p:cNvPr id="16386" name="Picture 2" descr="Image result for smart phone iphon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67" y="1933260"/>
            <a:ext cx="1490175" cy="149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742579" y="1933260"/>
            <a:ext cx="2013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App Searches for the nearest window of opportunity with doctors using severity of AAI with patient (UID)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8036965" y="2193192"/>
            <a:ext cx="649357" cy="485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8894704" y="1237563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Automatic Follow UP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42519" y="1891181"/>
            <a:ext cx="2013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App Books appointment and Clears Patient’s work  calendar using (UID). Clients Get Automated (OOO) message</a:t>
            </a:r>
          </a:p>
        </p:txBody>
      </p:sp>
      <p:pic>
        <p:nvPicPr>
          <p:cNvPr id="16388" name="Picture 4" descr="Image result for doctor clipa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757" y="1891181"/>
            <a:ext cx="891951" cy="168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/>
          <p:cNvSpPr/>
          <p:nvPr/>
        </p:nvSpPr>
        <p:spPr>
          <a:xfrm>
            <a:off x="8686322" y="4138216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Automatic Report analysis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08171" y="4791834"/>
            <a:ext cx="2039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Test confirms coronary disease and doctor updates the Central Health Server regarding  patient Condition</a:t>
            </a:r>
          </a:p>
        </p:txBody>
      </p:sp>
      <p:sp>
        <p:nvSpPr>
          <p:cNvPr id="25" name="Arrow: Right 24"/>
          <p:cNvSpPr/>
          <p:nvPr/>
        </p:nvSpPr>
        <p:spPr>
          <a:xfrm rot="5400000">
            <a:off x="8570025" y="3524969"/>
            <a:ext cx="649357" cy="485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92" name="Picture 8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44" y="5130659"/>
            <a:ext cx="1230826" cy="12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/>
          <p:cNvSpPr/>
          <p:nvPr/>
        </p:nvSpPr>
        <p:spPr>
          <a:xfrm>
            <a:off x="4708533" y="4138216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Time AAI Recalculation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5999" y="4791834"/>
            <a:ext cx="15735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Central AAI calculator recalculates risk for patient and makes it available for other systems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7727987" y="4888081"/>
            <a:ext cx="649357" cy="485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/>
          <p:cNvSpPr/>
          <p:nvPr/>
        </p:nvSpPr>
        <p:spPr>
          <a:xfrm>
            <a:off x="846259" y="3246089"/>
            <a:ext cx="1595713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Medium AAI Risk Score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592783" y="4131431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 Insurance Company Notified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0249" y="4785049"/>
            <a:ext cx="1573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Reports and the Health Index is sent to the health insurance provider.</a:t>
            </a:r>
          </a:p>
        </p:txBody>
      </p:sp>
      <p:sp>
        <p:nvSpPr>
          <p:cNvPr id="38" name="Arrow: Right 37"/>
          <p:cNvSpPr/>
          <p:nvPr/>
        </p:nvSpPr>
        <p:spPr>
          <a:xfrm rot="10800000">
            <a:off x="3612237" y="4881296"/>
            <a:ext cx="649357" cy="485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94" name="Picture 10" descr="Image result for health insuranc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5" y="4870091"/>
            <a:ext cx="1641704" cy="16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96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2275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69" y="2041789"/>
            <a:ext cx="1789043" cy="111815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725304" y="1342511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 Insurance Company Issues Monitors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6996" y="1932189"/>
            <a:ext cx="1823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Patients UID is used and a monitoring kit is sent immediately using cashless service</a:t>
            </a:r>
          </a:p>
        </p:txBody>
      </p:sp>
      <p:pic>
        <p:nvPicPr>
          <p:cNvPr id="21508" name="Picture 4" descr="Image result for smart watch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6" y="204178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/>
          <p:cNvSpPr/>
          <p:nvPr/>
        </p:nvSpPr>
        <p:spPr>
          <a:xfrm>
            <a:off x="3922643" y="2193192"/>
            <a:ext cx="649357" cy="485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4794764" y="1224311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 Condition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0312" y="1933260"/>
            <a:ext cx="1403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App monitors patient condition real time and sets timers for medication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968" y="2041789"/>
            <a:ext cx="1376699" cy="860437"/>
          </a:xfrm>
          <a:prstGeom prst="rect">
            <a:avLst/>
          </a:prstGeom>
        </p:spPr>
      </p:pic>
      <p:sp>
        <p:nvSpPr>
          <p:cNvPr id="15" name="Rectangle: Rounded Corners 14"/>
          <p:cNvSpPr/>
          <p:nvPr/>
        </p:nvSpPr>
        <p:spPr>
          <a:xfrm>
            <a:off x="8785463" y="1224311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 of Condition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37692" y="1933260"/>
            <a:ext cx="1551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App updates central server regarding any complications for the patient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8013586" y="2109823"/>
            <a:ext cx="649357" cy="485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8686322" y="4138216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Automatic Report 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05391" y="4791834"/>
            <a:ext cx="1641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Doctor Automatically updated on patient health via Central Server</a:t>
            </a:r>
          </a:p>
        </p:txBody>
      </p:sp>
      <p:sp>
        <p:nvSpPr>
          <p:cNvPr id="22" name="Arrow: Right 21"/>
          <p:cNvSpPr/>
          <p:nvPr/>
        </p:nvSpPr>
        <p:spPr>
          <a:xfrm rot="5400000">
            <a:off x="8570025" y="3524969"/>
            <a:ext cx="649357" cy="485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4708533" y="4138216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Heart attack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6487" y="4791834"/>
            <a:ext cx="1653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health monitor automatically calls emergency services and informs friends</a:t>
            </a:r>
          </a:p>
        </p:txBody>
      </p:sp>
      <p:sp>
        <p:nvSpPr>
          <p:cNvPr id="25" name="Arrow: Right 24"/>
          <p:cNvSpPr/>
          <p:nvPr/>
        </p:nvSpPr>
        <p:spPr>
          <a:xfrm rot="10800000">
            <a:off x="7727987" y="4888081"/>
            <a:ext cx="649357" cy="485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Image result for smart phone iphon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125" y="4888081"/>
            <a:ext cx="1490175" cy="149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 descr="Image result for ambulance clipart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643" y="5367479"/>
            <a:ext cx="2035422" cy="107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/>
          <p:cNvSpPr/>
          <p:nvPr/>
        </p:nvSpPr>
        <p:spPr>
          <a:xfrm>
            <a:off x="730744" y="4178933"/>
            <a:ext cx="2961032" cy="58967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Intensive care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38698" y="4832551"/>
            <a:ext cx="165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Doctors are updated with patient info very frequently until stable</a:t>
            </a:r>
          </a:p>
        </p:txBody>
      </p:sp>
      <p:pic>
        <p:nvPicPr>
          <p:cNvPr id="33" name="Picture 10" descr="Image result for dr nefar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50" y="4797758"/>
            <a:ext cx="1114148" cy="160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rrow: Right 33"/>
          <p:cNvSpPr/>
          <p:nvPr/>
        </p:nvSpPr>
        <p:spPr>
          <a:xfrm rot="10800000">
            <a:off x="3750197" y="4749016"/>
            <a:ext cx="649357" cy="485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511418" y="266888"/>
            <a:ext cx="10058400" cy="598580"/>
          </a:xfrm>
        </p:spPr>
        <p:txBody>
          <a:bodyPr>
            <a:normAutofit/>
          </a:bodyPr>
          <a:lstStyle/>
          <a:p>
            <a:r>
              <a:rPr lang="en-US" sz="3200" dirty="0"/>
              <a:t>Active Need based Interventions Prototype</a:t>
            </a:r>
          </a:p>
        </p:txBody>
      </p:sp>
    </p:spTree>
    <p:extLst>
      <p:ext uri="{BB962C8B-B14F-4D97-AF65-F5344CB8AC3E}">
        <p14:creationId xmlns:p14="http://schemas.microsoft.com/office/powerpoint/2010/main" val="207585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382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616" y="1497495"/>
            <a:ext cx="101909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Holsterin</a:t>
            </a:r>
            <a:r>
              <a:rPr lang="en-US" dirty="0"/>
              <a:t> and </a:t>
            </a:r>
            <a:r>
              <a:rPr lang="en-US" dirty="0" err="1"/>
              <a:t>Minkler</a:t>
            </a:r>
            <a:r>
              <a:rPr lang="en-US" dirty="0"/>
              <a:t> (2007) argued that the process of idealization of active</a:t>
            </a:r>
            <a:br>
              <a:rPr lang="en-US" dirty="0"/>
            </a:br>
            <a:r>
              <a:rPr lang="en-US" dirty="0"/>
              <a:t>ageing might be repressive and counterproductive</a:t>
            </a:r>
          </a:p>
          <a:p>
            <a:br>
              <a:rPr lang="en-US" dirty="0"/>
            </a:br>
            <a:r>
              <a:rPr lang="en-US" dirty="0"/>
              <a:t>• Lay perspective is missing from the active ageing concept</a:t>
            </a:r>
            <a:br>
              <a:rPr lang="en-US" dirty="0"/>
            </a:br>
            <a:r>
              <a:rPr lang="en-US" dirty="0"/>
              <a:t>– Besides, the AAI framework does not align with the lay perspectives of</a:t>
            </a:r>
            <a:br>
              <a:rPr lang="en-US" dirty="0"/>
            </a:br>
            <a:r>
              <a:rPr lang="en-US" dirty="0"/>
              <a:t>successful ageing shown by Bowling and Dieppe (2005)</a:t>
            </a:r>
          </a:p>
          <a:p>
            <a:br>
              <a:rPr lang="en-US" dirty="0"/>
            </a:br>
            <a:r>
              <a:rPr lang="en-US" dirty="0"/>
              <a:t>• Active for who?</a:t>
            </a:r>
            <a:br>
              <a:rPr lang="en-US" dirty="0"/>
            </a:br>
            <a:r>
              <a:rPr lang="en-US" dirty="0"/>
              <a:t>– Individual, households, communities, nations, governments or policy</a:t>
            </a:r>
            <a:br>
              <a:rPr lang="en-US" dirty="0"/>
            </a:br>
            <a:r>
              <a:rPr lang="en-US" dirty="0"/>
              <a:t>makers</a:t>
            </a:r>
          </a:p>
          <a:p>
            <a:br>
              <a:rPr lang="en-US" dirty="0"/>
            </a:br>
            <a:r>
              <a:rPr lang="en-US" dirty="0"/>
              <a:t>• Very often these frameworks for active ageing are designed by policy makers</a:t>
            </a:r>
            <a:br>
              <a:rPr lang="en-US" dirty="0"/>
            </a:br>
            <a:r>
              <a:rPr lang="en-US" dirty="0"/>
              <a:t>and academics and these might not reflect preferences of older people 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418" y="266888"/>
            <a:ext cx="10058400" cy="598580"/>
          </a:xfrm>
        </p:spPr>
        <p:txBody>
          <a:bodyPr>
            <a:normAutofit/>
          </a:bodyPr>
          <a:lstStyle/>
          <a:p>
            <a:r>
              <a:rPr lang="en-US" sz="3200" dirty="0"/>
              <a:t>Critical evaluation of the methodology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34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UNECE 2012 report: </a:t>
            </a:r>
            <a:r>
              <a:rPr lang="en-US" sz="1000" dirty="0">
                <a:hlinkClick r:id="rId2"/>
              </a:rPr>
              <a:t>https://books.google.com.sg/books?id=tpVMCgAAQBAJ&amp;pg=PT336&amp;lpg=PT336&amp;dq=UNECE+2012+report&amp;source=bl&amp;ots=3Mo2cHjJj5&amp;sig=xLLACvnNSzY4yyEguIhs3dTr-7o&amp;hl=en&amp;sa=X&amp;ved=0ahUKEwiy48fV9sLSAhVIu48KHbvuCE0Q6AEIPjAH#v=onepage&amp;q=UNECE%202012%20report&amp;f=false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  http://www.unece.org/fileadmin/DAM/stats/documents/sustainable_development/2012/Report_on_measuring_sustainable_development_Dec_2012_-_for_consultation.pdf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1400" dirty="0"/>
              <a:t>WHO Report </a:t>
            </a:r>
            <a:r>
              <a:rPr lang="en-US" sz="1400" dirty="0">
                <a:hlinkClick r:id="rId4"/>
              </a:rPr>
              <a:t>http://apps.who.int/iris/bitstream/10665/67215/1/WHO_NMH_NPH_02.8.pdf</a:t>
            </a:r>
            <a:endParaRPr lang="en-US" sz="1400" dirty="0"/>
          </a:p>
          <a:p>
            <a:r>
              <a:rPr lang="pt-BR" sz="1400" dirty="0"/>
              <a:t>TEDx Silver Skill: </a:t>
            </a:r>
            <a:r>
              <a:rPr lang="pt-BR" sz="1400" dirty="0">
                <a:hlinkClick r:id="rId5"/>
              </a:rPr>
              <a:t>https://www.youtube.com/watch?v=AgEFoLS9Bc4</a:t>
            </a:r>
            <a:endParaRPr lang="pt-BR" sz="1400" dirty="0"/>
          </a:p>
          <a:p>
            <a:r>
              <a:rPr lang="en-US" sz="1400" dirty="0"/>
              <a:t>Retirement Age </a:t>
            </a:r>
            <a:r>
              <a:rPr lang="en-US" sz="1400" dirty="0">
                <a:hlinkClick r:id="rId6"/>
              </a:rPr>
              <a:t>https://en.wikipedia.org/wiki/Retirement_age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1418" y="266888"/>
            <a:ext cx="10058400" cy="598580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23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01" y="354149"/>
            <a:ext cx="10058400" cy="500106"/>
          </a:xfrm>
        </p:spPr>
        <p:txBody>
          <a:bodyPr>
            <a:noAutofit/>
          </a:bodyPr>
          <a:lstStyle/>
          <a:p>
            <a:r>
              <a:rPr lang="en-US" sz="3200" dirty="0"/>
              <a:t>Design Challenges 						| </a:t>
            </a:r>
            <a:r>
              <a:rPr lang="en-US" sz="2000" dirty="0"/>
              <a:t>Sneak Peek</a:t>
            </a:r>
            <a:endParaRPr lang="en-US" sz="3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7494447" y="1946320"/>
            <a:ext cx="4636313" cy="4015650"/>
            <a:chOff x="6811618" y="1615671"/>
            <a:chExt cx="4636313" cy="4015650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7050158" y="3540073"/>
              <a:ext cx="1864874" cy="5073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Global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050158" y="4262145"/>
              <a:ext cx="1864873" cy="4966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India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252" y="1615671"/>
              <a:ext cx="1110157" cy="111015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0349" y="1692783"/>
              <a:ext cx="986667" cy="986667"/>
            </a:xfrm>
            <a:prstGeom prst="rect">
              <a:avLst/>
            </a:prstGeom>
          </p:spPr>
        </p:pic>
        <p:sp>
          <p:nvSpPr>
            <p:cNvPr id="16" name="Rectangle: Rounded Corners 15"/>
            <p:cNvSpPr/>
            <p:nvPr/>
          </p:nvSpPr>
          <p:spPr>
            <a:xfrm>
              <a:off x="6811618" y="1692782"/>
              <a:ext cx="4305398" cy="3938539"/>
            </a:xfrm>
            <a:prstGeom prst="roundRect">
              <a:avLst>
                <a:gd name="adj" fmla="val 8461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9144977" y="4047466"/>
              <a:ext cx="548640" cy="0"/>
            </a:xfrm>
            <a:prstGeom prst="line">
              <a:avLst/>
            </a:prstGeom>
            <a:ln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10316840" y="4047466"/>
              <a:ext cx="548640" cy="0"/>
            </a:xfrm>
            <a:prstGeom prst="line">
              <a:avLst/>
            </a:prstGeom>
            <a:ln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214551" y="3568735"/>
              <a:ext cx="5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16840" y="3568735"/>
              <a:ext cx="634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63.5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72637" y="4294944"/>
              <a:ext cx="9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56-60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22596" y="4301075"/>
              <a:ext cx="9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56-60</a:t>
              </a:r>
            </a:p>
          </p:txBody>
        </p: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7050158" y="4919383"/>
              <a:ext cx="3900798" cy="0"/>
            </a:xfrm>
            <a:prstGeom prst="line">
              <a:avLst/>
            </a:prstGeom>
            <a:ln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/>
            <p:nvPr/>
          </p:nvSpPr>
          <p:spPr>
            <a:xfrm>
              <a:off x="7762764" y="5086798"/>
              <a:ext cx="439660" cy="327234"/>
            </a:xfrm>
            <a:prstGeom prst="triangle">
              <a:avLst/>
            </a:prstGeom>
            <a:noFill/>
            <a:ln w="82550" cmpd="sng">
              <a:solidFill>
                <a:schemeClr val="accent2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2442" y="5083541"/>
              <a:ext cx="92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5-9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103479" y="5105102"/>
              <a:ext cx="134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3.5-7.5</a:t>
              </a:r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7050158" y="1794897"/>
              <a:ext cx="1806741" cy="893158"/>
            </a:xfrm>
            <a:prstGeom prst="roundRect">
              <a:avLst>
                <a:gd name="adj" fmla="val 8461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Average age for Retirement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(Numbers in Years)</a:t>
              </a:r>
            </a:p>
          </p:txBody>
        </p:sp>
        <p:sp>
          <p:nvSpPr>
            <p:cNvPr id="47" name="Equals 46"/>
            <p:cNvSpPr/>
            <p:nvPr/>
          </p:nvSpPr>
          <p:spPr>
            <a:xfrm>
              <a:off x="8619760" y="5146271"/>
              <a:ext cx="344557" cy="274650"/>
            </a:xfrm>
            <a:prstGeom prst="mathEqual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9170010" y="3393850"/>
              <a:ext cx="548640" cy="0"/>
            </a:xfrm>
            <a:prstGeom prst="line">
              <a:avLst/>
            </a:prstGeom>
            <a:ln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10341873" y="3393850"/>
              <a:ext cx="548640" cy="0"/>
            </a:xfrm>
            <a:prstGeom prst="line">
              <a:avLst/>
            </a:prstGeom>
            <a:ln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55"/>
            <p:cNvSpPr/>
            <p:nvPr/>
          </p:nvSpPr>
          <p:spPr>
            <a:xfrm>
              <a:off x="7044982" y="2857063"/>
              <a:ext cx="1864874" cy="5073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Iceland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252846" y="2885725"/>
              <a:ext cx="5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67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409341" y="2885725"/>
              <a:ext cx="634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67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clrChange>
              <a:clrFrom>
                <a:srgbClr val="019865"/>
              </a:clrFrom>
              <a:clrTo>
                <a:srgbClr val="01986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330" y="92476"/>
            <a:ext cx="1251201" cy="1237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68479" y="5357056"/>
            <a:ext cx="21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3311" y="2363895"/>
            <a:ext cx="6414050" cy="2686221"/>
            <a:chOff x="193311" y="1083729"/>
            <a:chExt cx="6414050" cy="2686221"/>
          </a:xfrm>
        </p:grpSpPr>
        <p:sp>
          <p:nvSpPr>
            <p:cNvPr id="77" name="TextBox 76"/>
            <p:cNvSpPr txBox="1"/>
            <p:nvPr/>
          </p:nvSpPr>
          <p:spPr>
            <a:xfrm>
              <a:off x="1368043" y="1445634"/>
              <a:ext cx="486028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Retirement age 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Data sources on the situation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National, regional or local-level policy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Level of political support and awareness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Local initiatives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Active Ageing Index (AAI)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Key challenges limiting the use of AAI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Unique societal diversity and needs</a:t>
              </a:r>
            </a:p>
          </p:txBody>
        </p:sp>
        <p:sp>
          <p:nvSpPr>
            <p:cNvPr id="81" name="Rectangle: Rounded Corners 80"/>
            <p:cNvSpPr/>
            <p:nvPr/>
          </p:nvSpPr>
          <p:spPr>
            <a:xfrm>
              <a:off x="816265" y="1457942"/>
              <a:ext cx="5791096" cy="2312008"/>
            </a:xfrm>
            <a:prstGeom prst="roundRect">
              <a:avLst>
                <a:gd name="adj" fmla="val 4279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1" y="1083729"/>
              <a:ext cx="1181202" cy="1181202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248559" y="1100395"/>
            <a:ext cx="6378486" cy="1494824"/>
            <a:chOff x="248559" y="3843601"/>
            <a:chExt cx="6378486" cy="1494824"/>
          </a:xfrm>
        </p:grpSpPr>
        <p:sp>
          <p:nvSpPr>
            <p:cNvPr id="78" name="TextBox 77"/>
            <p:cNvSpPr txBox="1"/>
            <p:nvPr/>
          </p:nvSpPr>
          <p:spPr>
            <a:xfrm>
              <a:off x="1380880" y="4138096"/>
              <a:ext cx="42239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WHO Reports 2002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UNECE 2012 (Economic Commission of Europe Reports)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82" name="Rectangle: Rounded Corners 81"/>
            <p:cNvSpPr/>
            <p:nvPr/>
          </p:nvSpPr>
          <p:spPr>
            <a:xfrm>
              <a:off x="816264" y="4164849"/>
              <a:ext cx="5810781" cy="869825"/>
            </a:xfrm>
            <a:prstGeom prst="roundRect">
              <a:avLst>
                <a:gd name="adj" fmla="val 4279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59" y="3843601"/>
              <a:ext cx="1117607" cy="801517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405401" y="5130158"/>
            <a:ext cx="6221645" cy="1523859"/>
            <a:chOff x="405401" y="5130158"/>
            <a:chExt cx="6221645" cy="1523859"/>
          </a:xfrm>
        </p:grpSpPr>
        <p:sp>
          <p:nvSpPr>
            <p:cNvPr id="79" name="TextBox 78"/>
            <p:cNvSpPr txBox="1"/>
            <p:nvPr/>
          </p:nvSpPr>
          <p:spPr>
            <a:xfrm>
              <a:off x="1366166" y="5610616"/>
              <a:ext cx="44735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Intervention Prototypes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Programs &amp; Policies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Concrete action plans</a:t>
              </a:r>
            </a:p>
          </p:txBody>
        </p:sp>
        <p:sp>
          <p:nvSpPr>
            <p:cNvPr id="83" name="Rectangle: Rounded Corners 82"/>
            <p:cNvSpPr/>
            <p:nvPr/>
          </p:nvSpPr>
          <p:spPr>
            <a:xfrm>
              <a:off x="835950" y="5467728"/>
              <a:ext cx="5791096" cy="1186289"/>
            </a:xfrm>
            <a:prstGeom prst="roundRect">
              <a:avLst>
                <a:gd name="adj" fmla="val 4279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05401" y="5130158"/>
              <a:ext cx="960765" cy="823128"/>
              <a:chOff x="1862138" y="5255526"/>
              <a:chExt cx="1978610" cy="1602474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2138" y="5255526"/>
                <a:ext cx="1978610" cy="160247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014624" y="5681051"/>
                <a:ext cx="124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1127355" y="1041439"/>
            <a:ext cx="42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Starting Point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42340" y="2371970"/>
            <a:ext cx="42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Points to ponder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66830" y="5074256"/>
            <a:ext cx="42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Outcomes expected</a:t>
            </a:r>
          </a:p>
        </p:txBody>
      </p:sp>
    </p:spTree>
    <p:extLst>
      <p:ext uri="{BB962C8B-B14F-4D97-AF65-F5344CB8AC3E}">
        <p14:creationId xmlns:p14="http://schemas.microsoft.com/office/powerpoint/2010/main" val="284438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52" y="1027693"/>
            <a:ext cx="4419600" cy="2809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16" y="281518"/>
            <a:ext cx="10058400" cy="542310"/>
          </a:xfrm>
        </p:spPr>
        <p:txBody>
          <a:bodyPr>
            <a:normAutofit/>
          </a:bodyPr>
          <a:lstStyle/>
          <a:p>
            <a:r>
              <a:rPr lang="en-US" sz="3200" dirty="0"/>
              <a:t>Research 							|</a:t>
            </a:r>
            <a:r>
              <a:rPr lang="en-US" sz="2000" dirty="0"/>
              <a:t> Focus AGE Groups</a:t>
            </a:r>
            <a:endParaRPr lang="en-US" sz="32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268689" y="6235618"/>
            <a:ext cx="6162499" cy="373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Courtesy: WHO Active Ageing Policy Framework(2002)</a:t>
            </a:r>
          </a:p>
        </p:txBody>
      </p:sp>
      <p:sp>
        <p:nvSpPr>
          <p:cNvPr id="7" name="Left Brace 6"/>
          <p:cNvSpPr/>
          <p:nvPr/>
        </p:nvSpPr>
        <p:spPr>
          <a:xfrm>
            <a:off x="6266665" y="2251375"/>
            <a:ext cx="606587" cy="5194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6266666" y="1925711"/>
            <a:ext cx="561178" cy="325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6" y="2856478"/>
            <a:ext cx="4670181" cy="3318770"/>
          </a:xfrm>
          <a:prstGeom prst="rect">
            <a:avLst/>
          </a:prstGeom>
        </p:spPr>
      </p:pic>
      <p:sp>
        <p:nvSpPr>
          <p:cNvPr id="14" name="Rectangle: Rounded Corners 13"/>
          <p:cNvSpPr/>
          <p:nvPr/>
        </p:nvSpPr>
        <p:spPr>
          <a:xfrm>
            <a:off x="427716" y="2307096"/>
            <a:ext cx="3848158" cy="407963"/>
          </a:xfrm>
          <a:prstGeom prst="roundRect">
            <a:avLst/>
          </a:prstGeom>
          <a:solidFill>
            <a:srgbClr val="4F73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Focus Group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427716" y="1747536"/>
            <a:ext cx="4465580" cy="407963"/>
          </a:xfrm>
          <a:prstGeom prst="roundRect">
            <a:avLst/>
          </a:prstGeom>
          <a:solidFill>
            <a:srgbClr val="FCBA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Focus Group</a:t>
            </a:r>
          </a:p>
        </p:txBody>
      </p:sp>
      <p:cxnSp>
        <p:nvCxnSpPr>
          <p:cNvPr id="20" name="Connector: Elbow 19"/>
          <p:cNvCxnSpPr>
            <a:cxnSpLocks/>
            <a:stCxn id="8" idx="1"/>
            <a:endCxn id="15" idx="3"/>
          </p:cNvCxnSpPr>
          <p:nvPr/>
        </p:nvCxnSpPr>
        <p:spPr>
          <a:xfrm rot="10800000">
            <a:off x="4893296" y="1951519"/>
            <a:ext cx="1373370" cy="137025"/>
          </a:xfrm>
          <a:prstGeom prst="bentConnector3">
            <a:avLst>
              <a:gd name="adj1" fmla="val 2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cxnSpLocks/>
            <a:stCxn id="7" idx="1"/>
            <a:endCxn id="14" idx="3"/>
          </p:cNvCxnSpPr>
          <p:nvPr/>
        </p:nvCxnSpPr>
        <p:spPr>
          <a:xfrm rot="10800000">
            <a:off x="4275875" y="2511079"/>
            <a:ext cx="19907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652" y="3880523"/>
            <a:ext cx="4421236" cy="2855902"/>
          </a:xfrm>
          <a:prstGeom prst="rect">
            <a:avLst/>
          </a:prstGeom>
        </p:spPr>
      </p:pic>
      <p:sp>
        <p:nvSpPr>
          <p:cNvPr id="23" name="Rectangle: Rounded Corners 22"/>
          <p:cNvSpPr/>
          <p:nvPr/>
        </p:nvSpPr>
        <p:spPr>
          <a:xfrm>
            <a:off x="427716" y="1189270"/>
            <a:ext cx="3848158" cy="40796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Interest Group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6180744" y="1528983"/>
            <a:ext cx="647100" cy="3967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/>
          <p:cNvCxnSpPr>
            <a:cxnSpLocks/>
            <a:stCxn id="25" idx="1"/>
            <a:endCxn id="23" idx="3"/>
          </p:cNvCxnSpPr>
          <p:nvPr/>
        </p:nvCxnSpPr>
        <p:spPr>
          <a:xfrm rot="10800000">
            <a:off x="4275874" y="1393253"/>
            <a:ext cx="1904870" cy="334095"/>
          </a:xfrm>
          <a:prstGeom prst="bentConnector3">
            <a:avLst>
              <a:gd name="adj1" fmla="val -1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0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18" y="405119"/>
            <a:ext cx="10058400" cy="350255"/>
          </a:xfrm>
        </p:spPr>
        <p:txBody>
          <a:bodyPr>
            <a:noAutofit/>
          </a:bodyPr>
          <a:lstStyle/>
          <a:p>
            <a:r>
              <a:rPr lang="en-US" sz="3200" dirty="0"/>
              <a:t>Interviews								| </a:t>
            </a:r>
            <a:r>
              <a:rPr lang="en-US" sz="2000" dirty="0"/>
              <a:t>Prologue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hought Bubble: Cloud 6"/>
          <p:cNvSpPr/>
          <p:nvPr/>
        </p:nvSpPr>
        <p:spPr>
          <a:xfrm>
            <a:off x="5966624" y="3146591"/>
            <a:ext cx="2158934" cy="1121007"/>
          </a:xfrm>
          <a:prstGeom prst="cloudCallout">
            <a:avLst>
              <a:gd name="adj1" fmla="val 56898"/>
              <a:gd name="adj2" fmla="val 63160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My safety and Quality of life??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66" y="3351568"/>
            <a:ext cx="2873962" cy="17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hought Bubble: Cloud 8"/>
          <p:cNvSpPr/>
          <p:nvPr/>
        </p:nvSpPr>
        <p:spPr>
          <a:xfrm>
            <a:off x="9171713" y="2260556"/>
            <a:ext cx="2796209" cy="750759"/>
          </a:xfrm>
          <a:prstGeom prst="cloudCallout">
            <a:avLst>
              <a:gd name="adj1" fmla="val -27942"/>
              <a:gd name="adj2" fmla="val 10309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Financial independence??</a:t>
            </a:r>
          </a:p>
        </p:txBody>
      </p:sp>
      <p:sp>
        <p:nvSpPr>
          <p:cNvPr id="10" name="Thought Bubble: Cloud 9"/>
          <p:cNvSpPr/>
          <p:nvPr/>
        </p:nvSpPr>
        <p:spPr>
          <a:xfrm>
            <a:off x="7046091" y="2347956"/>
            <a:ext cx="2060151" cy="655482"/>
          </a:xfrm>
          <a:prstGeom prst="cloudCallout">
            <a:avLst>
              <a:gd name="adj1" fmla="val 22819"/>
              <a:gd name="adj2" fmla="val 18427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Social Life??</a:t>
            </a:r>
          </a:p>
        </p:txBody>
      </p:sp>
      <p:sp>
        <p:nvSpPr>
          <p:cNvPr id="11" name="Thought Bubble: Cloud 10"/>
          <p:cNvSpPr/>
          <p:nvPr/>
        </p:nvSpPr>
        <p:spPr>
          <a:xfrm>
            <a:off x="10235100" y="3265763"/>
            <a:ext cx="1841274" cy="565613"/>
          </a:xfrm>
          <a:prstGeom prst="cloudCallout">
            <a:avLst>
              <a:gd name="adj1" fmla="val -40266"/>
              <a:gd name="adj2" fmla="val 109359"/>
            </a:avLst>
          </a:prstGeom>
          <a:solidFill>
            <a:srgbClr val="8EEE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Health??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11418" y="1153942"/>
            <a:ext cx="5295022" cy="1290320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Area of interest: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Active ageing index(AAI) in Indians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AAI in Indians staying in India Vs AAI staying at abroad.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511418" y="2575344"/>
            <a:ext cx="5295022" cy="3578568"/>
          </a:xfrm>
          <a:prstGeom prst="roundRect">
            <a:avLst>
              <a:gd name="adj" fmla="val 846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Typical Questions </a:t>
            </a:r>
            <a:r>
              <a:rPr lang="en-US" sz="1400" b="1" dirty="0">
                <a:solidFill>
                  <a:schemeClr val="tx1"/>
                </a:solidFill>
              </a:rPr>
              <a:t>asked (Candid Mode)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According to you, When does one start to age? </a:t>
            </a:r>
          </a:p>
          <a:p>
            <a:pPr lvl="1"/>
            <a:endParaRPr lang="en-US" sz="1400" b="1" dirty="0">
              <a:solidFill>
                <a:schemeClr val="tx1"/>
              </a:solidFill>
            </a:endParaRP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Employment: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How did you  prepare for retirement?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How satisfied were you at work ?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What are the reasons that stop people from working as they get older? </a:t>
            </a:r>
          </a:p>
          <a:p>
            <a:pPr lvl="1"/>
            <a:endParaRPr lang="en-US" sz="1400" b="1" dirty="0">
              <a:solidFill>
                <a:schemeClr val="tx1"/>
              </a:solidFill>
            </a:endParaRP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Health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How do you  take care of your health 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How do you evaluate your physical performance, psychological well being and overall quality of personal and social life?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7046091" y="5200550"/>
            <a:ext cx="4337293" cy="45762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Insights into active ageing determinants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6328" y="1636776"/>
            <a:ext cx="38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Active Ageing Index ??</a:t>
            </a:r>
          </a:p>
        </p:txBody>
      </p:sp>
    </p:spTree>
    <p:extLst>
      <p:ext uri="{BB962C8B-B14F-4D97-AF65-F5344CB8AC3E}">
        <p14:creationId xmlns:p14="http://schemas.microsoft.com/office/powerpoint/2010/main" val="346117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81900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914" y="1047177"/>
            <a:ext cx="4594739" cy="430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Insights from the interview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418" y="405119"/>
            <a:ext cx="10058400" cy="350255"/>
          </a:xfrm>
        </p:spPr>
        <p:txBody>
          <a:bodyPr>
            <a:noAutofit/>
          </a:bodyPr>
          <a:lstStyle/>
          <a:p>
            <a:r>
              <a:rPr lang="en-US" sz="3200" dirty="0"/>
              <a:t>Survey Design						| </a:t>
            </a:r>
            <a:r>
              <a:rPr lang="en-US" sz="2000" dirty="0"/>
              <a:t>Drawing Board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6" t="4059" r="9855" b="3961"/>
          <a:stretch/>
        </p:blipFill>
        <p:spPr>
          <a:xfrm>
            <a:off x="3510965" y="1568156"/>
            <a:ext cx="4873268" cy="4018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peech Bubble: Rectangle with Corners Rounded 10"/>
          <p:cNvSpPr/>
          <p:nvPr/>
        </p:nvSpPr>
        <p:spPr>
          <a:xfrm>
            <a:off x="2449005" y="1623391"/>
            <a:ext cx="2272580" cy="363143"/>
          </a:xfrm>
          <a:prstGeom prst="wedgeRoundRectCallout">
            <a:avLst>
              <a:gd name="adj1" fmla="val 43268"/>
              <a:gd name="adj2" fmla="val 10182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of life/ Safety</a:t>
            </a:r>
          </a:p>
        </p:txBody>
      </p:sp>
      <p:sp>
        <p:nvSpPr>
          <p:cNvPr id="12" name="Speech Bubble: Rectangle with Corners Rounded 11"/>
          <p:cNvSpPr/>
          <p:nvPr/>
        </p:nvSpPr>
        <p:spPr>
          <a:xfrm>
            <a:off x="2478187" y="3431227"/>
            <a:ext cx="2214217" cy="505067"/>
          </a:xfrm>
          <a:prstGeom prst="wedgeRoundRectCallout">
            <a:avLst>
              <a:gd name="adj1" fmla="val 59487"/>
              <a:gd name="adj2" fmla="val 912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 independence</a:t>
            </a:r>
          </a:p>
        </p:txBody>
      </p:sp>
      <p:sp>
        <p:nvSpPr>
          <p:cNvPr id="13" name="Speech Bubble: Rectangle with Corners Rounded 12"/>
          <p:cNvSpPr/>
          <p:nvPr/>
        </p:nvSpPr>
        <p:spPr>
          <a:xfrm>
            <a:off x="7730097" y="1589645"/>
            <a:ext cx="2362083" cy="341135"/>
          </a:xfrm>
          <a:prstGeom prst="wedgeRoundRectCallout">
            <a:avLst>
              <a:gd name="adj1" fmla="val -46540"/>
              <a:gd name="adj2" fmla="val 11454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Life</a:t>
            </a:r>
          </a:p>
        </p:txBody>
      </p:sp>
      <p:sp>
        <p:nvSpPr>
          <p:cNvPr id="14" name="Speech Bubble: Rectangle with Corners Rounded 13"/>
          <p:cNvSpPr/>
          <p:nvPr/>
        </p:nvSpPr>
        <p:spPr>
          <a:xfrm>
            <a:off x="8569653" y="3941182"/>
            <a:ext cx="1841138" cy="416690"/>
          </a:xfrm>
          <a:prstGeom prst="wedgeRoundRectCallout">
            <a:avLst>
              <a:gd name="adj1" fmla="val -86328"/>
              <a:gd name="adj2" fmla="val 2032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530631" y="5641416"/>
            <a:ext cx="2608993" cy="45762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White Board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299" y="1930780"/>
            <a:ext cx="2864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“I have to lead the same quality of life as before” </a:t>
            </a:r>
            <a:endParaRPr lang="en-US" sz="1200" dirty="0"/>
          </a:p>
          <a:p>
            <a:r>
              <a:rPr lang="en-US" sz="1200" dirty="0"/>
              <a:t>             - Former Manager ,Citi bank</a:t>
            </a:r>
          </a:p>
          <a:p>
            <a:endParaRPr lang="en-US" sz="1400" dirty="0"/>
          </a:p>
          <a:p>
            <a:r>
              <a:rPr lang="en-US" sz="1400" dirty="0"/>
              <a:t>“My son will take care of me when I retire” </a:t>
            </a:r>
          </a:p>
          <a:p>
            <a:r>
              <a:rPr lang="en-US" sz="1400" dirty="0"/>
              <a:t>            </a:t>
            </a:r>
            <a:r>
              <a:rPr lang="en-US" sz="1200" dirty="0"/>
              <a:t>-  Former Librarian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60037" y="3936294"/>
            <a:ext cx="31622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“There is no age to retire till a</a:t>
            </a:r>
          </a:p>
          <a:p>
            <a:r>
              <a:rPr lang="en-US" sz="1400" dirty="0"/>
              <a:t>person is willing to work” and 65 is a very little age to retire” </a:t>
            </a:r>
          </a:p>
          <a:p>
            <a:r>
              <a:rPr lang="en-US" sz="1400" dirty="0"/>
              <a:t>             </a:t>
            </a:r>
            <a:r>
              <a:rPr lang="en-US" sz="1200" dirty="0"/>
              <a:t>– Former VP ,TATA STEEL</a:t>
            </a:r>
            <a:endParaRPr lang="en-US" sz="1050" dirty="0"/>
          </a:p>
          <a:p>
            <a:endParaRPr lang="en-US" sz="1400" dirty="0"/>
          </a:p>
          <a:p>
            <a:r>
              <a:rPr lang="en-US" sz="1400" dirty="0"/>
              <a:t>“I have saved money for my Second Innings” ,I will open my own business”</a:t>
            </a:r>
          </a:p>
          <a:p>
            <a:r>
              <a:rPr lang="en-US" sz="1400" dirty="0"/>
              <a:t>             </a:t>
            </a:r>
            <a:r>
              <a:rPr lang="en-US" sz="1200" dirty="0"/>
              <a:t>--  IT professional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8915431" y="1963052"/>
            <a:ext cx="318948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“I</a:t>
            </a:r>
            <a:r>
              <a:rPr lang="en-US" sz="1400" dirty="0"/>
              <a:t> would like to go back to my hometown and lead a meaningful life with family and friends.”</a:t>
            </a:r>
          </a:p>
          <a:p>
            <a:r>
              <a:rPr lang="en-US" sz="1400" dirty="0"/>
              <a:t>                 -- Army Officer</a:t>
            </a:r>
          </a:p>
          <a:p>
            <a:r>
              <a:rPr lang="en-US" sz="1400" dirty="0"/>
              <a:t>“I would like to strengthen my social network and contribute to social causes.”</a:t>
            </a:r>
          </a:p>
          <a:p>
            <a:r>
              <a:rPr lang="en-US" sz="1400" dirty="0"/>
              <a:t>                 --  Business Consultant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91601" y="4357872"/>
            <a:ext cx="24999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“You would  get old when you think you are old”. I feel fit, I exercise and stay stress free.</a:t>
            </a:r>
          </a:p>
          <a:p>
            <a:r>
              <a:rPr lang="en-US" sz="1400" dirty="0"/>
              <a:t>         --- Professor </a:t>
            </a:r>
          </a:p>
          <a:p>
            <a:r>
              <a:rPr lang="en-US" sz="1400" dirty="0"/>
              <a:t>“I have an health insurance to take care of my health in my old age.</a:t>
            </a:r>
          </a:p>
          <a:p>
            <a:r>
              <a:rPr lang="en-US" sz="1400" dirty="0"/>
              <a:t>         --- Taxi Driver </a:t>
            </a:r>
          </a:p>
        </p:txBody>
      </p:sp>
    </p:spTree>
    <p:extLst>
      <p:ext uri="{BB962C8B-B14F-4D97-AF65-F5344CB8AC3E}">
        <p14:creationId xmlns:p14="http://schemas.microsoft.com/office/powerpoint/2010/main" val="399512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/>
          <p:cNvSpPr/>
          <p:nvPr/>
        </p:nvSpPr>
        <p:spPr>
          <a:xfrm>
            <a:off x="4815596" y="3166896"/>
            <a:ext cx="2839173" cy="267834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418" y="405119"/>
            <a:ext cx="10058400" cy="350255"/>
          </a:xfrm>
        </p:spPr>
        <p:txBody>
          <a:bodyPr>
            <a:noAutofit/>
          </a:bodyPr>
          <a:lstStyle/>
          <a:p>
            <a:r>
              <a:rPr lang="en-US" sz="3200" dirty="0"/>
              <a:t>Survey Summary					| </a:t>
            </a:r>
            <a:r>
              <a:rPr lang="en-US" sz="2000" dirty="0"/>
              <a:t>Preliminary Analysis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1418" y="984738"/>
            <a:ext cx="1124712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1397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1B61177-A969-469C-9C44-62E6B12B9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803995"/>
              </p:ext>
            </p:extLst>
          </p:nvPr>
        </p:nvGraphicFramePr>
        <p:xfrm>
          <a:off x="1205595" y="1049826"/>
          <a:ext cx="4188040" cy="3136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: Rounded Corners 12"/>
          <p:cNvSpPr/>
          <p:nvPr/>
        </p:nvSpPr>
        <p:spPr>
          <a:xfrm>
            <a:off x="965494" y="4022790"/>
            <a:ext cx="4428140" cy="4576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Participating Age Groups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248CA89-F1B7-4D00-90D9-7B7006139B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662"/>
              </p:ext>
            </p:extLst>
          </p:nvPr>
        </p:nvGraphicFramePr>
        <p:xfrm>
          <a:off x="6602757" y="1049826"/>
          <a:ext cx="5155781" cy="3136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: Rounded Corners 17"/>
          <p:cNvSpPr/>
          <p:nvPr/>
        </p:nvSpPr>
        <p:spPr>
          <a:xfrm>
            <a:off x="7098701" y="4022791"/>
            <a:ext cx="4311422" cy="45762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Demographics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965494" y="4601682"/>
            <a:ext cx="4428140" cy="2143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91129" y="4880190"/>
            <a:ext cx="377686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[65 &gt; x &gt; 50] as our </a:t>
            </a:r>
            <a:r>
              <a:rPr lang="en-US" sz="1600" b="1" dirty="0"/>
              <a:t>Primary focus group 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[x &lt; 50] as our </a:t>
            </a:r>
          </a:p>
          <a:p>
            <a:r>
              <a:rPr lang="en-US" sz="1400" b="1" dirty="0"/>
              <a:t>     </a:t>
            </a:r>
            <a:r>
              <a:rPr lang="en-US" sz="1600" b="1" dirty="0"/>
              <a:t>Secondary focus group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[x &gt; 65] as our </a:t>
            </a:r>
            <a:r>
              <a:rPr lang="en-US" sz="1600" b="1" dirty="0"/>
              <a:t>Special Interest Group</a:t>
            </a:r>
            <a:endParaRPr lang="en-US" sz="1400" b="1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102893" y="4601682"/>
            <a:ext cx="4307229" cy="2143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00329" y="4895580"/>
            <a:ext cx="37768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69.3% </a:t>
            </a:r>
            <a:r>
              <a:rPr lang="en-US" sz="1400" dirty="0"/>
              <a:t>respondents from India are considered as the primary group response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Rest </a:t>
            </a:r>
            <a:r>
              <a:rPr lang="en-US" b="1" dirty="0"/>
              <a:t>30.7% </a:t>
            </a:r>
            <a:r>
              <a:rPr lang="en-US" sz="1400" dirty="0"/>
              <a:t>responses from non resident Indians are a mark of satisfaction and AAI abroad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02499" y="4025276"/>
            <a:ext cx="13962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91</a:t>
            </a:r>
            <a:r>
              <a:rPr lang="en-US" sz="1400" dirty="0"/>
              <a:t>  Valid Responses Across</a:t>
            </a:r>
          </a:p>
          <a:p>
            <a:endParaRPr lang="en-US" sz="1400" b="1" dirty="0"/>
          </a:p>
          <a:p>
            <a:r>
              <a:rPr lang="en-US" sz="2800" b="1" dirty="0"/>
              <a:t>5</a:t>
            </a:r>
            <a:r>
              <a:rPr lang="en-US" sz="1400" b="1" dirty="0"/>
              <a:t> Countries </a:t>
            </a:r>
          </a:p>
        </p:txBody>
      </p:sp>
    </p:spTree>
    <p:extLst>
      <p:ext uri="{BB962C8B-B14F-4D97-AF65-F5344CB8AC3E}">
        <p14:creationId xmlns:p14="http://schemas.microsoft.com/office/powerpoint/2010/main" val="2975818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2816</TotalTime>
  <Words>1771</Words>
  <Application>Microsoft Office PowerPoint</Application>
  <PresentationFormat>Widescreen</PresentationFormat>
  <Paragraphs>381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Active Ageing</vt:lpstr>
      <vt:lpstr>PowerPoint Presentation</vt:lpstr>
      <vt:lpstr>Introduction</vt:lpstr>
      <vt:lpstr>Design Challenges       | Sneak Peek</vt:lpstr>
      <vt:lpstr>Research        | Focus AGE Groups</vt:lpstr>
      <vt:lpstr>Interviews        | Prologue</vt:lpstr>
      <vt:lpstr>Survey</vt:lpstr>
      <vt:lpstr>Survey Design      | Drawing Board</vt:lpstr>
      <vt:lpstr>Survey Summary     | Preliminary Analysis</vt:lpstr>
      <vt:lpstr>Survey Findings      | Living Life as it comes</vt:lpstr>
      <vt:lpstr>Living Preference      | Survey Findings</vt:lpstr>
      <vt:lpstr>Social Inclinations      | Survey Findings</vt:lpstr>
      <vt:lpstr>PowerPoint Presentation</vt:lpstr>
      <vt:lpstr>PowerPoint Presentation</vt:lpstr>
      <vt:lpstr>Financial Stability         | Survey Findings</vt:lpstr>
      <vt:lpstr>Then Why Quit?              | Survey Findings</vt:lpstr>
      <vt:lpstr>Health Care and lifestyle              | Survey Findings</vt:lpstr>
      <vt:lpstr>Expectation Vs Reality             | Survey Findings</vt:lpstr>
      <vt:lpstr>Technical adeptness      | Survey Findings</vt:lpstr>
      <vt:lpstr>Active ageing index</vt:lpstr>
      <vt:lpstr>PowerPoint Presentation</vt:lpstr>
      <vt:lpstr>PowerPoint Presentation</vt:lpstr>
      <vt:lpstr>PowerPoint Presentation</vt:lpstr>
      <vt:lpstr>Persona</vt:lpstr>
      <vt:lpstr>PowerPoint Presentation</vt:lpstr>
      <vt:lpstr>PowerPoint Presentation</vt:lpstr>
      <vt:lpstr>Prototype</vt:lpstr>
      <vt:lpstr>PowerPoint Presentation</vt:lpstr>
      <vt:lpstr>Active Need based Interventions Prototype</vt:lpstr>
      <vt:lpstr>Active Need based Interventions Prototype</vt:lpstr>
      <vt:lpstr>Conclusion</vt:lpstr>
      <vt:lpstr>Critical evaluation of the methodology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Ageng</dc:title>
  <dc:creator>Rohit Pattnaik</dc:creator>
  <cp:lastModifiedBy>Pranav Agarwal</cp:lastModifiedBy>
  <cp:revision>180</cp:revision>
  <dcterms:created xsi:type="dcterms:W3CDTF">2017-03-01T07:57:45Z</dcterms:created>
  <dcterms:modified xsi:type="dcterms:W3CDTF">2017-03-07T06:15:18Z</dcterms:modified>
</cp:coreProperties>
</file>