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slideLayouts/_rels/slideLayout52.xml.rels" ContentType="application/vnd.openxmlformats-package.relationships+xml"/>
  <Override PartName="/ppt/slideLayouts/_rels/slideLayout14.xml.rels" ContentType="application/vnd.openxmlformats-package.relationships+xml"/>
  <Override PartName="/ppt/slideLayouts/_rels/slideLayout30.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31.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32.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2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7.xml.rels" ContentType="application/vnd.openxmlformats-package.relationships+xml"/>
  <Override PartName="/ppt/slideLayouts/_rels/slideLayout54.xml.rels" ContentType="application/vnd.openxmlformats-package.relationships+xml"/>
  <Override PartName="/ppt/slideLayouts/_rels/slideLayout12.xml.rels" ContentType="application/vnd.openxmlformats-package.relationships+xml"/>
  <Override PartName="/ppt/slideLayouts/_rels/slideLayout29.xml.rels" ContentType="application/vnd.openxmlformats-package.relationships+xml"/>
  <Override PartName="/ppt/slideLayouts/_rels/slideLayout33.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8.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6.xml.rels" ContentType="application/vnd.openxmlformats-package.relationships+xml"/>
  <Override PartName="/ppt/slideLayouts/_rels/slideLayout53.xml.rels" ContentType="application/vnd.openxmlformats-package.relationships+xml"/>
  <Override PartName="/ppt/slideLayouts/slideLayout56.xml" ContentType="application/vnd.openxmlformats-officedocument.presentationml.slideLayout+xml"/>
  <Override PartName="/ppt/slideLayouts/slideLayout13.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29.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59.xml" ContentType="application/vnd.openxmlformats-officedocument.presentationml.slideLayout+xml"/>
  <Override PartName="/ppt/slideLayouts/slideLayout22.xml" ContentType="application/vnd.openxmlformats-officedocument.presentationml.slideLayout+xml"/>
  <Override PartName="/ppt/slideLayouts/slideLayout28.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23.xml" ContentType="application/vnd.openxmlformats-officedocument.presentationml.slideLayout+xml"/>
  <Override PartName="/ppt/slideLayouts/slideLayout60.xml" ContentType="application/vnd.openxmlformats-officedocument.presentationml.slideLayout+xml"/>
  <Override PartName="/ppt/slideLayouts/slideLayout18.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slideLayouts/slideLayout6.xml" ContentType="application/vnd.openxmlformats-officedocument.presentationml.slideLayout+xml"/>
  <Override PartName="/ppt/slideLayouts/slideLayout44.xml" ContentType="application/vnd.openxmlformats-officedocument.presentationml.slideLayout+xml"/>
  <Override PartName="/ppt/slideLayouts/slideLayout7.xml" ContentType="application/vnd.openxmlformats-officedocument.presentationml.slideLayout+xml"/>
  <Override PartName="/ppt/slideLayouts/slideLayout45.xml" ContentType="application/vnd.openxmlformats-officedocument.presentationml.slideLayout+xml"/>
  <Override PartName="/ppt/slideLayouts/slideLayout8.xml" ContentType="application/vnd.openxmlformats-officedocument.presentationml.slideLayout+xml"/>
  <Override PartName="/ppt/slideLayouts/slideLayout46.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48"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713160" y="539640"/>
            <a:ext cx="4447080" cy="44200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4"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5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1"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4"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5"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69"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2"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6"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77"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2"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6"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87"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713160" y="539640"/>
            <a:ext cx="4447080" cy="44200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93"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9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97"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0"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1"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3"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6"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09"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1"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2"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3"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4"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16"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2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2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713160" y="539640"/>
            <a:ext cx="4447080" cy="44200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0"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3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32"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3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36"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8"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39"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0"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2"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3"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45"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6"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7"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8"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50"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1"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2"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3"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4"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55"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9"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0"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2"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4"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65"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6"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7" name="PlaceHolder 1"/>
          <p:cNvSpPr>
            <a:spLocks noGrp="1"/>
          </p:cNvSpPr>
          <p:nvPr>
            <p:ph type="subTitle"/>
          </p:nvPr>
        </p:nvSpPr>
        <p:spPr>
          <a:xfrm>
            <a:off x="713160" y="539640"/>
            <a:ext cx="4447080" cy="44200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9"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7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71"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74"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75"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7"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7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79"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1" name="PlaceHolder 2"/>
          <p:cNvSpPr>
            <a:spLocks noGrp="1"/>
          </p:cNvSpPr>
          <p:nvPr>
            <p:ph/>
          </p:nvPr>
        </p:nvSpPr>
        <p:spPr>
          <a:xfrm>
            <a:off x="457200" y="1203480"/>
            <a:ext cx="822924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82" name="PlaceHolder 3"/>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4"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85"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86"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87" name="PlaceHolder 5"/>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713160" y="539640"/>
            <a:ext cx="4447080" cy="4420080"/>
          </a:xfrm>
          <a:prstGeom prst="rect">
            <a:avLst/>
          </a:prstGeom>
          <a:noFill/>
          <a:ln w="0">
            <a:noFill/>
          </a:ln>
        </p:spPr>
        <p:txBody>
          <a:bodyPr lIns="0" rIns="0" tIns="0" bIns="0" anchor="ctr">
            <a:noAutofit/>
          </a:bodyPr>
          <a:p>
            <a:pPr algn="ctr">
              <a:buNone/>
            </a:pP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89" name="PlaceHolder 2"/>
          <p:cNvSpPr>
            <a:spLocks noGrp="1"/>
          </p:cNvSpPr>
          <p:nvPr>
            <p:ph/>
          </p:nvPr>
        </p:nvSpPr>
        <p:spPr>
          <a:xfrm>
            <a:off x="45720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0" name="PlaceHolder 3"/>
          <p:cNvSpPr>
            <a:spLocks noGrp="1"/>
          </p:cNvSpPr>
          <p:nvPr>
            <p:ph/>
          </p:nvPr>
        </p:nvSpPr>
        <p:spPr>
          <a:xfrm>
            <a:off x="323964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1" name="PlaceHolder 4"/>
          <p:cNvSpPr>
            <a:spLocks noGrp="1"/>
          </p:cNvSpPr>
          <p:nvPr>
            <p:ph/>
          </p:nvPr>
        </p:nvSpPr>
        <p:spPr>
          <a:xfrm>
            <a:off x="6022080" y="120348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2" name="PlaceHolder 5"/>
          <p:cNvSpPr>
            <a:spLocks noGrp="1"/>
          </p:cNvSpPr>
          <p:nvPr>
            <p:ph/>
          </p:nvPr>
        </p:nvSpPr>
        <p:spPr>
          <a:xfrm>
            <a:off x="45720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3" name="PlaceHolder 6"/>
          <p:cNvSpPr>
            <a:spLocks noGrp="1"/>
          </p:cNvSpPr>
          <p:nvPr>
            <p:ph/>
          </p:nvPr>
        </p:nvSpPr>
        <p:spPr>
          <a:xfrm>
            <a:off x="323964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4" name="PlaceHolder 7"/>
          <p:cNvSpPr>
            <a:spLocks noGrp="1"/>
          </p:cNvSpPr>
          <p:nvPr>
            <p:ph/>
          </p:nvPr>
        </p:nvSpPr>
        <p:spPr>
          <a:xfrm>
            <a:off x="6022080" y="2761920"/>
            <a:ext cx="26496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rIns="0" tIns="0" bIns="0" anchor="t">
            <a:normAutofit/>
          </a:bodyPr>
          <a:p>
            <a:endParaRPr b="0" lang="en-IN" sz="3200" spc="-1" strike="noStrike">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rIns="0" tIns="0" bIns="0" anchor="t">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ee7"/>
        </a:solidFill>
      </p:bgPr>
    </p:bg>
    <p:spTree>
      <p:nvGrpSpPr>
        <p:cNvPr id="1" name=""/>
        <p:cNvGrpSpPr/>
        <p:nvPr/>
      </p:nvGrpSpPr>
      <p:grpSpPr>
        <a:xfrm>
          <a:off x="0" y="0"/>
          <a:ext cx="0" cy="0"/>
          <a:chOff x="0" y="0"/>
          <a:chExt cx="0" cy="0"/>
        </a:xfrm>
      </p:grpSpPr>
      <p:sp>
        <p:nvSpPr>
          <p:cNvPr id="0" name="Google Shape;9;p2"/>
          <p:cNvSpPr/>
          <p:nvPr/>
        </p:nvSpPr>
        <p:spPr>
          <a:xfrm flipH="1" rot="10800000">
            <a:off x="118440" y="120240"/>
            <a:ext cx="8907120" cy="4730760"/>
          </a:xfrm>
          <a:prstGeom prst="roundRect">
            <a:avLst>
              <a:gd name="adj" fmla="val 1779"/>
            </a:avLst>
          </a:prstGeom>
          <a:solidFill>
            <a:schemeClr val="dk1"/>
          </a:solidFill>
          <a:ln w="0">
            <a:noFill/>
          </a:ln>
        </p:spPr>
        <p:style>
          <a:lnRef idx="0"/>
          <a:fillRef idx="0"/>
          <a:effectRef idx="0"/>
          <a:fontRef idx="minor"/>
        </p:style>
      </p:sp>
      <p:sp>
        <p:nvSpPr>
          <p:cNvPr id="1"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r>
              <a:rPr b="0" lang="en-IN" sz="1800" spc="-1" strike="noStrike">
                <a:latin typeface="Arial"/>
              </a:rPr>
              <a:t>Click to edit the title text </a:t>
            </a:r>
            <a:r>
              <a:rPr b="0" lang="en-IN" sz="1800" spc="-1" strike="noStrike">
                <a:latin typeface="Arial"/>
              </a:rPr>
              <a:t>format</a:t>
            </a:r>
            <a:endParaRPr b="0" lang="en-IN" sz="1800" spc="-1" strike="noStrike">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39" name="Google Shape;73;p15"/>
          <p:cNvSpPr/>
          <p:nvPr/>
        </p:nvSpPr>
        <p:spPr>
          <a:xfrm flipH="1" rot="10800000">
            <a:off x="118440" y="120240"/>
            <a:ext cx="8907120" cy="4730760"/>
          </a:xfrm>
          <a:prstGeom prst="roundRect">
            <a:avLst>
              <a:gd name="adj" fmla="val 1779"/>
            </a:avLst>
          </a:prstGeom>
          <a:solidFill>
            <a:schemeClr val="lt1"/>
          </a:solidFill>
          <a:ln w="0">
            <a:noFill/>
          </a:ln>
        </p:spPr>
        <p:style>
          <a:lnRef idx="0"/>
          <a:fillRef idx="0"/>
          <a:effectRef idx="0"/>
          <a:fontRef idx="minor"/>
        </p:style>
      </p:sp>
      <p:sp>
        <p:nvSpPr>
          <p:cNvPr id="4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a:t>
            </a:r>
            <a:r>
              <a:rPr b="0" lang="en-IN" sz="4400" spc="-1" strike="noStrike">
                <a:latin typeface="Arial"/>
              </a:rPr>
              <a:t>edit the </a:t>
            </a:r>
            <a:r>
              <a:rPr b="0" lang="en-IN" sz="4400" spc="-1" strike="noStrike">
                <a:latin typeface="Arial"/>
              </a:rPr>
              <a:t>title text </a:t>
            </a:r>
            <a:r>
              <a:rPr b="0" lang="en-IN" sz="4400" spc="-1" strike="noStrike">
                <a:latin typeface="Arial"/>
              </a:rPr>
              <a:t>format</a:t>
            </a:r>
            <a:endParaRPr b="0" lang="en-IN" sz="4400" spc="-1" strike="noStrike">
              <a:latin typeface="Arial"/>
            </a:endParaRPr>
          </a:p>
        </p:txBody>
      </p:sp>
      <p:sp>
        <p:nvSpPr>
          <p:cNvPr id="4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a:t>
            </a:r>
            <a:r>
              <a:rPr b="0" lang="en-IN" sz="3200" spc="-1" strike="noStrike">
                <a:latin typeface="Arial"/>
              </a:rPr>
              <a:t>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a:t>
            </a:r>
            <a:r>
              <a:rPr b="0" lang="en-IN" sz="2000" spc="-1" strike="noStrike">
                <a:latin typeface="Arial"/>
              </a:rPr>
              <a:t>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ee7"/>
        </a:solidFill>
      </p:bgPr>
    </p:bg>
    <p:spTree>
      <p:nvGrpSpPr>
        <p:cNvPr id="1" name=""/>
        <p:cNvGrpSpPr/>
        <p:nvPr/>
      </p:nvGrpSpPr>
      <p:grpSpPr>
        <a:xfrm>
          <a:off x="0" y="0"/>
          <a:ext cx="0" cy="0"/>
          <a:chOff x="0" y="0"/>
          <a:chExt cx="0" cy="0"/>
        </a:xfrm>
      </p:grpSpPr>
      <p:sp>
        <p:nvSpPr>
          <p:cNvPr id="78" name="Google Shape;13;p3"/>
          <p:cNvSpPr/>
          <p:nvPr/>
        </p:nvSpPr>
        <p:spPr>
          <a:xfrm flipH="1" rot="10800000">
            <a:off x="118440" y="120240"/>
            <a:ext cx="8907120" cy="4730760"/>
          </a:xfrm>
          <a:prstGeom prst="roundRect">
            <a:avLst>
              <a:gd name="adj" fmla="val 1779"/>
            </a:avLst>
          </a:prstGeom>
          <a:solidFill>
            <a:schemeClr val="dk1"/>
          </a:solidFill>
          <a:ln w="0">
            <a:noFill/>
          </a:ln>
        </p:spPr>
        <p:style>
          <a:lnRef idx="0"/>
          <a:fillRef idx="0"/>
          <a:effectRef idx="0"/>
          <a:fontRef idx="minor"/>
        </p:style>
      </p:sp>
      <p:sp>
        <p:nvSpPr>
          <p:cNvPr id="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a:t>
            </a:r>
            <a:r>
              <a:rPr b="0" lang="en-IN" sz="4400" spc="-1" strike="noStrike">
                <a:latin typeface="Arial"/>
              </a:rPr>
              <a:t>edit the </a:t>
            </a:r>
            <a:r>
              <a:rPr b="0" lang="en-IN" sz="4400" spc="-1" strike="noStrike">
                <a:latin typeface="Arial"/>
              </a:rPr>
              <a:t>title text </a:t>
            </a:r>
            <a:r>
              <a:rPr b="0" lang="en-IN" sz="4400" spc="-1" strike="noStrike">
                <a:latin typeface="Arial"/>
              </a:rPr>
              <a:t>format</a:t>
            </a:r>
            <a:endParaRPr b="0" lang="en-IN" sz="4400" spc="-1" strike="noStrike">
              <a:latin typeface="Arial"/>
            </a:endParaRPr>
          </a:p>
        </p:txBody>
      </p:sp>
      <p:sp>
        <p:nvSpPr>
          <p:cNvPr id="8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17" name="Google Shape;68;p14"/>
          <p:cNvSpPr/>
          <p:nvPr/>
        </p:nvSpPr>
        <p:spPr>
          <a:xfrm flipH="1" rot="10800000">
            <a:off x="118440" y="120240"/>
            <a:ext cx="8907120" cy="4730760"/>
          </a:xfrm>
          <a:prstGeom prst="roundRect">
            <a:avLst>
              <a:gd name="adj" fmla="val 1779"/>
            </a:avLst>
          </a:prstGeom>
          <a:solidFill>
            <a:schemeClr val="lt1"/>
          </a:solidFill>
          <a:ln w="0">
            <a:noFill/>
          </a:ln>
        </p:spPr>
        <p:style>
          <a:lnRef idx="0"/>
          <a:fillRef idx="0"/>
          <a:effectRef idx="0"/>
          <a:fontRef idx="minor"/>
        </p:style>
      </p:sp>
      <p:sp>
        <p:nvSpPr>
          <p:cNvPr id="1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algn="ctr">
              <a:buNone/>
            </a:pPr>
            <a:r>
              <a:rPr b="0" lang="en-IN" sz="4400" spc="-1" strike="noStrike">
                <a:latin typeface="Arial"/>
              </a:rPr>
              <a:t>Click to </a:t>
            </a:r>
            <a:r>
              <a:rPr b="0" lang="en-IN" sz="4400" spc="-1" strike="noStrike">
                <a:latin typeface="Arial"/>
              </a:rPr>
              <a:t>edit the </a:t>
            </a:r>
            <a:r>
              <a:rPr b="0" lang="en-IN" sz="4400" spc="-1" strike="noStrike">
                <a:latin typeface="Arial"/>
              </a:rPr>
              <a:t>title text </a:t>
            </a:r>
            <a:r>
              <a:rPr b="0" lang="en-IN" sz="4400" spc="-1" strike="noStrike">
                <a:latin typeface="Arial"/>
              </a:rPr>
              <a:t>format</a:t>
            </a:r>
            <a:endParaRPr b="0" lang="en-IN" sz="4400" spc="-1" strike="noStrike">
              <a:latin typeface="Arial"/>
            </a:endParaRPr>
          </a:p>
        </p:txBody>
      </p:sp>
      <p:sp>
        <p:nvSpPr>
          <p:cNvPr id="11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ffffff"/>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ffffff"/>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ffffff"/>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ffffff"/>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ffffff"/>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ffffff"/>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feee7"/>
        </a:solidFill>
      </p:bgPr>
    </p:bg>
    <p:spTree>
      <p:nvGrpSpPr>
        <p:cNvPr id="1" name=""/>
        <p:cNvGrpSpPr/>
        <p:nvPr/>
      </p:nvGrpSpPr>
      <p:grpSpPr>
        <a:xfrm>
          <a:off x="0" y="0"/>
          <a:ext cx="0" cy="0"/>
          <a:chOff x="0" y="0"/>
          <a:chExt cx="0" cy="0"/>
        </a:xfrm>
      </p:grpSpPr>
      <p:sp>
        <p:nvSpPr>
          <p:cNvPr id="156" name="Google Shape;9;p2"/>
          <p:cNvSpPr/>
          <p:nvPr/>
        </p:nvSpPr>
        <p:spPr>
          <a:xfrm flipH="1" rot="10800000">
            <a:off x="118440" y="120240"/>
            <a:ext cx="8907120" cy="4730760"/>
          </a:xfrm>
          <a:prstGeom prst="roundRect">
            <a:avLst>
              <a:gd name="adj" fmla="val 1779"/>
            </a:avLst>
          </a:prstGeom>
          <a:solidFill>
            <a:schemeClr val="dk1"/>
          </a:solidFill>
          <a:ln w="0">
            <a:noFill/>
          </a:ln>
        </p:spPr>
        <p:style>
          <a:lnRef idx="0"/>
          <a:fillRef idx="0"/>
          <a:effectRef idx="0"/>
          <a:fontRef idx="minor"/>
        </p:style>
      </p:sp>
      <p:sp>
        <p:nvSpPr>
          <p:cNvPr id="157" name="PlaceHolder 1"/>
          <p:cNvSpPr>
            <a:spLocks noGrp="1"/>
          </p:cNvSpPr>
          <p:nvPr>
            <p:ph type="title"/>
          </p:nvPr>
        </p:nvSpPr>
        <p:spPr>
          <a:xfrm>
            <a:off x="713160" y="539640"/>
            <a:ext cx="4447080" cy="953280"/>
          </a:xfrm>
          <a:prstGeom prst="rect">
            <a:avLst/>
          </a:prstGeom>
          <a:noFill/>
          <a:ln w="0">
            <a:noFill/>
          </a:ln>
        </p:spPr>
        <p:txBody>
          <a:bodyPr lIns="0" rIns="0" tIns="0" bIns="0" anchor="ctr">
            <a:noAutofit/>
          </a:bodyPr>
          <a:p>
            <a:r>
              <a:rPr b="0" lang="en-IN" sz="1800" spc="-1" strike="noStrike">
                <a:latin typeface="Arial"/>
              </a:rPr>
              <a:t>Click to edit the title text </a:t>
            </a:r>
            <a:r>
              <a:rPr b="0" lang="en-IN" sz="1800" spc="-1" strike="noStrike">
                <a:latin typeface="Arial"/>
              </a:rPr>
              <a:t>format</a:t>
            </a:r>
            <a:endParaRPr b="0" lang="en-IN" sz="1800" spc="-1" strike="noStrike">
              <a:latin typeface="Arial"/>
            </a:endParaRPr>
          </a:p>
        </p:txBody>
      </p:sp>
      <p:sp>
        <p:nvSpPr>
          <p:cNvPr id="15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714240" y="1066680"/>
            <a:ext cx="5409000" cy="1665720"/>
          </a:xfrm>
          <a:prstGeom prst="rect">
            <a:avLst/>
          </a:prstGeom>
          <a:noFill/>
          <a:ln w="0">
            <a:noFill/>
          </a:ln>
        </p:spPr>
        <p:txBody>
          <a:bodyPr lIns="0" rIns="0" tIns="91440" bIns="91440" anchor="b">
            <a:normAutofit fontScale="61000"/>
          </a:bodyPr>
          <a:p>
            <a:pPr>
              <a:lnSpc>
                <a:spcPct val="100000"/>
              </a:lnSpc>
              <a:buNone/>
              <a:tabLst>
                <a:tab algn="l" pos="0"/>
              </a:tabLst>
            </a:pPr>
            <a:r>
              <a:rPr b="0" lang="en" sz="6000" spc="-1" strike="noStrike">
                <a:solidFill>
                  <a:srgbClr val="efeee7"/>
                </a:solidFill>
                <a:latin typeface="Inter Medium"/>
                <a:ea typeface="Inter Medium"/>
              </a:rPr>
              <a:t>Smart </a:t>
            </a:r>
            <a:r>
              <a:rPr b="0" lang="en" sz="6000" spc="-1" strike="noStrike">
                <a:solidFill>
                  <a:srgbClr val="efeee7"/>
                </a:solidFill>
                <a:latin typeface="Inter Medium"/>
                <a:ea typeface="Inter Medium"/>
              </a:rPr>
              <a:t>Contact </a:t>
            </a:r>
            <a:r>
              <a:rPr b="0" lang="en" sz="6000" spc="-1" strike="noStrike">
                <a:solidFill>
                  <a:srgbClr val="efeee7"/>
                </a:solidFill>
                <a:latin typeface="Inter Medium"/>
                <a:ea typeface="Inter Medium"/>
              </a:rPr>
              <a:t>Manag</a:t>
            </a:r>
            <a:r>
              <a:rPr b="0" lang="en" sz="6000" spc="-1" strike="noStrike">
                <a:solidFill>
                  <a:srgbClr val="efeee7"/>
                </a:solidFill>
                <a:latin typeface="Inter Medium"/>
                <a:ea typeface="Inter Medium"/>
              </a:rPr>
              <a:t>er </a:t>
            </a:r>
            <a:br/>
            <a:endParaRPr b="0" lang="en-IN" sz="6000" spc="-1" strike="noStrike">
              <a:latin typeface="Arial"/>
            </a:endParaRPr>
          </a:p>
        </p:txBody>
      </p:sp>
      <p:sp>
        <p:nvSpPr>
          <p:cNvPr id="196" name="PlaceHolder 2"/>
          <p:cNvSpPr>
            <a:spLocks noGrp="1"/>
          </p:cNvSpPr>
          <p:nvPr>
            <p:ph type="subTitle"/>
          </p:nvPr>
        </p:nvSpPr>
        <p:spPr>
          <a:xfrm>
            <a:off x="714240" y="3390840"/>
            <a:ext cx="6352200" cy="427680"/>
          </a:xfrm>
          <a:prstGeom prst="rect">
            <a:avLst/>
          </a:prstGeom>
          <a:noFill/>
          <a:ln w="0">
            <a:noFill/>
          </a:ln>
        </p:spPr>
        <p:txBody>
          <a:bodyPr lIns="0" rIns="0" tIns="91440" bIns="91440" anchor="t">
            <a:normAutofit fontScale="63000"/>
          </a:bodyPr>
          <a:p>
            <a:pPr>
              <a:lnSpc>
                <a:spcPct val="100000"/>
              </a:lnSpc>
              <a:buNone/>
              <a:tabLst>
                <a:tab algn="l" pos="0"/>
              </a:tabLst>
            </a:pPr>
            <a:r>
              <a:rPr b="0" lang="en" sz="1600" spc="-1" strike="noStrike">
                <a:solidFill>
                  <a:srgbClr val="efeee7"/>
                </a:solidFill>
                <a:latin typeface="Roboto"/>
                <a:ea typeface="Roboto"/>
              </a:rPr>
              <a:t>A Smart Contact Manager by </a:t>
            </a:r>
            <a:r>
              <a:rPr b="0" lang="en" sz="1600" spc="-1" strike="noStrike">
                <a:solidFill>
                  <a:srgbClr val="efeee7"/>
                </a:solidFill>
                <a:latin typeface="Roboto"/>
                <a:ea typeface="Roboto"/>
              </a:rPr>
              <a:t>Abhilasha Choudhary, </a:t>
            </a:r>
            <a:r>
              <a:rPr b="0" lang="en" sz="1600" spc="-1" strike="noStrike">
                <a:solidFill>
                  <a:srgbClr val="efeee7"/>
                </a:solidFill>
                <a:latin typeface="Roboto"/>
                <a:ea typeface="Roboto"/>
              </a:rPr>
              <a:t>MTech Cyber Security, </a:t>
            </a:r>
            <a:r>
              <a:rPr b="0" lang="en" sz="1600" spc="-1" strike="noStrike">
                <a:solidFill>
                  <a:srgbClr val="efeee7"/>
                </a:solidFill>
                <a:latin typeface="Roboto"/>
                <a:ea typeface="Roboto"/>
              </a:rPr>
              <a:t>Guided by Dr. Nilay Mistry</a:t>
            </a:r>
            <a:endParaRPr b="0" lang="en-IN" sz="1600" spc="-1" strike="noStrike">
              <a:latin typeface="Arial"/>
            </a:endParaRPr>
          </a:p>
        </p:txBody>
      </p:sp>
      <p:sp>
        <p:nvSpPr>
          <p:cNvPr id="197" name="Google Shape;139;p28"/>
          <p:cNvSpPr/>
          <p:nvPr/>
        </p:nvSpPr>
        <p:spPr>
          <a:xfrm>
            <a:off x="1343160" y="4848120"/>
            <a:ext cx="1227600" cy="4262760"/>
          </a:xfrm>
          <a:prstGeom prst="rect">
            <a:avLst/>
          </a:prstGeom>
          <a:noFill/>
          <a:ln w="0">
            <a:noFill/>
          </a:ln>
        </p:spPr>
        <p:style>
          <a:lnRef idx="0"/>
          <a:fillRef idx="0"/>
          <a:effectRef idx="0"/>
          <a:fontRef idx="minor"/>
        </p:style>
        <p:txBody>
          <a:bodyPr lIns="870823080" rIns="870823080" tIns="1065960" bIns="1065960" anchor="t">
            <a:spAutoFit/>
          </a:bodyPr>
          <a:p>
            <a:pPr>
              <a:lnSpc>
                <a:spcPct val="100000"/>
              </a:lnSpc>
              <a:buNone/>
              <a:tabLst>
                <a:tab algn="l" pos="0"/>
              </a:tabLst>
            </a:pPr>
            <a:r>
              <a:rPr b="0" lang="en" sz="700" spc="-1" strike="noStrike">
                <a:solidFill>
                  <a:srgbClr val="000000"/>
                </a:solidFill>
                <a:latin typeface="Arial"/>
                <a:ea typeface="DejaVu Sans"/>
              </a:rPr>
              <a:t>Feature Name/Product</a:t>
            </a:r>
            <a:endParaRPr b="0" lang="en-IN" sz="700" spc="-1" strike="noStrike">
              <a:latin typeface="Arial"/>
            </a:endParaRPr>
          </a:p>
        </p:txBody>
      </p:sp>
      <p:sp>
        <p:nvSpPr>
          <p:cNvPr id="198" name="Google Shape;140;p28"/>
          <p:cNvSpPr/>
          <p:nvPr/>
        </p:nvSpPr>
        <p:spPr>
          <a:xfrm>
            <a:off x="114480" y="4848120"/>
            <a:ext cx="1227600" cy="2131560"/>
          </a:xfrm>
          <a:prstGeom prst="rect">
            <a:avLst/>
          </a:prstGeom>
          <a:noFill/>
          <a:ln w="0">
            <a:noFill/>
          </a:ln>
        </p:spPr>
        <p:style>
          <a:lnRef idx="0"/>
          <a:fillRef idx="0"/>
          <a:effectRef idx="0"/>
          <a:fontRef idx="minor"/>
        </p:style>
        <p:txBody>
          <a:bodyPr lIns="870823080" rIns="870823080" tIns="533160" bIns="533160" anchor="t">
            <a:spAutoFit/>
          </a:bodyPr>
          <a:p>
            <a:pPr>
              <a:lnSpc>
                <a:spcPct val="100000"/>
              </a:lnSpc>
              <a:buNone/>
              <a:tabLst>
                <a:tab algn="l" pos="0"/>
              </a:tabLst>
            </a:pPr>
            <a:r>
              <a:rPr b="0" lang="en" sz="700" spc="-1" strike="noStrike">
                <a:solidFill>
                  <a:srgbClr val="000000"/>
                </a:solidFill>
                <a:latin typeface="Arial"/>
                <a:ea typeface="DejaVu Sans"/>
              </a:rPr>
              <a:t>DD/MM/YYYY</a:t>
            </a:r>
            <a:endParaRPr b="0" lang="en-IN" sz="700" spc="-1" strike="noStrike">
              <a:latin typeface="Arial"/>
            </a:endParaRPr>
          </a:p>
        </p:txBody>
      </p:sp>
      <p:sp>
        <p:nvSpPr>
          <p:cNvPr id="199" name="Google Shape;141;p28"/>
          <p:cNvSpPr/>
          <p:nvPr/>
        </p:nvSpPr>
        <p:spPr>
          <a:xfrm>
            <a:off x="7800840" y="4848120"/>
            <a:ext cx="1227600" cy="3623400"/>
          </a:xfrm>
          <a:prstGeom prst="rect">
            <a:avLst/>
          </a:prstGeom>
          <a:noFill/>
          <a:ln w="0">
            <a:noFill/>
          </a:ln>
        </p:spPr>
        <p:style>
          <a:lnRef idx="0"/>
          <a:fillRef idx="0"/>
          <a:effectRef idx="0"/>
          <a:fontRef idx="minor"/>
        </p:style>
        <p:txBody>
          <a:bodyPr lIns="870823080" rIns="870823080" tIns="906120" bIns="906120" anchor="t">
            <a:spAutoFit/>
          </a:bodyPr>
          <a:p>
            <a:pPr algn="r">
              <a:lnSpc>
                <a:spcPct val="100000"/>
              </a:lnSpc>
              <a:buNone/>
              <a:tabLst>
                <a:tab algn="l" pos="0"/>
              </a:tabLst>
            </a:pPr>
            <a:r>
              <a:rPr b="0" lang="en" sz="700" spc="-1" strike="noStrike">
                <a:solidFill>
                  <a:srgbClr val="000000"/>
                </a:solidFill>
                <a:latin typeface="Arial"/>
                <a:ea typeface="DejaVu Sans"/>
              </a:rPr>
              <a:t>Your Company Name</a:t>
            </a:r>
            <a:endParaRPr b="0" lang="en-IN" sz="7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714240" y="790560"/>
            <a:ext cx="7714080" cy="694080"/>
          </a:xfrm>
          <a:prstGeom prst="rect">
            <a:avLst/>
          </a:prstGeom>
          <a:noFill/>
          <a:ln w="0">
            <a:noFill/>
          </a:ln>
        </p:spPr>
        <p:txBody>
          <a:bodyPr lIns="0" rIns="0" tIns="91440" bIns="91440" anchor="t">
            <a:normAutofit fontScale="82000"/>
          </a:bodyPr>
          <a:p>
            <a:pPr>
              <a:lnSpc>
                <a:spcPct val="100000"/>
              </a:lnSpc>
              <a:buNone/>
              <a:tabLst>
                <a:tab algn="l" pos="0"/>
              </a:tabLst>
            </a:pPr>
            <a:r>
              <a:rPr b="0" lang="en" sz="4000" spc="-1" strike="noStrike">
                <a:solidFill>
                  <a:srgbClr val="000000"/>
                </a:solidFill>
                <a:latin typeface="Inter Medium"/>
                <a:ea typeface="Inter Medium"/>
              </a:rPr>
              <a:t>Implementation of CSRF protection</a:t>
            </a:r>
            <a:endParaRPr b="0" lang="en-IN" sz="4000" spc="-1" strike="noStrike">
              <a:latin typeface="Arial"/>
            </a:endParaRPr>
          </a:p>
        </p:txBody>
      </p:sp>
      <p:sp>
        <p:nvSpPr>
          <p:cNvPr id="246" name="PlaceHolder 2"/>
          <p:cNvSpPr>
            <a:spLocks noGrp="1"/>
          </p:cNvSpPr>
          <p:nvPr>
            <p:ph/>
          </p:nvPr>
        </p:nvSpPr>
        <p:spPr>
          <a:xfrm>
            <a:off x="3486240" y="2400480"/>
            <a:ext cx="4942440" cy="1951560"/>
          </a:xfrm>
          <a:prstGeom prst="rect">
            <a:avLst/>
          </a:prstGeom>
          <a:noFill/>
          <a:ln w="0">
            <a:noFill/>
          </a:ln>
        </p:spPr>
        <p:txBody>
          <a:bodyPr lIns="0" rIns="0" tIns="91440" bIns="91440" anchor="t">
            <a:normAutofit/>
          </a:bodyPr>
          <a:p>
            <a:pPr>
              <a:lnSpc>
                <a:spcPct val="100000"/>
              </a:lnSpc>
              <a:buNone/>
              <a:tabLst>
                <a:tab algn="l" pos="0"/>
              </a:tabLst>
            </a:pPr>
            <a:r>
              <a:rPr b="0" lang="en" sz="1200" spc="-1" strike="noStrike">
                <a:solidFill>
                  <a:srgbClr val="000000"/>
                </a:solidFill>
                <a:latin typeface="Roboto"/>
                <a:ea typeface="Roboto"/>
              </a:rPr>
              <a:t>To safeguard against Cross-Site Request Forgery (CSRF) attacks, the implementation will include the use of CSRF tokens in all forms. This technique requires verification of the token with each request, ensuring that actions taken by a user are intentional and authorized. Flask-WTF, an extension of Flask, will be utilized to simplify the inclusion and management of these tokens in the application, bolstering overall security.</a:t>
            </a:r>
            <a:endParaRPr b="0" lang="en-IN" sz="1200" spc="-1" strike="noStrike">
              <a:latin typeface="Arial"/>
            </a:endParaRPr>
          </a:p>
        </p:txBody>
      </p:sp>
      <p:sp>
        <p:nvSpPr>
          <p:cNvPr id="247" name="Google Shape;200;p33"/>
          <p:cNvSpPr/>
          <p:nvPr/>
        </p:nvSpPr>
        <p:spPr>
          <a:xfrm>
            <a:off x="1343160" y="4848120"/>
            <a:ext cx="1227600" cy="4262760"/>
          </a:xfrm>
          <a:prstGeom prst="rect">
            <a:avLst/>
          </a:prstGeom>
          <a:noFill/>
          <a:ln w="0">
            <a:noFill/>
          </a:ln>
        </p:spPr>
        <p:style>
          <a:lnRef idx="0"/>
          <a:fillRef idx="0"/>
          <a:effectRef idx="0"/>
          <a:fontRef idx="minor"/>
        </p:style>
        <p:txBody>
          <a:bodyPr lIns="870823080" rIns="870823080" tIns="1065960" bIns="1065960" anchor="t">
            <a:spAutoFit/>
          </a:bodyPr>
          <a:p>
            <a:pPr>
              <a:lnSpc>
                <a:spcPct val="100000"/>
              </a:lnSpc>
              <a:buNone/>
              <a:tabLst>
                <a:tab algn="l" pos="0"/>
              </a:tabLst>
            </a:pPr>
            <a:r>
              <a:rPr b="0" lang="en" sz="700" spc="-1" strike="noStrike">
                <a:solidFill>
                  <a:srgbClr val="000000"/>
                </a:solidFill>
                <a:latin typeface="Arial"/>
                <a:ea typeface="DejaVu Sans"/>
              </a:rPr>
              <a:t>Feature Name/Product</a:t>
            </a:r>
            <a:endParaRPr b="0" lang="en-IN" sz="700" spc="-1" strike="noStrike">
              <a:latin typeface="Arial"/>
            </a:endParaRPr>
          </a:p>
        </p:txBody>
      </p:sp>
      <p:sp>
        <p:nvSpPr>
          <p:cNvPr id="248" name="Google Shape;201;p33"/>
          <p:cNvSpPr/>
          <p:nvPr/>
        </p:nvSpPr>
        <p:spPr>
          <a:xfrm>
            <a:off x="114480" y="4848120"/>
            <a:ext cx="1227600" cy="2131560"/>
          </a:xfrm>
          <a:prstGeom prst="rect">
            <a:avLst/>
          </a:prstGeom>
          <a:noFill/>
          <a:ln w="0">
            <a:noFill/>
          </a:ln>
        </p:spPr>
        <p:style>
          <a:lnRef idx="0"/>
          <a:fillRef idx="0"/>
          <a:effectRef idx="0"/>
          <a:fontRef idx="minor"/>
        </p:style>
        <p:txBody>
          <a:bodyPr lIns="870823080" rIns="870823080" tIns="533160" bIns="533160" anchor="t">
            <a:spAutoFit/>
          </a:bodyPr>
          <a:p>
            <a:pPr>
              <a:lnSpc>
                <a:spcPct val="100000"/>
              </a:lnSpc>
              <a:buNone/>
              <a:tabLst>
                <a:tab algn="l" pos="0"/>
              </a:tabLst>
            </a:pPr>
            <a:r>
              <a:rPr b="0" lang="en" sz="700" spc="-1" strike="noStrike">
                <a:solidFill>
                  <a:srgbClr val="000000"/>
                </a:solidFill>
                <a:latin typeface="Arial"/>
                <a:ea typeface="DejaVu Sans"/>
              </a:rPr>
              <a:t>DD/MM/YYYY</a:t>
            </a:r>
            <a:endParaRPr b="0" lang="en-IN" sz="700" spc="-1" strike="noStrike">
              <a:latin typeface="Arial"/>
            </a:endParaRPr>
          </a:p>
        </p:txBody>
      </p:sp>
      <p:sp>
        <p:nvSpPr>
          <p:cNvPr id="249" name="Google Shape;202;p33"/>
          <p:cNvSpPr/>
          <p:nvPr/>
        </p:nvSpPr>
        <p:spPr>
          <a:xfrm>
            <a:off x="7800840" y="4848120"/>
            <a:ext cx="1227600" cy="3623400"/>
          </a:xfrm>
          <a:prstGeom prst="rect">
            <a:avLst/>
          </a:prstGeom>
          <a:noFill/>
          <a:ln w="0">
            <a:noFill/>
          </a:ln>
        </p:spPr>
        <p:style>
          <a:lnRef idx="0"/>
          <a:fillRef idx="0"/>
          <a:effectRef idx="0"/>
          <a:fontRef idx="minor"/>
        </p:style>
        <p:txBody>
          <a:bodyPr lIns="870823080" rIns="870823080" tIns="906120" bIns="906120" anchor="t">
            <a:spAutoFit/>
          </a:bodyPr>
          <a:p>
            <a:pPr algn="r">
              <a:lnSpc>
                <a:spcPct val="100000"/>
              </a:lnSpc>
              <a:buNone/>
              <a:tabLst>
                <a:tab algn="l" pos="0"/>
              </a:tabLst>
            </a:pPr>
            <a:r>
              <a:rPr b="0" lang="en" sz="700" spc="-1" strike="noStrike">
                <a:solidFill>
                  <a:srgbClr val="000000"/>
                </a:solidFill>
                <a:latin typeface="Arial"/>
                <a:ea typeface="DejaVu Sans"/>
              </a:rPr>
              <a:t>Your Company Name</a:t>
            </a:r>
            <a:endParaRPr b="0" lang="en-IN" sz="7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714240" y="790560"/>
            <a:ext cx="7714080" cy="694080"/>
          </a:xfrm>
          <a:prstGeom prst="rect">
            <a:avLst/>
          </a:prstGeom>
          <a:noFill/>
          <a:ln w="0">
            <a:noFill/>
          </a:ln>
        </p:spPr>
        <p:txBody>
          <a:bodyPr lIns="0" rIns="0" tIns="91440" bIns="91440" anchor="t">
            <a:normAutofit fontScale="82000"/>
          </a:bodyPr>
          <a:p>
            <a:pPr>
              <a:lnSpc>
                <a:spcPct val="100000"/>
              </a:lnSpc>
              <a:buNone/>
              <a:tabLst>
                <a:tab algn="l" pos="0"/>
              </a:tabLst>
            </a:pPr>
            <a:r>
              <a:rPr b="0" lang="en" sz="4000" spc="-1" strike="noStrike">
                <a:solidFill>
                  <a:srgbClr val="000000"/>
                </a:solidFill>
                <a:latin typeface="Inter Medium"/>
                <a:ea typeface="Inter Medium"/>
              </a:rPr>
              <a:t>Dashboard route protection strategies</a:t>
            </a:r>
            <a:endParaRPr b="0" lang="en-IN" sz="4000" spc="-1" strike="noStrike">
              <a:latin typeface="Arial"/>
            </a:endParaRPr>
          </a:p>
        </p:txBody>
      </p:sp>
      <p:sp>
        <p:nvSpPr>
          <p:cNvPr id="251" name="PlaceHolder 2"/>
          <p:cNvSpPr>
            <a:spLocks noGrp="1"/>
          </p:cNvSpPr>
          <p:nvPr>
            <p:ph/>
          </p:nvPr>
        </p:nvSpPr>
        <p:spPr>
          <a:xfrm>
            <a:off x="3486240" y="2400480"/>
            <a:ext cx="4942440" cy="1951560"/>
          </a:xfrm>
          <a:prstGeom prst="rect">
            <a:avLst/>
          </a:prstGeom>
          <a:noFill/>
          <a:ln w="0">
            <a:noFill/>
          </a:ln>
        </p:spPr>
        <p:txBody>
          <a:bodyPr lIns="0" rIns="0" tIns="91440" bIns="91440" anchor="t">
            <a:normAutofit/>
          </a:bodyPr>
          <a:p>
            <a:pPr>
              <a:lnSpc>
                <a:spcPct val="100000"/>
              </a:lnSpc>
              <a:buNone/>
              <a:tabLst>
                <a:tab algn="l" pos="0"/>
              </a:tabLst>
            </a:pPr>
            <a:r>
              <a:rPr b="0" lang="en" sz="1200" spc="-1" strike="noStrike">
                <a:solidFill>
                  <a:srgbClr val="000000"/>
                </a:solidFill>
                <a:latin typeface="Roboto"/>
                <a:ea typeface="Roboto"/>
              </a:rPr>
              <a:t>Effective route protection strategies will be employed to secure the user dashboard and administrative areas of the application. Implementation of Flask-Login will facilitate authentication and ensure only authorized users can access sensitive features. Additionally, decorators will be implemented to enforce access controls based on user roles, providing layered security that differentiates user privileges between regular users and administrators.</a:t>
            </a:r>
            <a:endParaRPr b="0" lang="en-IN" sz="1200" spc="-1" strike="noStrike">
              <a:latin typeface="Arial"/>
            </a:endParaRPr>
          </a:p>
        </p:txBody>
      </p:sp>
      <p:sp>
        <p:nvSpPr>
          <p:cNvPr id="252" name="Google Shape;200;p33"/>
          <p:cNvSpPr/>
          <p:nvPr/>
        </p:nvSpPr>
        <p:spPr>
          <a:xfrm>
            <a:off x="1343160" y="4848120"/>
            <a:ext cx="1227600" cy="4262760"/>
          </a:xfrm>
          <a:prstGeom prst="rect">
            <a:avLst/>
          </a:prstGeom>
          <a:noFill/>
          <a:ln w="0">
            <a:noFill/>
          </a:ln>
        </p:spPr>
        <p:style>
          <a:lnRef idx="0"/>
          <a:fillRef idx="0"/>
          <a:effectRef idx="0"/>
          <a:fontRef idx="minor"/>
        </p:style>
        <p:txBody>
          <a:bodyPr lIns="870823080" rIns="870823080" tIns="1065960" bIns="1065960" anchor="t">
            <a:spAutoFit/>
          </a:bodyPr>
          <a:p>
            <a:pPr>
              <a:lnSpc>
                <a:spcPct val="100000"/>
              </a:lnSpc>
              <a:buNone/>
              <a:tabLst>
                <a:tab algn="l" pos="0"/>
              </a:tabLst>
            </a:pPr>
            <a:r>
              <a:rPr b="0" lang="en" sz="700" spc="-1" strike="noStrike">
                <a:solidFill>
                  <a:srgbClr val="000000"/>
                </a:solidFill>
                <a:latin typeface="Arial"/>
                <a:ea typeface="DejaVu Sans"/>
              </a:rPr>
              <a:t>Feature Name/Product</a:t>
            </a:r>
            <a:endParaRPr b="0" lang="en-IN" sz="700" spc="-1" strike="noStrike">
              <a:latin typeface="Arial"/>
            </a:endParaRPr>
          </a:p>
        </p:txBody>
      </p:sp>
      <p:sp>
        <p:nvSpPr>
          <p:cNvPr id="253" name="Google Shape;201;p33"/>
          <p:cNvSpPr/>
          <p:nvPr/>
        </p:nvSpPr>
        <p:spPr>
          <a:xfrm>
            <a:off x="114480" y="4848120"/>
            <a:ext cx="1227600" cy="2131560"/>
          </a:xfrm>
          <a:prstGeom prst="rect">
            <a:avLst/>
          </a:prstGeom>
          <a:noFill/>
          <a:ln w="0">
            <a:noFill/>
          </a:ln>
        </p:spPr>
        <p:style>
          <a:lnRef idx="0"/>
          <a:fillRef idx="0"/>
          <a:effectRef idx="0"/>
          <a:fontRef idx="minor"/>
        </p:style>
        <p:txBody>
          <a:bodyPr lIns="870823080" rIns="870823080" tIns="533160" bIns="533160" anchor="t">
            <a:spAutoFit/>
          </a:bodyPr>
          <a:p>
            <a:pPr>
              <a:lnSpc>
                <a:spcPct val="100000"/>
              </a:lnSpc>
              <a:buNone/>
              <a:tabLst>
                <a:tab algn="l" pos="0"/>
              </a:tabLst>
            </a:pPr>
            <a:r>
              <a:rPr b="0" lang="en" sz="700" spc="-1" strike="noStrike">
                <a:solidFill>
                  <a:srgbClr val="000000"/>
                </a:solidFill>
                <a:latin typeface="Arial"/>
                <a:ea typeface="DejaVu Sans"/>
              </a:rPr>
              <a:t>DD/MM/YYYY</a:t>
            </a:r>
            <a:endParaRPr b="0" lang="en-IN" sz="700" spc="-1" strike="noStrike">
              <a:latin typeface="Arial"/>
            </a:endParaRPr>
          </a:p>
        </p:txBody>
      </p:sp>
      <p:sp>
        <p:nvSpPr>
          <p:cNvPr id="254" name="Google Shape;202;p33"/>
          <p:cNvSpPr/>
          <p:nvPr/>
        </p:nvSpPr>
        <p:spPr>
          <a:xfrm>
            <a:off x="7800840" y="4848120"/>
            <a:ext cx="1227600" cy="3623400"/>
          </a:xfrm>
          <a:prstGeom prst="rect">
            <a:avLst/>
          </a:prstGeom>
          <a:noFill/>
          <a:ln w="0">
            <a:noFill/>
          </a:ln>
        </p:spPr>
        <p:style>
          <a:lnRef idx="0"/>
          <a:fillRef idx="0"/>
          <a:effectRef idx="0"/>
          <a:fontRef idx="minor"/>
        </p:style>
        <p:txBody>
          <a:bodyPr lIns="870823080" rIns="870823080" tIns="906120" bIns="906120" anchor="t">
            <a:spAutoFit/>
          </a:bodyPr>
          <a:p>
            <a:pPr algn="r">
              <a:lnSpc>
                <a:spcPct val="100000"/>
              </a:lnSpc>
              <a:buNone/>
              <a:tabLst>
                <a:tab algn="l" pos="0"/>
              </a:tabLst>
            </a:pPr>
            <a:r>
              <a:rPr b="0" lang="en" sz="700" spc="-1" strike="noStrike">
                <a:solidFill>
                  <a:srgbClr val="000000"/>
                </a:solidFill>
                <a:latin typeface="Arial"/>
                <a:ea typeface="DejaVu Sans"/>
              </a:rPr>
              <a:t>Your Company Name</a:t>
            </a:r>
            <a:endParaRPr b="0" lang="en-IN" sz="7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Google Shape;178;p31"/>
          <p:cNvSpPr/>
          <p:nvPr/>
        </p:nvSpPr>
        <p:spPr>
          <a:xfrm>
            <a:off x="4709520" y="445680"/>
            <a:ext cx="3720240" cy="4250880"/>
          </a:xfrm>
          <a:prstGeom prst="roundRect">
            <a:avLst>
              <a:gd name="adj" fmla="val 0"/>
            </a:avLst>
          </a:prstGeom>
          <a:blipFill rotWithShape="0">
            <a:blip r:embed="rId1"/>
            <a:srcRect/>
            <a:stretch/>
          </a:blipFill>
          <a:ln w="0">
            <a:noFill/>
          </a:ln>
        </p:spPr>
        <p:style>
          <a:lnRef idx="0"/>
          <a:fillRef idx="0"/>
          <a:effectRef idx="0"/>
          <a:fontRef idx="minor"/>
        </p:style>
      </p:sp>
      <p:sp>
        <p:nvSpPr>
          <p:cNvPr id="256" name="Google Shape;179;p31"/>
          <p:cNvSpPr/>
          <p:nvPr/>
        </p:nvSpPr>
        <p:spPr>
          <a:xfrm>
            <a:off x="1343160" y="4848120"/>
            <a:ext cx="1227600" cy="4262760"/>
          </a:xfrm>
          <a:prstGeom prst="rect">
            <a:avLst/>
          </a:prstGeom>
          <a:noFill/>
          <a:ln w="0">
            <a:noFill/>
          </a:ln>
        </p:spPr>
        <p:style>
          <a:lnRef idx="0"/>
          <a:fillRef idx="0"/>
          <a:effectRef idx="0"/>
          <a:fontRef idx="minor"/>
        </p:style>
        <p:txBody>
          <a:bodyPr lIns="870823080" rIns="870823080" tIns="1065960" bIns="1065960" anchor="t">
            <a:spAutoFit/>
          </a:bodyPr>
          <a:p>
            <a:pPr>
              <a:lnSpc>
                <a:spcPct val="100000"/>
              </a:lnSpc>
              <a:buNone/>
              <a:tabLst>
                <a:tab algn="l" pos="0"/>
              </a:tabLst>
            </a:pPr>
            <a:r>
              <a:rPr b="0" lang="en" sz="700" spc="-1" strike="noStrike">
                <a:solidFill>
                  <a:srgbClr val="000000"/>
                </a:solidFill>
                <a:latin typeface="Arial"/>
                <a:ea typeface="DejaVu Sans"/>
              </a:rPr>
              <a:t>Feature Name/Product</a:t>
            </a:r>
            <a:endParaRPr b="0" lang="en-IN" sz="700" spc="-1" strike="noStrike">
              <a:latin typeface="Arial"/>
            </a:endParaRPr>
          </a:p>
        </p:txBody>
      </p:sp>
      <p:sp>
        <p:nvSpPr>
          <p:cNvPr id="257" name="Google Shape;180;p31"/>
          <p:cNvSpPr/>
          <p:nvPr/>
        </p:nvSpPr>
        <p:spPr>
          <a:xfrm>
            <a:off x="114480" y="4848120"/>
            <a:ext cx="1227600" cy="2131560"/>
          </a:xfrm>
          <a:prstGeom prst="rect">
            <a:avLst/>
          </a:prstGeom>
          <a:noFill/>
          <a:ln w="0">
            <a:noFill/>
          </a:ln>
        </p:spPr>
        <p:style>
          <a:lnRef idx="0"/>
          <a:fillRef idx="0"/>
          <a:effectRef idx="0"/>
          <a:fontRef idx="minor"/>
        </p:style>
        <p:txBody>
          <a:bodyPr lIns="870823080" rIns="870823080" tIns="533160" bIns="533160" anchor="t">
            <a:spAutoFit/>
          </a:bodyPr>
          <a:p>
            <a:pPr>
              <a:lnSpc>
                <a:spcPct val="100000"/>
              </a:lnSpc>
              <a:buNone/>
              <a:tabLst>
                <a:tab algn="l" pos="0"/>
              </a:tabLst>
            </a:pPr>
            <a:r>
              <a:rPr b="0" lang="en" sz="700" spc="-1" strike="noStrike">
                <a:solidFill>
                  <a:srgbClr val="000000"/>
                </a:solidFill>
                <a:latin typeface="Arial"/>
                <a:ea typeface="DejaVu Sans"/>
              </a:rPr>
              <a:t>DD/MM/YYYY</a:t>
            </a:r>
            <a:endParaRPr b="0" lang="en-IN" sz="700" spc="-1" strike="noStrike">
              <a:latin typeface="Arial"/>
            </a:endParaRPr>
          </a:p>
        </p:txBody>
      </p:sp>
      <p:sp>
        <p:nvSpPr>
          <p:cNvPr id="258" name="Google Shape;181;p31"/>
          <p:cNvSpPr/>
          <p:nvPr/>
        </p:nvSpPr>
        <p:spPr>
          <a:xfrm>
            <a:off x="7800840" y="4848120"/>
            <a:ext cx="1227600" cy="3623400"/>
          </a:xfrm>
          <a:prstGeom prst="rect">
            <a:avLst/>
          </a:prstGeom>
          <a:noFill/>
          <a:ln w="0">
            <a:noFill/>
          </a:ln>
        </p:spPr>
        <p:style>
          <a:lnRef idx="0"/>
          <a:fillRef idx="0"/>
          <a:effectRef idx="0"/>
          <a:fontRef idx="minor"/>
        </p:style>
        <p:txBody>
          <a:bodyPr lIns="870823080" rIns="870823080" tIns="906120" bIns="906120" anchor="t">
            <a:spAutoFit/>
          </a:bodyPr>
          <a:p>
            <a:pPr algn="r">
              <a:lnSpc>
                <a:spcPct val="100000"/>
              </a:lnSpc>
              <a:buNone/>
              <a:tabLst>
                <a:tab algn="l" pos="0"/>
              </a:tabLst>
            </a:pPr>
            <a:r>
              <a:rPr b="0" lang="en" sz="700" spc="-1" strike="noStrike">
                <a:solidFill>
                  <a:srgbClr val="000000"/>
                </a:solidFill>
                <a:latin typeface="Arial"/>
                <a:ea typeface="DejaVu Sans"/>
              </a:rPr>
              <a:t>Your Company Name</a:t>
            </a:r>
            <a:endParaRPr b="0" lang="en-IN" sz="700" spc="-1" strike="noStrike">
              <a:latin typeface="Arial"/>
            </a:endParaRPr>
          </a:p>
        </p:txBody>
      </p:sp>
      <p:sp>
        <p:nvSpPr>
          <p:cNvPr id="259" name="PlaceHolder 1"/>
          <p:cNvSpPr>
            <a:spLocks noGrp="1"/>
          </p:cNvSpPr>
          <p:nvPr>
            <p:ph type="title"/>
          </p:nvPr>
        </p:nvSpPr>
        <p:spPr>
          <a:xfrm>
            <a:off x="714240" y="447840"/>
            <a:ext cx="3675600" cy="570600"/>
          </a:xfrm>
          <a:prstGeom prst="rect">
            <a:avLst/>
          </a:prstGeom>
          <a:noFill/>
          <a:ln w="0">
            <a:noFill/>
          </a:ln>
        </p:spPr>
        <p:txBody>
          <a:bodyPr lIns="0" rIns="0" tIns="91440" bIns="91440" anchor="t">
            <a:normAutofit fontScale="97000"/>
          </a:bodyPr>
          <a:p>
            <a:pPr>
              <a:lnSpc>
                <a:spcPct val="100000"/>
              </a:lnSpc>
              <a:buNone/>
              <a:tabLst>
                <a:tab algn="l" pos="0"/>
              </a:tabLst>
            </a:pPr>
            <a:r>
              <a:rPr b="0" lang="en" sz="2600" spc="-1" strike="noStrike">
                <a:solidFill>
                  <a:srgbClr val="000000"/>
                </a:solidFill>
                <a:latin typeface="Inter Medium"/>
                <a:ea typeface="Inter Medium"/>
              </a:rPr>
              <a:t>Conclusions</a:t>
            </a:r>
            <a:endParaRPr b="0" lang="en-IN" sz="2600" spc="-1" strike="noStrike">
              <a:latin typeface="Arial"/>
            </a:endParaRPr>
          </a:p>
        </p:txBody>
      </p:sp>
      <p:sp>
        <p:nvSpPr>
          <p:cNvPr id="260" name="PlaceHolder 2"/>
          <p:cNvSpPr>
            <a:spLocks noGrp="1"/>
          </p:cNvSpPr>
          <p:nvPr>
            <p:ph type="subTitle"/>
          </p:nvPr>
        </p:nvSpPr>
        <p:spPr>
          <a:xfrm>
            <a:off x="714240" y="1743120"/>
            <a:ext cx="3675600" cy="2161080"/>
          </a:xfrm>
          <a:prstGeom prst="rect">
            <a:avLst/>
          </a:prstGeom>
          <a:noFill/>
          <a:ln w="0">
            <a:noFill/>
          </a:ln>
        </p:spPr>
        <p:txBody>
          <a:bodyPr lIns="0" rIns="0" tIns="91440" bIns="91440" anchor="t">
            <a:normAutofit/>
          </a:bodyPr>
          <a:p>
            <a:pPr>
              <a:lnSpc>
                <a:spcPct val="100000"/>
              </a:lnSpc>
              <a:buNone/>
              <a:tabLst>
                <a:tab algn="l" pos="0"/>
              </a:tabLst>
            </a:pPr>
            <a:r>
              <a:rPr b="0" lang="en" sz="1200" spc="-1" strike="noStrike">
                <a:solidFill>
                  <a:srgbClr val="000000"/>
                </a:solidFill>
                <a:latin typeface="Roboto"/>
                <a:ea typeface="Roboto"/>
              </a:rPr>
              <a:t>In conclusion, the integration of Spring Boot security features into a Flask application not only enhances the security posture of web applications but also demonstrates the flexibility and robustness of Flask as a framework for building secure solutions. The successful replication of security measures such as password hashing, CSRF protection, and route access controls showcases the potential for Flask to meet modern security demands effectively.</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714240" y="1066680"/>
            <a:ext cx="5409000" cy="1665720"/>
          </a:xfrm>
          <a:prstGeom prst="rect">
            <a:avLst/>
          </a:prstGeom>
          <a:noFill/>
          <a:ln w="0">
            <a:noFill/>
          </a:ln>
        </p:spPr>
        <p:txBody>
          <a:bodyPr lIns="0" rIns="0" tIns="91440" bIns="91440" anchor="b">
            <a:normAutofit/>
          </a:bodyPr>
          <a:p>
            <a:pPr>
              <a:lnSpc>
                <a:spcPct val="100000"/>
              </a:lnSpc>
              <a:buNone/>
              <a:tabLst>
                <a:tab algn="l" pos="0"/>
              </a:tabLst>
            </a:pPr>
            <a:r>
              <a:rPr b="0" lang="en" sz="6000" spc="-1" strike="noStrike">
                <a:solidFill>
                  <a:srgbClr val="efeee7"/>
                </a:solidFill>
                <a:latin typeface="Inter Medium"/>
                <a:ea typeface="Inter Medium"/>
              </a:rPr>
              <a:t>THANK YOU</a:t>
            </a:r>
            <a:endParaRPr b="0" lang="en-IN" sz="6000" spc="-1" strike="noStrike">
              <a:latin typeface="Arial"/>
            </a:endParaRPr>
          </a:p>
        </p:txBody>
      </p:sp>
      <p:sp>
        <p:nvSpPr>
          <p:cNvPr id="262" name="PlaceHolder 2"/>
          <p:cNvSpPr>
            <a:spLocks noGrp="1"/>
          </p:cNvSpPr>
          <p:nvPr>
            <p:ph type="subTitle"/>
          </p:nvPr>
        </p:nvSpPr>
        <p:spPr>
          <a:xfrm>
            <a:off x="714240" y="3390840"/>
            <a:ext cx="6352200" cy="427680"/>
          </a:xfrm>
          <a:prstGeom prst="rect">
            <a:avLst/>
          </a:prstGeom>
          <a:noFill/>
          <a:ln w="0">
            <a:noFill/>
          </a:ln>
        </p:spPr>
        <p:txBody>
          <a:bodyPr lIns="0" rIns="0" tIns="91440" bIns="91440" anchor="t">
            <a:normAutofit fontScale="89000"/>
          </a:bodyPr>
          <a:p>
            <a:pPr algn="ctr">
              <a:buNone/>
            </a:pPr>
            <a:endParaRPr b="0" lang="en-IN" sz="3200" spc="-1" strike="noStrike">
              <a:latin typeface="Arial"/>
            </a:endParaRPr>
          </a:p>
        </p:txBody>
      </p:sp>
      <p:sp>
        <p:nvSpPr>
          <p:cNvPr id="263" name="Google Shape;139;p 2"/>
          <p:cNvSpPr/>
          <p:nvPr/>
        </p:nvSpPr>
        <p:spPr>
          <a:xfrm>
            <a:off x="1343160" y="4848120"/>
            <a:ext cx="1227600" cy="4262760"/>
          </a:xfrm>
          <a:prstGeom prst="rect">
            <a:avLst/>
          </a:prstGeom>
          <a:noFill/>
          <a:ln w="0">
            <a:noFill/>
          </a:ln>
        </p:spPr>
        <p:style>
          <a:lnRef idx="0"/>
          <a:fillRef idx="0"/>
          <a:effectRef idx="0"/>
          <a:fontRef idx="minor"/>
        </p:style>
        <p:txBody>
          <a:bodyPr lIns="870823080" rIns="870823080" tIns="1065960" bIns="1065960" anchor="t">
            <a:spAutoFit/>
          </a:bodyPr>
          <a:p>
            <a:pPr>
              <a:lnSpc>
                <a:spcPct val="100000"/>
              </a:lnSpc>
              <a:buNone/>
              <a:tabLst>
                <a:tab algn="l" pos="0"/>
              </a:tabLst>
            </a:pPr>
            <a:r>
              <a:rPr b="0" lang="en" sz="700" spc="-1" strike="noStrike">
                <a:solidFill>
                  <a:srgbClr val="000000"/>
                </a:solidFill>
                <a:latin typeface="Arial"/>
                <a:ea typeface="DejaVu Sans"/>
              </a:rPr>
              <a:t>Feature Name/Product</a:t>
            </a:r>
            <a:endParaRPr b="0" lang="en-IN" sz="700" spc="-1" strike="noStrike">
              <a:latin typeface="Arial"/>
            </a:endParaRPr>
          </a:p>
        </p:txBody>
      </p:sp>
      <p:sp>
        <p:nvSpPr>
          <p:cNvPr id="264" name="Google Shape;140;p 2"/>
          <p:cNvSpPr/>
          <p:nvPr/>
        </p:nvSpPr>
        <p:spPr>
          <a:xfrm>
            <a:off x="114480" y="4848120"/>
            <a:ext cx="1227600" cy="2131560"/>
          </a:xfrm>
          <a:prstGeom prst="rect">
            <a:avLst/>
          </a:prstGeom>
          <a:noFill/>
          <a:ln w="0">
            <a:noFill/>
          </a:ln>
        </p:spPr>
        <p:style>
          <a:lnRef idx="0"/>
          <a:fillRef idx="0"/>
          <a:effectRef idx="0"/>
          <a:fontRef idx="minor"/>
        </p:style>
        <p:txBody>
          <a:bodyPr lIns="870823080" rIns="870823080" tIns="533160" bIns="533160" anchor="t">
            <a:spAutoFit/>
          </a:bodyPr>
          <a:p>
            <a:pPr>
              <a:lnSpc>
                <a:spcPct val="100000"/>
              </a:lnSpc>
              <a:buNone/>
              <a:tabLst>
                <a:tab algn="l" pos="0"/>
              </a:tabLst>
            </a:pPr>
            <a:r>
              <a:rPr b="0" lang="en" sz="700" spc="-1" strike="noStrike">
                <a:solidFill>
                  <a:srgbClr val="000000"/>
                </a:solidFill>
                <a:latin typeface="Arial"/>
                <a:ea typeface="DejaVu Sans"/>
              </a:rPr>
              <a:t>DD/MM/YYYY</a:t>
            </a:r>
            <a:endParaRPr b="0" lang="en-IN" sz="700" spc="-1" strike="noStrike">
              <a:latin typeface="Arial"/>
            </a:endParaRPr>
          </a:p>
        </p:txBody>
      </p:sp>
      <p:sp>
        <p:nvSpPr>
          <p:cNvPr id="265" name="Google Shape;141;p 2"/>
          <p:cNvSpPr/>
          <p:nvPr/>
        </p:nvSpPr>
        <p:spPr>
          <a:xfrm>
            <a:off x="7800840" y="4848120"/>
            <a:ext cx="1227600" cy="3623400"/>
          </a:xfrm>
          <a:prstGeom prst="rect">
            <a:avLst/>
          </a:prstGeom>
          <a:noFill/>
          <a:ln w="0">
            <a:noFill/>
          </a:ln>
        </p:spPr>
        <p:style>
          <a:lnRef idx="0"/>
          <a:fillRef idx="0"/>
          <a:effectRef idx="0"/>
          <a:fontRef idx="minor"/>
        </p:style>
        <p:txBody>
          <a:bodyPr lIns="870823080" rIns="870823080" tIns="906120" bIns="906120" anchor="t">
            <a:spAutoFit/>
          </a:bodyPr>
          <a:p>
            <a:pPr algn="r">
              <a:lnSpc>
                <a:spcPct val="100000"/>
              </a:lnSpc>
              <a:buNone/>
              <a:tabLst>
                <a:tab algn="l" pos="0"/>
              </a:tabLst>
            </a:pPr>
            <a:r>
              <a:rPr b="0" lang="en" sz="700" spc="-1" strike="noStrike">
                <a:solidFill>
                  <a:srgbClr val="000000"/>
                </a:solidFill>
                <a:latin typeface="Arial"/>
                <a:ea typeface="DejaVu Sans"/>
              </a:rPr>
              <a:t>Your Company Name</a:t>
            </a:r>
            <a:endParaRPr b="0" lang="en-IN" sz="7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714240" y="790560"/>
            <a:ext cx="7714080" cy="694080"/>
          </a:xfrm>
          <a:prstGeom prst="rect">
            <a:avLst/>
          </a:prstGeom>
          <a:noFill/>
          <a:ln w="0">
            <a:noFill/>
          </a:ln>
        </p:spPr>
        <p:txBody>
          <a:bodyPr lIns="0" rIns="0" tIns="91440" bIns="91440" anchor="t">
            <a:normAutofit fontScale="84000"/>
          </a:bodyPr>
          <a:p>
            <a:pPr>
              <a:lnSpc>
                <a:spcPct val="100000"/>
              </a:lnSpc>
              <a:buNone/>
              <a:tabLst>
                <a:tab algn="l" pos="0"/>
              </a:tabLst>
            </a:pPr>
            <a:r>
              <a:rPr b="0" lang="en" sz="4000" spc="-1" strike="noStrike">
                <a:solidFill>
                  <a:srgbClr val="000000"/>
                </a:solidFill>
                <a:latin typeface="Inter Medium"/>
                <a:ea typeface="Inter Medium"/>
              </a:rPr>
              <a:t>Introductio</a:t>
            </a:r>
            <a:r>
              <a:rPr b="0" lang="en" sz="4000" spc="-1" strike="noStrike">
                <a:solidFill>
                  <a:srgbClr val="000000"/>
                </a:solidFill>
                <a:latin typeface="Inter Medium"/>
                <a:ea typeface="Inter Medium"/>
              </a:rPr>
              <a:t>n</a:t>
            </a:r>
            <a:endParaRPr b="0" lang="en-IN" sz="4000" spc="-1" strike="noStrike">
              <a:latin typeface="Arial"/>
            </a:endParaRPr>
          </a:p>
        </p:txBody>
      </p:sp>
      <p:sp>
        <p:nvSpPr>
          <p:cNvPr id="201" name="PlaceHolder 2"/>
          <p:cNvSpPr>
            <a:spLocks noGrp="1"/>
          </p:cNvSpPr>
          <p:nvPr>
            <p:ph/>
          </p:nvPr>
        </p:nvSpPr>
        <p:spPr>
          <a:xfrm>
            <a:off x="3486240" y="2400480"/>
            <a:ext cx="4942440" cy="1951560"/>
          </a:xfrm>
          <a:prstGeom prst="rect">
            <a:avLst/>
          </a:prstGeom>
          <a:noFill/>
          <a:ln w="0">
            <a:noFill/>
          </a:ln>
        </p:spPr>
        <p:txBody>
          <a:bodyPr lIns="0" rIns="0" tIns="91440" bIns="91440" anchor="t">
            <a:normAutofit/>
          </a:bodyPr>
          <a:p>
            <a:pPr>
              <a:lnSpc>
                <a:spcPct val="100000"/>
              </a:lnSpc>
              <a:buNone/>
              <a:tabLst>
                <a:tab algn="l" pos="0"/>
              </a:tabLst>
            </a:pPr>
            <a:r>
              <a:rPr b="0" lang="en" sz="1200" spc="-1" strike="noStrike">
                <a:solidFill>
                  <a:srgbClr val="000000"/>
                </a:solidFill>
                <a:latin typeface="Roboto"/>
                <a:ea typeface="Roboto"/>
              </a:rPr>
              <a:t>This presentation explores the integration of Spring Boot Security principles into a Python Flask application, demonstrating how secure practices can enhance web application functionalities. It outlines project goals, challenges in existing frameworks, and innovative approaches employed in the Smart Contact Manager.</a:t>
            </a:r>
            <a:endParaRPr b="0" lang="en-IN" sz="1200" spc="-1" strike="noStrike">
              <a:latin typeface="Arial"/>
            </a:endParaRPr>
          </a:p>
        </p:txBody>
      </p:sp>
      <p:sp>
        <p:nvSpPr>
          <p:cNvPr id="202" name="Google Shape;200;p33"/>
          <p:cNvSpPr/>
          <p:nvPr/>
        </p:nvSpPr>
        <p:spPr>
          <a:xfrm>
            <a:off x="1343160" y="4848120"/>
            <a:ext cx="1227600" cy="4262760"/>
          </a:xfrm>
          <a:prstGeom prst="rect">
            <a:avLst/>
          </a:prstGeom>
          <a:noFill/>
          <a:ln w="0">
            <a:noFill/>
          </a:ln>
        </p:spPr>
        <p:style>
          <a:lnRef idx="0"/>
          <a:fillRef idx="0"/>
          <a:effectRef idx="0"/>
          <a:fontRef idx="minor"/>
        </p:style>
        <p:txBody>
          <a:bodyPr lIns="870823080" rIns="870823080" tIns="1065960" bIns="1065960" anchor="t">
            <a:spAutoFit/>
          </a:bodyPr>
          <a:p>
            <a:pPr>
              <a:lnSpc>
                <a:spcPct val="100000"/>
              </a:lnSpc>
              <a:buNone/>
              <a:tabLst>
                <a:tab algn="l" pos="0"/>
              </a:tabLst>
            </a:pPr>
            <a:r>
              <a:rPr b="0" lang="en" sz="700" spc="-1" strike="noStrike">
                <a:solidFill>
                  <a:srgbClr val="000000"/>
                </a:solidFill>
                <a:latin typeface="Arial"/>
                <a:ea typeface="DejaVu Sans"/>
              </a:rPr>
              <a:t>Feature Name/Product</a:t>
            </a:r>
            <a:endParaRPr b="0" lang="en-IN" sz="700" spc="-1" strike="noStrike">
              <a:latin typeface="Arial"/>
            </a:endParaRPr>
          </a:p>
        </p:txBody>
      </p:sp>
      <p:sp>
        <p:nvSpPr>
          <p:cNvPr id="203" name="Google Shape;201;p33"/>
          <p:cNvSpPr/>
          <p:nvPr/>
        </p:nvSpPr>
        <p:spPr>
          <a:xfrm>
            <a:off x="114480" y="4848120"/>
            <a:ext cx="1227600" cy="2131560"/>
          </a:xfrm>
          <a:prstGeom prst="rect">
            <a:avLst/>
          </a:prstGeom>
          <a:noFill/>
          <a:ln w="0">
            <a:noFill/>
          </a:ln>
        </p:spPr>
        <p:style>
          <a:lnRef idx="0"/>
          <a:fillRef idx="0"/>
          <a:effectRef idx="0"/>
          <a:fontRef idx="minor"/>
        </p:style>
        <p:txBody>
          <a:bodyPr lIns="870823080" rIns="870823080" tIns="533160" bIns="533160" anchor="t">
            <a:spAutoFit/>
          </a:bodyPr>
          <a:p>
            <a:pPr>
              <a:lnSpc>
                <a:spcPct val="100000"/>
              </a:lnSpc>
              <a:buNone/>
              <a:tabLst>
                <a:tab algn="l" pos="0"/>
              </a:tabLst>
            </a:pPr>
            <a:r>
              <a:rPr b="0" lang="en" sz="700" spc="-1" strike="noStrike">
                <a:solidFill>
                  <a:srgbClr val="000000"/>
                </a:solidFill>
                <a:latin typeface="Arial"/>
                <a:ea typeface="DejaVu Sans"/>
              </a:rPr>
              <a:t>DD/MM/YYYY</a:t>
            </a:r>
            <a:endParaRPr b="0" lang="en-IN" sz="700" spc="-1" strike="noStrike">
              <a:latin typeface="Arial"/>
            </a:endParaRPr>
          </a:p>
        </p:txBody>
      </p:sp>
      <p:sp>
        <p:nvSpPr>
          <p:cNvPr id="204" name="Google Shape;202;p33"/>
          <p:cNvSpPr/>
          <p:nvPr/>
        </p:nvSpPr>
        <p:spPr>
          <a:xfrm>
            <a:off x="7800840" y="4848120"/>
            <a:ext cx="1227600" cy="3623400"/>
          </a:xfrm>
          <a:prstGeom prst="rect">
            <a:avLst/>
          </a:prstGeom>
          <a:noFill/>
          <a:ln w="0">
            <a:noFill/>
          </a:ln>
        </p:spPr>
        <p:style>
          <a:lnRef idx="0"/>
          <a:fillRef idx="0"/>
          <a:effectRef idx="0"/>
          <a:fontRef idx="minor"/>
        </p:style>
        <p:txBody>
          <a:bodyPr lIns="870823080" rIns="870823080" tIns="906120" bIns="906120" anchor="t">
            <a:spAutoFit/>
          </a:bodyPr>
          <a:p>
            <a:pPr algn="r">
              <a:lnSpc>
                <a:spcPct val="100000"/>
              </a:lnSpc>
              <a:buNone/>
              <a:tabLst>
                <a:tab algn="l" pos="0"/>
              </a:tabLst>
            </a:pPr>
            <a:r>
              <a:rPr b="0" lang="en" sz="700" spc="-1" strike="noStrike">
                <a:solidFill>
                  <a:srgbClr val="000000"/>
                </a:solidFill>
                <a:latin typeface="Arial"/>
                <a:ea typeface="DejaVu Sans"/>
              </a:rPr>
              <a:t>Your Company Name</a:t>
            </a:r>
            <a:endParaRPr b="0" lang="en-IN" sz="7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192600" y="3600"/>
            <a:ext cx="7714080" cy="694080"/>
          </a:xfrm>
          <a:prstGeom prst="rect">
            <a:avLst/>
          </a:prstGeom>
          <a:noFill/>
          <a:ln w="0">
            <a:noFill/>
          </a:ln>
        </p:spPr>
        <p:txBody>
          <a:bodyPr lIns="0" rIns="0" tIns="91440" bIns="91440" anchor="t">
            <a:normAutofit fontScale="84000"/>
          </a:bodyPr>
          <a:p>
            <a:pPr>
              <a:lnSpc>
                <a:spcPct val="100000"/>
              </a:lnSpc>
              <a:buNone/>
              <a:tabLst>
                <a:tab algn="l" pos="0"/>
              </a:tabLst>
            </a:pPr>
            <a:r>
              <a:rPr b="0" lang="en" sz="4000" spc="-1" strike="noStrike">
                <a:solidFill>
                  <a:srgbClr val="000000"/>
                </a:solidFill>
                <a:latin typeface="Inter Medium"/>
                <a:ea typeface="Inter Medium"/>
              </a:rPr>
              <a:t>Literature </a:t>
            </a:r>
            <a:r>
              <a:rPr b="0" lang="en" sz="4000" spc="-1" strike="noStrike">
                <a:solidFill>
                  <a:srgbClr val="000000"/>
                </a:solidFill>
                <a:latin typeface="Inter Medium"/>
                <a:ea typeface="Inter Medium"/>
              </a:rPr>
              <a:t>Review</a:t>
            </a:r>
            <a:endParaRPr b="0" lang="en-IN" sz="4000" spc="-1" strike="noStrike">
              <a:latin typeface="Arial"/>
            </a:endParaRPr>
          </a:p>
        </p:txBody>
      </p:sp>
      <p:sp>
        <p:nvSpPr>
          <p:cNvPr id="206" name="PlaceHolder 2"/>
          <p:cNvSpPr>
            <a:spLocks noGrp="1"/>
          </p:cNvSpPr>
          <p:nvPr>
            <p:ph/>
          </p:nvPr>
        </p:nvSpPr>
        <p:spPr>
          <a:xfrm>
            <a:off x="3486240" y="2400480"/>
            <a:ext cx="4942440" cy="1951560"/>
          </a:xfrm>
          <a:prstGeom prst="rect">
            <a:avLst/>
          </a:prstGeom>
          <a:noFill/>
          <a:ln w="0">
            <a:noFill/>
          </a:ln>
        </p:spPr>
        <p:txBody>
          <a:bodyPr lIns="0" rIns="0" tIns="91440" bIns="91440" anchor="t">
            <a:normAutofit/>
          </a:bodyPr>
          <a:p>
            <a:endParaRPr b="0" lang="en-IN" sz="3200" spc="-1" strike="noStrike">
              <a:latin typeface="Arial"/>
            </a:endParaRPr>
          </a:p>
        </p:txBody>
      </p:sp>
      <p:sp>
        <p:nvSpPr>
          <p:cNvPr id="207" name="Google Shape;200;p 1"/>
          <p:cNvSpPr/>
          <p:nvPr/>
        </p:nvSpPr>
        <p:spPr>
          <a:xfrm>
            <a:off x="1343160" y="4848120"/>
            <a:ext cx="1227600" cy="4262760"/>
          </a:xfrm>
          <a:prstGeom prst="rect">
            <a:avLst/>
          </a:prstGeom>
          <a:noFill/>
          <a:ln w="0">
            <a:noFill/>
          </a:ln>
        </p:spPr>
        <p:style>
          <a:lnRef idx="0"/>
          <a:fillRef idx="0"/>
          <a:effectRef idx="0"/>
          <a:fontRef idx="minor"/>
        </p:style>
        <p:txBody>
          <a:bodyPr lIns="870823080" rIns="870823080" tIns="1065960" bIns="1065960" anchor="t">
            <a:spAutoFit/>
          </a:bodyPr>
          <a:p>
            <a:pPr>
              <a:lnSpc>
                <a:spcPct val="100000"/>
              </a:lnSpc>
              <a:buNone/>
              <a:tabLst>
                <a:tab algn="l" pos="0"/>
              </a:tabLst>
            </a:pPr>
            <a:r>
              <a:rPr b="0" lang="en" sz="700" spc="-1" strike="noStrike">
                <a:solidFill>
                  <a:srgbClr val="000000"/>
                </a:solidFill>
                <a:latin typeface="Arial"/>
                <a:ea typeface="DejaVu Sans"/>
              </a:rPr>
              <a:t>Feature Name/Product</a:t>
            </a:r>
            <a:endParaRPr b="0" lang="en-IN" sz="700" spc="-1" strike="noStrike">
              <a:latin typeface="Arial"/>
            </a:endParaRPr>
          </a:p>
        </p:txBody>
      </p:sp>
      <p:sp>
        <p:nvSpPr>
          <p:cNvPr id="208" name="Google Shape;201;p 1"/>
          <p:cNvSpPr/>
          <p:nvPr/>
        </p:nvSpPr>
        <p:spPr>
          <a:xfrm>
            <a:off x="114480" y="4848120"/>
            <a:ext cx="1227600" cy="2131560"/>
          </a:xfrm>
          <a:prstGeom prst="rect">
            <a:avLst/>
          </a:prstGeom>
          <a:noFill/>
          <a:ln w="0">
            <a:noFill/>
          </a:ln>
        </p:spPr>
        <p:style>
          <a:lnRef idx="0"/>
          <a:fillRef idx="0"/>
          <a:effectRef idx="0"/>
          <a:fontRef idx="minor"/>
        </p:style>
        <p:txBody>
          <a:bodyPr lIns="870823080" rIns="870823080" tIns="533160" bIns="533160" anchor="t">
            <a:spAutoFit/>
          </a:bodyPr>
          <a:p>
            <a:pPr>
              <a:lnSpc>
                <a:spcPct val="100000"/>
              </a:lnSpc>
              <a:buNone/>
              <a:tabLst>
                <a:tab algn="l" pos="0"/>
              </a:tabLst>
            </a:pPr>
            <a:r>
              <a:rPr b="0" lang="en" sz="700" spc="-1" strike="noStrike">
                <a:solidFill>
                  <a:srgbClr val="000000"/>
                </a:solidFill>
                <a:latin typeface="Arial"/>
                <a:ea typeface="DejaVu Sans"/>
              </a:rPr>
              <a:t>DD/MM/YYYY</a:t>
            </a:r>
            <a:endParaRPr b="0" lang="en-IN" sz="700" spc="-1" strike="noStrike">
              <a:latin typeface="Arial"/>
            </a:endParaRPr>
          </a:p>
        </p:txBody>
      </p:sp>
      <p:sp>
        <p:nvSpPr>
          <p:cNvPr id="209" name="Google Shape;202;p 1"/>
          <p:cNvSpPr/>
          <p:nvPr/>
        </p:nvSpPr>
        <p:spPr>
          <a:xfrm>
            <a:off x="7800840" y="4848120"/>
            <a:ext cx="1227600" cy="3623400"/>
          </a:xfrm>
          <a:prstGeom prst="rect">
            <a:avLst/>
          </a:prstGeom>
          <a:noFill/>
          <a:ln w="0">
            <a:noFill/>
          </a:ln>
        </p:spPr>
        <p:style>
          <a:lnRef idx="0"/>
          <a:fillRef idx="0"/>
          <a:effectRef idx="0"/>
          <a:fontRef idx="minor"/>
        </p:style>
        <p:txBody>
          <a:bodyPr lIns="870823080" rIns="870823080" tIns="906120" bIns="906120" anchor="t">
            <a:spAutoFit/>
          </a:bodyPr>
          <a:p>
            <a:pPr algn="r">
              <a:lnSpc>
                <a:spcPct val="100000"/>
              </a:lnSpc>
              <a:buNone/>
              <a:tabLst>
                <a:tab algn="l" pos="0"/>
              </a:tabLst>
            </a:pPr>
            <a:r>
              <a:rPr b="0" lang="en" sz="700" spc="-1" strike="noStrike">
                <a:solidFill>
                  <a:srgbClr val="000000"/>
                </a:solidFill>
                <a:latin typeface="Arial"/>
                <a:ea typeface="DejaVu Sans"/>
              </a:rPr>
              <a:t>Your Company Name</a:t>
            </a:r>
            <a:endParaRPr b="0" lang="en-IN" sz="700" spc="-1" strike="noStrike">
              <a:latin typeface="Arial"/>
            </a:endParaRPr>
          </a:p>
        </p:txBody>
      </p:sp>
      <p:graphicFrame>
        <p:nvGraphicFramePr>
          <p:cNvPr id="210" name=""/>
          <p:cNvGraphicFramePr/>
          <p:nvPr/>
        </p:nvGraphicFramePr>
        <p:xfrm>
          <a:off x="180000" y="768600"/>
          <a:ext cx="8820000" cy="4059720"/>
        </p:xfrm>
        <a:graphic>
          <a:graphicData uri="http://schemas.openxmlformats.org/drawingml/2006/table">
            <a:tbl>
              <a:tblPr/>
              <a:tblGrid>
                <a:gridCol w="1006200"/>
                <a:gridCol w="3499200"/>
                <a:gridCol w="4314600"/>
              </a:tblGrid>
              <a:tr h="639720">
                <a:tc>
                  <a:txBody>
                    <a:bodyPr lIns="90000" rIns="90000" tIns="46800" bIns="46800" anchor="t">
                      <a:noAutofit/>
                    </a:bodyPr>
                    <a:p>
                      <a:r>
                        <a:rPr b="0" lang="en-IN" sz="1800" spc="-1" strike="noStrike">
                          <a:latin typeface="Arial"/>
                        </a:rPr>
                        <a:t>Serial Number</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r>
                        <a:rPr b="0" lang="en-IN" sz="1800" spc="-1" strike="noStrike">
                          <a:latin typeface="Arial"/>
                        </a:rPr>
                        <a:t>	</a:t>
                      </a:r>
                      <a:r>
                        <a:rPr b="0" lang="en-IN" sz="1800" spc="-1" strike="noStrike">
                          <a:latin typeface="Arial"/>
                        </a:rPr>
                        <a:t>Paper Title</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chor="t">
                      <a:noAutofit/>
                    </a:bodyPr>
                    <a:p>
                      <a:r>
                        <a:rPr b="0" lang="en-IN" sz="1800" spc="-1" strike="noStrike">
                          <a:latin typeface="Arial"/>
                        </a:rPr>
                        <a:t>Key Contribution</a:t>
                      </a:r>
                      <a:endParaRPr b="0" lang="en-IN" sz="1800" spc="-1" strike="noStrike">
                        <a:latin typeface="Arial"/>
                      </a:endParaRPr>
                    </a:p>
                    <a:p>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639720">
                <a:tc>
                  <a:txBody>
                    <a:bodyPr lIns="90000" rIns="90000" tIns="46800" bIns="46800" anchor="t">
                      <a:noAutofit/>
                    </a:bodyPr>
                    <a:p>
                      <a:r>
                        <a:rPr b="0" lang="en-IN" sz="1800" spc="-1" strike="noStrike">
                          <a:latin typeface="Arial"/>
                        </a:rPr>
                        <a:t>1.</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IN" sz="1800" spc="-1" strike="noStrike">
                          <a:latin typeface="Arial"/>
                        </a:rPr>
                        <a:t>Securing Web Applications with Flask and Extensions</a:t>
                      </a:r>
                      <a:r>
                        <a:rPr b="0" lang="en-IN" sz="1800" spc="-1" strike="noStrike">
                          <a:latin typeface="Arial"/>
                        </a:rPr>
                        <a:t>	</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IN" sz="1800" spc="-1" strike="noStrike">
                          <a:latin typeface="Arial"/>
                        </a:rPr>
                        <a:t>Guided use of Flask-Login, Flask-WTF, Flask-Mail</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39720">
                <a:tc>
                  <a:txBody>
                    <a:bodyPr lIns="90000" rIns="90000" tIns="46800" bIns="46800" anchor="t">
                      <a:noAutofit/>
                    </a:bodyPr>
                    <a:p>
                      <a:r>
                        <a:rPr b="0" lang="en-IN" sz="1800" spc="-1" strike="noStrike">
                          <a:latin typeface="Arial"/>
                        </a:rPr>
                        <a:t>2. </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IN" sz="1800" spc="-1" strike="noStrike">
                          <a:latin typeface="Arial"/>
                        </a:rPr>
                        <a:t>Web Application Security Using Python and Flask</a:t>
                      </a:r>
                      <a:r>
                        <a:rPr b="0" lang="en-IN" sz="1800" spc="-1" strike="noStrike">
                          <a:latin typeface="Arial"/>
                        </a:rPr>
                        <a:t>	</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IN" sz="1800" spc="-1" strike="noStrike">
                          <a:latin typeface="Arial"/>
                        </a:rPr>
                        <a:t>Emphasized password hashing and secure login</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39720">
                <a:tc>
                  <a:txBody>
                    <a:bodyPr lIns="90000" rIns="90000" tIns="46800" bIns="46800" anchor="t">
                      <a:noAutofit/>
                    </a:bodyPr>
                    <a:p>
                      <a:r>
                        <a:rPr b="0" lang="en-IN" sz="1800" spc="-1" strike="noStrike">
                          <a:latin typeface="Arial"/>
                        </a:rPr>
                        <a:t>3. </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IN" sz="1800" spc="-1" strike="noStrike">
                          <a:latin typeface="Arial"/>
                        </a:rPr>
                        <a:t>Security Model for Python Flask</a:t>
                      </a:r>
                      <a:r>
                        <a:rPr b="0" lang="en-IN" sz="1800" spc="-1" strike="noStrike">
                          <a:latin typeface="Arial"/>
                        </a:rPr>
                        <a:t>	</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IN" sz="1800" spc="-1" strike="noStrike">
                          <a:latin typeface="Arial"/>
                        </a:rPr>
                        <a:t>Implemented role filtering using decorators</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639720">
                <a:tc>
                  <a:txBody>
                    <a:bodyPr lIns="90000" rIns="90000" tIns="46800" bIns="46800" anchor="t">
                      <a:noAutofit/>
                    </a:bodyPr>
                    <a:p>
                      <a:r>
                        <a:rPr b="0" lang="en-IN" sz="1800" spc="-1" strike="noStrike">
                          <a:latin typeface="Arial"/>
                        </a:rPr>
                        <a:t>4. </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IN" sz="1800" spc="-1" strike="noStrike">
                          <a:latin typeface="Arial"/>
                        </a:rPr>
                        <a:t>Flask-Mail and SMTP Integration</a:t>
                      </a:r>
                      <a:r>
                        <a:rPr b="0" lang="en-IN" sz="1800" spc="-1" strike="noStrike">
                          <a:latin typeface="Arial"/>
                        </a:rPr>
                        <a:t>	</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chor="t">
                      <a:noAutofit/>
                    </a:bodyPr>
                    <a:p>
                      <a:r>
                        <a:rPr b="0" lang="en-IN" sz="1800" spc="-1" strike="noStrike">
                          <a:latin typeface="Arial"/>
                        </a:rPr>
                        <a:t>Built email verification using SMTP workflows</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r h="639360">
                <a:tc>
                  <a:txBody>
                    <a:bodyPr lIns="90000" rIns="90000" tIns="46800" bIns="46800" anchor="t">
                      <a:noAutofit/>
                    </a:bodyPr>
                    <a:p>
                      <a:r>
                        <a:rPr b="0" lang="en-IN" sz="1800" spc="-1" strike="noStrike">
                          <a:latin typeface="Arial"/>
                        </a:rPr>
                        <a:t>5. </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IN" sz="1800" spc="-1" strike="noStrike">
                          <a:latin typeface="Arial"/>
                        </a:rPr>
                        <a:t>Bridging the Gap: Java Spring Security vs Flask</a:t>
                      </a:r>
                      <a:r>
                        <a:rPr b="0" lang="en-IN" sz="1800" spc="-1" strike="noStrike">
                          <a:latin typeface="Arial"/>
                        </a:rPr>
                        <a:t>	</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chor="t">
                      <a:noAutofit/>
                    </a:bodyPr>
                    <a:p>
                      <a:r>
                        <a:rPr b="0" lang="en-IN" sz="1800" spc="-1" strike="noStrike">
                          <a:latin typeface="Arial"/>
                        </a:rPr>
                        <a:t>Inspired replication of Spring Boot features in Flask</a:t>
                      </a:r>
                      <a:endParaRPr b="0" lang="en-IN"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Google Shape;188;p32"/>
          <p:cNvSpPr/>
          <p:nvPr/>
        </p:nvSpPr>
        <p:spPr>
          <a:xfrm>
            <a:off x="1343160" y="4848120"/>
            <a:ext cx="1227600" cy="294120"/>
          </a:xfrm>
          <a:prstGeom prst="rect">
            <a:avLst/>
          </a:prstGeom>
          <a:noFill/>
          <a:ln w="0">
            <a:noFill/>
          </a:ln>
        </p:spPr>
        <p:style>
          <a:lnRef idx="0"/>
          <a:fillRef idx="0"/>
          <a:effectRef idx="0"/>
          <a:fontRef idx="minor"/>
        </p:style>
      </p:sp>
      <p:sp>
        <p:nvSpPr>
          <p:cNvPr id="212" name="Google Shape;189;p32"/>
          <p:cNvSpPr/>
          <p:nvPr/>
        </p:nvSpPr>
        <p:spPr>
          <a:xfrm>
            <a:off x="114480" y="4848120"/>
            <a:ext cx="1227600" cy="294120"/>
          </a:xfrm>
          <a:prstGeom prst="rect">
            <a:avLst/>
          </a:prstGeom>
          <a:noFill/>
          <a:ln w="0">
            <a:noFill/>
          </a:ln>
        </p:spPr>
        <p:style>
          <a:lnRef idx="0"/>
          <a:fillRef idx="0"/>
          <a:effectRef idx="0"/>
          <a:fontRef idx="minor"/>
        </p:style>
      </p:sp>
      <p:sp>
        <p:nvSpPr>
          <p:cNvPr id="213" name="Google Shape;190;p32"/>
          <p:cNvSpPr/>
          <p:nvPr/>
        </p:nvSpPr>
        <p:spPr>
          <a:xfrm>
            <a:off x="7800840" y="4848120"/>
            <a:ext cx="1227600" cy="294120"/>
          </a:xfrm>
          <a:prstGeom prst="rect">
            <a:avLst/>
          </a:prstGeom>
          <a:noFill/>
          <a:ln w="0">
            <a:noFill/>
          </a:ln>
        </p:spPr>
        <p:style>
          <a:lnRef idx="0"/>
          <a:fillRef idx="0"/>
          <a:effectRef idx="0"/>
          <a:fontRef idx="minor"/>
        </p:style>
      </p:sp>
      <p:sp>
        <p:nvSpPr>
          <p:cNvPr id="214" name="PlaceHolder 1"/>
          <p:cNvSpPr>
            <a:spLocks noGrp="1"/>
          </p:cNvSpPr>
          <p:nvPr>
            <p:ph type="title"/>
          </p:nvPr>
        </p:nvSpPr>
        <p:spPr>
          <a:xfrm>
            <a:off x="723960" y="1857240"/>
            <a:ext cx="4132800" cy="1570680"/>
          </a:xfrm>
          <a:prstGeom prst="rect">
            <a:avLst/>
          </a:prstGeom>
          <a:noFill/>
          <a:ln w="0">
            <a:noFill/>
          </a:ln>
        </p:spPr>
        <p:txBody>
          <a:bodyPr lIns="0" rIns="0" tIns="91440" bIns="91440" anchor="t">
            <a:normAutofit/>
          </a:bodyPr>
          <a:p>
            <a:pPr>
              <a:lnSpc>
                <a:spcPct val="100000"/>
              </a:lnSpc>
              <a:buNone/>
              <a:tabLst>
                <a:tab algn="l" pos="0"/>
              </a:tabLst>
            </a:pPr>
            <a:r>
              <a:rPr b="0" lang="en" sz="4500" spc="-1" strike="noStrike">
                <a:solidFill>
                  <a:srgbClr val="efeee7"/>
                </a:solidFill>
                <a:latin typeface="Inter Medium"/>
                <a:ea typeface="Inter Medium"/>
              </a:rPr>
              <a:t>Project </a:t>
            </a:r>
            <a:r>
              <a:rPr b="0" lang="en" sz="4500" spc="-1" strike="noStrike">
                <a:solidFill>
                  <a:srgbClr val="efeee7"/>
                </a:solidFill>
                <a:latin typeface="Inter Medium"/>
                <a:ea typeface="Inter Medium"/>
              </a:rPr>
              <a:t>Overview</a:t>
            </a:r>
            <a:endParaRPr b="0" lang="en-IN" sz="4500" spc="-1" strike="noStrike">
              <a:latin typeface="Arial"/>
            </a:endParaRPr>
          </a:p>
        </p:txBody>
      </p:sp>
      <p:sp>
        <p:nvSpPr>
          <p:cNvPr id="215" name="PlaceHolder 2"/>
          <p:cNvSpPr>
            <a:spLocks noGrp="1"/>
          </p:cNvSpPr>
          <p:nvPr>
            <p:ph type="title"/>
          </p:nvPr>
        </p:nvSpPr>
        <p:spPr>
          <a:xfrm>
            <a:off x="723960" y="981000"/>
            <a:ext cx="1237320" cy="875160"/>
          </a:xfrm>
          <a:prstGeom prst="rect">
            <a:avLst/>
          </a:prstGeom>
          <a:noFill/>
          <a:ln w="0">
            <a:noFill/>
          </a:ln>
        </p:spPr>
        <p:txBody>
          <a:bodyPr lIns="0" rIns="0" tIns="91440" bIns="91440" anchor="b">
            <a:normAutofit/>
          </a:bodyPr>
          <a:p>
            <a:pPr>
              <a:lnSpc>
                <a:spcPct val="100000"/>
              </a:lnSpc>
              <a:buNone/>
              <a:tabLst>
                <a:tab algn="l" pos="0"/>
              </a:tabLst>
            </a:pPr>
            <a:r>
              <a:rPr b="0" lang="en" sz="4500" spc="-1" strike="noStrike">
                <a:solidFill>
                  <a:srgbClr val="efeee7"/>
                </a:solidFill>
                <a:latin typeface="Inter Medium"/>
                <a:ea typeface="Inter Medium"/>
              </a:rPr>
              <a:t>01</a:t>
            </a:r>
            <a:endParaRPr b="0" lang="en-IN" sz="4500" spc="-1" strike="noStrike">
              <a:latin typeface="Arial"/>
            </a:endParaRPr>
          </a:p>
        </p:txBody>
      </p:sp>
      <p:sp>
        <p:nvSpPr>
          <p:cNvPr id="216" name="PlaceHolder 3"/>
          <p:cNvSpPr>
            <a:spLocks noGrp="1"/>
          </p:cNvSpPr>
          <p:nvPr>
            <p:ph type="subTitle"/>
          </p:nvPr>
        </p:nvSpPr>
        <p:spPr>
          <a:xfrm>
            <a:off x="723960" y="3429000"/>
            <a:ext cx="4132800" cy="398880"/>
          </a:xfrm>
          <a:prstGeom prst="rect">
            <a:avLst/>
          </a:prstGeom>
          <a:noFill/>
          <a:ln w="0">
            <a:noFill/>
          </a:ln>
        </p:spPr>
        <p:txBody>
          <a:bodyPr lIns="0" rIns="0" tIns="91440" bIns="91440" anchor="t">
            <a:normAutofit fontScale="79000"/>
          </a:bodyPr>
          <a:p>
            <a:pPr algn="ctr">
              <a:buNone/>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Google Shape;178;p31"/>
          <p:cNvSpPr/>
          <p:nvPr/>
        </p:nvSpPr>
        <p:spPr>
          <a:xfrm>
            <a:off x="4709520" y="445680"/>
            <a:ext cx="3720240" cy="4250880"/>
          </a:xfrm>
          <a:prstGeom prst="roundRect">
            <a:avLst>
              <a:gd name="adj" fmla="val 0"/>
            </a:avLst>
          </a:prstGeom>
          <a:blipFill rotWithShape="0">
            <a:blip r:embed="rId1"/>
            <a:srcRect/>
            <a:stretch/>
          </a:blipFill>
          <a:ln w="0">
            <a:noFill/>
          </a:ln>
        </p:spPr>
        <p:style>
          <a:lnRef idx="0"/>
          <a:fillRef idx="0"/>
          <a:effectRef idx="0"/>
          <a:fontRef idx="minor"/>
        </p:style>
      </p:sp>
      <p:sp>
        <p:nvSpPr>
          <p:cNvPr id="218" name="Google Shape;179;p31"/>
          <p:cNvSpPr/>
          <p:nvPr/>
        </p:nvSpPr>
        <p:spPr>
          <a:xfrm>
            <a:off x="1343160" y="4848120"/>
            <a:ext cx="1227600" cy="4262760"/>
          </a:xfrm>
          <a:prstGeom prst="rect">
            <a:avLst/>
          </a:prstGeom>
          <a:noFill/>
          <a:ln w="0">
            <a:noFill/>
          </a:ln>
        </p:spPr>
        <p:style>
          <a:lnRef idx="0"/>
          <a:fillRef idx="0"/>
          <a:effectRef idx="0"/>
          <a:fontRef idx="minor"/>
        </p:style>
        <p:txBody>
          <a:bodyPr lIns="870823080" rIns="870823080" tIns="1065960" bIns="1065960" anchor="t">
            <a:spAutoFit/>
          </a:bodyPr>
          <a:p>
            <a:pPr>
              <a:lnSpc>
                <a:spcPct val="100000"/>
              </a:lnSpc>
              <a:buNone/>
              <a:tabLst>
                <a:tab algn="l" pos="0"/>
              </a:tabLst>
            </a:pPr>
            <a:r>
              <a:rPr b="0" lang="en" sz="700" spc="-1" strike="noStrike">
                <a:solidFill>
                  <a:srgbClr val="000000"/>
                </a:solidFill>
                <a:latin typeface="Arial"/>
                <a:ea typeface="DejaVu Sans"/>
              </a:rPr>
              <a:t>Feature Name/Product</a:t>
            </a:r>
            <a:endParaRPr b="0" lang="en-IN" sz="700" spc="-1" strike="noStrike">
              <a:latin typeface="Arial"/>
            </a:endParaRPr>
          </a:p>
        </p:txBody>
      </p:sp>
      <p:sp>
        <p:nvSpPr>
          <p:cNvPr id="219" name="Google Shape;180;p31"/>
          <p:cNvSpPr/>
          <p:nvPr/>
        </p:nvSpPr>
        <p:spPr>
          <a:xfrm>
            <a:off x="114480" y="4848120"/>
            <a:ext cx="1227600" cy="2131560"/>
          </a:xfrm>
          <a:prstGeom prst="rect">
            <a:avLst/>
          </a:prstGeom>
          <a:noFill/>
          <a:ln w="0">
            <a:noFill/>
          </a:ln>
        </p:spPr>
        <p:style>
          <a:lnRef idx="0"/>
          <a:fillRef idx="0"/>
          <a:effectRef idx="0"/>
          <a:fontRef idx="minor"/>
        </p:style>
        <p:txBody>
          <a:bodyPr lIns="870823080" rIns="870823080" tIns="533160" bIns="533160" anchor="t">
            <a:spAutoFit/>
          </a:bodyPr>
          <a:p>
            <a:pPr>
              <a:lnSpc>
                <a:spcPct val="100000"/>
              </a:lnSpc>
              <a:buNone/>
              <a:tabLst>
                <a:tab algn="l" pos="0"/>
              </a:tabLst>
            </a:pPr>
            <a:r>
              <a:rPr b="0" lang="en" sz="700" spc="-1" strike="noStrike">
                <a:solidFill>
                  <a:srgbClr val="000000"/>
                </a:solidFill>
                <a:latin typeface="Arial"/>
                <a:ea typeface="DejaVu Sans"/>
              </a:rPr>
              <a:t>DD/MM/YYYY</a:t>
            </a:r>
            <a:endParaRPr b="0" lang="en-IN" sz="700" spc="-1" strike="noStrike">
              <a:latin typeface="Arial"/>
            </a:endParaRPr>
          </a:p>
        </p:txBody>
      </p:sp>
      <p:sp>
        <p:nvSpPr>
          <p:cNvPr id="220" name="Google Shape;181;p31"/>
          <p:cNvSpPr/>
          <p:nvPr/>
        </p:nvSpPr>
        <p:spPr>
          <a:xfrm>
            <a:off x="7800840" y="4848120"/>
            <a:ext cx="1227600" cy="3623400"/>
          </a:xfrm>
          <a:prstGeom prst="rect">
            <a:avLst/>
          </a:prstGeom>
          <a:noFill/>
          <a:ln w="0">
            <a:noFill/>
          </a:ln>
        </p:spPr>
        <p:style>
          <a:lnRef idx="0"/>
          <a:fillRef idx="0"/>
          <a:effectRef idx="0"/>
          <a:fontRef idx="minor"/>
        </p:style>
        <p:txBody>
          <a:bodyPr lIns="870823080" rIns="870823080" tIns="906120" bIns="906120" anchor="t">
            <a:spAutoFit/>
          </a:bodyPr>
          <a:p>
            <a:pPr algn="r">
              <a:lnSpc>
                <a:spcPct val="100000"/>
              </a:lnSpc>
              <a:buNone/>
              <a:tabLst>
                <a:tab algn="l" pos="0"/>
              </a:tabLst>
            </a:pPr>
            <a:r>
              <a:rPr b="0" lang="en" sz="700" spc="-1" strike="noStrike">
                <a:solidFill>
                  <a:srgbClr val="000000"/>
                </a:solidFill>
                <a:latin typeface="Arial"/>
                <a:ea typeface="DejaVu Sans"/>
              </a:rPr>
              <a:t>Your Company Name</a:t>
            </a:r>
            <a:endParaRPr b="0" lang="en-IN" sz="700" spc="-1" strike="noStrike">
              <a:latin typeface="Arial"/>
            </a:endParaRPr>
          </a:p>
        </p:txBody>
      </p:sp>
      <p:sp>
        <p:nvSpPr>
          <p:cNvPr id="221" name="PlaceHolder 1"/>
          <p:cNvSpPr>
            <a:spLocks noGrp="1"/>
          </p:cNvSpPr>
          <p:nvPr>
            <p:ph type="title"/>
          </p:nvPr>
        </p:nvSpPr>
        <p:spPr>
          <a:xfrm>
            <a:off x="714240" y="447840"/>
            <a:ext cx="3675600" cy="570600"/>
          </a:xfrm>
          <a:prstGeom prst="rect">
            <a:avLst/>
          </a:prstGeom>
          <a:noFill/>
          <a:ln w="0">
            <a:noFill/>
          </a:ln>
        </p:spPr>
        <p:txBody>
          <a:bodyPr lIns="0" rIns="0" tIns="91440" bIns="91440" anchor="t">
            <a:normAutofit fontScale="53000"/>
          </a:bodyPr>
          <a:p>
            <a:pPr>
              <a:lnSpc>
                <a:spcPct val="100000"/>
              </a:lnSpc>
              <a:buNone/>
              <a:tabLst>
                <a:tab algn="l" pos="0"/>
              </a:tabLst>
            </a:pPr>
            <a:r>
              <a:rPr b="0" lang="en" sz="2600" spc="-1" strike="noStrike">
                <a:solidFill>
                  <a:srgbClr val="000000"/>
                </a:solidFill>
                <a:latin typeface="Inter Medium"/>
                <a:ea typeface="Inter Medium"/>
              </a:rPr>
              <a:t>Objective of </a:t>
            </a:r>
            <a:r>
              <a:rPr b="0" lang="en" sz="2600" spc="-1" strike="noStrike">
                <a:solidFill>
                  <a:srgbClr val="000000"/>
                </a:solidFill>
                <a:latin typeface="Inter Medium"/>
                <a:ea typeface="Inter Medium"/>
              </a:rPr>
              <a:t>replicating Spring </a:t>
            </a:r>
            <a:r>
              <a:rPr b="0" lang="en" sz="2600" spc="-1" strike="noStrike">
                <a:solidFill>
                  <a:srgbClr val="000000"/>
                </a:solidFill>
                <a:latin typeface="Inter Medium"/>
                <a:ea typeface="Inter Medium"/>
              </a:rPr>
              <a:t>Boot Security</a:t>
            </a:r>
            <a:endParaRPr b="0" lang="en-IN" sz="2600" spc="-1" strike="noStrike">
              <a:latin typeface="Arial"/>
            </a:endParaRPr>
          </a:p>
        </p:txBody>
      </p:sp>
      <p:sp>
        <p:nvSpPr>
          <p:cNvPr id="222" name="PlaceHolder 2"/>
          <p:cNvSpPr>
            <a:spLocks noGrp="1"/>
          </p:cNvSpPr>
          <p:nvPr>
            <p:ph type="subTitle"/>
          </p:nvPr>
        </p:nvSpPr>
        <p:spPr>
          <a:xfrm>
            <a:off x="714240" y="1743120"/>
            <a:ext cx="3675600" cy="2161080"/>
          </a:xfrm>
          <a:prstGeom prst="rect">
            <a:avLst/>
          </a:prstGeom>
          <a:noFill/>
          <a:ln w="0">
            <a:noFill/>
          </a:ln>
        </p:spPr>
        <p:txBody>
          <a:bodyPr lIns="0" rIns="0" tIns="91440" bIns="91440" anchor="t">
            <a:normAutofit/>
          </a:bodyPr>
          <a:p>
            <a:pPr>
              <a:lnSpc>
                <a:spcPct val="100000"/>
              </a:lnSpc>
              <a:buNone/>
              <a:tabLst>
                <a:tab algn="l" pos="0"/>
              </a:tabLst>
            </a:pPr>
            <a:r>
              <a:rPr b="0" lang="en" sz="1200" spc="-1" strike="noStrike">
                <a:solidFill>
                  <a:srgbClr val="000000"/>
                </a:solidFill>
                <a:latin typeface="Roboto"/>
                <a:ea typeface="Roboto"/>
              </a:rPr>
              <a:t>The primary objective of this project is </a:t>
            </a:r>
            <a:r>
              <a:rPr b="0" lang="en" sz="1200" spc="-1" strike="noStrike">
                <a:solidFill>
                  <a:srgbClr val="000000"/>
                </a:solidFill>
                <a:latin typeface="Roboto"/>
                <a:ea typeface="Roboto"/>
              </a:rPr>
              <a:t>to replicate the robust security </a:t>
            </a:r>
            <a:r>
              <a:rPr b="0" lang="en" sz="1200" spc="-1" strike="noStrike">
                <a:solidFill>
                  <a:srgbClr val="000000"/>
                </a:solidFill>
                <a:latin typeface="Roboto"/>
                <a:ea typeface="Roboto"/>
              </a:rPr>
              <a:t>features of Spring Boot in a Python </a:t>
            </a:r>
            <a:r>
              <a:rPr b="0" lang="en" sz="1200" spc="-1" strike="noStrike">
                <a:solidFill>
                  <a:srgbClr val="000000"/>
                </a:solidFill>
                <a:latin typeface="Roboto"/>
                <a:ea typeface="Roboto"/>
              </a:rPr>
              <a:t>Flask environment, ensuring that </a:t>
            </a:r>
            <a:r>
              <a:rPr b="0" lang="en" sz="1200" spc="-1" strike="noStrike">
                <a:solidFill>
                  <a:srgbClr val="000000"/>
                </a:solidFill>
                <a:latin typeface="Roboto"/>
                <a:ea typeface="Roboto"/>
              </a:rPr>
              <a:t>modern web applications adhere to </a:t>
            </a:r>
            <a:r>
              <a:rPr b="0" lang="en" sz="1200" spc="-1" strike="noStrike">
                <a:solidFill>
                  <a:srgbClr val="000000"/>
                </a:solidFill>
                <a:latin typeface="Roboto"/>
                <a:ea typeface="Roboto"/>
              </a:rPr>
              <a:t>security best practices while </a:t>
            </a:r>
            <a:r>
              <a:rPr b="0" lang="en" sz="1200" spc="-1" strike="noStrike">
                <a:solidFill>
                  <a:srgbClr val="000000"/>
                </a:solidFill>
                <a:latin typeface="Roboto"/>
                <a:ea typeface="Roboto"/>
              </a:rPr>
              <a:t>maintaining functionality and ease of </a:t>
            </a:r>
            <a:r>
              <a:rPr b="0" lang="en" sz="1200" spc="-1" strike="noStrike">
                <a:solidFill>
                  <a:srgbClr val="000000"/>
                </a:solidFill>
                <a:latin typeface="Roboto"/>
                <a:ea typeface="Roboto"/>
              </a:rPr>
              <a:t>use for end-users.</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714240" y="790560"/>
            <a:ext cx="7714080" cy="694080"/>
          </a:xfrm>
          <a:prstGeom prst="rect">
            <a:avLst/>
          </a:prstGeom>
          <a:noFill/>
          <a:ln w="0">
            <a:noFill/>
          </a:ln>
        </p:spPr>
        <p:txBody>
          <a:bodyPr lIns="0" rIns="0" tIns="91440" bIns="91440" anchor="t">
            <a:normAutofit fontScale="73000"/>
          </a:bodyPr>
          <a:p>
            <a:pPr>
              <a:lnSpc>
                <a:spcPct val="100000"/>
              </a:lnSpc>
              <a:buNone/>
              <a:tabLst>
                <a:tab algn="l" pos="0"/>
              </a:tabLst>
            </a:pPr>
            <a:r>
              <a:rPr b="0" lang="en" sz="4000" spc="-1" strike="noStrike">
                <a:solidFill>
                  <a:srgbClr val="000000"/>
                </a:solidFill>
                <a:latin typeface="Inter Medium"/>
                <a:ea typeface="Inter Medium"/>
              </a:rPr>
              <a:t>Significance of the project in Cyber Security</a:t>
            </a:r>
            <a:endParaRPr b="0" lang="en-IN" sz="4000" spc="-1" strike="noStrike">
              <a:latin typeface="Arial"/>
            </a:endParaRPr>
          </a:p>
        </p:txBody>
      </p:sp>
      <p:sp>
        <p:nvSpPr>
          <p:cNvPr id="224" name="PlaceHolder 2"/>
          <p:cNvSpPr>
            <a:spLocks noGrp="1"/>
          </p:cNvSpPr>
          <p:nvPr>
            <p:ph/>
          </p:nvPr>
        </p:nvSpPr>
        <p:spPr>
          <a:xfrm>
            <a:off x="3486240" y="2400480"/>
            <a:ext cx="4942440" cy="1951560"/>
          </a:xfrm>
          <a:prstGeom prst="rect">
            <a:avLst/>
          </a:prstGeom>
          <a:noFill/>
          <a:ln w="0">
            <a:noFill/>
          </a:ln>
        </p:spPr>
        <p:txBody>
          <a:bodyPr lIns="0" rIns="0" tIns="91440" bIns="91440" anchor="t">
            <a:normAutofit/>
          </a:bodyPr>
          <a:p>
            <a:pPr>
              <a:lnSpc>
                <a:spcPct val="100000"/>
              </a:lnSpc>
              <a:buNone/>
              <a:tabLst>
                <a:tab algn="l" pos="0"/>
              </a:tabLst>
            </a:pPr>
            <a:r>
              <a:rPr b="0" lang="en" sz="1200" spc="-1" strike="noStrike">
                <a:solidFill>
                  <a:srgbClr val="000000"/>
                </a:solidFill>
                <a:latin typeface="Roboto"/>
                <a:ea typeface="Roboto"/>
              </a:rPr>
              <a:t>This project holds significant relevance in the field of Cyber Security as it addresses the gap in secure web application frameworks. By implementing standard security practices such as Role-Based Access Control (RBAC), email verification, and OAuth integration, it aims to fortify applications against common vulnerabilities, enhancing user trust and safeguarding sensitive information.</a:t>
            </a:r>
            <a:endParaRPr b="0" lang="en-IN" sz="1200" spc="-1" strike="noStrike">
              <a:latin typeface="Arial"/>
            </a:endParaRPr>
          </a:p>
        </p:txBody>
      </p:sp>
      <p:sp>
        <p:nvSpPr>
          <p:cNvPr id="225" name="Google Shape;200;p33"/>
          <p:cNvSpPr/>
          <p:nvPr/>
        </p:nvSpPr>
        <p:spPr>
          <a:xfrm>
            <a:off x="1343160" y="4848120"/>
            <a:ext cx="1227600" cy="4262760"/>
          </a:xfrm>
          <a:prstGeom prst="rect">
            <a:avLst/>
          </a:prstGeom>
          <a:noFill/>
          <a:ln w="0">
            <a:noFill/>
          </a:ln>
        </p:spPr>
        <p:style>
          <a:lnRef idx="0"/>
          <a:fillRef idx="0"/>
          <a:effectRef idx="0"/>
          <a:fontRef idx="minor"/>
        </p:style>
        <p:txBody>
          <a:bodyPr lIns="870823080" rIns="870823080" tIns="1065960" bIns="1065960" anchor="t">
            <a:spAutoFit/>
          </a:bodyPr>
          <a:p>
            <a:pPr>
              <a:lnSpc>
                <a:spcPct val="100000"/>
              </a:lnSpc>
              <a:buNone/>
              <a:tabLst>
                <a:tab algn="l" pos="0"/>
              </a:tabLst>
            </a:pPr>
            <a:r>
              <a:rPr b="0" lang="en" sz="700" spc="-1" strike="noStrike">
                <a:solidFill>
                  <a:srgbClr val="000000"/>
                </a:solidFill>
                <a:latin typeface="Arial"/>
                <a:ea typeface="DejaVu Sans"/>
              </a:rPr>
              <a:t>Feature Name/Product</a:t>
            </a:r>
            <a:endParaRPr b="0" lang="en-IN" sz="700" spc="-1" strike="noStrike">
              <a:latin typeface="Arial"/>
            </a:endParaRPr>
          </a:p>
        </p:txBody>
      </p:sp>
      <p:sp>
        <p:nvSpPr>
          <p:cNvPr id="226" name="Google Shape;201;p33"/>
          <p:cNvSpPr/>
          <p:nvPr/>
        </p:nvSpPr>
        <p:spPr>
          <a:xfrm>
            <a:off x="114480" y="4848120"/>
            <a:ext cx="1227600" cy="2131560"/>
          </a:xfrm>
          <a:prstGeom prst="rect">
            <a:avLst/>
          </a:prstGeom>
          <a:noFill/>
          <a:ln w="0">
            <a:noFill/>
          </a:ln>
        </p:spPr>
        <p:style>
          <a:lnRef idx="0"/>
          <a:fillRef idx="0"/>
          <a:effectRef idx="0"/>
          <a:fontRef idx="minor"/>
        </p:style>
        <p:txBody>
          <a:bodyPr lIns="870823080" rIns="870823080" tIns="533160" bIns="533160" anchor="t">
            <a:spAutoFit/>
          </a:bodyPr>
          <a:p>
            <a:pPr>
              <a:lnSpc>
                <a:spcPct val="100000"/>
              </a:lnSpc>
              <a:buNone/>
              <a:tabLst>
                <a:tab algn="l" pos="0"/>
              </a:tabLst>
            </a:pPr>
            <a:r>
              <a:rPr b="0" lang="en" sz="700" spc="-1" strike="noStrike">
                <a:solidFill>
                  <a:srgbClr val="000000"/>
                </a:solidFill>
                <a:latin typeface="Arial"/>
                <a:ea typeface="DejaVu Sans"/>
              </a:rPr>
              <a:t>DD/MM/YYYY</a:t>
            </a:r>
            <a:endParaRPr b="0" lang="en-IN" sz="700" spc="-1" strike="noStrike">
              <a:latin typeface="Arial"/>
            </a:endParaRPr>
          </a:p>
        </p:txBody>
      </p:sp>
      <p:sp>
        <p:nvSpPr>
          <p:cNvPr id="227" name="Google Shape;202;p33"/>
          <p:cNvSpPr/>
          <p:nvPr/>
        </p:nvSpPr>
        <p:spPr>
          <a:xfrm>
            <a:off x="7800840" y="4848120"/>
            <a:ext cx="1227600" cy="3623400"/>
          </a:xfrm>
          <a:prstGeom prst="rect">
            <a:avLst/>
          </a:prstGeom>
          <a:noFill/>
          <a:ln w="0">
            <a:noFill/>
          </a:ln>
        </p:spPr>
        <p:style>
          <a:lnRef idx="0"/>
          <a:fillRef idx="0"/>
          <a:effectRef idx="0"/>
          <a:fontRef idx="minor"/>
        </p:style>
        <p:txBody>
          <a:bodyPr lIns="870823080" rIns="870823080" tIns="906120" bIns="906120" anchor="t">
            <a:spAutoFit/>
          </a:bodyPr>
          <a:p>
            <a:pPr algn="r">
              <a:lnSpc>
                <a:spcPct val="100000"/>
              </a:lnSpc>
              <a:buNone/>
              <a:tabLst>
                <a:tab algn="l" pos="0"/>
              </a:tabLst>
            </a:pPr>
            <a:r>
              <a:rPr b="0" lang="en" sz="700" spc="-1" strike="noStrike">
                <a:solidFill>
                  <a:srgbClr val="000000"/>
                </a:solidFill>
                <a:latin typeface="Arial"/>
                <a:ea typeface="DejaVu Sans"/>
              </a:rPr>
              <a:t>Your Company Name</a:t>
            </a:r>
            <a:endParaRPr b="0" lang="en-IN" sz="7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714240" y="790560"/>
            <a:ext cx="7714080" cy="694080"/>
          </a:xfrm>
          <a:prstGeom prst="rect">
            <a:avLst/>
          </a:prstGeom>
          <a:noFill/>
          <a:ln w="0">
            <a:noFill/>
          </a:ln>
        </p:spPr>
        <p:txBody>
          <a:bodyPr lIns="0" rIns="0" tIns="91440" bIns="91440" anchor="t">
            <a:normAutofit fontScale="82000"/>
          </a:bodyPr>
          <a:p>
            <a:pPr>
              <a:lnSpc>
                <a:spcPct val="100000"/>
              </a:lnSpc>
              <a:buNone/>
              <a:tabLst>
                <a:tab algn="l" pos="0"/>
              </a:tabLst>
            </a:pPr>
            <a:r>
              <a:rPr b="0" lang="en" sz="4000" spc="-1" strike="noStrike">
                <a:solidFill>
                  <a:srgbClr val="000000"/>
                </a:solidFill>
                <a:latin typeface="Inter Medium"/>
                <a:ea typeface="Inter Medium"/>
              </a:rPr>
              <a:t>Scope of the implementation in Flask</a:t>
            </a:r>
            <a:endParaRPr b="0" lang="en-IN" sz="4000" spc="-1" strike="noStrike">
              <a:latin typeface="Arial"/>
            </a:endParaRPr>
          </a:p>
        </p:txBody>
      </p:sp>
      <p:sp>
        <p:nvSpPr>
          <p:cNvPr id="229" name="PlaceHolder 2"/>
          <p:cNvSpPr>
            <a:spLocks noGrp="1"/>
          </p:cNvSpPr>
          <p:nvPr>
            <p:ph/>
          </p:nvPr>
        </p:nvSpPr>
        <p:spPr>
          <a:xfrm>
            <a:off x="3486240" y="2400480"/>
            <a:ext cx="4942440" cy="1951560"/>
          </a:xfrm>
          <a:prstGeom prst="rect">
            <a:avLst/>
          </a:prstGeom>
          <a:noFill/>
          <a:ln w="0">
            <a:noFill/>
          </a:ln>
        </p:spPr>
        <p:txBody>
          <a:bodyPr lIns="0" rIns="0" tIns="91440" bIns="91440" anchor="t">
            <a:normAutofit/>
          </a:bodyPr>
          <a:p>
            <a:pPr>
              <a:lnSpc>
                <a:spcPct val="100000"/>
              </a:lnSpc>
              <a:buNone/>
              <a:tabLst>
                <a:tab algn="l" pos="0"/>
              </a:tabLst>
            </a:pPr>
            <a:r>
              <a:rPr b="0" lang="en" sz="1200" spc="-1" strike="noStrike">
                <a:solidFill>
                  <a:srgbClr val="000000"/>
                </a:solidFill>
                <a:latin typeface="Roboto"/>
                <a:ea typeface="Roboto"/>
              </a:rPr>
              <a:t>The scope of the implementation extends to developing a fully functional Smart Contact Manager that utilizes Flask to manage contacts securely. Key aspects include integrating a user authentication system, secure data storage utilizing SQLite, and implementing front-end interfaces with TailwindCSS. The project will also demonstrate various features including user dashboards and admin functionalities while ensuring the application adheres to security protocols established in the industry.</a:t>
            </a:r>
            <a:endParaRPr b="0" lang="en-IN" sz="1200" spc="-1" strike="noStrike">
              <a:latin typeface="Arial"/>
            </a:endParaRPr>
          </a:p>
        </p:txBody>
      </p:sp>
      <p:sp>
        <p:nvSpPr>
          <p:cNvPr id="230" name="Google Shape;200;p33"/>
          <p:cNvSpPr/>
          <p:nvPr/>
        </p:nvSpPr>
        <p:spPr>
          <a:xfrm>
            <a:off x="1343160" y="4848120"/>
            <a:ext cx="1227600" cy="4262760"/>
          </a:xfrm>
          <a:prstGeom prst="rect">
            <a:avLst/>
          </a:prstGeom>
          <a:noFill/>
          <a:ln w="0">
            <a:noFill/>
          </a:ln>
        </p:spPr>
        <p:style>
          <a:lnRef idx="0"/>
          <a:fillRef idx="0"/>
          <a:effectRef idx="0"/>
          <a:fontRef idx="minor"/>
        </p:style>
        <p:txBody>
          <a:bodyPr lIns="870823080" rIns="870823080" tIns="1065960" bIns="1065960" anchor="t">
            <a:spAutoFit/>
          </a:bodyPr>
          <a:p>
            <a:pPr>
              <a:lnSpc>
                <a:spcPct val="100000"/>
              </a:lnSpc>
              <a:buNone/>
              <a:tabLst>
                <a:tab algn="l" pos="0"/>
              </a:tabLst>
            </a:pPr>
            <a:r>
              <a:rPr b="0" lang="en" sz="700" spc="-1" strike="noStrike">
                <a:solidFill>
                  <a:srgbClr val="000000"/>
                </a:solidFill>
                <a:latin typeface="Arial"/>
                <a:ea typeface="DejaVu Sans"/>
              </a:rPr>
              <a:t>Feature Name/Product</a:t>
            </a:r>
            <a:endParaRPr b="0" lang="en-IN" sz="700" spc="-1" strike="noStrike">
              <a:latin typeface="Arial"/>
            </a:endParaRPr>
          </a:p>
        </p:txBody>
      </p:sp>
      <p:sp>
        <p:nvSpPr>
          <p:cNvPr id="231" name="Google Shape;201;p33"/>
          <p:cNvSpPr/>
          <p:nvPr/>
        </p:nvSpPr>
        <p:spPr>
          <a:xfrm>
            <a:off x="114480" y="4848120"/>
            <a:ext cx="1227600" cy="2131560"/>
          </a:xfrm>
          <a:prstGeom prst="rect">
            <a:avLst/>
          </a:prstGeom>
          <a:noFill/>
          <a:ln w="0">
            <a:noFill/>
          </a:ln>
        </p:spPr>
        <p:style>
          <a:lnRef idx="0"/>
          <a:fillRef idx="0"/>
          <a:effectRef idx="0"/>
          <a:fontRef idx="minor"/>
        </p:style>
        <p:txBody>
          <a:bodyPr lIns="870823080" rIns="870823080" tIns="533160" bIns="533160" anchor="t">
            <a:spAutoFit/>
          </a:bodyPr>
          <a:p>
            <a:pPr>
              <a:lnSpc>
                <a:spcPct val="100000"/>
              </a:lnSpc>
              <a:buNone/>
              <a:tabLst>
                <a:tab algn="l" pos="0"/>
              </a:tabLst>
            </a:pPr>
            <a:r>
              <a:rPr b="0" lang="en" sz="700" spc="-1" strike="noStrike">
                <a:solidFill>
                  <a:srgbClr val="000000"/>
                </a:solidFill>
                <a:latin typeface="Arial"/>
                <a:ea typeface="DejaVu Sans"/>
              </a:rPr>
              <a:t>DD/MM/YYYY</a:t>
            </a:r>
            <a:endParaRPr b="0" lang="en-IN" sz="700" spc="-1" strike="noStrike">
              <a:latin typeface="Arial"/>
            </a:endParaRPr>
          </a:p>
        </p:txBody>
      </p:sp>
      <p:sp>
        <p:nvSpPr>
          <p:cNvPr id="232" name="Google Shape;202;p33"/>
          <p:cNvSpPr/>
          <p:nvPr/>
        </p:nvSpPr>
        <p:spPr>
          <a:xfrm>
            <a:off x="7800840" y="4848120"/>
            <a:ext cx="1227600" cy="3623400"/>
          </a:xfrm>
          <a:prstGeom prst="rect">
            <a:avLst/>
          </a:prstGeom>
          <a:noFill/>
          <a:ln w="0">
            <a:noFill/>
          </a:ln>
        </p:spPr>
        <p:style>
          <a:lnRef idx="0"/>
          <a:fillRef idx="0"/>
          <a:effectRef idx="0"/>
          <a:fontRef idx="minor"/>
        </p:style>
        <p:txBody>
          <a:bodyPr lIns="870823080" rIns="870823080" tIns="906120" bIns="906120" anchor="t">
            <a:spAutoFit/>
          </a:bodyPr>
          <a:p>
            <a:pPr algn="r">
              <a:lnSpc>
                <a:spcPct val="100000"/>
              </a:lnSpc>
              <a:buNone/>
              <a:tabLst>
                <a:tab algn="l" pos="0"/>
              </a:tabLst>
            </a:pPr>
            <a:r>
              <a:rPr b="0" lang="en" sz="700" spc="-1" strike="noStrike">
                <a:solidFill>
                  <a:srgbClr val="000000"/>
                </a:solidFill>
                <a:latin typeface="Arial"/>
                <a:ea typeface="DejaVu Sans"/>
              </a:rPr>
              <a:t>Your Company Name</a:t>
            </a:r>
            <a:endParaRPr b="0" lang="en-IN" sz="7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Google Shape;188;p32"/>
          <p:cNvSpPr/>
          <p:nvPr/>
        </p:nvSpPr>
        <p:spPr>
          <a:xfrm>
            <a:off x="1343160" y="4848120"/>
            <a:ext cx="1227600" cy="294120"/>
          </a:xfrm>
          <a:prstGeom prst="rect">
            <a:avLst/>
          </a:prstGeom>
          <a:noFill/>
          <a:ln w="0">
            <a:noFill/>
          </a:ln>
        </p:spPr>
        <p:style>
          <a:lnRef idx="0"/>
          <a:fillRef idx="0"/>
          <a:effectRef idx="0"/>
          <a:fontRef idx="minor"/>
        </p:style>
      </p:sp>
      <p:sp>
        <p:nvSpPr>
          <p:cNvPr id="234" name="Google Shape;189;p32"/>
          <p:cNvSpPr/>
          <p:nvPr/>
        </p:nvSpPr>
        <p:spPr>
          <a:xfrm>
            <a:off x="114480" y="4848120"/>
            <a:ext cx="1227600" cy="294120"/>
          </a:xfrm>
          <a:prstGeom prst="rect">
            <a:avLst/>
          </a:prstGeom>
          <a:noFill/>
          <a:ln w="0">
            <a:noFill/>
          </a:ln>
        </p:spPr>
        <p:style>
          <a:lnRef idx="0"/>
          <a:fillRef idx="0"/>
          <a:effectRef idx="0"/>
          <a:fontRef idx="minor"/>
        </p:style>
      </p:sp>
      <p:sp>
        <p:nvSpPr>
          <p:cNvPr id="235" name="Google Shape;190;p32"/>
          <p:cNvSpPr/>
          <p:nvPr/>
        </p:nvSpPr>
        <p:spPr>
          <a:xfrm>
            <a:off x="7800840" y="4848120"/>
            <a:ext cx="1227600" cy="294120"/>
          </a:xfrm>
          <a:prstGeom prst="rect">
            <a:avLst/>
          </a:prstGeom>
          <a:noFill/>
          <a:ln w="0">
            <a:noFill/>
          </a:ln>
        </p:spPr>
        <p:style>
          <a:lnRef idx="0"/>
          <a:fillRef idx="0"/>
          <a:effectRef idx="0"/>
          <a:fontRef idx="minor"/>
        </p:style>
      </p:sp>
      <p:sp>
        <p:nvSpPr>
          <p:cNvPr id="236" name="PlaceHolder 1"/>
          <p:cNvSpPr>
            <a:spLocks noGrp="1"/>
          </p:cNvSpPr>
          <p:nvPr>
            <p:ph type="title"/>
          </p:nvPr>
        </p:nvSpPr>
        <p:spPr>
          <a:xfrm>
            <a:off x="723960" y="1857240"/>
            <a:ext cx="4132800" cy="1570680"/>
          </a:xfrm>
          <a:prstGeom prst="rect">
            <a:avLst/>
          </a:prstGeom>
          <a:noFill/>
          <a:ln w="0">
            <a:noFill/>
          </a:ln>
        </p:spPr>
        <p:txBody>
          <a:bodyPr lIns="0" rIns="0" tIns="91440" bIns="91440" anchor="t">
            <a:normAutofit/>
          </a:bodyPr>
          <a:p>
            <a:pPr>
              <a:lnSpc>
                <a:spcPct val="100000"/>
              </a:lnSpc>
              <a:buNone/>
              <a:tabLst>
                <a:tab algn="l" pos="0"/>
              </a:tabLst>
            </a:pPr>
            <a:r>
              <a:rPr b="0" lang="en" sz="4500" spc="-1" strike="noStrike">
                <a:solidFill>
                  <a:srgbClr val="efeee7"/>
                </a:solidFill>
                <a:latin typeface="Inter Medium"/>
                <a:ea typeface="Inter Medium"/>
              </a:rPr>
              <a:t>Security Measures</a:t>
            </a:r>
            <a:endParaRPr b="0" lang="en-IN" sz="4500" spc="-1" strike="noStrike">
              <a:latin typeface="Arial"/>
            </a:endParaRPr>
          </a:p>
        </p:txBody>
      </p:sp>
      <p:sp>
        <p:nvSpPr>
          <p:cNvPr id="237" name="PlaceHolder 2"/>
          <p:cNvSpPr>
            <a:spLocks noGrp="1"/>
          </p:cNvSpPr>
          <p:nvPr>
            <p:ph type="title"/>
          </p:nvPr>
        </p:nvSpPr>
        <p:spPr>
          <a:xfrm>
            <a:off x="723960" y="981000"/>
            <a:ext cx="1237320" cy="875160"/>
          </a:xfrm>
          <a:prstGeom prst="rect">
            <a:avLst/>
          </a:prstGeom>
          <a:noFill/>
          <a:ln w="0">
            <a:noFill/>
          </a:ln>
        </p:spPr>
        <p:txBody>
          <a:bodyPr lIns="0" rIns="0" tIns="91440" bIns="91440" anchor="b">
            <a:normAutofit/>
          </a:bodyPr>
          <a:p>
            <a:pPr>
              <a:lnSpc>
                <a:spcPct val="100000"/>
              </a:lnSpc>
              <a:buNone/>
              <a:tabLst>
                <a:tab algn="l" pos="0"/>
              </a:tabLst>
            </a:pPr>
            <a:r>
              <a:rPr b="0" lang="en" sz="4500" spc="-1" strike="noStrike">
                <a:solidFill>
                  <a:srgbClr val="efeee7"/>
                </a:solidFill>
                <a:latin typeface="Inter Medium"/>
                <a:ea typeface="Inter Medium"/>
              </a:rPr>
              <a:t>02</a:t>
            </a:r>
            <a:endParaRPr b="0" lang="en-IN" sz="4500" spc="-1" strike="noStrike">
              <a:latin typeface="Arial"/>
            </a:endParaRPr>
          </a:p>
        </p:txBody>
      </p:sp>
      <p:sp>
        <p:nvSpPr>
          <p:cNvPr id="238" name="PlaceHolder 3"/>
          <p:cNvSpPr>
            <a:spLocks noGrp="1"/>
          </p:cNvSpPr>
          <p:nvPr>
            <p:ph type="subTitle"/>
          </p:nvPr>
        </p:nvSpPr>
        <p:spPr>
          <a:xfrm>
            <a:off x="723960" y="3429000"/>
            <a:ext cx="4132800" cy="398880"/>
          </a:xfrm>
          <a:prstGeom prst="rect">
            <a:avLst/>
          </a:prstGeom>
          <a:noFill/>
          <a:ln w="0">
            <a:noFill/>
          </a:ln>
        </p:spPr>
        <p:txBody>
          <a:bodyPr lIns="0" rIns="0" tIns="91440" bIns="91440" anchor="t">
            <a:normAutofit fontScale="79000"/>
          </a:bodyPr>
          <a:p>
            <a:pPr algn="ctr">
              <a:buNone/>
            </a:pP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Google Shape;178;p31"/>
          <p:cNvSpPr/>
          <p:nvPr/>
        </p:nvSpPr>
        <p:spPr>
          <a:xfrm>
            <a:off x="4709520" y="445680"/>
            <a:ext cx="3720240" cy="4250880"/>
          </a:xfrm>
          <a:prstGeom prst="roundRect">
            <a:avLst>
              <a:gd name="adj" fmla="val 0"/>
            </a:avLst>
          </a:prstGeom>
          <a:blipFill rotWithShape="0">
            <a:blip r:embed="rId1"/>
            <a:srcRect/>
            <a:stretch/>
          </a:blipFill>
          <a:ln w="0">
            <a:noFill/>
          </a:ln>
        </p:spPr>
        <p:style>
          <a:lnRef idx="0"/>
          <a:fillRef idx="0"/>
          <a:effectRef idx="0"/>
          <a:fontRef idx="minor"/>
        </p:style>
      </p:sp>
      <p:sp>
        <p:nvSpPr>
          <p:cNvPr id="240" name="Google Shape;179;p31"/>
          <p:cNvSpPr/>
          <p:nvPr/>
        </p:nvSpPr>
        <p:spPr>
          <a:xfrm>
            <a:off x="1343160" y="4848120"/>
            <a:ext cx="1227600" cy="4262760"/>
          </a:xfrm>
          <a:prstGeom prst="rect">
            <a:avLst/>
          </a:prstGeom>
          <a:noFill/>
          <a:ln w="0">
            <a:noFill/>
          </a:ln>
        </p:spPr>
        <p:style>
          <a:lnRef idx="0"/>
          <a:fillRef idx="0"/>
          <a:effectRef idx="0"/>
          <a:fontRef idx="minor"/>
        </p:style>
        <p:txBody>
          <a:bodyPr lIns="870823080" rIns="870823080" tIns="1065960" bIns="1065960" anchor="t">
            <a:spAutoFit/>
          </a:bodyPr>
          <a:p>
            <a:pPr>
              <a:lnSpc>
                <a:spcPct val="100000"/>
              </a:lnSpc>
              <a:buNone/>
              <a:tabLst>
                <a:tab algn="l" pos="0"/>
              </a:tabLst>
            </a:pPr>
            <a:r>
              <a:rPr b="0" lang="en" sz="700" spc="-1" strike="noStrike">
                <a:solidFill>
                  <a:srgbClr val="000000"/>
                </a:solidFill>
                <a:latin typeface="Arial"/>
                <a:ea typeface="DejaVu Sans"/>
              </a:rPr>
              <a:t>Feature Name/Product</a:t>
            </a:r>
            <a:endParaRPr b="0" lang="en-IN" sz="700" spc="-1" strike="noStrike">
              <a:latin typeface="Arial"/>
            </a:endParaRPr>
          </a:p>
        </p:txBody>
      </p:sp>
      <p:sp>
        <p:nvSpPr>
          <p:cNvPr id="241" name="Google Shape;180;p31"/>
          <p:cNvSpPr/>
          <p:nvPr/>
        </p:nvSpPr>
        <p:spPr>
          <a:xfrm>
            <a:off x="114480" y="4848120"/>
            <a:ext cx="1227600" cy="2131560"/>
          </a:xfrm>
          <a:prstGeom prst="rect">
            <a:avLst/>
          </a:prstGeom>
          <a:noFill/>
          <a:ln w="0">
            <a:noFill/>
          </a:ln>
        </p:spPr>
        <p:style>
          <a:lnRef idx="0"/>
          <a:fillRef idx="0"/>
          <a:effectRef idx="0"/>
          <a:fontRef idx="minor"/>
        </p:style>
        <p:txBody>
          <a:bodyPr lIns="870823080" rIns="870823080" tIns="533160" bIns="533160" anchor="t">
            <a:spAutoFit/>
          </a:bodyPr>
          <a:p>
            <a:pPr>
              <a:lnSpc>
                <a:spcPct val="100000"/>
              </a:lnSpc>
              <a:buNone/>
              <a:tabLst>
                <a:tab algn="l" pos="0"/>
              </a:tabLst>
            </a:pPr>
            <a:r>
              <a:rPr b="0" lang="en" sz="700" spc="-1" strike="noStrike">
                <a:solidFill>
                  <a:srgbClr val="000000"/>
                </a:solidFill>
                <a:latin typeface="Arial"/>
                <a:ea typeface="DejaVu Sans"/>
              </a:rPr>
              <a:t>DD/MM/YYYY</a:t>
            </a:r>
            <a:endParaRPr b="0" lang="en-IN" sz="700" spc="-1" strike="noStrike">
              <a:latin typeface="Arial"/>
            </a:endParaRPr>
          </a:p>
        </p:txBody>
      </p:sp>
      <p:sp>
        <p:nvSpPr>
          <p:cNvPr id="242" name="Google Shape;181;p31"/>
          <p:cNvSpPr/>
          <p:nvPr/>
        </p:nvSpPr>
        <p:spPr>
          <a:xfrm>
            <a:off x="7800840" y="4848120"/>
            <a:ext cx="1227600" cy="3623400"/>
          </a:xfrm>
          <a:prstGeom prst="rect">
            <a:avLst/>
          </a:prstGeom>
          <a:noFill/>
          <a:ln w="0">
            <a:noFill/>
          </a:ln>
        </p:spPr>
        <p:style>
          <a:lnRef idx="0"/>
          <a:fillRef idx="0"/>
          <a:effectRef idx="0"/>
          <a:fontRef idx="minor"/>
        </p:style>
        <p:txBody>
          <a:bodyPr lIns="870823080" rIns="870823080" tIns="906120" bIns="906120" anchor="t">
            <a:spAutoFit/>
          </a:bodyPr>
          <a:p>
            <a:pPr algn="r">
              <a:lnSpc>
                <a:spcPct val="100000"/>
              </a:lnSpc>
              <a:buNone/>
              <a:tabLst>
                <a:tab algn="l" pos="0"/>
              </a:tabLst>
            </a:pPr>
            <a:r>
              <a:rPr b="0" lang="en" sz="700" spc="-1" strike="noStrike">
                <a:solidFill>
                  <a:srgbClr val="000000"/>
                </a:solidFill>
                <a:latin typeface="Arial"/>
                <a:ea typeface="DejaVu Sans"/>
              </a:rPr>
              <a:t>Your Company Name</a:t>
            </a:r>
            <a:endParaRPr b="0" lang="en-IN" sz="700" spc="-1" strike="noStrike">
              <a:latin typeface="Arial"/>
            </a:endParaRPr>
          </a:p>
        </p:txBody>
      </p:sp>
      <p:sp>
        <p:nvSpPr>
          <p:cNvPr id="243" name="PlaceHolder 1"/>
          <p:cNvSpPr>
            <a:spLocks noGrp="1"/>
          </p:cNvSpPr>
          <p:nvPr>
            <p:ph type="title"/>
          </p:nvPr>
        </p:nvSpPr>
        <p:spPr>
          <a:xfrm>
            <a:off x="714240" y="447840"/>
            <a:ext cx="3675600" cy="570600"/>
          </a:xfrm>
          <a:prstGeom prst="rect">
            <a:avLst/>
          </a:prstGeom>
          <a:noFill/>
          <a:ln w="0">
            <a:noFill/>
          </a:ln>
        </p:spPr>
        <p:txBody>
          <a:bodyPr lIns="0" rIns="0" tIns="91440" bIns="91440" anchor="t">
            <a:normAutofit fontScale="79000"/>
          </a:bodyPr>
          <a:p>
            <a:pPr>
              <a:lnSpc>
                <a:spcPct val="100000"/>
              </a:lnSpc>
              <a:buNone/>
              <a:tabLst>
                <a:tab algn="l" pos="0"/>
              </a:tabLst>
            </a:pPr>
            <a:r>
              <a:rPr b="0" lang="en" sz="2600" spc="-1" strike="noStrike">
                <a:solidFill>
                  <a:srgbClr val="000000"/>
                </a:solidFill>
                <a:latin typeface="Inter Medium"/>
                <a:ea typeface="Inter Medium"/>
              </a:rPr>
              <a:t>Password hashing techniques</a:t>
            </a:r>
            <a:endParaRPr b="0" lang="en-IN" sz="2600" spc="-1" strike="noStrike">
              <a:latin typeface="Arial"/>
            </a:endParaRPr>
          </a:p>
        </p:txBody>
      </p:sp>
      <p:sp>
        <p:nvSpPr>
          <p:cNvPr id="244" name="PlaceHolder 2"/>
          <p:cNvSpPr>
            <a:spLocks noGrp="1"/>
          </p:cNvSpPr>
          <p:nvPr>
            <p:ph type="subTitle"/>
          </p:nvPr>
        </p:nvSpPr>
        <p:spPr>
          <a:xfrm>
            <a:off x="714240" y="1743120"/>
            <a:ext cx="3675600" cy="2161080"/>
          </a:xfrm>
          <a:prstGeom prst="rect">
            <a:avLst/>
          </a:prstGeom>
          <a:noFill/>
          <a:ln w="0">
            <a:noFill/>
          </a:ln>
        </p:spPr>
        <p:txBody>
          <a:bodyPr lIns="0" rIns="0" tIns="91440" bIns="91440" anchor="t">
            <a:normAutofit/>
          </a:bodyPr>
          <a:p>
            <a:pPr>
              <a:lnSpc>
                <a:spcPct val="100000"/>
              </a:lnSpc>
              <a:buNone/>
              <a:tabLst>
                <a:tab algn="l" pos="0"/>
              </a:tabLst>
            </a:pPr>
            <a:r>
              <a:rPr b="0" lang="en" sz="1200" spc="-1" strike="noStrike">
                <a:solidFill>
                  <a:srgbClr val="000000"/>
                </a:solidFill>
                <a:latin typeface="Roboto"/>
                <a:ea typeface="Roboto"/>
              </a:rPr>
              <a:t>Implementing secure password hashing techniques, such as bcrypt, ensures that user passwords are stored safely in the database. By using hashing algorithms, even in the event of a data breach, stored passwords remain unreadable and secure. Additionally, salting techniques will be applied to further enhance security against rainbow table attacks, allowing the application to meet stringent security standards.</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efeee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LibreOffice/7.3.0.3$Linux_X86_64 LibreOffice_project/0f246aa12d0eee4a0f7adcefbf7c878fc2238db3</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2025-05-06T19:03:58Z</dcterms:created>
  <dc:creator>Unknown Creator</dc:creator>
  <dc:description/>
  <dc:language>en-US</dc:language>
  <cp:lastModifiedBy/>
  <dcterms:modified xsi:type="dcterms:W3CDTF">2025-05-07T12:45:39Z</dcterms:modified>
  <cp:revision>2</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