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embeddedFontLst>
    <p:embeddedFont>
      <p:font typeface="Bookman Old Style" pitchFamily="18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 lot of literature led us to believe that adam is a better optimizer for backpropagation than gradient descent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http://stats.stackexchange.com/questions/184448/difference-between-gradientdescentoptimizer-and-adamoptimizer-tensorflow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VIX- popular measure of the implied volatility of S&amp;P 500 index options calculated by the CBOE (Chicago Board Options Exchange)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Futures are financial contracts obligating the buyer to purchase an asset or the seller to  sell an asset, such as a physical commodity or financial instrument at a predetermined future data and price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Bookman Old Style"/>
              <a:buNone/>
              <a:defRPr sz="3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ctr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8BA1B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646C8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BABABA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9FB8CD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1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216151" y="6355080"/>
            <a:ext cx="1219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904875" y="3648075"/>
            <a:ext cx="7315200" cy="1280159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14400" y="5048250"/>
            <a:ext cx="7315200" cy="685799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904875" y="3648075"/>
            <a:ext cx="228600" cy="1280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914400" y="5048250"/>
            <a:ext cx="2286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116835" y="-440436"/>
            <a:ext cx="491032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2" name="Shape 10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" name="Shape 103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4" name="Shape 104"/>
          <p:cNvCxnSpPr/>
          <p:nvPr/>
        </p:nvCxnSpPr>
        <p:spPr>
          <a:xfrm rot="5400000">
            <a:off x="3629606" y="3201951"/>
            <a:ext cx="585215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lt2"/>
              </a:buClr>
              <a:buFont typeface="Bookman Old Style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1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0951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914400" y="2819400"/>
            <a:ext cx="7315200" cy="1280159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914400" y="2819400"/>
            <a:ext cx="228600" cy="1280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32198" y="1216151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774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599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599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" name="Shape 63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9" name="Shape 69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bin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599" cy="4843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75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81940" algn="l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238760" algn="l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233680" algn="l" rtl="0">
              <a:spcBef>
                <a:spcPts val="400"/>
              </a:spcBef>
              <a:buClr>
                <a:srgbClr val="8BA1B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228600" algn="l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6" name="Shape 7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7" name="Shape 77"/>
          <p:cNvCxnSpPr/>
          <p:nvPr/>
        </p:nvCxnSpPr>
        <p:spPr>
          <a:xfrm rot="5400000">
            <a:off x="3160645" y="3324224"/>
            <a:ext cx="603503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8" name="Shape 78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4999" cy="57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chemeClr val="dk1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224028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90500" algn="l" rtl="0">
              <a:spcBef>
                <a:spcPts val="500"/>
              </a:spcBef>
              <a:buClr>
                <a:schemeClr val="dk1"/>
              </a:buClr>
              <a:buSzPct val="7600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93675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88594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7200" y="500856"/>
            <a:ext cx="18287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8BA1B3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s/sp500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Bookman Old Style"/>
              <a:buNone/>
            </a:pPr>
            <a:r>
              <a:rPr lang="en-US" sz="3000" b="0" i="0" u="none" strike="noStrike" cap="none" dirty="0" smtClean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S&amp;P500/NASDAQ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Stock Prediction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Stephen McGee</a:t>
            </a:r>
            <a:br>
              <a:rPr lang="en-US" sz="17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17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Abhilash Menon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n-US" sz="3000" b="0" i="0" u="none" strike="noStrike" cap="none" dirty="0" err="1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Keras</a:t>
            </a:r>
            <a:r>
              <a:rPr lang="en-US" sz="3000" b="0" i="0" u="none" strike="noStrike" cap="none" dirty="0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Implementation/Evaluation</a:t>
            </a:r>
            <a:endParaRPr lang="en-US" sz="30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sz="2200" dirty="0" err="1">
                <a:latin typeface="+mn-lt"/>
              </a:rPr>
              <a:t>Keras</a:t>
            </a:r>
            <a:r>
              <a:rPr lang="en-US" sz="2200" dirty="0">
                <a:latin typeface="+mn-lt"/>
              </a:rPr>
              <a:t> is a high-level neural networks library, written in python and capable of running on top of </a:t>
            </a:r>
            <a:r>
              <a:rPr lang="en-US" sz="2200" dirty="0" err="1">
                <a:latin typeface="+mn-lt"/>
              </a:rPr>
              <a:t>TensorFlow</a:t>
            </a:r>
            <a:r>
              <a:rPr lang="en-US" sz="2200" dirty="0">
                <a:latin typeface="+mn-lt"/>
              </a:rPr>
              <a:t>.</a:t>
            </a:r>
          </a:p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endParaRPr lang="en-US" sz="2200" dirty="0" smtClean="0">
              <a:latin typeface="+mn-lt"/>
            </a:endParaRPr>
          </a:p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sz="2200" dirty="0" smtClean="0">
                <a:latin typeface="+mn-lt"/>
              </a:rPr>
              <a:t>Environment </a:t>
            </a:r>
            <a:r>
              <a:rPr lang="en-US" sz="2200" dirty="0">
                <a:latin typeface="+mn-lt"/>
              </a:rPr>
              <a:t>setup: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scikit</a:t>
            </a:r>
            <a:r>
              <a:rPr lang="en-US" sz="2200" dirty="0">
                <a:latin typeface="+mn-lt"/>
              </a:rPr>
              <a:t>-learn, </a:t>
            </a:r>
            <a:r>
              <a:rPr lang="en-US" sz="2200" dirty="0" err="1">
                <a:latin typeface="+mn-lt"/>
              </a:rPr>
              <a:t>virtualenvwrapper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virtualenv</a:t>
            </a:r>
            <a:r>
              <a:rPr lang="en-US" sz="2200" dirty="0">
                <a:latin typeface="+mn-lt"/>
              </a:rPr>
              <a:t>.</a:t>
            </a:r>
          </a:p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endParaRPr lang="en-US" sz="2200" dirty="0" smtClean="0">
              <a:latin typeface="+mn-lt"/>
            </a:endParaRPr>
          </a:p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sz="2200" dirty="0" smtClean="0">
                <a:latin typeface="+mn-lt"/>
              </a:rPr>
              <a:t>We </a:t>
            </a:r>
            <a:r>
              <a:rPr lang="en-US" sz="2200" dirty="0">
                <a:latin typeface="+mn-lt"/>
              </a:rPr>
              <a:t>have been able to achieve accuracies up to </a:t>
            </a:r>
            <a:r>
              <a:rPr lang="en-US" sz="2200" dirty="0" smtClean="0">
                <a:latin typeface="+mn-lt"/>
              </a:rPr>
              <a:t>85</a:t>
            </a:r>
            <a:r>
              <a:rPr lang="en-US" sz="2200" dirty="0" smtClean="0">
                <a:latin typeface="+mn-lt"/>
              </a:rPr>
              <a:t>% </a:t>
            </a:r>
            <a:r>
              <a:rPr lang="en-US" sz="2200" dirty="0">
                <a:latin typeface="+mn-lt"/>
              </a:rPr>
              <a:t>after we split up the data into a 30 day sliding window.</a:t>
            </a:r>
          </a:p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endParaRPr lang="en-US" sz="2200" dirty="0" smtClean="0">
              <a:latin typeface="+mn-lt"/>
            </a:endParaRPr>
          </a:p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sz="2200" dirty="0" smtClean="0">
                <a:latin typeface="+mn-lt"/>
              </a:rPr>
              <a:t>The </a:t>
            </a:r>
            <a:r>
              <a:rPr lang="en-US" sz="2200" dirty="0">
                <a:latin typeface="+mn-lt"/>
              </a:rPr>
              <a:t>training method we used was </a:t>
            </a:r>
            <a:r>
              <a:rPr lang="en-US" sz="2200" dirty="0" err="1">
                <a:latin typeface="+mn-lt"/>
              </a:rPr>
              <a:t>backpropagation</a:t>
            </a:r>
            <a:r>
              <a:rPr lang="en-US" sz="2200" dirty="0">
                <a:latin typeface="+mn-lt"/>
              </a:rPr>
              <a:t>.</a:t>
            </a:r>
          </a:p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endParaRPr lang="en-US" sz="2200" dirty="0" smtClean="0">
              <a:latin typeface="+mn-lt"/>
            </a:endParaRPr>
          </a:p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sz="2200" dirty="0" smtClean="0">
                <a:latin typeface="+mn-lt"/>
              </a:rPr>
              <a:t>The </a:t>
            </a:r>
            <a:r>
              <a:rPr lang="en-US" sz="2200" dirty="0">
                <a:latin typeface="+mn-lt"/>
              </a:rPr>
              <a:t>network design we have implemented is </a:t>
            </a:r>
            <a:r>
              <a:rPr lang="en-US" sz="2200" dirty="0" smtClean="0">
                <a:latin typeface="+mn-lt"/>
              </a:rPr>
              <a:t>14-28</a:t>
            </a:r>
            <a:r>
              <a:rPr lang="en-US" sz="2200" dirty="0" smtClean="0">
                <a:latin typeface="+mn-lt"/>
              </a:rPr>
              <a:t>-1</a:t>
            </a:r>
            <a:r>
              <a:rPr lang="en-US" sz="2200" dirty="0">
                <a:latin typeface="+mn-lt"/>
              </a:rPr>
              <a:t>.</a:t>
            </a:r>
          </a:p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endParaRPr lang="en-US" sz="2200" dirty="0" smtClean="0">
              <a:latin typeface="+mn-lt"/>
            </a:endParaRPr>
          </a:p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sz="2200" dirty="0" smtClean="0">
                <a:latin typeface="+mn-lt"/>
              </a:rPr>
              <a:t>We </a:t>
            </a:r>
            <a:r>
              <a:rPr lang="en-US" sz="2200" dirty="0">
                <a:latin typeface="+mn-lt"/>
              </a:rPr>
              <a:t>plan on employing cross-validation and trying out different configurations for the network topologies.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n-US" sz="3000" dirty="0" err="1"/>
              <a:t>Keras</a:t>
            </a:r>
            <a:r>
              <a:rPr lang="en-US" sz="3000" dirty="0"/>
              <a:t> </a:t>
            </a:r>
            <a:r>
              <a:rPr lang="en-US" sz="3000" dirty="0" smtClean="0"/>
              <a:t>Implementation/Evaluation </a:t>
            </a:r>
            <a:r>
              <a:rPr lang="en-US" sz="3000" dirty="0"/>
              <a:t>(cont.)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200" dirty="0">
                <a:latin typeface="+mn-lt"/>
              </a:rPr>
              <a:t>The activation function used for all layers except the output layer was </a:t>
            </a:r>
            <a:r>
              <a:rPr lang="en-US" sz="2200" dirty="0" err="1">
                <a:latin typeface="+mn-lt"/>
              </a:rPr>
              <a:t>relu</a:t>
            </a:r>
            <a:r>
              <a:rPr lang="en-US" sz="2200" dirty="0">
                <a:latin typeface="+mn-lt"/>
              </a:rPr>
              <a:t> (rectified linear unit).</a:t>
            </a:r>
          </a:p>
          <a:p>
            <a:pPr marL="457200" lvl="0" indent="-228600" rtl="0">
              <a:spcBef>
                <a:spcPts val="0"/>
              </a:spcBef>
            </a:pPr>
            <a:endParaRPr lang="en-US" sz="2200" dirty="0" smtClean="0">
              <a:latin typeface="+mn-lt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sz="2200" dirty="0" smtClean="0">
                <a:latin typeface="+mn-lt"/>
              </a:rPr>
              <a:t>The </a:t>
            </a:r>
            <a:r>
              <a:rPr lang="en-US" sz="2200" dirty="0">
                <a:latin typeface="+mn-lt"/>
              </a:rPr>
              <a:t>output layer used a sigmoid activation function.</a:t>
            </a:r>
          </a:p>
          <a:p>
            <a:pPr marL="457200" lvl="0" indent="-228600" rtl="0">
              <a:spcBef>
                <a:spcPts val="0"/>
              </a:spcBef>
            </a:pPr>
            <a:endParaRPr lang="en-US" sz="2200" dirty="0" smtClean="0">
              <a:latin typeface="+mn-lt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sz="2200" dirty="0" smtClean="0">
                <a:latin typeface="+mn-lt"/>
              </a:rPr>
              <a:t>The </a:t>
            </a:r>
            <a:r>
              <a:rPr lang="en-US" sz="2200" dirty="0">
                <a:latin typeface="+mn-lt"/>
              </a:rPr>
              <a:t>optimizer function used is “</a:t>
            </a:r>
            <a:r>
              <a:rPr lang="en-US" sz="2200" dirty="0" err="1">
                <a:latin typeface="+mn-lt"/>
              </a:rPr>
              <a:t>adam</a:t>
            </a:r>
            <a:r>
              <a:rPr lang="en-US" sz="2200" dirty="0">
                <a:latin typeface="+mn-lt"/>
              </a:rPr>
              <a:t>” as its performance is better than “gradient descent”.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500" dirty="0">
              <a:latin typeface="+mn-lt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500" dirty="0">
                <a:latin typeface="+mn-lt"/>
              </a:rPr>
              <a:t>    </a:t>
            </a:r>
            <a:r>
              <a:rPr lang="en-US" sz="2300" dirty="0" err="1" smtClean="0">
                <a:latin typeface="+mn-lt"/>
              </a:rPr>
              <a:t>Ref:</a:t>
            </a:r>
            <a:r>
              <a:rPr lang="en-US" sz="2300" dirty="0" err="1" smtClean="0">
                <a:latin typeface="+mn-lt"/>
                <a:ea typeface="Calibri"/>
                <a:cs typeface="Calibri"/>
                <a:sym typeface="Calibri"/>
              </a:rPr>
              <a:t>http</a:t>
            </a:r>
            <a:r>
              <a:rPr lang="en-US" sz="2300" dirty="0">
                <a:latin typeface="+mn-lt"/>
                <a:ea typeface="Calibri"/>
                <a:cs typeface="Calibri"/>
                <a:sym typeface="Calibri"/>
              </a:rPr>
              <a:t>://</a:t>
            </a:r>
            <a:r>
              <a:rPr lang="en-US" sz="2300" dirty="0" err="1">
                <a:latin typeface="+mn-lt"/>
                <a:ea typeface="Calibri"/>
                <a:cs typeface="Calibri"/>
                <a:sym typeface="Calibri"/>
              </a:rPr>
              <a:t>stats.stackexchange.com</a:t>
            </a:r>
            <a:r>
              <a:rPr lang="en-US" sz="2300" dirty="0">
                <a:latin typeface="+mn-lt"/>
                <a:ea typeface="Calibri"/>
                <a:cs typeface="Calibri"/>
                <a:sym typeface="Calibri"/>
              </a:rPr>
              <a:t>/questions/184448/difference-between-</a:t>
            </a:r>
            <a:r>
              <a:rPr lang="en-US" sz="2300" dirty="0" err="1">
                <a:latin typeface="+mn-lt"/>
                <a:ea typeface="Calibri"/>
                <a:cs typeface="Calibri"/>
                <a:sym typeface="Calibri"/>
              </a:rPr>
              <a:t>gradientdescentoptimizer</a:t>
            </a:r>
            <a:r>
              <a:rPr lang="en-US" sz="2300" dirty="0">
                <a:latin typeface="+mn-lt"/>
                <a:ea typeface="Calibri"/>
                <a:cs typeface="Calibri"/>
                <a:sym typeface="Calibri"/>
              </a:rPr>
              <a:t>-and-</a:t>
            </a:r>
            <a:r>
              <a:rPr lang="en-US" sz="2300" dirty="0" err="1">
                <a:latin typeface="+mn-lt"/>
                <a:ea typeface="Calibri"/>
                <a:cs typeface="Calibri"/>
                <a:sym typeface="Calibri"/>
              </a:rPr>
              <a:t>adamoptimizer</a:t>
            </a:r>
            <a:r>
              <a:rPr lang="en-US" sz="2300" dirty="0">
                <a:latin typeface="+mn-lt"/>
                <a:ea typeface="Calibri"/>
                <a:cs typeface="Calibri"/>
                <a:sym typeface="Calibri"/>
              </a:rPr>
              <a:t>-</a:t>
            </a:r>
            <a:r>
              <a:rPr lang="en-US" sz="2300" dirty="0" err="1">
                <a:latin typeface="+mn-lt"/>
                <a:ea typeface="Calibri"/>
                <a:cs typeface="Calibri"/>
                <a:sym typeface="Calibri"/>
              </a:rPr>
              <a:t>tensorflow</a:t>
            </a:r>
            <a:endParaRPr lang="en-US" sz="2300" dirty="0"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n-US" dirty="0"/>
              <a:t>Finalizing Project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▶"/>
            </a:pPr>
            <a:endParaRPr lang="en-US" dirty="0" smtClean="0">
              <a:latin typeface="+mn-lt"/>
            </a:endParaRPr>
          </a:p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dirty="0" smtClean="0">
                <a:latin typeface="+mn-lt"/>
              </a:rPr>
              <a:t>Compare </a:t>
            </a:r>
            <a:r>
              <a:rPr lang="en-US" dirty="0">
                <a:latin typeface="+mn-lt"/>
              </a:rPr>
              <a:t>predicted profit </a:t>
            </a:r>
            <a:r>
              <a:rPr lang="en-US" dirty="0" err="1">
                <a:latin typeface="+mn-lt"/>
              </a:rPr>
              <a:t>vs</a:t>
            </a:r>
            <a:r>
              <a:rPr lang="en-US" dirty="0">
                <a:latin typeface="+mn-lt"/>
              </a:rPr>
              <a:t> actual profit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Stock Simulator (aka “Paper Trading”)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dirty="0" smtClean="0">
                <a:latin typeface="+mn-lt"/>
              </a:rPr>
              <a:t>Compare Neural Net Output with </a:t>
            </a:r>
            <a:r>
              <a:rPr lang="en-US" dirty="0">
                <a:latin typeface="+mn-lt"/>
              </a:rPr>
              <a:t>Linear Regression</a:t>
            </a:r>
          </a:p>
          <a:p>
            <a:pPr marR="0" lvl="1" algn="l" rtl="0"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+mn-lt"/>
              </a:rPr>
              <a:t>Probit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Logit</a:t>
            </a:r>
            <a:r>
              <a:rPr lang="en-US" dirty="0">
                <a:latin typeface="+mn-lt"/>
              </a:rPr>
              <a:t> Regression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latin typeface="+mn-lt"/>
            </a:endParaRP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+mn-lt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Focus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dirty="0">
                <a:latin typeface="+mn-lt"/>
              </a:rPr>
              <a:t>Original Goal: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“Genetic Deep Neural Networks Using Different Activation Functions for Financial Data Mining”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Dr. Zhang (author) contacted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dirty="0">
                <a:latin typeface="+mn-lt"/>
              </a:rPr>
              <a:t>Refined Goal:</a:t>
            </a:r>
          </a:p>
          <a:p>
            <a:pPr marR="0" lvl="1" algn="l" rtl="0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Predict </a:t>
            </a:r>
            <a:r>
              <a:rPr lang="en-US" dirty="0" smtClean="0">
                <a:latin typeface="+mn-lt"/>
              </a:rPr>
              <a:t>stock market index outcome </a:t>
            </a:r>
            <a:r>
              <a:rPr lang="en-US" dirty="0">
                <a:latin typeface="+mn-lt"/>
              </a:rPr>
              <a:t>for the next day after training the neural net on historical data (30 days)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+mn-lt"/>
                <a:ea typeface="Cabin"/>
                <a:cs typeface="Cabin"/>
                <a:sym typeface="Cabin"/>
              </a:rPr>
              <a:t>Final Goal of project</a:t>
            </a:r>
          </a:p>
          <a:p>
            <a:pPr marR="0" lvl="1" algn="l" rtl="0">
              <a:spcBef>
                <a:spcPts val="600"/>
              </a:spcBef>
            </a:pPr>
            <a:r>
              <a:rPr lang="en-US" dirty="0">
                <a:latin typeface="+mn-lt"/>
              </a:rPr>
              <a:t>Include more predictors to boost up accuracy.</a:t>
            </a:r>
          </a:p>
          <a:p>
            <a:pPr marR="0" lvl="1" algn="l" rtl="0">
              <a:spcBef>
                <a:spcPts val="600"/>
              </a:spcBef>
            </a:pPr>
            <a:r>
              <a:rPr lang="en-US" dirty="0">
                <a:latin typeface="+mn-lt"/>
              </a:rPr>
              <a:t>Predict discrete binary values to determine whether or not tomorrow’s close would be higher than the </a:t>
            </a:r>
            <a:r>
              <a:rPr lang="en-US" dirty="0" smtClean="0">
                <a:latin typeface="+mn-lt"/>
              </a:rPr>
              <a:t>current day</a:t>
            </a:r>
            <a:r>
              <a:rPr lang="en-US" dirty="0"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S&amp;P 500 &amp; NASDAQ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dirty="0">
                <a:latin typeface="+mn-lt"/>
              </a:rPr>
              <a:t>S&amp;P </a:t>
            </a:r>
          </a:p>
          <a:p>
            <a:pPr marR="0" lvl="1" algn="l" rtl="0">
              <a:spcBef>
                <a:spcPts val="600"/>
              </a:spcBef>
              <a:buClr>
                <a:schemeClr val="accent1"/>
              </a:buClr>
              <a:buSzPct val="85913"/>
              <a:buFont typeface="Noto Sans Symbols"/>
            </a:pPr>
            <a:r>
              <a:rPr lang="en-US" dirty="0">
                <a:latin typeface="+mn-lt"/>
              </a:rPr>
              <a:t>“Index of 500 companies seen as the leading indicator of U.S. equities”</a:t>
            </a:r>
            <a:r>
              <a:rPr lang="en-US" baseline="30000" dirty="0">
                <a:latin typeface="+mn-lt"/>
              </a:rPr>
              <a:t>1 </a:t>
            </a:r>
          </a:p>
          <a:p>
            <a:pPr marR="0" lvl="1" algn="l" rtl="0">
              <a:spcBef>
                <a:spcPts val="600"/>
              </a:spcBef>
            </a:pPr>
            <a:r>
              <a:rPr lang="en-US" dirty="0">
                <a:latin typeface="+mn-lt"/>
              </a:rPr>
              <a:t>Focus mostly on “large cap universe”</a:t>
            </a:r>
          </a:p>
          <a:p>
            <a:pPr marR="0" lvl="1" algn="l" rtl="0">
              <a:spcBef>
                <a:spcPts val="600"/>
              </a:spcBef>
            </a:pPr>
            <a:r>
              <a:rPr lang="en-US" dirty="0">
                <a:latin typeface="+mn-lt"/>
              </a:rPr>
              <a:t>Industry-spanning:</a:t>
            </a:r>
          </a:p>
          <a:p>
            <a:pPr marR="0" lvl="2" algn="l" rtl="0">
              <a:spcBef>
                <a:spcPts val="600"/>
              </a:spcBef>
            </a:pPr>
            <a:r>
              <a:rPr lang="en-US" dirty="0">
                <a:latin typeface="+mn-lt"/>
              </a:rPr>
              <a:t>Genomics, Gaming, Soft Drinks, Hypermarkets</a:t>
            </a:r>
          </a:p>
          <a:p>
            <a:pPr marR="0" lvl="0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dirty="0">
                <a:latin typeface="+mn-lt"/>
              </a:rPr>
              <a:t>NASDAQ</a:t>
            </a:r>
          </a:p>
          <a:p>
            <a:pPr marR="0" lvl="1" algn="l" rtl="0">
              <a:spcBef>
                <a:spcPts val="600"/>
              </a:spcBef>
            </a:pPr>
            <a:r>
              <a:rPr lang="en-US" dirty="0">
                <a:latin typeface="+mn-lt"/>
              </a:rPr>
              <a:t>“...benchmark index [of more than 3000] U.S. tech stocks”</a:t>
            </a:r>
          </a:p>
          <a:p>
            <a:pPr marR="0" lvl="1" algn="l" rtl="0">
              <a:spcBef>
                <a:spcPts val="600"/>
              </a:spcBef>
            </a:pPr>
            <a:r>
              <a:rPr lang="en-US" dirty="0">
                <a:latin typeface="+mn-lt"/>
              </a:rPr>
              <a:t>includes Google, Apple, Microsoft, Amazon, etc.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58375" y="6389825"/>
            <a:ext cx="80283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1 - “Standard &amp; Poor’s 500 Index”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http://www.investopedia.com/terms/s/sp500.asp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Market </a:t>
            </a:r>
            <a:r>
              <a:rPr lang="en-US" dirty="0"/>
              <a:t>Trend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524000"/>
            <a:ext cx="4116986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524000"/>
            <a:ext cx="408222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n-US"/>
              <a:t>Preliminary </a:t>
            </a:r>
            <a:r>
              <a:rPr lang="en-US"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Retrieval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Market Data:</a:t>
            </a:r>
          </a:p>
          <a:p>
            <a:pPr lvl="1" rtl="0">
              <a:lnSpc>
                <a:spcPct val="115000"/>
              </a:lnSpc>
              <a:spcBef>
                <a:spcPts val="500"/>
              </a:spcBef>
            </a:pP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S&amp;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500/NASDAQ market quotes from 2013-2017 </a:t>
            </a:r>
            <a:r>
              <a:rPr lang="en-US" sz="2500" b="1" baseline="300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lvl="1" rtl="0">
              <a:lnSpc>
                <a:spcPct val="115000"/>
              </a:lnSpc>
              <a:spcBef>
                <a:spcPts val="500"/>
              </a:spcBef>
            </a:pP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Volatility Index (VIX)</a:t>
            </a:r>
          </a:p>
          <a:p>
            <a:pPr lvl="1" rtl="0">
              <a:lnSpc>
                <a:spcPct val="115000"/>
              </a:lnSpc>
              <a:spcBef>
                <a:spcPts val="500"/>
              </a:spcBef>
            </a:pP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Adj. US Dollar Index (DX-Y.NYB)</a:t>
            </a:r>
          </a:p>
          <a:p>
            <a:pPr lvl="1" rtl="0">
              <a:lnSpc>
                <a:spcPct val="115000"/>
              </a:lnSpc>
              <a:spcBef>
                <a:spcPts val="500"/>
              </a:spcBef>
            </a:pP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Oil Prices [GCSI Crude Oil TR ETN (OIL)]</a:t>
            </a:r>
          </a:p>
          <a:p>
            <a:pPr lvl="1" rtl="0">
              <a:lnSpc>
                <a:spcPct val="115000"/>
              </a:lnSpc>
              <a:spcBef>
                <a:spcPts val="500"/>
              </a:spcBef>
            </a:pP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Corn Futures (ETRS Comm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Ltd ETFS CORN)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76000"/>
              <a:buFont typeface="Noto Sans Symbols"/>
              <a:buChar char="▶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Calculated Data:</a:t>
            </a:r>
          </a:p>
          <a:p>
            <a:pPr lvl="1" rtl="0">
              <a:lnSpc>
                <a:spcPct val="115000"/>
              </a:lnSpc>
              <a:spcBef>
                <a:spcPts val="500"/>
              </a:spcBef>
            </a:pP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SMA (5, 30, &amp; 200-Days)</a:t>
            </a:r>
          </a:p>
          <a:p>
            <a:pPr lvl="1" rtl="0">
              <a:lnSpc>
                <a:spcPct val="115000"/>
              </a:lnSpc>
              <a:spcBef>
                <a:spcPts val="500"/>
              </a:spcBef>
            </a:pP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MACD</a:t>
            </a:r>
          </a:p>
          <a:p>
            <a:pPr lvl="1" rtl="0">
              <a:lnSpc>
                <a:spcPct val="115000"/>
              </a:lnSpc>
              <a:spcBef>
                <a:spcPts val="500"/>
              </a:spcBef>
            </a:pP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True Range</a:t>
            </a:r>
          </a:p>
          <a:p>
            <a:pPr lvl="1" rtl="0">
              <a:lnSpc>
                <a:spcPct val="115000"/>
              </a:lnSpc>
              <a:spcBef>
                <a:spcPts val="500"/>
              </a:spcBef>
            </a:pPr>
            <a:r>
              <a:rPr lang="en-US" sz="2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Close-to-Close Profit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25" y="6461700"/>
            <a:ext cx="4656525" cy="3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n-US"/>
              <a:t>SMA &amp; MACD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50" y="1295400"/>
            <a:ext cx="8315325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Preprocessing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Normalization:</a:t>
            </a:r>
          </a:p>
          <a:p>
            <a:pPr marL="914400" lvl="1" indent="-228600" rtl="0">
              <a:spcBef>
                <a:spcPts val="0"/>
              </a:spcBef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Each attribute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z-score normalized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28600" rtl="0">
              <a:spcBef>
                <a:spcPts val="0"/>
              </a:spcBef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Simplifies computation</a:t>
            </a:r>
          </a:p>
          <a:p>
            <a:pPr marL="914400" lvl="1" indent="-228600" rtl="0">
              <a:spcBef>
                <a:spcPts val="0"/>
              </a:spcBef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Standardizes cross-database information</a:t>
            </a:r>
          </a:p>
          <a:p>
            <a:pPr marL="914400" lvl="1" indent="-228600" rtl="0">
              <a:spcBef>
                <a:spcPts val="0"/>
              </a:spcBef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Optimal for Neural Network Model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3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3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Missing Data</a:t>
            </a:r>
          </a:p>
          <a:p>
            <a:pPr marL="914400" lvl="1" indent="-228600" rtl="0">
              <a:spcBef>
                <a:spcPts val="0"/>
              </a:spcBef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Not common</a:t>
            </a:r>
          </a:p>
          <a:p>
            <a:pPr marL="914400" lvl="1" indent="-228600" rtl="0">
              <a:spcBef>
                <a:spcPts val="0"/>
              </a:spcBef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Present in corn futures &amp; Oil but very isolated</a:t>
            </a:r>
          </a:p>
          <a:p>
            <a:pPr marL="914400" lvl="1" indent="-228600">
              <a:spcBef>
                <a:spcPts val="0"/>
              </a:spcBef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Average of surrounding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085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Bookman Old Style"/>
              <a:buNone/>
            </a:pPr>
            <a:r>
              <a:rPr lang="en-US"/>
              <a:t>R Implementation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4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94894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2300" dirty="0">
                <a:latin typeface="+mn-lt"/>
              </a:rPr>
              <a:t>Utilizes </a:t>
            </a:r>
            <a:r>
              <a:rPr lang="en-US" sz="2300" dirty="0" err="1">
                <a:latin typeface="+mn-lt"/>
              </a:rPr>
              <a:t>RandomForest</a:t>
            </a:r>
            <a:r>
              <a:rPr lang="en-US" sz="2300" dirty="0">
                <a:latin typeface="+mn-lt"/>
              </a:rPr>
              <a:t> &amp; </a:t>
            </a:r>
            <a:r>
              <a:rPr lang="en-US" sz="2300" dirty="0" err="1">
                <a:latin typeface="+mn-lt"/>
              </a:rPr>
              <a:t>neuralNet</a:t>
            </a:r>
            <a:r>
              <a:rPr lang="en-US" sz="2300" dirty="0">
                <a:latin typeface="+mn-lt"/>
              </a:rPr>
              <a:t> packages</a:t>
            </a:r>
          </a:p>
          <a:p>
            <a:pPr marL="274320" marR="0" lvl="0" indent="-294894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2300" dirty="0">
                <a:latin typeface="+mn-lt"/>
              </a:rPr>
              <a:t>2 approaches:</a:t>
            </a:r>
          </a:p>
          <a:p>
            <a:pPr marR="0" lvl="1" algn="l" rtl="0">
              <a:spcBef>
                <a:spcPts val="600"/>
              </a:spcBef>
              <a:buSzPct val="100000"/>
            </a:pPr>
            <a:r>
              <a:rPr lang="en-US" sz="2000" dirty="0">
                <a:latin typeface="+mn-lt"/>
              </a:rPr>
              <a:t>All Attributes</a:t>
            </a:r>
          </a:p>
          <a:p>
            <a:pPr marR="0" lvl="1" algn="l" rtl="0">
              <a:spcBef>
                <a:spcPts val="600"/>
              </a:spcBef>
              <a:buSzPct val="100000"/>
            </a:pPr>
            <a:r>
              <a:rPr lang="en-US" sz="2000" dirty="0">
                <a:latin typeface="+mn-lt"/>
              </a:rPr>
              <a:t>Top 5 Most Informative Attributes</a:t>
            </a:r>
          </a:p>
          <a:p>
            <a:pPr marR="0" lvl="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2300" dirty="0">
                <a:latin typeface="+mn-lt"/>
              </a:rPr>
              <a:t>Random Forest:</a:t>
            </a:r>
          </a:p>
          <a:p>
            <a:pPr lvl="1" rtl="0">
              <a:spcBef>
                <a:spcPts val="600"/>
              </a:spcBef>
              <a:buSzPct val="100000"/>
            </a:pPr>
            <a:r>
              <a:rPr lang="en-US" sz="2000" dirty="0">
                <a:latin typeface="+mn-lt"/>
              </a:rPr>
              <a:t>3000 trees</a:t>
            </a:r>
          </a:p>
          <a:p>
            <a:pPr marR="0" lvl="1" algn="l" rtl="0">
              <a:spcBef>
                <a:spcPts val="600"/>
              </a:spcBef>
              <a:buSzPct val="100000"/>
            </a:pPr>
            <a:r>
              <a:rPr lang="en-US" sz="2000" dirty="0">
                <a:latin typeface="+mn-lt"/>
              </a:rPr>
              <a:t>Used for attribute selection</a:t>
            </a:r>
          </a:p>
          <a:p>
            <a:pPr marR="0" lvl="2" algn="l" rtl="0">
              <a:spcBef>
                <a:spcPts val="600"/>
              </a:spcBef>
              <a:buSzPct val="100000"/>
            </a:pPr>
            <a:r>
              <a:rPr lang="en-US" sz="1800" dirty="0">
                <a:latin typeface="+mn-lt"/>
              </a:rPr>
              <a:t>Volatility, </a:t>
            </a:r>
            <a:r>
              <a:rPr lang="en-US" sz="1800" dirty="0" err="1">
                <a:latin typeface="+mn-lt"/>
              </a:rPr>
              <a:t>AvgTrueRange</a:t>
            </a:r>
            <a:r>
              <a:rPr lang="en-US" sz="1800" dirty="0">
                <a:latin typeface="+mn-lt"/>
              </a:rPr>
              <a:t>, MACD, X5SMA,Close</a:t>
            </a:r>
          </a:p>
          <a:p>
            <a:pPr marR="0" lvl="1" algn="l" rtl="0">
              <a:spcBef>
                <a:spcPts val="600"/>
              </a:spcBef>
              <a:buSzPct val="100000"/>
            </a:pPr>
            <a:r>
              <a:rPr lang="en-US" sz="2000" dirty="0">
                <a:latin typeface="+mn-lt"/>
              </a:rPr>
              <a:t>Classification accuracy: ~72%</a:t>
            </a:r>
          </a:p>
          <a:p>
            <a:pPr marR="0" lvl="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2300" dirty="0">
                <a:latin typeface="+mn-lt"/>
              </a:rPr>
              <a:t>Neural Net:</a:t>
            </a:r>
          </a:p>
          <a:p>
            <a:pPr marR="0" lvl="1" algn="l" rtl="0">
              <a:spcBef>
                <a:spcPts val="600"/>
              </a:spcBef>
              <a:buSzPct val="100000"/>
            </a:pPr>
            <a:r>
              <a:rPr lang="en-US" sz="2000" dirty="0">
                <a:latin typeface="+mn-lt"/>
              </a:rPr>
              <a:t>2 hidden layers (8,5)</a:t>
            </a:r>
          </a:p>
          <a:p>
            <a:pPr marR="0" lvl="1" algn="l" rtl="0">
              <a:spcBef>
                <a:spcPts val="600"/>
              </a:spcBef>
              <a:buSzPct val="100000"/>
            </a:pPr>
            <a:r>
              <a:rPr lang="en-US" sz="2000" dirty="0" err="1">
                <a:latin typeface="+mn-lt"/>
              </a:rPr>
              <a:t>backpropagation</a:t>
            </a:r>
            <a:r>
              <a:rPr lang="en-US" sz="2000" dirty="0">
                <a:latin typeface="+mn-lt"/>
              </a:rPr>
              <a:t>; sigmoid activation functions</a:t>
            </a:r>
          </a:p>
          <a:p>
            <a:pPr marR="0" lvl="1" algn="l" rtl="0">
              <a:spcBef>
                <a:spcPts val="600"/>
              </a:spcBef>
              <a:buSzPct val="100000"/>
            </a:pPr>
            <a:r>
              <a:rPr lang="en-US" sz="2000" dirty="0">
                <a:latin typeface="+mn-lt"/>
              </a:rPr>
              <a:t>Prediction accuracy: ~60-70%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43000"/>
            <a:ext cx="8086499" cy="53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71600"/>
            <a:ext cx="8546850" cy="5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1162050"/>
            <a:ext cx="7696200" cy="56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400" y="1295400"/>
            <a:ext cx="7006149" cy="483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Decrease Accuracy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219193"/>
          <a:ext cx="8153400" cy="4953007"/>
        </p:xfrm>
        <a:graphic>
          <a:graphicData uri="http://schemas.openxmlformats.org/drawingml/2006/table">
            <a:tbl>
              <a:tblPr/>
              <a:tblGrid>
                <a:gridCol w="3644171"/>
                <a:gridCol w="4509229"/>
              </a:tblGrid>
              <a:tr h="619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Attribute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MeanDecreaseAccuracy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29.87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26.89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Volume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14.12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Close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52.29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Open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78.63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X5SMA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41.18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X30SMA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27.47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X200SMA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CornClose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11.73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OilPrices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24.31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Volatility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70.38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MACD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-0.49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AdjUSDollarIndex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16.80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AvgTrueRange</a:t>
                      </a:r>
                      <a:endParaRPr lang="en-US" sz="18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65F9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20.08</a:t>
                      </a:r>
                      <a:endParaRPr lang="en-US" sz="18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613</Words>
  <Application>Microsoft Office PowerPoint</Application>
  <PresentationFormat>On-screen Show (4:3)</PresentationFormat>
  <Paragraphs>127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Noto Sans Symbols</vt:lpstr>
      <vt:lpstr>Cabin</vt:lpstr>
      <vt:lpstr>Times New Roman</vt:lpstr>
      <vt:lpstr>Calibri</vt:lpstr>
      <vt:lpstr>Origin</vt:lpstr>
      <vt:lpstr>S&amp;P500/NASDAQ Stock Prediction</vt:lpstr>
      <vt:lpstr>Project Focus</vt:lpstr>
      <vt:lpstr>S&amp;P 500 &amp; NASDAQ</vt:lpstr>
      <vt:lpstr>Market Trend</vt:lpstr>
      <vt:lpstr>Preliminary Data Retrieval</vt:lpstr>
      <vt:lpstr>SMA &amp; MACD</vt:lpstr>
      <vt:lpstr>Data Preprocessing</vt:lpstr>
      <vt:lpstr>R Implementation</vt:lpstr>
      <vt:lpstr>Mean Decrease Accuracy</vt:lpstr>
      <vt:lpstr>Keras Implementation/Evaluation</vt:lpstr>
      <vt:lpstr>Keras Implementation/Evaluation (cont.)</vt:lpstr>
      <vt:lpstr>Finalizing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S&amp;P500/NASDAQ Stock Prediction</dc:title>
  <dc:creator>Stephen McGee</dc:creator>
  <cp:lastModifiedBy>Stephen McGee</cp:lastModifiedBy>
  <cp:revision>11</cp:revision>
  <dcterms:modified xsi:type="dcterms:W3CDTF">2017-04-20T16:58:57Z</dcterms:modified>
</cp:coreProperties>
</file>