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70" r:id="rId6"/>
    <p:sldId id="266" r:id="rId7"/>
    <p:sldId id="274" r:id="rId8"/>
    <p:sldId id="267" r:id="rId9"/>
    <p:sldId id="272" r:id="rId10"/>
    <p:sldId id="281" r:id="rId11"/>
    <p:sldId id="280" r:id="rId12"/>
    <p:sldId id="279" r:id="rId13"/>
    <p:sldId id="271" r:id="rId14"/>
    <p:sldId id="269" r:id="rId15"/>
    <p:sldId id="273" r:id="rId16"/>
    <p:sldId id="278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E910-895A-4D2C-8E10-AF9AA4A41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C626D5-D073-45E9-B56B-B0D502219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50A453-7F64-4E3A-B52B-6E0619DB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BEFED-FC3A-48D0-95F5-08E37219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A7603-24CA-4B58-A5A4-485DB99D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ECBC9F-935C-4DAA-98BF-FEF30161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94F3D7-78B1-4875-85BA-1BFBB3D7D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850E34-00FA-46CD-8A7E-F3D4C56D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01D846-9891-442E-BC34-B61E9B1F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1B6D8C-0D16-49FF-9B7C-E4E0A79C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797D29-312E-42F8-963B-6C1195A7B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63B7F1-5E07-4D3C-959A-6D3C51A60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55E589-2D38-4966-8DA8-2894F228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7398BD-0793-453F-B3B1-B95205AD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30171E-414D-48F0-8D3E-D309396C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8E8162-679C-4613-BAD2-91055DE4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F17450-BB00-49B4-A323-808CD483B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0FD619-D3AE-493F-B3F3-ACAB7335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CDBD4E-DED0-4A5D-BEA2-19F2D49B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995B6B-B077-4552-98B4-63F29853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5E5C1-1DF0-421D-892B-A1BBEA77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CEFEE1-7160-4797-8691-DC8AF283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0DD05A-118D-45DE-B122-F4919248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E6D8B0-DC8D-4031-985A-EEB082DF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C809B1-1814-483D-AD84-1D867944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0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0EBCA-B2C0-4399-88A2-5184E704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B06F9-CC67-4304-8132-7156913A0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60428A-7890-4485-9E66-1D9E7FE6C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D15388-9ADC-4AA9-A509-9EDD0192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59A3E3-804E-4C64-9B81-311CED49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0EA6D1-54A6-4341-830D-25CD1A19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3BEA4-0589-4BB8-82DA-0475F9C4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0F8B49-6B06-48EF-9EA4-BDB08B92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C78742-EBC3-4B5F-85F4-C07C0045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013DEE-E38B-4DCB-8493-4426F9CBB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CE53BC-A60B-45A1-9719-08A6BD49D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828E879-11E3-49EA-BB24-8E3EF8E9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28002F6-56D5-4DE3-A165-7D6D58D2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05E36E-C712-4959-A2FD-65E786A5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9C545-3417-4E2E-97FE-914FDABA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585408-D59F-4DB8-89F1-A3FDA839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33F9F5-8F2C-46F8-9F5F-06062BB3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423565-13D5-44CC-A3B9-DA582403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1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0338B6-6CFB-4736-9D69-C1BF5A03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50CF34-E343-47B6-8917-547E368B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E6076F-518B-4C5F-BD43-8F265961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8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AFFE3-45AC-47C7-B4B5-B78E36FD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FC05C0-27F3-45BD-ABB2-F532B8D0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499E44-F912-4546-A213-FBC494C46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247CC3-60A3-4287-B51B-BA31F0C1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3136E8-87D9-4492-9A5D-51FF399E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A099DA-48A4-4C5B-8ED5-B9DF4DE7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E291C-4A28-4BBD-B466-536ED2E8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EF6FD1A-9640-404B-9585-5403D5F48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1D0B8D-1280-4817-878C-2BD3089A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FED9AB-6607-4287-93FC-91319041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5BCDC1-6A6C-4218-ADC1-64BC792C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70175C-8D40-4CA9-BA01-EA1763D4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61776C-A818-4A9D-BD14-A730EB2A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9C6490-C642-456F-8FBB-E8FA71B90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8742FD-16FA-4081-96C6-27368BC02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A8D51-B8D1-4A5F-9F20-300CA2DB928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F4A5B4-1E8B-4DA5-9836-7589E9481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3F9E0D-D010-4BF5-920A-B09054153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E538-61D4-4A9F-9E0F-59A19A49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yncfusion.com/blazor-compon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enTorris/awesome-blazor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8De8DlrCzoY" TargetMode="External"/><Relationship Id="rId5" Type="http://schemas.openxmlformats.org/officeDocument/2006/relationships/hyperlink" Target="https://www.youtube.com/watch?v=KOMo77bVKSw" TargetMode="External"/><Relationship Id="rId4" Type="http://schemas.openxmlformats.org/officeDocument/2006/relationships/hyperlink" Target="https://blazor-university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C6CD0A-2D24-4327-A6CF-7207DD89C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520"/>
            <a:ext cx="9144000" cy="2387600"/>
          </a:xfrm>
        </p:spPr>
        <p:txBody>
          <a:bodyPr/>
          <a:lstStyle/>
          <a:p>
            <a:r>
              <a:rPr lang="en-US" dirty="0">
                <a:latin typeface="Arial Nova" panose="020B0604020202020204" pitchFamily="34" charset="0"/>
              </a:rPr>
              <a:t>.Net Blazor Framework Overview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F4E8E7B-A28B-46B1-B30E-7E98CCDD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77" y="2533147"/>
            <a:ext cx="4240238" cy="4240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EC5EB2-A1C4-437B-BEA5-A673ADC3CF56}"/>
              </a:ext>
            </a:extLst>
          </p:cNvPr>
          <p:cNvSpPr txBox="1"/>
          <p:nvPr/>
        </p:nvSpPr>
        <p:spPr>
          <a:xfrm>
            <a:off x="9622302" y="5922498"/>
            <a:ext cx="188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 Condensed" panose="020B0502040204020203" pitchFamily="34" charset="0"/>
                <a:cs typeface="Aharoni" panose="020B0604020202020204" pitchFamily="2" charset="-79"/>
              </a:rPr>
              <a:t>By Abhilash</a:t>
            </a:r>
          </a:p>
        </p:txBody>
      </p:sp>
    </p:spTree>
    <p:extLst>
      <p:ext uri="{BB962C8B-B14F-4D97-AF65-F5344CB8AC3E}">
        <p14:creationId xmlns:p14="http://schemas.microsoft.com/office/powerpoint/2010/main" val="248333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60" y="744537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SyncFusion – Support to blazor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76213C-54A8-4AB7-B140-8EF8D799CF28}"/>
              </a:ext>
            </a:extLst>
          </p:cNvPr>
          <p:cNvSpPr txBox="1"/>
          <p:nvPr/>
        </p:nvSpPr>
        <p:spPr>
          <a:xfrm>
            <a:off x="1529032" y="2543175"/>
            <a:ext cx="45983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Fast and powerful Grid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Adaptive UI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Touch Support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Globalization and Localization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Sorting, Paging, Filtering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All CRUD operations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Aggregated Column Values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Export to Excel, PDF and CSV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444" y="651552"/>
            <a:ext cx="2876136" cy="1512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35" y="2378076"/>
            <a:ext cx="4910115" cy="41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7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60" y="744537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SyncFusion – Support to blazor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76213C-54A8-4AB7-B140-8EF8D799CF28}"/>
              </a:ext>
            </a:extLst>
          </p:cNvPr>
          <p:cNvSpPr txBox="1"/>
          <p:nvPr/>
        </p:nvSpPr>
        <p:spPr>
          <a:xfrm>
            <a:off x="1529032" y="2910644"/>
            <a:ext cx="564088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 smtClean="0"/>
              <a:t>Why we need to use SyncFusion 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70+ components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Work with Client </a:t>
            </a:r>
            <a:r>
              <a:rPr lang="en-US" sz="2000" dirty="0"/>
              <a:t>&amp;</a:t>
            </a:r>
            <a:r>
              <a:rPr lang="en-US" sz="2000" dirty="0" smtClean="0"/>
              <a:t> 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Fine tuned to work with huge volume of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Good documentation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Unlimited support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www.syncfusion.com/blazor-components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444" y="651552"/>
            <a:ext cx="2876136" cy="151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1D7E8-3B2D-41A2-9CA1-7DADC7D6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C32BA-D910-4D8D-8D74-98C227BDD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0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60" y="744537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Binding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A34FEF-A178-4EE7-9EC8-9060BA98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90" y="2298397"/>
            <a:ext cx="4131838" cy="2252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6BBC46-F430-4881-B58D-FB9590992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50" y="4653515"/>
            <a:ext cx="4064118" cy="1968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0089F9-FB66-4F35-B154-CD6780BFF00A}"/>
              </a:ext>
            </a:extLst>
          </p:cNvPr>
          <p:cNvSpPr txBox="1"/>
          <p:nvPr/>
        </p:nvSpPr>
        <p:spPr>
          <a:xfrm>
            <a:off x="1597412" y="2913771"/>
            <a:ext cx="449858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One way binding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One Way Binding Between 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Two way binding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Two Way Binding Between 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Two Way Binding To A Specific Event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8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60" y="744537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Routing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76213C-54A8-4AB7-B140-8EF8D799CF28}"/>
              </a:ext>
            </a:extLst>
          </p:cNvPr>
          <p:cNvSpPr txBox="1"/>
          <p:nvPr/>
        </p:nvSpPr>
        <p:spPr>
          <a:xfrm>
            <a:off x="1342943" y="2486897"/>
            <a:ext cx="9795852" cy="252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It’s specified along with @page directive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App.razor has router component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will add </a:t>
            </a:r>
            <a:r>
              <a:rPr lang="en-US" dirty="0"/>
              <a:t>RouteAttribute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2DB045-735D-453E-8704-4386BFD5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486" y="2624063"/>
            <a:ext cx="4494281" cy="23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5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60" y="744537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76213C-54A8-4AB7-B140-8EF8D799CF28}"/>
              </a:ext>
            </a:extLst>
          </p:cNvPr>
          <p:cNvSpPr txBox="1"/>
          <p:nvPr/>
        </p:nvSpPr>
        <p:spPr>
          <a:xfrm>
            <a:off x="1427351" y="2650406"/>
            <a:ext cx="97958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Go for client app -&gt; For SPA approach and api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intranet application and quick dev -&gt; Go for Server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Share validation logic and models b/w UI and backend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Its not replacing JavaScript or other SPAs </a:t>
            </a:r>
            <a:r>
              <a:rPr lang="en-US" sz="2000" b="1" dirty="0"/>
              <a:t>but its another option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C# developers can build modern full stack application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65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60" y="744537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76213C-54A8-4AB7-B140-8EF8D799CF28}"/>
              </a:ext>
            </a:extLst>
          </p:cNvPr>
          <p:cNvSpPr txBox="1"/>
          <p:nvPr/>
        </p:nvSpPr>
        <p:spPr>
          <a:xfrm>
            <a:off x="1427351" y="2812887"/>
            <a:ext cx="9795852" cy="289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https://blazor.net/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https://github.com/AdrienTorris/awesome-blazor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https://blazor-university.com/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https://www.youtube.com/watch?v=KOMo77bVKSw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https://www.youtube.com/watch?v=8De8DlrCzoY</a:t>
            </a:r>
            <a:r>
              <a:rPr lang="en-US" sz="2000" dirty="0"/>
              <a:t>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64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7927461A-2C3D-4F2D-A0DD-413D4DD84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74" y="1563691"/>
            <a:ext cx="4487813" cy="3361528"/>
          </a:xfrm>
        </p:spPr>
      </p:pic>
    </p:spTree>
    <p:extLst>
      <p:ext uri="{BB962C8B-B14F-4D97-AF65-F5344CB8AC3E}">
        <p14:creationId xmlns:p14="http://schemas.microsoft.com/office/powerpoint/2010/main" val="361556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EE46C-6F2F-4D42-BFA2-B99D04C4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501" y="2497332"/>
            <a:ext cx="4445391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38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What is Blazor?</a:t>
            </a:r>
            <a:br>
              <a:rPr lang="en-US" sz="4000" b="1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442740B6-CFB7-427A-B53E-21975C00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37" y="2708418"/>
            <a:ext cx="10234478" cy="3417431"/>
          </a:xfrm>
        </p:spPr>
        <p:txBody>
          <a:bodyPr/>
          <a:lstStyle/>
          <a:p>
            <a:r>
              <a:rPr lang="en-US" dirty="0"/>
              <a:t>Blazor is a .Net SPA framework maintained by Microsoft using c# and html that runs in browser via WEBASSEMBLY</a:t>
            </a:r>
          </a:p>
          <a:p>
            <a:r>
              <a:rPr lang="en-US" dirty="0"/>
              <a:t>Browser + Razor = Blazor</a:t>
            </a:r>
          </a:p>
          <a:p>
            <a:r>
              <a:rPr lang="en-US" dirty="0"/>
              <a:t>Uses component based architecture</a:t>
            </a:r>
          </a:p>
          <a:p>
            <a:r>
              <a:rPr lang="en-US" dirty="0"/>
              <a:t>Javascript is not going away, </a:t>
            </a:r>
            <a:r>
              <a:rPr lang="en-US" b="1" dirty="0"/>
              <a:t>but it’s a new choice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Blazor Web Models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2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57E125E-2831-48C7-9C45-5BF7B7AD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21" y="2324220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Blazor Server Side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3" name="Content Placeholder 6" descr="A close up of a card&#10;&#10;Description automatically generated">
            <a:extLst>
              <a:ext uri="{FF2B5EF4-FFF2-40B4-BE49-F238E27FC236}">
                <a16:creationId xmlns:a16="http://schemas.microsoft.com/office/drawing/2014/main" xmlns="" id="{529C9740-08DD-4DC0-85D1-7A012D2C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30" y="4154214"/>
            <a:ext cx="5835124" cy="24206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A98F0E0-298C-4808-9E5B-58D7B7557BA6}"/>
              </a:ext>
            </a:extLst>
          </p:cNvPr>
          <p:cNvSpPr txBox="1"/>
          <p:nvPr/>
        </p:nvSpPr>
        <p:spPr>
          <a:xfrm>
            <a:off x="1072309" y="2374820"/>
            <a:ext cx="5022167" cy="298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was released back in September 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signalR web socket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runs on the server on top of the full .Net core runtime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93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1" y="759806"/>
            <a:ext cx="8819506" cy="11399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Web Assembly (https://webassembly.org/)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A98F0E0-298C-4808-9E5B-58D7B7557BA6}"/>
              </a:ext>
            </a:extLst>
          </p:cNvPr>
          <p:cNvSpPr txBox="1"/>
          <p:nvPr/>
        </p:nvSpPr>
        <p:spPr>
          <a:xfrm>
            <a:off x="1649085" y="3129542"/>
            <a:ext cx="8353045" cy="354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W3C consortium approved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WebAssembly (abbreviated </a:t>
            </a:r>
            <a:r>
              <a:rPr lang="en-US" i="1" dirty="0"/>
              <a:t>Wasm</a:t>
            </a:r>
            <a:r>
              <a:rPr lang="en-US" dirty="0"/>
              <a:t>) is a binary instruction format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Wasm is designed as a </a:t>
            </a:r>
            <a:r>
              <a:rPr lang="en-US" b="1" dirty="0"/>
              <a:t>portable compilation target for programming languages</a:t>
            </a:r>
            <a:r>
              <a:rPr lang="en-US" dirty="0"/>
              <a:t>, enabling </a:t>
            </a:r>
            <a:r>
              <a:rPr lang="en-US" b="1" dirty="0"/>
              <a:t>deployment on the web</a:t>
            </a:r>
            <a:r>
              <a:rPr lang="en-US" dirty="0"/>
              <a:t> for client and server applications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Efficient and fast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Safe, Open and debuggable, Part of the open web platform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A7186FF-DDC1-4289-8AF2-B5293DC8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665" y="806767"/>
            <a:ext cx="1732435" cy="1139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F646C5-F7C2-4A77-BFBB-DFEECE0F3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52" y="2209412"/>
            <a:ext cx="6400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Blazor Client Side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xmlns="" id="{CDE4FD22-7A08-4CF6-AA6E-18DF12100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1173" y="2378076"/>
            <a:ext cx="3094893" cy="4321798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76213C-54A8-4AB7-B140-8EF8D799CF28}"/>
              </a:ext>
            </a:extLst>
          </p:cNvPr>
          <p:cNvSpPr txBox="1"/>
          <p:nvPr/>
        </p:nvSpPr>
        <p:spPr>
          <a:xfrm>
            <a:off x="1427248" y="2378076"/>
            <a:ext cx="502216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was released on May 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using WebAssembly, we are able to write our </a:t>
            </a:r>
            <a:r>
              <a:rPr lang="en-US" b="1" dirty="0"/>
              <a:t>UI logic using C#</a:t>
            </a:r>
            <a:r>
              <a:rPr lang="en-US" dirty="0"/>
              <a:t> and not </a:t>
            </a:r>
            <a:r>
              <a:rPr lang="en-US" dirty="0" smtClean="0"/>
              <a:t>with any client side scripting language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88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Server App Vs Client App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CA4800F8-29F0-4633-93E6-B552E0015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309320"/>
              </p:ext>
            </p:extLst>
          </p:nvPr>
        </p:nvGraphicFramePr>
        <p:xfrm>
          <a:off x="1265166" y="2359658"/>
          <a:ext cx="4657332" cy="446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666">
                  <a:extLst>
                    <a:ext uri="{9D8B030D-6E8A-4147-A177-3AD203B41FA5}">
                      <a16:colId xmlns:a16="http://schemas.microsoft.com/office/drawing/2014/main" xmlns="" val="2989263093"/>
                    </a:ext>
                  </a:extLst>
                </a:gridCol>
                <a:gridCol w="2328666">
                  <a:extLst>
                    <a:ext uri="{9D8B030D-6E8A-4147-A177-3AD203B41FA5}">
                      <a16:colId xmlns:a16="http://schemas.microsoft.com/office/drawing/2014/main" xmlns="" val="4008220177"/>
                    </a:ext>
                  </a:extLst>
                </a:gridCol>
              </a:tblGrid>
              <a:tr h="325712">
                <a:tc gridSpan="2">
                  <a:txBody>
                    <a:bodyPr/>
                    <a:lstStyle/>
                    <a:p>
                      <a:r>
                        <a:rPr lang="en-US" dirty="0"/>
                        <a:t>Server App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693302"/>
                  </a:ext>
                </a:extLst>
              </a:tr>
              <a:tr h="325712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8077906"/>
                  </a:ext>
                </a:extLst>
              </a:tr>
              <a:tr h="1058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on the full .NET Core runtime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Doesn’t work well in high latency environments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499317"/>
                  </a:ext>
                </a:extLst>
              </a:tr>
              <a:tr h="569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development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offline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9805792"/>
                  </a:ext>
                </a:extLst>
              </a:tr>
              <a:tr h="814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download size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Heavy resource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3212368"/>
                  </a:ext>
                </a:extLst>
              </a:tr>
              <a:tr h="1087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is kept on the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7855938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xmlns="" id="{AC8BD69B-B6D0-42FB-B169-6AF8716D6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211131"/>
              </p:ext>
            </p:extLst>
          </p:nvPr>
        </p:nvGraphicFramePr>
        <p:xfrm>
          <a:off x="6393893" y="2378076"/>
          <a:ext cx="4829310" cy="2467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655">
                  <a:extLst>
                    <a:ext uri="{9D8B030D-6E8A-4147-A177-3AD203B41FA5}">
                      <a16:colId xmlns:a16="http://schemas.microsoft.com/office/drawing/2014/main" xmlns="" val="2989263093"/>
                    </a:ext>
                  </a:extLst>
                </a:gridCol>
                <a:gridCol w="2414655">
                  <a:extLst>
                    <a:ext uri="{9D8B030D-6E8A-4147-A177-3AD203B41FA5}">
                      <a16:colId xmlns:a16="http://schemas.microsoft.com/office/drawing/2014/main" xmlns="" val="4008220177"/>
                    </a:ext>
                  </a:extLst>
                </a:gridCol>
              </a:tblGrid>
              <a:tr h="440527">
                <a:tc gridSpan="2">
                  <a:txBody>
                    <a:bodyPr/>
                    <a:lstStyle/>
                    <a:p>
                      <a:r>
                        <a:rPr lang="en-US" dirty="0"/>
                        <a:t>Client App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69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427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Compiles to static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49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is offloaded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682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 can be run in an offline state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Restricted runtime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19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12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60" y="744537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Components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76213C-54A8-4AB7-B140-8EF8D799CF28}"/>
              </a:ext>
            </a:extLst>
          </p:cNvPr>
          <p:cNvSpPr txBox="1"/>
          <p:nvPr/>
        </p:nvSpPr>
        <p:spPr>
          <a:xfrm>
            <a:off x="1342943" y="2486897"/>
            <a:ext cx="5043789" cy="326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blazor views descend from ComponentBase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Blazor page is essentially a component with a @page directive that specifies URL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Index.razor.g.cs</a:t>
            </a:r>
            <a:r>
              <a:rPr lang="en-US" dirty="0"/>
              <a:t> in the folder </a:t>
            </a:r>
            <a:r>
              <a:rPr lang="en-US" b="1" dirty="0"/>
              <a:t>obj\Debug\netcoreapp3.0\Razor\Pages</a:t>
            </a:r>
            <a:r>
              <a:rPr lang="en-US" dirty="0"/>
              <a:t>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B613DC-ABE4-414A-85DC-63007700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32" y="2431526"/>
            <a:ext cx="5549964" cy="39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4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FD50D0-1315-48C4-BB87-7646B049A0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A83E95F-11F0-4EF3-B911-EC4A265F0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xmlns="" id="{4A5621C8-F0D7-4928-9BC5-B15B318AF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xmlns="" id="{3F55EE6D-8E4E-47F0-B7BC-D45AECE43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xmlns="" id="{C2EC5D6B-2D05-4DDF-9E09-8814EA492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xmlns="" id="{F7890FC4-3706-4665-B92A-D37982414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B29EAEC-4EE8-4823-BBB4-9012708C8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64546-34BD-4930-A1C4-B46A8F1B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60" y="744537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Directives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76213C-54A8-4AB7-B140-8EF8D799CF28}"/>
              </a:ext>
            </a:extLst>
          </p:cNvPr>
          <p:cNvSpPr txBox="1"/>
          <p:nvPr/>
        </p:nvSpPr>
        <p:spPr>
          <a:xfrm>
            <a:off x="1342943" y="2486897"/>
            <a:ext cx="9024946" cy="27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@code - This directive identifies a block of C# code that should be output as-is into the resulting C# file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@page - This directive generates a PageAttribute on the transpiled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@inject - Allows components to specify dependencies they require to be injected by Blazor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@bind, @</a:t>
            </a:r>
            <a:r>
              <a:rPr lang="en-US" dirty="0"/>
              <a:t>onmousemove, @onclick, @onkeypress, @onscroll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1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465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Aharoni</vt:lpstr>
      <vt:lpstr>Arial</vt:lpstr>
      <vt:lpstr>Arial Black</vt:lpstr>
      <vt:lpstr>Arial Nova</vt:lpstr>
      <vt:lpstr>Bahnschrift SemiLight Condensed</vt:lpstr>
      <vt:lpstr>Calibri</vt:lpstr>
      <vt:lpstr>Calibri Light</vt:lpstr>
      <vt:lpstr>Wingdings</vt:lpstr>
      <vt:lpstr>Office Theme</vt:lpstr>
      <vt:lpstr>.Net Blazor Framework Overview</vt:lpstr>
      <vt:lpstr>What is Blazor? </vt:lpstr>
      <vt:lpstr>Blazor Web Models</vt:lpstr>
      <vt:lpstr>Blazor Server Side</vt:lpstr>
      <vt:lpstr>Web Assembly (https://webassembly.org/)</vt:lpstr>
      <vt:lpstr>Blazor Client Side</vt:lpstr>
      <vt:lpstr>Server App Vs Client App</vt:lpstr>
      <vt:lpstr>Components</vt:lpstr>
      <vt:lpstr>Directives</vt:lpstr>
      <vt:lpstr>SyncFusion – Support to blazor</vt:lpstr>
      <vt:lpstr>SyncFusion – Support to blazor</vt:lpstr>
      <vt:lpstr>Demo</vt:lpstr>
      <vt:lpstr>Binding</vt:lpstr>
      <vt:lpstr>Routing</vt:lpstr>
      <vt:lpstr>Conclusion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Blazor Framework Overview</dc:title>
  <dc:creator>Abhilash Hari Hariharan</dc:creator>
  <cp:lastModifiedBy>Abhi</cp:lastModifiedBy>
  <cp:revision>53</cp:revision>
  <dcterms:created xsi:type="dcterms:W3CDTF">2020-09-21T15:23:43Z</dcterms:created>
  <dcterms:modified xsi:type="dcterms:W3CDTF">2021-07-23T05:10:12Z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abhilashhari.h@ad.infosys.com</vt:lpwstr>
  </property>
  <property fmtid="{D5CDD505-2E9C-101B-9397-08002B2CF9AE}" pid="5" name="MSIP_Label_be4b3411-284d-4d31-bd4f-bc13ef7f1fd6_SetDate">
    <vt:lpwstr>2020-09-22T11:49:34.5827329Z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21925767-b83e-4a46-b7bc-1bfd91d0c7e5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abhilashhari.h@ad.infosys.com</vt:lpwstr>
  </property>
  <property fmtid="{D5CDD505-2E9C-101B-9397-08002B2CF9AE}" pid="13" name="MSIP_Label_a0819fa7-4367-4500-ba88-dd630d977609_SetDate">
    <vt:lpwstr>2020-09-22T11:49:34.5827329Z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21925767-b83e-4a46-b7bc-1bfd91d0c7e5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