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64" r:id="rId6"/>
    <p:sldId id="261" r:id="rId7"/>
    <p:sldId id="266" r:id="rId8"/>
    <p:sldId id="268" r:id="rId9"/>
    <p:sldId id="263" r:id="rId10"/>
  </p:sldIdLst>
  <p:sldSz cx="12192000" cy="6858000"/>
  <p:notesSz cx="6858000" cy="9144000"/>
  <p:embeddedFontLst>
    <p:embeddedFont>
      <p:font typeface="Abadi" panose="020B0604020104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502020104020203" pitchFamily="34" charset="-79"/>
      <p:regular r:id="rId17"/>
      <p:bold r:id="rId18"/>
    </p:embeddedFont>
    <p:embeddedFont>
      <p:font typeface="Gill Sans MT" panose="020B0502020104020203" pitchFamily="34" charset="77"/>
      <p:regular r:id="rId19"/>
      <p:bold r:id="rId20"/>
      <p:italic r:id="rId21"/>
      <p:boldItalic r:id="rId22"/>
    </p:embeddedFont>
    <p:embeddedFont>
      <p:font typeface="Wingdings 2" pitchFamily="2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XyL7ZU6NhbEzP5zzgT7PNDiIf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9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6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02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48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1.nyc.gov/site/nypd/stats/reports-analysis/stopfrisk.pag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 sz="4400" dirty="0">
                <a:solidFill>
                  <a:schemeClr val="accent6"/>
                </a:solidFill>
              </a:rPr>
              <a:t>Racial Bias in the Stop and Frisk Program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581191" y="3429000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2000" dirty="0">
                <a:solidFill>
                  <a:schemeClr val="accent5"/>
                </a:solidFill>
              </a:rPr>
              <a:t>Final Project IDS-575</a:t>
            </a:r>
          </a:p>
        </p:txBody>
      </p:sp>
      <p:sp>
        <p:nvSpPr>
          <p:cNvPr id="118" name="Google Shape;118;p1"/>
          <p:cNvSpPr txBox="1"/>
          <p:nvPr/>
        </p:nvSpPr>
        <p:spPr>
          <a:xfrm>
            <a:off x="3996997" y="4082954"/>
            <a:ext cx="4161933" cy="188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Abhilash Nagaraja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Ronald Pukadyil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Ipseeta Deka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BE816A1-38B6-48E7-840C-FFD31E962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620" b="228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126467-F14D-4073-9D8F-4A3652C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196528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cap="none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1CEA1-8863-45EE-806F-BFA8E2C4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740" y="2492726"/>
            <a:ext cx="11019655" cy="3544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Stop and frisk has long been a controversial policy in New York city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A violation of privacy or a necessary measure against wrongdoers?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Recent controversies in police brutality in the US has forced a lot of hatred towards police departments</a:t>
            </a:r>
          </a:p>
          <a:p>
            <a:pPr>
              <a:lnSpc>
                <a:spcPct val="90000"/>
              </a:lnSpc>
            </a:pPr>
            <a:endParaRPr lang="en-US" sz="2400" cap="none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cap="none" dirty="0">
                <a:solidFill>
                  <a:srgbClr val="00B0F0"/>
                </a:solidFill>
              </a:rPr>
              <a:t>We aim to engage in extensive Data Analysis to investigate whether racial discrimination is evident for arrests in stop and frisk program</a:t>
            </a:r>
          </a:p>
        </p:txBody>
      </p:sp>
    </p:spTree>
    <p:extLst>
      <p:ext uri="{BB962C8B-B14F-4D97-AF65-F5344CB8AC3E}">
        <p14:creationId xmlns:p14="http://schemas.microsoft.com/office/powerpoint/2010/main" val="3706318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467-F14D-4073-9D8F-4A3652C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1" y="504897"/>
            <a:ext cx="3759988" cy="791243"/>
          </a:xfrm>
        </p:spPr>
        <p:txBody>
          <a:bodyPr/>
          <a:lstStyle/>
          <a:p>
            <a:r>
              <a:rPr lang="en-US" cap="none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1CEA1-8863-45EE-806F-BFA8E2C4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661" y="1402672"/>
            <a:ext cx="5846240" cy="3630967"/>
          </a:xfrm>
        </p:spPr>
        <p:txBody>
          <a:bodyPr>
            <a:normAutofit fontScale="85000" lnSpcReduction="20000"/>
          </a:bodyPr>
          <a:lstStyle/>
          <a:p>
            <a:pPr marL="228600"/>
            <a:r>
              <a:rPr lang="en-US" sz="2000" cap="none" dirty="0">
                <a:solidFill>
                  <a:schemeClr val="accent5">
                    <a:lumMod val="75000"/>
                  </a:schemeClr>
                </a:solidFill>
              </a:rPr>
              <a:t>NYPD stop and frisk data for the years 2015-16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The data consists of 35,000 instances of stops made with more than 100 features indicating various factors assessed by the police during the event of stop and frisk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More than 80% of the features are binary Y/N values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b="1" cap="none" dirty="0"/>
              <a:t>Crime related features: </a:t>
            </a:r>
            <a:r>
              <a:rPr lang="en-US" sz="2000" cap="none" dirty="0"/>
              <a:t>crime suspected, weapons carried by suspect, time &amp; locality of the stop, whether the suspect was frisked, was physical force used by officer, etc.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b="1" cap="none" dirty="0"/>
              <a:t>Suspect Description: </a:t>
            </a:r>
            <a:r>
              <a:rPr lang="en-US" sz="2000" cap="none" dirty="0"/>
              <a:t>Race,  Age, Sex, Height, Weight, Build, Hair color, etc.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b="1" cap="none" dirty="0"/>
              <a:t>Target feature:  </a:t>
            </a:r>
            <a:r>
              <a:rPr lang="en-US" sz="2000" cap="none" dirty="0"/>
              <a:t>Suspect arrested (Y/N)</a:t>
            </a:r>
          </a:p>
          <a:p>
            <a:pPr marL="228600"/>
            <a:endParaRPr lang="en-US" sz="1400" cap="none" dirty="0"/>
          </a:p>
          <a:p>
            <a:pPr marL="228600"/>
            <a:r>
              <a:rPr lang="en-US" sz="1400" cap="none" dirty="0"/>
              <a:t>Data Source: </a:t>
            </a:r>
            <a:r>
              <a:rPr lang="en-US" sz="1400" cap="none" dirty="0">
                <a:hlinkClick r:id="rId2"/>
              </a:rPr>
              <a:t>https://www1.nyc.gov/site/nypd/stats/reports-analysis/stopfrisk.page</a:t>
            </a:r>
            <a:endParaRPr lang="en-US" sz="1400" cap="none" dirty="0"/>
          </a:p>
          <a:p>
            <a:pPr marL="228600" algn="ctr"/>
            <a:endParaRPr lang="en-US" sz="1400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2000" cap="none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8055A62-4A31-4EF7-962C-86EBF49E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16" y="900517"/>
            <a:ext cx="5717268" cy="399805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905380F-989C-48C4-852E-4AEE0B95C5C9}"/>
              </a:ext>
            </a:extLst>
          </p:cNvPr>
          <p:cNvSpPr txBox="1">
            <a:spLocks/>
          </p:cNvSpPr>
          <p:nvPr/>
        </p:nvSpPr>
        <p:spPr>
          <a:xfrm>
            <a:off x="7155402" y="4742683"/>
            <a:ext cx="479394" cy="22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cap="none" dirty="0"/>
              <a:t>Black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BAC4A0-820F-4B59-8462-478184275E86}"/>
              </a:ext>
            </a:extLst>
          </p:cNvPr>
          <p:cNvSpPr txBox="1">
            <a:spLocks/>
          </p:cNvSpPr>
          <p:nvPr/>
        </p:nvSpPr>
        <p:spPr>
          <a:xfrm>
            <a:off x="8196757" y="4742681"/>
            <a:ext cx="867344" cy="223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" cap="none" dirty="0"/>
              <a:t>White-Hispanic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36A8C8-3FCC-437C-8F3C-89113CC49F8B}"/>
              </a:ext>
            </a:extLst>
          </p:cNvPr>
          <p:cNvSpPr txBox="1">
            <a:spLocks/>
          </p:cNvSpPr>
          <p:nvPr/>
        </p:nvSpPr>
        <p:spPr>
          <a:xfrm>
            <a:off x="9626063" y="4742681"/>
            <a:ext cx="479394" cy="22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cap="none" dirty="0"/>
              <a:t>Other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069F04-ECC3-4A70-AA20-67E80A4B942D}"/>
              </a:ext>
            </a:extLst>
          </p:cNvPr>
          <p:cNvSpPr txBox="1">
            <a:spLocks/>
          </p:cNvSpPr>
          <p:nvPr/>
        </p:nvSpPr>
        <p:spPr>
          <a:xfrm>
            <a:off x="10741109" y="4742681"/>
            <a:ext cx="479394" cy="22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cap="none" dirty="0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36402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6467-F14D-4073-9D8F-4A3652C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2" y="1191630"/>
            <a:ext cx="3074757" cy="1546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cap="none" dirty="0">
                <a:solidFill>
                  <a:schemeClr val="tx2"/>
                </a:solidFill>
              </a:rPr>
              <a:t>Data Exploration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797FDA2-2F9B-4405-BD04-5C15E916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88" y="601197"/>
            <a:ext cx="4312679" cy="272777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C7DE764-CCCF-4B61-A9A5-5859222E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96" y="3640667"/>
            <a:ext cx="4280071" cy="2749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CA6BEA-89BA-4594-AC96-73055D9169DF}"/>
              </a:ext>
            </a:extLst>
          </p:cNvPr>
          <p:cNvSpPr txBox="1"/>
          <p:nvPr/>
        </p:nvSpPr>
        <p:spPr>
          <a:xfrm>
            <a:off x="1142913" y="3742351"/>
            <a:ext cx="3753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</a:t>
            </a:r>
            <a:r>
              <a:rPr lang="en-US" b="1" dirty="0"/>
              <a:t>53%</a:t>
            </a:r>
            <a:r>
              <a:rPr lang="en-US" dirty="0"/>
              <a:t> of stopped individuals were Blacks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to </a:t>
            </a:r>
            <a:r>
              <a:rPr lang="en-US" b="1" dirty="0"/>
              <a:t>70%</a:t>
            </a:r>
            <a:r>
              <a:rPr lang="en-US" dirty="0"/>
              <a:t> were frisked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18%</a:t>
            </a:r>
            <a:r>
              <a:rPr lang="en-US" dirty="0"/>
              <a:t> of them were arrested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3252A8-1B7A-4FDB-9CEF-B5898E78B299}"/>
              </a:ext>
            </a:extLst>
          </p:cNvPr>
          <p:cNvCxnSpPr/>
          <p:nvPr/>
        </p:nvCxnSpPr>
        <p:spPr>
          <a:xfrm>
            <a:off x="1142913" y="2805343"/>
            <a:ext cx="3606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B29FC-E760-4C67-88E3-711783161DD2}"/>
              </a:ext>
            </a:extLst>
          </p:cNvPr>
          <p:cNvCxnSpPr/>
          <p:nvPr/>
        </p:nvCxnSpPr>
        <p:spPr>
          <a:xfrm>
            <a:off x="1142913" y="2833455"/>
            <a:ext cx="3606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467-F14D-4073-9D8F-4A3652C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1" y="611429"/>
            <a:ext cx="4629999" cy="791243"/>
          </a:xfrm>
        </p:spPr>
        <p:txBody>
          <a:bodyPr/>
          <a:lstStyle/>
          <a:p>
            <a:r>
              <a:rPr lang="en-US" cap="none" dirty="0"/>
              <a:t>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1CEA1-8863-45EE-806F-BFA8E2C4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661" y="1402672"/>
            <a:ext cx="6734007" cy="3666478"/>
          </a:xfrm>
        </p:spPr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200" cap="none" dirty="0"/>
              <a:t>Eliminating redundant features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200" cap="none" dirty="0"/>
              <a:t>A two-sided t-test for comparing means of samples of numerical features w.r.t the target variable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200" cap="none" dirty="0"/>
              <a:t>Chi-square test on categorical features w.r.t target variable</a:t>
            </a:r>
            <a:endParaRPr lang="en-US" sz="2200" i="1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200" cap="none" dirty="0"/>
              <a:t>Eliminated a few variables based on intuition and results of statistical tests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200" cap="none" dirty="0"/>
              <a:t>Reduced feature size by 30%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9C6756-EBED-4CC5-9FC6-A83663C33CC1}"/>
              </a:ext>
            </a:extLst>
          </p:cNvPr>
          <p:cNvSpPr/>
          <p:nvPr/>
        </p:nvSpPr>
        <p:spPr>
          <a:xfrm>
            <a:off x="8078679" y="1402672"/>
            <a:ext cx="3160451" cy="30006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r>
              <a:rPr lang="en-US" b="1" u="sng" dirty="0"/>
              <a:t>Key Features</a:t>
            </a:r>
          </a:p>
          <a:p>
            <a:pPr algn="ctr"/>
            <a:r>
              <a:rPr lang="en-US" dirty="0"/>
              <a:t>weapons</a:t>
            </a:r>
          </a:p>
          <a:p>
            <a:pPr algn="ctr"/>
            <a:r>
              <a:rPr lang="en-US" dirty="0"/>
              <a:t>searched</a:t>
            </a:r>
          </a:p>
          <a:p>
            <a:pPr algn="ctr"/>
            <a:r>
              <a:rPr lang="en-US" dirty="0"/>
              <a:t>contraband</a:t>
            </a:r>
          </a:p>
          <a:p>
            <a:pPr algn="ctr"/>
            <a:r>
              <a:rPr lang="en-US" dirty="0"/>
              <a:t>frisked</a:t>
            </a:r>
          </a:p>
          <a:p>
            <a:pPr algn="ctr"/>
            <a:r>
              <a:rPr lang="en-US" dirty="0"/>
              <a:t>hidden_obj</a:t>
            </a:r>
          </a:p>
          <a:p>
            <a:pPr algn="ctr"/>
            <a:r>
              <a:rPr lang="en-US" dirty="0"/>
              <a:t>sumissue</a:t>
            </a:r>
          </a:p>
          <a:p>
            <a:pPr algn="ctr"/>
            <a:r>
              <a:rPr lang="en-US" dirty="0"/>
              <a:t>arstoffn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467-F14D-4073-9D8F-4A3652C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1" y="611429"/>
            <a:ext cx="11136146" cy="791243"/>
          </a:xfrm>
        </p:spPr>
        <p:txBody>
          <a:bodyPr/>
          <a:lstStyle/>
          <a:p>
            <a:r>
              <a:rPr lang="en-US" cap="none" dirty="0"/>
              <a:t>Model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1CEA1-8863-45EE-806F-BFA8E2C4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661" y="1961964"/>
            <a:ext cx="10134155" cy="2334827"/>
          </a:xfrm>
        </p:spPr>
        <p:txBody>
          <a:bodyPr>
            <a:normAutofit fontScale="92500"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en-US" sz="2800" cap="none" dirty="0"/>
              <a:t>Primary goal: Predict arrest made given the features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cap="none" dirty="0"/>
              <a:t>Secondary goal: Determine if race is a significant contributor in making an arrest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cap="none" dirty="0"/>
              <a:t>Designing a classifier with minimal number of False positives on test data</a:t>
            </a:r>
          </a:p>
        </p:txBody>
      </p:sp>
    </p:spTree>
    <p:extLst>
      <p:ext uri="{BB962C8B-B14F-4D97-AF65-F5344CB8AC3E}">
        <p14:creationId xmlns:p14="http://schemas.microsoft.com/office/powerpoint/2010/main" val="118450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467-F14D-4073-9D8F-4A3652C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1" y="611429"/>
            <a:ext cx="11136146" cy="791243"/>
          </a:xfrm>
        </p:spPr>
        <p:txBody>
          <a:bodyPr/>
          <a:lstStyle/>
          <a:p>
            <a:r>
              <a:rPr lang="en-US" cap="none" dirty="0"/>
              <a:t>Model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1CEA1-8863-45EE-806F-BFA8E2C4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661" y="1402672"/>
            <a:ext cx="11136146" cy="3666479"/>
          </a:xfrm>
        </p:spPr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Base classifier: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k-NN classifier –Base classifier with approximately 70% accuracy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Logistic Regression: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A Logistic regression model with MLE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L</a:t>
            </a:r>
            <a:r>
              <a:rPr lang="en-US" sz="2000" cap="none" dirty="0">
                <a:latin typeface="Abadi" panose="020B0604020104020204" pitchFamily="34" charset="0"/>
              </a:rPr>
              <a:t>1, L2 regularization </a:t>
            </a:r>
            <a:r>
              <a:rPr lang="en-US" sz="2000" dirty="0">
                <a:latin typeface="Abadi" panose="020B0604020104020204" pitchFamily="34" charset="0"/>
              </a:rPr>
              <a:t>on Logistic Regression </a:t>
            </a:r>
            <a:r>
              <a:rPr lang="en-US" sz="2000" cap="none" dirty="0">
                <a:latin typeface="Abadi" panose="020B0604020104020204" pitchFamily="34" charset="0"/>
              </a:rPr>
              <a:t>with cross validation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 tuned </a:t>
            </a:r>
            <a:r>
              <a:rPr lang="en-US" sz="2000" cap="none" dirty="0"/>
              <a:t>with varied probability threshold values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A Bernoulli Naïve-Bayes model: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cap="none" dirty="0"/>
              <a:t>Implemented on a set of Bernoulli distribution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39596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5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6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6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6467-F14D-4073-9D8F-4A3652C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984" y="2042830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	  Model 	 	 Results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809CC4-F1AC-4CB5-90E0-A968D1F14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49159"/>
              </p:ext>
            </p:extLst>
          </p:nvPr>
        </p:nvGraphicFramePr>
        <p:xfrm>
          <a:off x="771440" y="1757142"/>
          <a:ext cx="6834515" cy="361143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93637">
                  <a:extLst>
                    <a:ext uri="{9D8B030D-6E8A-4147-A177-3AD203B41FA5}">
                      <a16:colId xmlns:a16="http://schemas.microsoft.com/office/drawing/2014/main" val="3031481931"/>
                    </a:ext>
                  </a:extLst>
                </a:gridCol>
                <a:gridCol w="980712">
                  <a:extLst>
                    <a:ext uri="{9D8B030D-6E8A-4147-A177-3AD203B41FA5}">
                      <a16:colId xmlns:a16="http://schemas.microsoft.com/office/drawing/2014/main" val="796005866"/>
                    </a:ext>
                  </a:extLst>
                </a:gridCol>
                <a:gridCol w="1650797">
                  <a:extLst>
                    <a:ext uri="{9D8B030D-6E8A-4147-A177-3AD203B41FA5}">
                      <a16:colId xmlns:a16="http://schemas.microsoft.com/office/drawing/2014/main" val="2738629525"/>
                    </a:ext>
                  </a:extLst>
                </a:gridCol>
                <a:gridCol w="805409">
                  <a:extLst>
                    <a:ext uri="{9D8B030D-6E8A-4147-A177-3AD203B41FA5}">
                      <a16:colId xmlns:a16="http://schemas.microsoft.com/office/drawing/2014/main" val="3176099513"/>
                    </a:ext>
                  </a:extLst>
                </a:gridCol>
                <a:gridCol w="805409">
                  <a:extLst>
                    <a:ext uri="{9D8B030D-6E8A-4147-A177-3AD203B41FA5}">
                      <a16:colId xmlns:a16="http://schemas.microsoft.com/office/drawing/2014/main" val="2862493121"/>
                    </a:ext>
                  </a:extLst>
                </a:gridCol>
                <a:gridCol w="1298551">
                  <a:extLst>
                    <a:ext uri="{9D8B030D-6E8A-4147-A177-3AD203B41FA5}">
                      <a16:colId xmlns:a16="http://schemas.microsoft.com/office/drawing/2014/main" val="4161304359"/>
                    </a:ext>
                  </a:extLst>
                </a:gridCol>
              </a:tblGrid>
              <a:tr h="1115692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 marL="128160" marR="98584" marT="98584" marB="9858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K-NN model with CV</a:t>
                      </a:r>
                    </a:p>
                    <a:p>
                      <a:pPr algn="ctr"/>
                      <a:endParaRPr lang="en-US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8160" marR="98584" marT="98584" marB="985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Logistic Regression with regularization</a:t>
                      </a:r>
                    </a:p>
                  </a:txBody>
                  <a:tcPr marL="128160" marR="98584" marT="98584" marB="985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Log Reg with tuned threshold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8160" marR="98584" marT="98584" marB="985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Bernoulli Naïve-Bayes Model</a:t>
                      </a:r>
                    </a:p>
                  </a:txBody>
                  <a:tcPr marL="128160" marR="98584" marT="98584" marB="985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36462"/>
                  </a:ext>
                </a:extLst>
              </a:tr>
              <a:tr h="67530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Parameters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K=20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L2, learn rate=0.01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Laplace=0, 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988956"/>
                  </a:ext>
                </a:extLst>
              </a:tr>
              <a:tr h="455110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80.20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89.96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accent3"/>
                          </a:solidFill>
                        </a:rPr>
                        <a:t>89.51</a:t>
                      </a:r>
                      <a:endParaRPr lang="en-US" sz="1400" cap="none" spc="0" dirty="0">
                        <a:solidFill>
                          <a:schemeClr val="accent3"/>
                        </a:solidFill>
                      </a:endParaRP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86.50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74814"/>
                  </a:ext>
                </a:extLst>
              </a:tr>
              <a:tr h="455110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51.76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accent3"/>
                          </a:solidFill>
                        </a:rPr>
                        <a:t>85.10</a:t>
                      </a:r>
                      <a:endParaRPr lang="en-US" sz="1400" cap="none" spc="0" dirty="0">
                        <a:solidFill>
                          <a:schemeClr val="accent3"/>
                        </a:solidFill>
                      </a:endParaRP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64.30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727518"/>
                  </a:ext>
                </a:extLst>
              </a:tr>
              <a:tr h="455110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2.39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62.13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accent3"/>
                          </a:solidFill>
                        </a:rPr>
                        <a:t>55.80</a:t>
                      </a:r>
                      <a:endParaRPr lang="en-US" sz="1400" cap="none" spc="0" dirty="0">
                        <a:solidFill>
                          <a:schemeClr val="accent3"/>
                        </a:solidFill>
                      </a:endParaRP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72.20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67290"/>
                  </a:ext>
                </a:extLst>
              </a:tr>
              <a:tr h="455110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 marL="128160" marR="98584" marT="98584" marB="9858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9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1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467-F14D-4073-9D8F-4A3652C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1" y="611429"/>
            <a:ext cx="11136146" cy="791243"/>
          </a:xfrm>
        </p:spPr>
        <p:txBody>
          <a:bodyPr>
            <a:normAutofit/>
          </a:bodyPr>
          <a:lstStyle/>
          <a:p>
            <a:r>
              <a:rPr lang="en-US" sz="4000" cap="none" dirty="0"/>
              <a:t>Conclusion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FBB294-FBB1-45D0-9500-3D9EB65EFC62}"/>
              </a:ext>
            </a:extLst>
          </p:cNvPr>
          <p:cNvSpPr txBox="1">
            <a:spLocks/>
          </p:cNvSpPr>
          <p:nvPr/>
        </p:nvSpPr>
        <p:spPr>
          <a:xfrm>
            <a:off x="4160374" y="1402672"/>
            <a:ext cx="3360492" cy="2263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FAD3F0-1FF9-4A89-AB62-3583D8124D28}"/>
              </a:ext>
            </a:extLst>
          </p:cNvPr>
          <p:cNvSpPr/>
          <p:nvPr/>
        </p:nvSpPr>
        <p:spPr>
          <a:xfrm>
            <a:off x="465488" y="1615735"/>
            <a:ext cx="3272308" cy="307167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endParaRPr lang="en-US" cap="none" dirty="0"/>
          </a:p>
          <a:p>
            <a:pPr marL="228600"/>
            <a:endParaRPr lang="en-US" dirty="0"/>
          </a:p>
          <a:p>
            <a:pPr marL="228600"/>
            <a:endParaRPr lang="en-US" cap="none" dirty="0"/>
          </a:p>
          <a:p>
            <a:pPr marL="228600"/>
            <a:endParaRPr lang="en-US" dirty="0"/>
          </a:p>
          <a:p>
            <a:pPr marL="228600"/>
            <a:r>
              <a:rPr lang="en-US" sz="2000" b="1" cap="none" dirty="0">
                <a:solidFill>
                  <a:schemeClr val="tx1"/>
                </a:solidFill>
              </a:rPr>
              <a:t>Prediction of arrest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228600"/>
            <a:r>
              <a:rPr lang="en-US" cap="none" dirty="0"/>
              <a:t>Logistic Regression classifier designed with regularization performs best predictions with a Precision of </a:t>
            </a:r>
            <a:r>
              <a:rPr lang="en-US" dirty="0"/>
              <a:t>85</a:t>
            </a:r>
            <a:r>
              <a:rPr lang="en-US" cap="none" dirty="0"/>
              <a:t>% on the test data</a:t>
            </a:r>
          </a:p>
          <a:p>
            <a:pPr marL="228600"/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45B9-E793-4B59-AEB4-3A693026F9B0}"/>
              </a:ext>
            </a:extLst>
          </p:cNvPr>
          <p:cNvSpPr/>
          <p:nvPr/>
        </p:nvSpPr>
        <p:spPr>
          <a:xfrm>
            <a:off x="4160375" y="1145219"/>
            <a:ext cx="3616464" cy="37552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endParaRPr lang="en-US" cap="none" dirty="0"/>
          </a:p>
          <a:p>
            <a:pPr marL="228600"/>
            <a:endParaRPr lang="en-US" dirty="0"/>
          </a:p>
          <a:p>
            <a:pPr marL="228600"/>
            <a:endParaRPr lang="en-US" cap="none" dirty="0"/>
          </a:p>
          <a:p>
            <a:pPr marL="228600" algn="ctr"/>
            <a:endParaRPr lang="en-US" sz="2000" cap="none" dirty="0">
              <a:solidFill>
                <a:schemeClr val="tx1"/>
              </a:solidFill>
            </a:endParaRPr>
          </a:p>
          <a:p>
            <a:pPr marL="228600" algn="ctr"/>
            <a:r>
              <a:rPr lang="en-US" sz="2000" b="1" cap="none" dirty="0">
                <a:solidFill>
                  <a:schemeClr val="tx1"/>
                </a:solidFill>
              </a:rPr>
              <a:t>Detecting Racial Bias</a:t>
            </a:r>
          </a:p>
          <a:p>
            <a:pPr marL="228600"/>
            <a:endParaRPr lang="en-US" dirty="0"/>
          </a:p>
          <a:p>
            <a:pPr marL="228600"/>
            <a:r>
              <a:rPr lang="en-US" cap="none" dirty="0"/>
              <a:t>Statistical test, Inferences </a:t>
            </a:r>
            <a:r>
              <a:rPr lang="en-US" dirty="0"/>
              <a:t>from the Logistic Regression classifier show </a:t>
            </a:r>
            <a:r>
              <a:rPr lang="en-US" b="1" dirty="0"/>
              <a:t>’Race’ not be a significant contributor to arrest made</a:t>
            </a:r>
            <a:r>
              <a:rPr lang="en-US" dirty="0"/>
              <a:t>. </a:t>
            </a:r>
          </a:p>
          <a:p>
            <a:pPr marL="228600"/>
            <a:endParaRPr lang="en-US" cap="none" dirty="0"/>
          </a:p>
          <a:p>
            <a:pPr marL="228600"/>
            <a:r>
              <a:rPr lang="en-US" dirty="0"/>
              <a:t>Raises the question why stop more blacks even when their likelihood of arrest is less?</a:t>
            </a:r>
            <a:endParaRPr lang="en-US" cap="none" dirty="0"/>
          </a:p>
          <a:p>
            <a:pPr marL="228600"/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99D750-BDAB-48B7-B770-7834C78508CA}"/>
              </a:ext>
            </a:extLst>
          </p:cNvPr>
          <p:cNvSpPr/>
          <p:nvPr/>
        </p:nvSpPr>
        <p:spPr>
          <a:xfrm>
            <a:off x="8211254" y="1615734"/>
            <a:ext cx="3311962" cy="292963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endParaRPr lang="en-US" cap="none" dirty="0"/>
          </a:p>
          <a:p>
            <a:pPr marL="228600"/>
            <a:endParaRPr lang="en-US" dirty="0"/>
          </a:p>
          <a:p>
            <a:pPr marL="228600"/>
            <a:endParaRPr lang="en-US" cap="none" dirty="0"/>
          </a:p>
          <a:p>
            <a:pPr marL="228600"/>
            <a:endParaRPr lang="en-US" dirty="0"/>
          </a:p>
          <a:p>
            <a:pPr marL="228600" algn="ctr"/>
            <a:endParaRPr lang="en-US" sz="2000" cap="none" dirty="0"/>
          </a:p>
          <a:p>
            <a:pPr marL="228600" algn="ctr"/>
            <a:endParaRPr lang="en-US" sz="2000" dirty="0"/>
          </a:p>
          <a:p>
            <a:pPr marL="228600" algn="ctr"/>
            <a:endParaRPr lang="en-US" sz="2000" cap="none" dirty="0"/>
          </a:p>
          <a:p>
            <a:pPr marL="228600" algn="ctr"/>
            <a:r>
              <a:rPr lang="en-US" sz="2000" b="1" cap="none" dirty="0">
                <a:solidFill>
                  <a:schemeClr val="tx1"/>
                </a:solidFill>
              </a:rPr>
              <a:t>Key factors in arrest</a:t>
            </a:r>
          </a:p>
          <a:p>
            <a:pPr marL="228600" algn="ctr"/>
            <a:endParaRPr lang="en-US" sz="1000" cap="none" dirty="0">
              <a:solidFill>
                <a:schemeClr val="tx1"/>
              </a:solidFill>
            </a:endParaRPr>
          </a:p>
          <a:p>
            <a:pPr marL="228600"/>
            <a:r>
              <a:rPr lang="en-US" sz="1600" cap="none" dirty="0"/>
              <a:t>Crime related features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Weapons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cap="none" dirty="0"/>
              <a:t>Contraband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Hidden objects</a:t>
            </a:r>
            <a:endParaRPr lang="en-US" sz="1600" cap="none" dirty="0"/>
          </a:p>
          <a:p>
            <a:pPr marL="228600"/>
            <a:r>
              <a:rPr lang="en-US" sz="1600" cap="none" dirty="0"/>
              <a:t>Investigation related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dirty="0"/>
              <a:t>Searched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cap="none" dirty="0"/>
              <a:t>Summon issued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dirty="0"/>
              <a:t>Physical force by officer</a:t>
            </a:r>
            <a:endParaRPr lang="en-US" sz="1600" cap="none" dirty="0"/>
          </a:p>
          <a:p>
            <a:pPr marL="228600"/>
            <a:endParaRPr lang="en-US" cap="none" dirty="0"/>
          </a:p>
          <a:p>
            <a:pPr marL="228600"/>
            <a:endParaRPr lang="en-US" dirty="0"/>
          </a:p>
          <a:p>
            <a:pPr marL="228600"/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cap="none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65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553</Words>
  <Application>Microsoft Macintosh PowerPoint</Application>
  <PresentationFormat>Widescreen</PresentationFormat>
  <Paragraphs>155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Gill Sans MT</vt:lpstr>
      <vt:lpstr>Calibri</vt:lpstr>
      <vt:lpstr>Wingdings 2</vt:lpstr>
      <vt:lpstr>Abadi</vt:lpstr>
      <vt:lpstr>Arial</vt:lpstr>
      <vt:lpstr>Gill Sans</vt:lpstr>
      <vt:lpstr>Dividend</vt:lpstr>
      <vt:lpstr>Racial Bias in the Stop and Frisk Program</vt:lpstr>
      <vt:lpstr>Motivation</vt:lpstr>
      <vt:lpstr>Data Exploration</vt:lpstr>
      <vt:lpstr>Data Exploration</vt:lpstr>
      <vt:lpstr>Feature Selection</vt:lpstr>
      <vt:lpstr>Model Goals</vt:lpstr>
      <vt:lpstr>Model Implementation</vt:lpstr>
      <vt:lpstr>   Model     Results comparison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Bias in Stop and Frisk Program</dc:title>
  <dc:creator>Abhilash Kashyap</dc:creator>
  <cp:lastModifiedBy>Microsoft Office User</cp:lastModifiedBy>
  <cp:revision>17</cp:revision>
  <dcterms:created xsi:type="dcterms:W3CDTF">2020-12-05T07:02:04Z</dcterms:created>
  <dcterms:modified xsi:type="dcterms:W3CDTF">2020-12-05T09:22:15Z</dcterms:modified>
</cp:coreProperties>
</file>