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Arimo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</p:embeddedFont>
    <p:embeddedFont>
      <p:font typeface="Roboto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3139" r="853" b="5838"/>
          <a:stretch>
            <a:fillRect/>
          </a:stretch>
        </p:blipFill>
        <p:spPr>
          <a:xfrm>
            <a:off x="15801674" y="3391158"/>
            <a:ext cx="1742438" cy="393587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3159" b="35853"/>
          <a:stretch>
            <a:fillRect/>
          </a:stretch>
        </p:blipFill>
        <p:spPr>
          <a:xfrm>
            <a:off x="7745331" y="6233516"/>
            <a:ext cx="8723442" cy="405348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0" y="2341694"/>
            <a:ext cx="15490661" cy="2691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0000"/>
                </a:solidFill>
                <a:latin typeface="Roboto Bold"/>
              </a:rPr>
              <a:t>Automatic traffic signalling system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661298" y="682348"/>
            <a:ext cx="367402" cy="346352"/>
            <a:chOff x="0" y="0"/>
            <a:chExt cx="489869" cy="461803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7506" y="4225237"/>
            <a:ext cx="6436125" cy="2691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8799">
                <a:solidFill>
                  <a:srgbClr val="000000"/>
                </a:solidFill>
                <a:latin typeface="Roboto Bold"/>
              </a:rPr>
              <a:t>Problem statement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028113" y="2709286"/>
            <a:ext cx="11699273" cy="2527683"/>
            <a:chOff x="0" y="0"/>
            <a:chExt cx="15599031" cy="337024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5599031" cy="3370244"/>
              <a:chOff x="0" y="0"/>
              <a:chExt cx="4512977" cy="9750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512977" cy="975050"/>
              </a:xfrm>
              <a:custGeom>
                <a:avLst/>
                <a:gdLst/>
                <a:ahLst/>
                <a:cxnLst/>
                <a:rect l="l" t="t" r="r" b="b"/>
                <a:pathLst>
                  <a:path w="4512977" h="975050">
                    <a:moveTo>
                      <a:pt x="4388517" y="975050"/>
                    </a:moveTo>
                    <a:lnTo>
                      <a:pt x="124460" y="975050"/>
                    </a:lnTo>
                    <a:cubicBezTo>
                      <a:pt x="55880" y="975050"/>
                      <a:pt x="0" y="919170"/>
                      <a:pt x="0" y="85059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88517" y="0"/>
                    </a:lnTo>
                    <a:cubicBezTo>
                      <a:pt x="4457097" y="0"/>
                      <a:pt x="4512977" y="55880"/>
                      <a:pt x="4512977" y="124460"/>
                    </a:cubicBezTo>
                    <a:lnTo>
                      <a:pt x="4512977" y="850590"/>
                    </a:lnTo>
                    <a:cubicBezTo>
                      <a:pt x="4512977" y="919170"/>
                      <a:pt x="4457097" y="975050"/>
                      <a:pt x="4388517" y="975050"/>
                    </a:cubicBezTo>
                    <a:close/>
                  </a:path>
                </a:pathLst>
              </a:custGeom>
              <a:solidFill>
                <a:srgbClr val="CDE0F1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008693" y="320591"/>
              <a:ext cx="13290393" cy="936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4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028113" y="5974683"/>
            <a:ext cx="11699273" cy="2527683"/>
            <a:chOff x="0" y="0"/>
            <a:chExt cx="15599031" cy="3370244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5599031" cy="3370244"/>
              <a:chOff x="0" y="0"/>
              <a:chExt cx="4512977" cy="9750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512977" cy="975050"/>
              </a:xfrm>
              <a:custGeom>
                <a:avLst/>
                <a:gdLst/>
                <a:ahLst/>
                <a:cxnLst/>
                <a:rect l="l" t="t" r="r" b="b"/>
                <a:pathLst>
                  <a:path w="4512977" h="975050">
                    <a:moveTo>
                      <a:pt x="4388517" y="975050"/>
                    </a:moveTo>
                    <a:lnTo>
                      <a:pt x="124460" y="975050"/>
                    </a:lnTo>
                    <a:cubicBezTo>
                      <a:pt x="55880" y="975050"/>
                      <a:pt x="0" y="919170"/>
                      <a:pt x="0" y="85059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88517" y="0"/>
                    </a:lnTo>
                    <a:cubicBezTo>
                      <a:pt x="4457097" y="0"/>
                      <a:pt x="4512977" y="55880"/>
                      <a:pt x="4512977" y="124460"/>
                    </a:cubicBezTo>
                    <a:lnTo>
                      <a:pt x="4512977" y="850590"/>
                    </a:lnTo>
                    <a:cubicBezTo>
                      <a:pt x="4512977" y="919170"/>
                      <a:pt x="4457097" y="975050"/>
                      <a:pt x="4388517" y="975050"/>
                    </a:cubicBezTo>
                    <a:close/>
                  </a:path>
                </a:pathLst>
              </a:custGeom>
              <a:solidFill>
                <a:srgbClr val="CDE0F1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008693" y="320591"/>
              <a:ext cx="13290393" cy="936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48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97506" y="682348"/>
            <a:ext cx="367402" cy="346352"/>
            <a:chOff x="0" y="0"/>
            <a:chExt cx="489869" cy="461803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5" name="TextBox 15"/>
          <p:cNvSpPr txBox="1"/>
          <p:nvPr/>
        </p:nvSpPr>
        <p:spPr>
          <a:xfrm>
            <a:off x="6028113" y="3372302"/>
            <a:ext cx="11699273" cy="106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Roboto Bold"/>
              </a:rPr>
              <a:t>Traffic systems will change the signals according to the traffic, for instance, instead of fixed round-robin schedules.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28113" y="6651769"/>
            <a:ext cx="11461798" cy="106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  <a:spcBef>
                <a:spcPct val="0"/>
              </a:spcBef>
            </a:pPr>
            <a:r>
              <a:rPr lang="en-US" sz="3199" dirty="0">
                <a:solidFill>
                  <a:srgbClr val="000000"/>
                </a:solidFill>
                <a:latin typeface="Roboto Bold"/>
              </a:rPr>
              <a:t>Application-like software can be uploaded with traffic images and outputs the timer according to the image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868" r="1868" b="5958"/>
          <a:stretch>
            <a:fillRect/>
          </a:stretch>
        </p:blipFill>
        <p:spPr>
          <a:xfrm>
            <a:off x="505108" y="3344948"/>
            <a:ext cx="9701856" cy="515514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63012" y="720729"/>
            <a:ext cx="7928729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Roboto Bold"/>
              </a:rPr>
              <a:t>Implementation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00740" y="2868702"/>
            <a:ext cx="7576647" cy="606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2128" lvl="1" indent="-361064">
              <a:lnSpc>
                <a:spcPts val="4348"/>
              </a:lnSpc>
              <a:buFont typeface="Arial"/>
              <a:buChar char="•"/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We will provide the images to a Flask application.</a:t>
            </a:r>
          </a:p>
          <a:p>
            <a:pPr>
              <a:lnSpc>
                <a:spcPts val="4348"/>
              </a:lnSpc>
            </a:pPr>
            <a:endParaRPr lang="en-US" sz="3344">
              <a:solidFill>
                <a:srgbClr val="000000"/>
              </a:solidFill>
              <a:latin typeface="Roboto Bold"/>
            </a:endParaRPr>
          </a:p>
          <a:p>
            <a:pPr marL="722128" lvl="1" indent="-361064">
              <a:lnSpc>
                <a:spcPts val="4348"/>
              </a:lnSpc>
              <a:buFont typeface="Arial"/>
              <a:buChar char="•"/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The image processing is done at the backend.</a:t>
            </a:r>
          </a:p>
          <a:p>
            <a:pPr>
              <a:lnSpc>
                <a:spcPts val="4348"/>
              </a:lnSpc>
            </a:pPr>
            <a:endParaRPr lang="en-US" sz="3344">
              <a:solidFill>
                <a:srgbClr val="000000"/>
              </a:solidFill>
              <a:latin typeface="Roboto Bold"/>
            </a:endParaRPr>
          </a:p>
          <a:p>
            <a:pPr marL="722128" lvl="1" indent="-361064">
              <a:lnSpc>
                <a:spcPts val="4348"/>
              </a:lnSpc>
              <a:buFont typeface="Arial"/>
              <a:buChar char="•"/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The timer is sent as a response depending upon the </a:t>
            </a:r>
          </a:p>
          <a:p>
            <a:pPr>
              <a:lnSpc>
                <a:spcPts val="4348"/>
              </a:lnSpc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    --&gt; limit of vehicles  </a:t>
            </a:r>
          </a:p>
          <a:p>
            <a:pPr>
              <a:lnSpc>
                <a:spcPts val="4348"/>
              </a:lnSpc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    --&gt;  other information gathered from the image processing</a:t>
            </a:r>
            <a:r>
              <a:rPr lang="en-US" sz="3344">
                <a:solidFill>
                  <a:srgbClr val="000000"/>
                </a:solidFill>
                <a:latin typeface="Roboto"/>
              </a:rPr>
              <a:t>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21407" y="469627"/>
            <a:ext cx="367402" cy="346352"/>
            <a:chOff x="0" y="0"/>
            <a:chExt cx="489869" cy="461803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367402" cy="346352"/>
            <a:chOff x="0" y="0"/>
            <a:chExt cx="489869" cy="46180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75007" y="2794071"/>
            <a:ext cx="2322665" cy="286308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65142" y="2523099"/>
            <a:ext cx="3851739" cy="288508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010403" y="2523099"/>
            <a:ext cx="4954482" cy="315605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791200" y="6533664"/>
            <a:ext cx="5787781" cy="3199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Roboto Bold"/>
              </a:rPr>
              <a:t>t is an micro-framework that allows us to build up web applications. </a:t>
            </a:r>
          </a:p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 Bold"/>
              </a:rPr>
              <a:t>It is uses Python for the backend.</a:t>
            </a:r>
          </a:p>
          <a:p>
            <a:pPr>
              <a:lnSpc>
                <a:spcPts val="4160"/>
              </a:lnSpc>
            </a:pPr>
            <a:endParaRPr lang="en-US" sz="3200" dirty="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01399" y="6521270"/>
            <a:ext cx="6572489" cy="37382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 Bold"/>
              </a:rPr>
              <a:t>It is an end-to-end open-source platform for machine learning developed by Google.</a:t>
            </a:r>
          </a:p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 Bold"/>
              </a:rPr>
              <a:t>It has a comprehensive, flexible ecosystem of tools, libraries, and community resources.</a:t>
            </a:r>
          </a:p>
          <a:p>
            <a:pPr algn="ctr">
              <a:lnSpc>
                <a:spcPts val="4160"/>
              </a:lnSpc>
            </a:pPr>
            <a:endParaRPr lang="en-US" sz="3200" dirty="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659764" y="325814"/>
            <a:ext cx="12754846" cy="135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4AAD"/>
                </a:solidFill>
                <a:latin typeface="Roboto Bold"/>
              </a:rPr>
              <a:t>Technical side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0310" y="6533664"/>
            <a:ext cx="5676812" cy="159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 Bold"/>
              </a:rPr>
              <a:t>Library of programming </a:t>
            </a:r>
          </a:p>
          <a:p>
            <a:pPr algn="ctr">
              <a:lnSpc>
                <a:spcPts val="4160"/>
              </a:lnSpc>
            </a:pPr>
            <a:r>
              <a:rPr lang="en-US" sz="3200" dirty="0">
                <a:solidFill>
                  <a:srgbClr val="000000"/>
                </a:solidFill>
                <a:latin typeface="Roboto Bold"/>
              </a:rPr>
              <a:t>functions mainly aimed at    real-time computer vision.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367402" cy="346352"/>
            <a:chOff x="0" y="0"/>
            <a:chExt cx="489869" cy="46180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r="1559"/>
          <a:stretch>
            <a:fillRect/>
          </a:stretch>
        </p:blipFill>
        <p:spPr>
          <a:xfrm>
            <a:off x="609871" y="3056550"/>
            <a:ext cx="5716771" cy="168509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64882" y="2910774"/>
            <a:ext cx="4358236" cy="230646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11200" y="2729760"/>
            <a:ext cx="2598019" cy="259801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740376" y="5950811"/>
            <a:ext cx="5558639" cy="2761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mo Bold"/>
              </a:rPr>
              <a:t>The algorithm uses neural networks to provide real-time object detection.</a:t>
            </a:r>
          </a:p>
          <a:p>
            <a:pPr>
              <a:lnSpc>
                <a:spcPts val="4550"/>
              </a:lnSpc>
            </a:pPr>
            <a:endParaRPr lang="en-US" sz="3200" dirty="0">
              <a:solidFill>
                <a:srgbClr val="000000"/>
              </a:solidFill>
              <a:latin typeface="Arimo Bold"/>
            </a:endParaRPr>
          </a:p>
          <a:p>
            <a:pPr>
              <a:lnSpc>
                <a:spcPts val="4680"/>
              </a:lnSpc>
            </a:pPr>
            <a:endParaRPr lang="en-US" sz="3200" dirty="0">
              <a:solidFill>
                <a:srgbClr val="000000"/>
              </a:solidFill>
              <a:latin typeface="Arim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299015" y="5950811"/>
            <a:ext cx="5988985" cy="213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 Bold"/>
              </a:rPr>
              <a:t>Interpreted high-level general-purpose programming language.</a:t>
            </a:r>
          </a:p>
          <a:p>
            <a:pPr algn="ctr">
              <a:lnSpc>
                <a:spcPts val="4310"/>
              </a:lnSpc>
            </a:pPr>
            <a:endParaRPr lang="en-US" sz="320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68258" y="498991"/>
            <a:ext cx="12754846" cy="135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4AAD"/>
                </a:solidFill>
                <a:latin typeface="Roboto Bold"/>
              </a:rPr>
              <a:t>Technical side(Cont.)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4221" y="5948678"/>
            <a:ext cx="6506155" cy="376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mo Bold"/>
              </a:rPr>
              <a:t>It is an open-source software library that provides a Python interface for artificial neural networks. </a:t>
            </a:r>
          </a:p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mo Bold"/>
              </a:rPr>
              <a:t>Keras acts as an interface for the TensorFlow library.</a:t>
            </a:r>
          </a:p>
          <a:p>
            <a:pPr algn="ctr">
              <a:lnSpc>
                <a:spcPts val="4680"/>
              </a:lnSpc>
            </a:pPr>
            <a:endParaRPr lang="en-US" sz="3200" dirty="0">
              <a:solidFill>
                <a:srgbClr val="000000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367402" cy="346352"/>
            <a:chOff x="0" y="0"/>
            <a:chExt cx="489869" cy="46180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2443286" y="3055654"/>
            <a:ext cx="14816014" cy="2342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460"/>
              </a:lnSpc>
              <a:buFont typeface="Arial"/>
              <a:buChar char="•"/>
            </a:pPr>
            <a:r>
              <a:rPr lang="en-US" sz="4200" dirty="0">
                <a:solidFill>
                  <a:srgbClr val="004AAD"/>
                </a:solidFill>
                <a:latin typeface="Arimo Bold"/>
              </a:rPr>
              <a:t>cvlib:</a:t>
            </a:r>
          </a:p>
          <a:p>
            <a:pPr algn="just">
              <a:lnSpc>
                <a:spcPts val="4160"/>
              </a:lnSpc>
            </a:pPr>
            <a:r>
              <a:rPr lang="en-US" sz="3200" dirty="0">
                <a:solidFill>
                  <a:srgbClr val="000000"/>
                </a:solidFill>
                <a:latin typeface="Arimo Bold"/>
              </a:rPr>
              <a:t>A simple, high level, easy-to-use open source Computer Vision library for Python</a:t>
            </a:r>
          </a:p>
          <a:p>
            <a:pPr>
              <a:lnSpc>
                <a:spcPts val="4680"/>
              </a:lnSpc>
            </a:pPr>
            <a:endParaRPr lang="en-US" sz="3200" dirty="0">
              <a:solidFill>
                <a:srgbClr val="000000"/>
              </a:solidFill>
              <a:latin typeface="Arim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43286" y="5385985"/>
            <a:ext cx="14816014" cy="229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460"/>
              </a:lnSpc>
              <a:buFont typeface="Arial"/>
              <a:buChar char="•"/>
            </a:pPr>
            <a:r>
              <a:rPr lang="en-US" sz="4200" dirty="0">
                <a:solidFill>
                  <a:srgbClr val="004AAD"/>
                </a:solidFill>
                <a:latin typeface="Roboto Bold"/>
              </a:rPr>
              <a:t>Matplotlib: </a:t>
            </a:r>
          </a:p>
          <a:p>
            <a:pPr>
              <a:lnSpc>
                <a:spcPts val="4160"/>
              </a:lnSpc>
            </a:pPr>
            <a:r>
              <a:rPr lang="en-US" sz="3200" dirty="0">
                <a:solidFill>
                  <a:srgbClr val="000000"/>
                </a:solidFill>
                <a:latin typeface="Roboto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Roboto Bold"/>
              </a:rPr>
              <a:t>t is a comprehensive library for creating static, animated, and interactive visualizations in Python.</a:t>
            </a:r>
          </a:p>
          <a:p>
            <a:pPr algn="ctr">
              <a:lnSpc>
                <a:spcPts val="4310"/>
              </a:lnSpc>
            </a:pPr>
            <a:endParaRPr lang="en-US" sz="3200" dirty="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68258" y="498991"/>
            <a:ext cx="12754846" cy="135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4AAD"/>
                </a:solidFill>
                <a:latin typeface="Roboto Bold"/>
              </a:rPr>
              <a:t>Technical side(Cont.)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367402" cy="346352"/>
            <a:chOff x="0" y="0"/>
            <a:chExt cx="489869" cy="46180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9926"/>
          <a:stretch>
            <a:fillRect/>
          </a:stretch>
        </p:blipFill>
        <p:spPr>
          <a:xfrm>
            <a:off x="13458034" y="641780"/>
            <a:ext cx="3801266" cy="285326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12401" y="2892120"/>
            <a:ext cx="15703999" cy="5501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3361" lvl="1" indent="-361681">
              <a:lnSpc>
                <a:spcPts val="3886"/>
              </a:lnSpc>
              <a:buFont typeface="Arial"/>
              <a:buChar char="•"/>
            </a:pPr>
            <a:r>
              <a:rPr lang="en-US" sz="3350" dirty="0">
                <a:solidFill>
                  <a:srgbClr val="000000"/>
                </a:solidFill>
                <a:latin typeface="Roboto Bold"/>
              </a:rPr>
              <a:t>Reduces excessive traffic delays.</a:t>
            </a:r>
          </a:p>
          <a:p>
            <a:pPr>
              <a:lnSpc>
                <a:spcPts val="3886"/>
              </a:lnSpc>
            </a:pPr>
            <a:endParaRPr lang="en-US" sz="3350" dirty="0">
              <a:solidFill>
                <a:srgbClr val="000000"/>
              </a:solidFill>
              <a:latin typeface="Roboto Bold"/>
            </a:endParaRPr>
          </a:p>
          <a:p>
            <a:pPr marL="723361" lvl="1" indent="-361681">
              <a:lnSpc>
                <a:spcPts val="3886"/>
              </a:lnSpc>
              <a:buFont typeface="Arial"/>
              <a:buChar char="•"/>
            </a:pPr>
            <a:r>
              <a:rPr lang="en-US" sz="3350" dirty="0">
                <a:solidFill>
                  <a:srgbClr val="000000"/>
                </a:solidFill>
                <a:latin typeface="Roboto Bold"/>
              </a:rPr>
              <a:t>Reduces traffic congestion.</a:t>
            </a:r>
          </a:p>
          <a:p>
            <a:pPr>
              <a:lnSpc>
                <a:spcPts val="3886"/>
              </a:lnSpc>
            </a:pPr>
            <a:endParaRPr lang="en-US" sz="3350" dirty="0">
              <a:solidFill>
                <a:srgbClr val="000000"/>
              </a:solidFill>
              <a:latin typeface="Roboto Bold"/>
            </a:endParaRPr>
          </a:p>
          <a:p>
            <a:pPr marL="723361" lvl="1" indent="-361681">
              <a:lnSpc>
                <a:spcPts val="3886"/>
              </a:lnSpc>
              <a:buFont typeface="Arial"/>
              <a:buChar char="•"/>
            </a:pPr>
            <a:r>
              <a:rPr lang="en-US" sz="3350" dirty="0">
                <a:solidFill>
                  <a:srgbClr val="000000"/>
                </a:solidFill>
                <a:latin typeface="Roboto Bold"/>
              </a:rPr>
              <a:t>Provision of required time for drivers in all directions, according to the traffic</a:t>
            </a:r>
          </a:p>
          <a:p>
            <a:pPr>
              <a:lnSpc>
                <a:spcPts val="3886"/>
              </a:lnSpc>
            </a:pPr>
            <a:endParaRPr lang="en-US" sz="3350" dirty="0">
              <a:solidFill>
                <a:srgbClr val="000000"/>
              </a:solidFill>
              <a:latin typeface="Roboto Bold"/>
            </a:endParaRPr>
          </a:p>
          <a:p>
            <a:pPr marL="723361" lvl="1" indent="-361681">
              <a:lnSpc>
                <a:spcPts val="3886"/>
              </a:lnSpc>
              <a:buFont typeface="Arial"/>
              <a:buChar char="•"/>
            </a:pPr>
            <a:r>
              <a:rPr lang="en-US" sz="3350" dirty="0">
                <a:solidFill>
                  <a:srgbClr val="000000"/>
                </a:solidFill>
                <a:latin typeface="Roboto Bold"/>
              </a:rPr>
              <a:t>Avoid being unnecessarily impatient and aggressive when driving.</a:t>
            </a:r>
          </a:p>
          <a:p>
            <a:pPr>
              <a:lnSpc>
                <a:spcPts val="3886"/>
              </a:lnSpc>
            </a:pPr>
            <a:endParaRPr lang="en-US" sz="3350" dirty="0">
              <a:solidFill>
                <a:srgbClr val="000000"/>
              </a:solidFill>
              <a:latin typeface="Roboto Bold"/>
            </a:endParaRPr>
          </a:p>
          <a:p>
            <a:pPr marL="723361" lvl="1" indent="-361681">
              <a:lnSpc>
                <a:spcPts val="3886"/>
              </a:lnSpc>
              <a:buFont typeface="Arial"/>
              <a:buChar char="•"/>
            </a:pPr>
            <a:r>
              <a:rPr lang="en-US" sz="3350" dirty="0">
                <a:solidFill>
                  <a:srgbClr val="000000"/>
                </a:solidFill>
                <a:latin typeface="Roboto Bold"/>
              </a:rPr>
              <a:t>It decreases rear-end vehicle collisions.</a:t>
            </a:r>
          </a:p>
          <a:p>
            <a:pPr>
              <a:lnSpc>
                <a:spcPts val="3886"/>
              </a:lnSpc>
            </a:pPr>
            <a:endParaRPr lang="en-US" sz="3350" dirty="0">
              <a:solidFill>
                <a:srgbClr val="000000"/>
              </a:solidFill>
              <a:latin typeface="Roboto Bold"/>
            </a:endParaRPr>
          </a:p>
          <a:p>
            <a:pPr marL="723361" lvl="1" indent="-361681">
              <a:lnSpc>
                <a:spcPts val="3886"/>
              </a:lnSpc>
              <a:buFont typeface="Arial"/>
              <a:buChar char="•"/>
            </a:pPr>
            <a:r>
              <a:rPr lang="en-US" sz="3350" dirty="0">
                <a:solidFill>
                  <a:srgbClr val="000000"/>
                </a:solidFill>
                <a:latin typeface="Roboto Bold"/>
              </a:rPr>
              <a:t>The pollution rate can be decremented.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97481" y="672167"/>
            <a:ext cx="12754846" cy="135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10970E"/>
                </a:solidFill>
                <a:latin typeface="Roboto Bold"/>
              </a:rPr>
              <a:t>Advantages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22693"/>
            <a:ext cx="12507830" cy="8014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>
              <a:lnSpc>
                <a:spcPts val="4863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Arimo Bold"/>
              </a:rPr>
              <a:t>Since the accuracy of the system is subjected to vehicle count, we could integrate a training mechanism so that the system can learn from experience.</a:t>
            </a:r>
          </a:p>
          <a:p>
            <a:pPr>
              <a:lnSpc>
                <a:spcPts val="4863"/>
              </a:lnSpc>
            </a:pPr>
            <a:endParaRPr lang="en-US" sz="3199" dirty="0">
              <a:solidFill>
                <a:srgbClr val="000000"/>
              </a:solidFill>
              <a:latin typeface="Arimo Bold"/>
            </a:endParaRPr>
          </a:p>
          <a:p>
            <a:pPr marL="690879" lvl="1" indent="-345439">
              <a:lnSpc>
                <a:spcPts val="4863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Arimo Bold"/>
              </a:rPr>
              <a:t>The timer can be automatically adjusted according to the type of vehicle. Hence, training can be given to implementing this functionality.</a:t>
            </a:r>
          </a:p>
          <a:p>
            <a:pPr>
              <a:lnSpc>
                <a:spcPts val="4863"/>
              </a:lnSpc>
            </a:pPr>
            <a:endParaRPr lang="en-US" sz="3199" dirty="0">
              <a:solidFill>
                <a:srgbClr val="000000"/>
              </a:solidFill>
              <a:latin typeface="Arimo Bold"/>
            </a:endParaRPr>
          </a:p>
          <a:p>
            <a:pPr marL="690879" lvl="1" indent="-345439">
              <a:lnSpc>
                <a:spcPts val="4863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Arimo Bold"/>
              </a:rPr>
              <a:t>Data about vehicle traffic and effectiveness can be stored in a database which can be used for modeling the system updates and can be used by officials to know the traffic patterns in large cities.</a:t>
            </a:r>
          </a:p>
          <a:p>
            <a:pPr>
              <a:lnSpc>
                <a:spcPts val="4863"/>
              </a:lnSpc>
            </a:pPr>
            <a:endParaRPr lang="en-US" sz="3199" dirty="0">
              <a:solidFill>
                <a:srgbClr val="000000"/>
              </a:solidFill>
              <a:latin typeface="Arimo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r="2685" b="12731"/>
          <a:stretch>
            <a:fillRect/>
          </a:stretch>
        </p:blipFill>
        <p:spPr>
          <a:xfrm>
            <a:off x="13574949" y="2458512"/>
            <a:ext cx="4713051" cy="439942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897481" y="672167"/>
            <a:ext cx="12754846" cy="135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4AAD"/>
                </a:solidFill>
                <a:latin typeface="Roboto Bold"/>
              </a:rPr>
              <a:t>Future works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367402" cy="346352"/>
            <a:chOff x="0" y="0"/>
            <a:chExt cx="489869" cy="461803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238" r="5695" b="16906"/>
          <a:stretch>
            <a:fillRect/>
          </a:stretch>
        </p:blipFill>
        <p:spPr>
          <a:xfrm>
            <a:off x="10118534" y="5682795"/>
            <a:ext cx="7140766" cy="460420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9869" t="3076" r="21129" b="7302"/>
          <a:stretch>
            <a:fillRect/>
          </a:stretch>
        </p:blipFill>
        <p:spPr>
          <a:xfrm rot="300746">
            <a:off x="16335314" y="1152065"/>
            <a:ext cx="1847973" cy="465073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682719" y="3477430"/>
            <a:ext cx="9444385" cy="1409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39"/>
              </a:lnSpc>
            </a:pPr>
            <a:r>
              <a:rPr lang="en-US" sz="9199" dirty="0">
                <a:solidFill>
                  <a:srgbClr val="000000"/>
                </a:solidFill>
                <a:latin typeface="Roboto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378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Roboto Bold</vt:lpstr>
      <vt:lpstr>Roboto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traffic signalling system</dc:title>
  <cp:lastModifiedBy>Abhilash M Nair</cp:lastModifiedBy>
  <cp:revision>4</cp:revision>
  <dcterms:created xsi:type="dcterms:W3CDTF">2006-08-16T00:00:00Z</dcterms:created>
  <dcterms:modified xsi:type="dcterms:W3CDTF">2021-10-01T09:22:28Z</dcterms:modified>
  <dc:identifier>DAErjLusZ-Q</dc:identifier>
</cp:coreProperties>
</file>