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8.jpeg" ContentType="image/jpeg"/>
  <Override PartName="/ppt/media/image17.jpeg" ContentType="image/jpeg"/>
  <Override PartName="/ppt/media/image1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71240" y="6480000"/>
            <a:ext cx="862200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71240" y="6480000"/>
            <a:ext cx="862200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71240" y="6480000"/>
            <a:ext cx="862200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477880" y="41580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477880" y="4740120"/>
            <a:ext cx="624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</p:spPr>
        <p:txBody>
          <a:bodyPr tIns="91440" bIns="91440"/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5BB749A-3A2F-4CBC-85DD-AAAEDE779CA3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17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DE4C067-2FAD-4623-BFB1-5BB68F5BCB90}" type="slidenum">
              <a:rPr b="0" lang="en-IN" sz="1000" spc="-1" strike="noStrike">
                <a:solidFill>
                  <a:srgbClr val="000000"/>
                </a:solidFill>
                <a:latin typeface="Lato"/>
                <a:ea typeface="La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71240" y="60480"/>
            <a:ext cx="8622000" cy="4988880"/>
          </a:xfrm>
          <a:prstGeom prst="rect">
            <a:avLst/>
          </a:prstGeom>
        </p:spPr>
        <p:txBody>
          <a:bodyPr tIns="91440" bIns="91440"/>
          <a:p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F61ABA6-B880-4B42-B6CD-D01FD05031D0}" type="slidenum">
              <a:rPr b="0" lang="en-IN" sz="1000" spc="-1" strike="noStrike">
                <a:solidFill>
                  <a:srgbClr val="ffffff"/>
                </a:solidFill>
                <a:latin typeface="Lato"/>
                <a:ea typeface="La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www.javascript.com/" TargetMode="External"/><Relationship Id="rId2" Type="http://schemas.openxmlformats.org/officeDocument/2006/relationships/hyperlink" Target="https://www.w3schools.com/js/" TargetMode="External"/><Relationship Id="rId3" Type="http://schemas.openxmlformats.org/officeDocument/2006/relationships/hyperlink" Target="https://www.w3schools.com/jquery/jquery_intro.asp" TargetMode="External"/><Relationship Id="rId4" Type="http://schemas.openxmlformats.org/officeDocument/2006/relationships/hyperlink" Target="https://learn.jquery.com/" TargetMode="External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Glossary/JavaScript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patatap.com/" TargetMode="External"/><Relationship Id="rId2" Type="http://schemas.openxmlformats.org/officeDocument/2006/relationships/hyperlink" Target="http://paperjs.org/" TargetMode="External"/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://animejs.com/" TargetMode="External"/><Relationship Id="rId5" Type="http://schemas.openxmlformats.org/officeDocument/2006/relationships/hyperlink" Target="https://howlerjs.com/" TargetMode="Externa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46524"/>
                </a:solidFill>
                <a:latin typeface="Raleway"/>
                <a:ea typeface="Raleway"/>
              </a:rPr>
              <a:t>Javascript  and JQuery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Lato"/>
                <a:ea typeface="Lato"/>
              </a:rPr>
              <a:t>SRM DSC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07840" y="324720"/>
            <a:ext cx="548208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46524"/>
                </a:solidFill>
                <a:latin typeface="Arial"/>
                <a:ea typeface="Arial"/>
              </a:rPr>
              <a:t>Arrays </a:t>
            </a:r>
            <a:endParaRPr b="0" lang="en-IN" sz="3000" spc="-1" strike="noStrike">
              <a:latin typeface="Arial"/>
            </a:endParaRPr>
          </a:p>
        </p:txBody>
      </p:sp>
      <p:pic>
        <p:nvPicPr>
          <p:cNvPr id="141" name="Google Shape;128;p22" descr=""/>
          <p:cNvPicPr/>
          <p:nvPr/>
        </p:nvPicPr>
        <p:blipFill>
          <a:blip r:embed="rId1"/>
          <a:srcRect l="35843" t="16819" r="11955" b="24203"/>
          <a:stretch/>
        </p:blipFill>
        <p:spPr>
          <a:xfrm>
            <a:off x="396720" y="1017000"/>
            <a:ext cx="6888960" cy="390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44000" y="0"/>
            <a:ext cx="8694000" cy="504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46524"/>
                </a:solidFill>
                <a:latin typeface="Raleway"/>
                <a:ea typeface="Raleway"/>
              </a:rPr>
              <a:t>     </a:t>
            </a:r>
            <a:r>
              <a:rPr b="1" lang="en-IN" sz="4000" spc="-1" strike="noStrike">
                <a:solidFill>
                  <a:srgbClr val="f46524"/>
                </a:solidFill>
                <a:latin typeface="Raleway"/>
                <a:ea typeface="Raleway"/>
              </a:rPr>
              <a:t>Objects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Raleway"/>
                <a:ea typeface="Raleway"/>
              </a:rPr>
              <a:t>	</a:t>
            </a:r>
            <a:br/>
            <a:r>
              <a:rPr b="1" lang="en-IN" sz="1400" spc="-1" strike="noStrike">
                <a:solidFill>
                  <a:srgbClr val="ffffff"/>
                </a:solidFill>
                <a:latin typeface="Raleway"/>
                <a:ea typeface="Raleway"/>
              </a:rPr>
              <a:t>	</a:t>
            </a:r>
            <a:r>
              <a:rPr b="0" lang="en-IN" sz="1300" spc="-1" strike="noStrike">
                <a:solidFill>
                  <a:srgbClr val="ffffff"/>
                </a:solidFill>
                <a:latin typeface="Raleway"/>
                <a:ea typeface="Raleway"/>
              </a:rPr>
              <a:t>Objects are collections of attributes and functions , the attributes can be of different types.</a:t>
            </a:r>
            <a:br/>
            <a:br/>
            <a:r>
              <a:rPr b="0" lang="en-IN" sz="1300" spc="-1" strike="noStrike">
                <a:solidFill>
                  <a:srgbClr val="ffffff"/>
                </a:solidFill>
                <a:latin typeface="Raleway"/>
                <a:ea typeface="Raleway"/>
              </a:rPr>
              <a:t>	</a:t>
            </a:r>
            <a:r>
              <a:rPr b="0" lang="en-IN" sz="1300" spc="-1" strike="noStrike">
                <a:solidFill>
                  <a:srgbClr val="ffffff"/>
                </a:solidFill>
                <a:latin typeface="Raleway"/>
                <a:ea typeface="Raleway"/>
              </a:rPr>
              <a:t>Eg - here we have an object with string , number , and array of strings  as its attribute type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34;p23" descr=""/>
          <p:cNvPicPr/>
          <p:nvPr/>
        </p:nvPicPr>
        <p:blipFill>
          <a:blip r:embed="rId1"/>
          <a:srcRect l="8120" t="24581" r="16530" b="27160"/>
          <a:stretch/>
        </p:blipFill>
        <p:spPr>
          <a:xfrm>
            <a:off x="217080" y="1872000"/>
            <a:ext cx="8709840" cy="314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39;p24" descr=""/>
          <p:cNvPicPr/>
          <p:nvPr/>
        </p:nvPicPr>
        <p:blipFill>
          <a:blip r:embed="rId1"/>
          <a:srcRect l="36248" t="15220" r="11998" b="15608"/>
          <a:stretch/>
        </p:blipFill>
        <p:spPr>
          <a:xfrm>
            <a:off x="506160" y="60480"/>
            <a:ext cx="8059320" cy="488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05920" y="25560"/>
            <a:ext cx="893772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1" lang="en-IN" sz="3000" spc="-1" strike="noStrike">
                <a:solidFill>
                  <a:srgbClr val="f46524"/>
                </a:solidFill>
                <a:latin typeface="Raleway"/>
                <a:ea typeface="Raleway"/>
              </a:rPr>
              <a:t>Document Object Model (DOM)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914400" y="765000"/>
            <a:ext cx="6567120" cy="41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The </a:t>
            </a:r>
            <a:r>
              <a:rPr b="1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HTML DOM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 model is constructed as a tree of </a:t>
            </a:r>
            <a:r>
              <a:rPr b="1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Objects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fffff"/>
                </a:solidFill>
                <a:latin typeface="Verdana"/>
                <a:ea typeface="Verdana"/>
              </a:rPr>
              <a:t>With the object model, JavaScript gets all the power it needs to create dynamic HTML: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change all the HTML elements in the page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change all the HTML attributes in the page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change all the CSS styles in the page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remove existing HTML elements and attributes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add new HTML elements and attributes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react to all existing HTML events in the page</a:t>
            </a:r>
            <a:endParaRPr b="0" lang="en-IN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JavaScript can create new HTML events in the page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3320" y="77040"/>
            <a:ext cx="862200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1400"/>
              </a:spcBef>
            </a:pPr>
            <a:r>
              <a:rPr b="1" lang="en-IN" sz="14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1" lang="en-IN" sz="14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1" lang="en-IN" sz="1800" spc="-1" strike="noStrike">
                <a:solidFill>
                  <a:srgbClr val="f46524"/>
                </a:solidFill>
                <a:latin typeface="Arial"/>
                <a:ea typeface="Arial"/>
              </a:rPr>
              <a:t>DOM TREE EXMAPLE</a:t>
            </a:r>
            <a:br/>
            <a:r>
              <a:rPr b="1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Consider the following html code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&lt;!DOCTYPE html&gt;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&lt;html&gt;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   &lt;head&gt;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&lt;title&gt;Page Title&lt;/title&gt;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&lt;meta http-equiv="content-type" content="text/html; charset=utf-8" /&gt;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&lt;meta http-equiv="Content-Language" content="en-us" /&gt;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   &lt;/head&gt;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   &lt;body&gt;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&lt;h1&gt;This is a heading&lt;/h1&gt;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&lt;p&gt;A paragraph with a &lt;a href="http://www.google.com/"&gt;link&lt;/a&gt;.&lt;/p&gt;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&lt;ul&gt;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&lt;li&gt;a list item&lt;/li&gt;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&lt;li&gt;another list item&lt;/li&gt;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&lt;li&gt;a third list item&lt;/li&gt;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	</a:t>
            </a:r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&lt;/ul&gt;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   &lt;/body&gt;</a:t>
            </a:r>
            <a:br/>
            <a:r>
              <a:rPr b="0" lang="en-IN" sz="1300" spc="-1" strike="noStrike">
                <a:solidFill>
                  <a:srgbClr val="f3f3f3"/>
                </a:solidFill>
                <a:latin typeface="Arial"/>
                <a:ea typeface="Arial"/>
              </a:rPr>
              <a:t>&lt;/html&gt;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55;p27" descr=""/>
          <p:cNvPicPr/>
          <p:nvPr/>
        </p:nvPicPr>
        <p:blipFill>
          <a:blip r:embed="rId1"/>
          <a:stretch/>
        </p:blipFill>
        <p:spPr>
          <a:xfrm>
            <a:off x="1314000" y="1169640"/>
            <a:ext cx="6667200" cy="3476160"/>
          </a:xfrm>
          <a:prstGeom prst="rect">
            <a:avLst/>
          </a:prstGeom>
          <a:ln>
            <a:noFill/>
          </a:ln>
        </p:spPr>
      </p:pic>
      <p:sp>
        <p:nvSpPr>
          <p:cNvPr id="149" name="CustomShape 1"/>
          <p:cNvSpPr/>
          <p:nvPr/>
        </p:nvSpPr>
        <p:spPr>
          <a:xfrm>
            <a:off x="661320" y="317520"/>
            <a:ext cx="77655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46524"/>
                </a:solidFill>
                <a:latin typeface="Arial"/>
                <a:ea typeface="Arial"/>
              </a:rPr>
              <a:t>DOM Tree - every node of the tree is a HTML element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64880" y="60480"/>
            <a:ext cx="892836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spcBef>
                <a:spcPts val="799"/>
              </a:spcBef>
            </a:pPr>
            <a:r>
              <a:rPr b="0" lang="en-IN" sz="3600" spc="-1" strike="noStrike">
                <a:solidFill>
                  <a:srgbClr val="f46524"/>
                </a:solidFill>
                <a:latin typeface="Arial"/>
                <a:ea typeface="Arial"/>
              </a:rPr>
              <a:t>Finding HTML Elements </a:t>
            </a:r>
            <a:br/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1. </a:t>
            </a:r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document.getElementById ( </a:t>
            </a:r>
            <a:r>
              <a:rPr b="0" i="1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id </a:t>
            </a:r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)        -   Find an element by element id  </a:t>
            </a:r>
            <a:br/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2. document.getElementsByTagName ( tag </a:t>
            </a:r>
            <a:r>
              <a:rPr b="0" i="1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name </a:t>
            </a:r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) -  Find elements by tag name</a:t>
            </a:r>
            <a:br/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3. document.getElementsByClassName ( class </a:t>
            </a:r>
            <a:r>
              <a:rPr b="0" i="1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name </a:t>
            </a:r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) -  Find elements by class  name</a:t>
            </a:r>
            <a:br/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4. document.querySelector ( css selector )    -  find first of the set of elements found by valid  css selectors</a:t>
            </a:r>
            <a:br/>
            <a:r>
              <a:rPr b="0" lang="en-IN" sz="1700" spc="-1" strike="noStrike">
                <a:solidFill>
                  <a:srgbClr val="ffffff"/>
                </a:solidFill>
                <a:latin typeface="Verdana"/>
                <a:ea typeface="Verdana"/>
              </a:rPr>
              <a:t>5. document.querySelectorAll ( css selector )    -  find the set of all elements found by valid css selectors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61000" y="77040"/>
            <a:ext cx="874296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15000"/>
              </a:lnSpc>
              <a:spcBef>
                <a:spcPts val="799"/>
              </a:spcBef>
            </a:pPr>
            <a:r>
              <a:rPr b="0" lang="en-IN" sz="3000" spc="-1" strike="noStrike">
                <a:solidFill>
                  <a:srgbClr val="f46524"/>
                </a:solidFill>
                <a:latin typeface="Arial"/>
                <a:ea typeface="Arial"/>
              </a:rPr>
              <a:t>Adding and Deleting Elements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document.createElement (</a:t>
            </a:r>
            <a:r>
              <a:rPr b="0" i="1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element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)  -   Create an HTML element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document.removeChild (</a:t>
            </a:r>
            <a:r>
              <a:rPr b="0" i="1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element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)     -  Remove an HTML element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document.appendChild (</a:t>
            </a:r>
            <a:r>
              <a:rPr b="0" i="1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element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)     -   Add an HTML element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document.replaceChild (</a:t>
            </a:r>
            <a:r>
              <a:rPr b="0" i="1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element</a:t>
            </a: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)     -   Replace an HTML element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22840" y="60480"/>
            <a:ext cx="887040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IN" sz="2250" spc="-1" strike="noStrike">
                <a:solidFill>
                  <a:srgbClr val="f46524"/>
                </a:solidFill>
                <a:latin typeface="Arial"/>
                <a:ea typeface="Arial"/>
              </a:rPr>
              <a:t>    </a:t>
            </a:r>
            <a:r>
              <a:rPr b="0" lang="en-IN" sz="2250" spc="-1" strike="noStrike">
                <a:solidFill>
                  <a:srgbClr val="f46524"/>
                </a:solidFill>
                <a:latin typeface="Arial"/>
                <a:ea typeface="Arial"/>
              </a:rPr>
              <a:t>Changing HTML Style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  To change the style of an HTML element, use this syntax:</a:t>
            </a:r>
            <a:br/>
            <a:br/>
            <a:r>
              <a:rPr b="0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document.getElementById(</a:t>
            </a:r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id</a:t>
            </a:r>
            <a:r>
              <a:rPr b="0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).style.</a:t>
            </a:r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property </a:t>
            </a:r>
            <a:r>
              <a:rPr b="0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 new style</a:t>
            </a:r>
            <a:br/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Eg : document.getElementById(‘btn1’).style.color=’red’;</a:t>
            </a:r>
            <a:br/>
            <a:br/>
            <a:r>
              <a:rPr b="0" lang="en-IN" sz="2250" spc="-1" strike="noStrike">
                <a:solidFill>
                  <a:srgbClr val="f46524"/>
                </a:solidFill>
                <a:latin typeface="Arial"/>
                <a:ea typeface="Arial"/>
              </a:rPr>
              <a:t>   Changing Attribute of HTML element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  To change the attribute of an HTML element, use this syntax:</a:t>
            </a:r>
            <a:br/>
            <a:br/>
            <a:r>
              <a:rPr b="0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document.getElementById(</a:t>
            </a:r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id</a:t>
            </a:r>
            <a:r>
              <a:rPr b="0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).attribute</a:t>
            </a:r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 </a:t>
            </a:r>
            <a:r>
              <a:rPr b="0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=</a:t>
            </a:r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 new value</a:t>
            </a:r>
            <a:br/>
            <a:r>
              <a:rPr b="0" i="1" lang="en-IN" sz="1700" spc="-1" strike="noStrike">
                <a:solidFill>
                  <a:srgbClr val="ffffff"/>
                </a:solidFill>
                <a:latin typeface="Courier New"/>
                <a:ea typeface="Courier New"/>
              </a:rPr>
              <a:t>Eg : document.getElementById(‘Myimage’).src=’hagrid.jpg’;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76;p31" descr=""/>
          <p:cNvPicPr/>
          <p:nvPr/>
        </p:nvPicPr>
        <p:blipFill>
          <a:blip r:embed="rId1"/>
          <a:srcRect l="19862" t="6390" r="31577" b="44549"/>
          <a:stretch/>
        </p:blipFill>
        <p:spPr>
          <a:xfrm>
            <a:off x="194760" y="111600"/>
            <a:ext cx="8053560" cy="492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78;p14" descr=""/>
          <p:cNvPicPr/>
          <p:nvPr/>
        </p:nvPicPr>
        <p:blipFill>
          <a:blip r:embed="rId1"/>
          <a:stretch/>
        </p:blipFill>
        <p:spPr>
          <a:xfrm>
            <a:off x="1327320" y="104760"/>
            <a:ext cx="6571440" cy="493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81;p32" descr=""/>
          <p:cNvPicPr/>
          <p:nvPr/>
        </p:nvPicPr>
        <p:blipFill>
          <a:blip r:embed="rId1"/>
          <a:srcRect l="19110" t="36801" r="20341" b="2964"/>
          <a:stretch/>
        </p:blipFill>
        <p:spPr>
          <a:xfrm>
            <a:off x="288720" y="245160"/>
            <a:ext cx="8519040" cy="460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0480" y="454680"/>
            <a:ext cx="8483040" cy="44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A JavaScript can be executed when an event occurs, like when a user clicks on an HTML element.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Examples of HTML events: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a user clicks the mouse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a web page has loaded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an image has been loaded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the mouse moves over an element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an input field is changed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an HTML form is submitted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Verdana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Verdana"/>
                <a:ea typeface="Verdana"/>
              </a:rPr>
              <a:t>When a user strokes a key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421280" y="93600"/>
            <a:ext cx="5020560" cy="7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46524"/>
                </a:solidFill>
                <a:latin typeface="Arial"/>
                <a:ea typeface="Arial"/>
              </a:rPr>
              <a:t>DOM Events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1160" y="31680"/>
            <a:ext cx="891612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 </a:t>
            </a: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Player count game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193;p34" descr=""/>
          <p:cNvPicPr/>
          <p:nvPr/>
        </p:nvPicPr>
        <p:blipFill>
          <a:blip r:embed="rId1"/>
          <a:srcRect l="3549" t="9323" r="35852" b="23633"/>
          <a:stretch/>
        </p:blipFill>
        <p:spPr>
          <a:xfrm>
            <a:off x="1933200" y="1348920"/>
            <a:ext cx="5540040" cy="34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98;p35" descr=""/>
          <p:cNvPicPr/>
          <p:nvPr/>
        </p:nvPicPr>
        <p:blipFill>
          <a:blip r:embed="rId1"/>
          <a:srcRect l="19327" t="7178" r="1388" b="11496"/>
          <a:stretch/>
        </p:blipFill>
        <p:spPr>
          <a:xfrm>
            <a:off x="134640" y="58680"/>
            <a:ext cx="8304120" cy="503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203;p36" descr=""/>
          <p:cNvPicPr/>
          <p:nvPr/>
        </p:nvPicPr>
        <p:blipFill>
          <a:blip r:embed="rId1"/>
          <a:srcRect l="21120" t="33963" r="16567" b="2072"/>
          <a:stretch/>
        </p:blipFill>
        <p:spPr>
          <a:xfrm>
            <a:off x="273960" y="273960"/>
            <a:ext cx="8283240" cy="47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97840" y="202680"/>
            <a:ext cx="764064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f46524"/>
                </a:solidFill>
                <a:latin typeface="Arial"/>
                <a:ea typeface="Arial"/>
              </a:rPr>
              <a:t>What is JQuery and why use JQuery ?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25160" y="1188000"/>
            <a:ext cx="8383320" cy="37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Times New Roman"/>
              <a:buChar char="●"/>
            </a:pPr>
            <a:r>
              <a:rPr b="0" lang="en-IN" sz="2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jQuery is a fast, small, and feature-rich JavaScript library.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Times New Roman"/>
              <a:buChar char="●"/>
            </a:pPr>
            <a:r>
              <a:rPr b="0" lang="en-IN" sz="2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en-IN" sz="2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It makes things like HTML document traversal and manipulation, event handling, animation, and Ajax much simpler with an easy-to-use API that works across a multitude of browsers. </a:t>
            </a:r>
            <a:endParaRPr b="0" lang="en-IN" sz="2200" spc="-1" strike="noStrike"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Times New Roman"/>
              <a:buChar char="●"/>
            </a:pPr>
            <a:r>
              <a:rPr b="0" lang="en-IN" sz="2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With a combination of versatility and extensibility, jQuery has changed the way that millions of people write JavaScript.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214;p38" descr=""/>
          <p:cNvPicPr/>
          <p:nvPr/>
        </p:nvPicPr>
        <p:blipFill>
          <a:blip r:embed="rId1"/>
          <a:stretch/>
        </p:blipFill>
        <p:spPr>
          <a:xfrm>
            <a:off x="1350000" y="815760"/>
            <a:ext cx="6419160" cy="414108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1464480" y="108360"/>
            <a:ext cx="6232320" cy="6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46524"/>
                </a:solidFill>
                <a:latin typeface="Arial"/>
                <a:ea typeface="Arial"/>
              </a:rPr>
              <a:t>JQuery Syntax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220;p39" descr=""/>
          <p:cNvPicPr/>
          <p:nvPr/>
        </p:nvPicPr>
        <p:blipFill>
          <a:blip r:embed="rId1"/>
          <a:stretch/>
        </p:blipFill>
        <p:spPr>
          <a:xfrm>
            <a:off x="907200" y="152280"/>
            <a:ext cx="732888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225;p40" descr=""/>
          <p:cNvPicPr/>
          <p:nvPr/>
        </p:nvPicPr>
        <p:blipFill>
          <a:blip r:embed="rId1"/>
          <a:stretch/>
        </p:blipFill>
        <p:spPr>
          <a:xfrm>
            <a:off x="1652760" y="946080"/>
            <a:ext cx="5714640" cy="38095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623240" y="137160"/>
            <a:ext cx="5684040" cy="6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46524"/>
                </a:solidFill>
                <a:latin typeface="Arial"/>
                <a:ea typeface="Arial"/>
              </a:rPr>
              <a:t>Change css of element using Jquery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231;p41" descr=""/>
          <p:cNvPicPr/>
          <p:nvPr/>
        </p:nvPicPr>
        <p:blipFill>
          <a:blip r:embed="rId1"/>
          <a:stretch/>
        </p:blipFill>
        <p:spPr>
          <a:xfrm>
            <a:off x="1714680" y="1862280"/>
            <a:ext cx="5714640" cy="24285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887400" y="497880"/>
            <a:ext cx="7696800" cy="8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46524"/>
                </a:solidFill>
                <a:latin typeface="Arial"/>
                <a:ea typeface="Arial"/>
              </a:rPr>
              <a:t>JQuery syntax to change the HTML of element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22760" y="266760"/>
            <a:ext cx="879372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46524"/>
                </a:solidFill>
                <a:latin typeface="Arial"/>
                <a:ea typeface="Arial"/>
              </a:rPr>
              <a:t>What happens when you do the following 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Enter text in a text box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a button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Click on links 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Submit a form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46524"/>
                </a:solid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f46524"/>
                </a:solidFill>
                <a:latin typeface="Arial"/>
                <a:ea typeface="Arial"/>
              </a:rPr>
              <a:t>All of these are events …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46524"/>
                </a:solidFill>
                <a:latin typeface="Arial"/>
                <a:ea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46524"/>
                </a:solidFill>
                <a:latin typeface="Arial"/>
                <a:ea typeface="Arial"/>
              </a:rPr>
              <a:t>	</a:t>
            </a:r>
            <a:r>
              <a:rPr b="0" lang="en-IN" sz="1600" spc="-1" strike="noStrike">
                <a:solidFill>
                  <a:srgbClr val="f46524"/>
                </a:solidFill>
                <a:latin typeface="Arial"/>
                <a:ea typeface="Arial"/>
              </a:rPr>
              <a:t>Some code gets executed in the background in response to a users interaction with the web page.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46524"/>
                </a:solidFill>
                <a:latin typeface="Arial"/>
                <a:ea typeface="Arial"/>
              </a:rPr>
              <a:t>This code is nothing but your javascript ...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f46524"/>
                </a:solidFill>
                <a:latin typeface="Arial"/>
                <a:ea typeface="Arial"/>
              </a:rPr>
              <a:t>It defines what actions has to be taken in response to various interactions of the user.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-432000" y="0"/>
            <a:ext cx="9525240" cy="5049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1" lang="en-IN" sz="3600" spc="-1" strike="noStrike">
                <a:solidFill>
                  <a:srgbClr val="ffffff"/>
                </a:solidFill>
                <a:latin typeface="Raleway"/>
                <a:ea typeface="Raleway"/>
              </a:rPr>
              <a:t>     </a:t>
            </a:r>
            <a:r>
              <a:rPr b="1" lang="en-IN" sz="3600" spc="-1" strike="noStrike">
                <a:solidFill>
                  <a:srgbClr val="f46524"/>
                </a:solidFill>
                <a:latin typeface="Raleway"/>
                <a:ea typeface="Raleway"/>
              </a:rPr>
              <a:t> </a:t>
            </a:r>
            <a:r>
              <a:rPr b="1" lang="en-IN" sz="3600" spc="-1" strike="noStrike">
                <a:solidFill>
                  <a:srgbClr val="f46524"/>
                </a:solidFill>
                <a:latin typeface="Raleway"/>
                <a:ea typeface="Raleway"/>
              </a:rPr>
              <a:t>To do List for Harry Potter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238;p42" descr=""/>
          <p:cNvPicPr/>
          <p:nvPr/>
        </p:nvPicPr>
        <p:blipFill>
          <a:blip r:embed="rId1"/>
          <a:srcRect l="8264" t="17319" r="41459" b="15486"/>
          <a:stretch/>
        </p:blipFill>
        <p:spPr>
          <a:xfrm>
            <a:off x="1493640" y="877680"/>
            <a:ext cx="5562360" cy="418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243;p43" descr=""/>
          <p:cNvPicPr/>
          <p:nvPr/>
        </p:nvPicPr>
        <p:blipFill>
          <a:blip r:embed="rId1"/>
          <a:srcRect l="19165" t="7584" r="22917" b="38565"/>
          <a:stretch/>
        </p:blipFill>
        <p:spPr>
          <a:xfrm>
            <a:off x="54000" y="0"/>
            <a:ext cx="9004320" cy="509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248;p44" descr=""/>
          <p:cNvPicPr/>
          <p:nvPr/>
        </p:nvPicPr>
        <p:blipFill>
          <a:blip r:embed="rId1"/>
          <a:srcRect l="19079" t="50331" r="14683" b="9043"/>
          <a:stretch/>
        </p:blipFill>
        <p:spPr>
          <a:xfrm>
            <a:off x="152640" y="722160"/>
            <a:ext cx="8736840" cy="406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39680" y="1457640"/>
            <a:ext cx="6493320" cy="32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24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1"/>
              </a:rPr>
              <a:t>https://www.javascript.com/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24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2"/>
              </a:rPr>
              <a:t>https://www.w3schools.com/js/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24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3"/>
              </a:rPr>
              <a:t>https://www.w3schools.com/jquery/jquery_intro.asp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24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4"/>
              </a:rPr>
              <a:t>https://learn.jquery.com/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134000" y="310680"/>
            <a:ext cx="394164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039680" y="470880"/>
            <a:ext cx="77522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46524"/>
                </a:solidFill>
                <a:latin typeface="Arial"/>
                <a:ea typeface="Arial"/>
              </a:rPr>
              <a:t>Resources to learn Javascript and JQuery</a:t>
            </a:r>
            <a:endParaRPr b="0" lang="en-IN" sz="30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35680" y="168840"/>
            <a:ext cx="5196960" cy="67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1" lang="en-IN" sz="2400" spc="-1" strike="noStrike">
                <a:solidFill>
                  <a:srgbClr val="f46524"/>
                </a:solidFill>
                <a:latin typeface="Raleway"/>
                <a:ea typeface="Raleway"/>
              </a:rPr>
              <a:t>What is Javascript   ?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41840" y="1194840"/>
            <a:ext cx="8565480" cy="384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1"/>
              </a:rPr>
              <a:t>JavaScript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Arial"/>
              </a:rPr>
              <a:t> is a scripting language that enables you to </a:t>
            </a:r>
            <a:br/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Create dynamically updating content</a:t>
            </a:r>
            <a:br/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Control multimedia</a:t>
            </a:r>
            <a:br/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Respond to events</a:t>
            </a:r>
            <a:br/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 Animate images, and pretty much everything else. </a:t>
            </a:r>
            <a:br/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(Okay, not everything, but it is amazing what you can achieve with a few lines of JavaScript code.)</a:t>
            </a:r>
            <a:br/>
            <a:br/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44160" y="79200"/>
            <a:ext cx="321732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  <a:spcBef>
                <a:spcPts val="799"/>
              </a:spcBef>
              <a:spcAft>
                <a:spcPts val="799"/>
              </a:spcAft>
            </a:pPr>
            <a:r>
              <a:rPr b="0" lang="en-IN" sz="2250" spc="-1" strike="noStrike">
                <a:solidFill>
                  <a:srgbClr val="f46524"/>
                </a:solidFill>
                <a:latin typeface="Arial"/>
                <a:ea typeface="Arial"/>
              </a:rPr>
              <a:t>The &lt;script&gt; Tag</a:t>
            </a:r>
            <a:endParaRPr b="0" lang="en-IN" sz="225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41080" y="728640"/>
            <a:ext cx="8151120" cy="43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en-IN" sz="1600" spc="-1" strike="noStrike">
                <a:solidFill>
                  <a:srgbClr val="f46524"/>
                </a:solidFill>
                <a:latin typeface="Verdana"/>
                <a:ea typeface="Verdana"/>
              </a:rPr>
              <a:t>HTML, JavaScript code must be inserted between &lt;script&gt; and &lt;/script&gt; tags.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600" spc="-1" strike="noStrike">
                <a:solidFill>
                  <a:srgbClr val="f46524"/>
                </a:solidFill>
                <a:latin typeface="Verdana"/>
                <a:ea typeface="Verdana"/>
              </a:rPr>
              <a:t>There are two ways of adding javascript code to the HTML file using the script tags :</a:t>
            </a:r>
            <a:endParaRPr b="0" lang="en-IN" sz="1600" spc="-1" strike="noStrike"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ffffff"/>
              </a:buClr>
              <a:buFont typeface="Verdana"/>
              <a:buAutoNum type="arabicPeriod"/>
            </a:pPr>
            <a:r>
              <a:rPr b="0" lang="en-IN" sz="1200" spc="-1" strike="noStrike">
                <a:solidFill>
                  <a:srgbClr val="ffffff"/>
                </a:solidFill>
                <a:latin typeface="Verdana"/>
                <a:ea typeface="Verdana"/>
              </a:rPr>
              <a:t>Directly add code between the script tags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Verdana"/>
                <a:ea typeface="Verdana"/>
              </a:rPr>
              <a:t>Eg .</a:t>
            </a:r>
            <a:r>
              <a:rPr b="0" lang="en-IN" sz="1300" spc="-1" strike="noStrike">
                <a:solidFill>
                  <a:srgbClr val="ffffff"/>
                </a:solidFill>
                <a:latin typeface="Verdana"/>
                <a:ea typeface="Verdana"/>
              </a:rPr>
              <a:t>           </a:t>
            </a:r>
            <a:endParaRPr b="0" lang="en-IN" sz="13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       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&lt;html&gt;</a:t>
            </a:r>
            <a:endParaRPr b="0" lang="en-IN" sz="9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&lt;head&gt;&lt;/head&gt;</a:t>
            </a:r>
            <a:endParaRPr b="0" lang="en-IN" sz="9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     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&lt;body&gt;</a:t>
            </a:r>
            <a:endParaRPr b="0" lang="en-IN" sz="9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&lt;script&gt;</a:t>
            </a:r>
            <a:endParaRPr b="0" lang="en-IN" sz="9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       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console.log(“hello world !”);</a:t>
            </a:r>
            <a:endParaRPr b="0" lang="en-IN" sz="900" spc="-1" strike="noStrike">
              <a:latin typeface="Arial"/>
            </a:endParaRPr>
          </a:p>
          <a:p>
            <a:pPr marL="1371600" indent="4572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&lt;/script&gt;</a:t>
            </a:r>
            <a:endParaRPr b="0" lang="en-IN" sz="900" spc="-1" strike="noStrike">
              <a:latin typeface="Arial"/>
            </a:endParaRPr>
          </a:p>
          <a:p>
            <a:pPr marL="914400" indent="4572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      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&lt;/body&gt;</a:t>
            </a:r>
            <a:endParaRPr b="0" lang="en-IN" sz="9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         </a:t>
            </a:r>
            <a:r>
              <a:rPr b="0" lang="en-IN" sz="900" spc="-1" strike="noStrike">
                <a:solidFill>
                  <a:srgbClr val="ffffff"/>
                </a:solidFill>
                <a:latin typeface="Verdana"/>
                <a:ea typeface="Verdana"/>
              </a:rPr>
              <a:t>&lt;/html&gt;</a:t>
            </a:r>
            <a:endParaRPr b="0" lang="en-IN" sz="900" spc="-1" strike="noStrike"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en-IN" sz="900" spc="-1" strike="noStrike"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ffffff"/>
              </a:buClr>
              <a:buFont typeface="Verdana"/>
              <a:buAutoNum type="arabicPeriod"/>
            </a:pPr>
            <a:r>
              <a:rPr b="0" lang="en-IN" sz="1200" spc="-1" strike="noStrike">
                <a:solidFill>
                  <a:srgbClr val="ffffff"/>
                </a:solidFill>
                <a:latin typeface="Verdana"/>
                <a:ea typeface="Verdana"/>
              </a:rPr>
              <a:t>Create a javascript file with .js extension (Eg. app.js) and refer to this file in the script tag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Verdana"/>
                <a:ea typeface="Verdana"/>
              </a:rPr>
              <a:t>Eg :  </a:t>
            </a: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endParaRPr b="0" lang="en-IN" sz="1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&lt;html&gt;</a:t>
            </a:r>
            <a:endParaRPr b="0" lang="en-IN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       </a:t>
            </a: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&lt;head&gt;&lt;/head&gt;</a:t>
            </a:r>
            <a:endParaRPr b="0" lang="en-IN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	</a:t>
            </a: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       </a:t>
            </a: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&lt;body&gt;&lt;script type= ”text/javascript” src= “path to your js file/app.js”&gt;&lt;/script&gt;&lt;/body&gt;</a:t>
            </a:r>
            <a:endParaRPr b="0" lang="en-IN" sz="10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b="0" lang="en-IN" sz="1000" spc="-1" strike="noStrike">
                <a:solidFill>
                  <a:srgbClr val="ffffff"/>
                </a:solidFill>
                <a:latin typeface="Verdana"/>
                <a:ea typeface="Verdana"/>
              </a:rPr>
              <a:t>&lt;/html&gt;</a:t>
            </a:r>
            <a:endParaRPr b="0" lang="en-IN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17000" y="375120"/>
            <a:ext cx="6968520" cy="11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46524"/>
                </a:solidFill>
                <a:latin typeface="Arial"/>
                <a:ea typeface="Arial"/>
              </a:rPr>
              <a:t>Some Javascript intensive websites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18160" y="1421280"/>
            <a:ext cx="6802560" cy="31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1"/>
              </a:rPr>
              <a:t>https://patatap.com/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2"/>
              </a:rPr>
              <a:t>http://paperjs.org/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3"/>
              </a:rPr>
              <a:t>https://d3js.org/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4"/>
              </a:rPr>
              <a:t>http://animejs.com/</a:t>
            </a:r>
            <a:endParaRPr b="0" lang="en-IN" sz="1800" spc="-1" strike="noStrike"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ffffff"/>
              </a:buClr>
              <a:buFont typeface="Arial"/>
              <a:buChar char="●"/>
            </a:pPr>
            <a:r>
              <a:rPr b="0" lang="en-IN" sz="1800" spc="-1" strike="noStrike" u="sng">
                <a:solidFill>
                  <a:srgbClr val="0277bd"/>
                </a:solidFill>
                <a:uFillTx/>
                <a:latin typeface="Arial"/>
                <a:ea typeface="Arial"/>
                <a:hlinkClick r:id="rId5"/>
              </a:rPr>
              <a:t>https://howlerjs.com/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2041560" y="3188520"/>
            <a:ext cx="2921400" cy="3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07;p19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757575"/>
                </a:solidFill>
                <a:latin typeface="Raleway"/>
                <a:ea typeface="Raleway"/>
              </a:rPr>
              <a:t>What you will learn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855520" y="1377360"/>
            <a:ext cx="3432600" cy="3327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599"/>
              </a:spcBef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JS Arrays , Objects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DOM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Handling events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A simple counter game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JQuery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f46524"/>
              </a:buClr>
              <a:buFont typeface="Raleway"/>
              <a:buChar char="➔"/>
            </a:pPr>
            <a:r>
              <a:rPr b="1" lang="en-IN" sz="1400" spc="-1" strike="noStrike">
                <a:solidFill>
                  <a:srgbClr val="f46524"/>
                </a:solidFill>
                <a:latin typeface="Raleway"/>
                <a:ea typeface="Raleway"/>
              </a:rPr>
              <a:t>To do List for Harry Potter </a:t>
            </a:r>
            <a:br/>
            <a:r>
              <a:rPr b="0" lang="en-IN" sz="1200" spc="-1" strike="noStrike">
                <a:solidFill>
                  <a:srgbClr val="000000"/>
                </a:solidFill>
                <a:latin typeface="Raleway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82960" y="235440"/>
            <a:ext cx="8631360" cy="455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46524"/>
                </a:solidFill>
                <a:latin typeface="Raleway"/>
                <a:ea typeface="Raleway"/>
              </a:rPr>
              <a:t>Javascript console</a:t>
            </a:r>
            <a:r>
              <a:rPr b="1" lang="en-IN" sz="4800" spc="-1" strike="noStrike">
                <a:solidFill>
                  <a:srgbClr val="ffffff"/>
                </a:solidFill>
                <a:latin typeface="Raleway"/>
                <a:ea typeface="Raleway"/>
              </a:rPr>
              <a:t> </a:t>
            </a:r>
            <a:br/>
            <a:br/>
            <a:r>
              <a:rPr b="0" lang="en-IN" sz="2000" spc="-1" strike="noStrike">
                <a:solidFill>
                  <a:srgbClr val="ffffff"/>
                </a:solidFill>
                <a:latin typeface="Raleway"/>
                <a:ea typeface="Raleway"/>
              </a:rPr>
              <a:t>A tool that developers use to record/ log the output of their programs</a:t>
            </a:r>
            <a:br/>
            <a:r>
              <a:rPr b="0" lang="en-IN" sz="2000" spc="-1" strike="noStrike">
                <a:solidFill>
                  <a:srgbClr val="ffffff"/>
                </a:solidFill>
                <a:latin typeface="Raleway"/>
                <a:ea typeface="Raleway"/>
              </a:rPr>
              <a:t>To open javascript console : </a:t>
            </a:r>
            <a:br/>
            <a:br/>
            <a:r>
              <a:rPr b="1" lang="en-IN" sz="3000" spc="-1" strike="noStrike">
                <a:solidFill>
                  <a:srgbClr val="f46524"/>
                </a:solidFill>
                <a:latin typeface="Raleway"/>
                <a:ea typeface="Raleway"/>
              </a:rPr>
              <a:t>Open chrome developer tools (ctrl+shift+i) and go to the console tab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76000" y="77040"/>
            <a:ext cx="8307000" cy="498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3000" spc="-1" strike="noStrike">
                <a:solidFill>
                  <a:srgbClr val="f46524"/>
                </a:solidFill>
                <a:latin typeface="Raleway"/>
                <a:ea typeface="Raleway"/>
              </a:rPr>
              <a:t>Input and output </a:t>
            </a:r>
            <a:br/>
            <a:br/>
            <a:r>
              <a:rPr b="0" lang="en-IN" sz="1800" spc="-1" strike="noStrike">
                <a:solidFill>
                  <a:srgbClr val="ffffff"/>
                </a:solidFill>
                <a:latin typeface="Raleway"/>
                <a:ea typeface="Raleway"/>
              </a:rPr>
              <a:t>1.</a:t>
            </a:r>
            <a:r>
              <a:rPr b="0" lang="en-IN" sz="1800" spc="-1" strike="noStrike">
                <a:solidFill>
                  <a:srgbClr val="ffffff"/>
                </a:solidFill>
                <a:latin typeface="Raleway"/>
                <a:ea typeface="Raleway"/>
              </a:rPr>
              <a:t>console.log() - logs data in the console</a:t>
            </a:r>
            <a:br/>
            <a:br/>
            <a:br/>
            <a:br/>
            <a:r>
              <a:rPr b="0" lang="en-IN" sz="1800" spc="-1" strike="noStrike">
                <a:solidFill>
                  <a:srgbClr val="ffffff"/>
                </a:solidFill>
                <a:latin typeface="Raleway"/>
                <a:ea typeface="Raleway"/>
              </a:rPr>
              <a:t>2.  alert ()</a:t>
            </a:r>
            <a:br/>
            <a:br/>
            <a:br/>
            <a:br/>
            <a:br/>
            <a:r>
              <a:rPr b="0" lang="en-IN" sz="1800" spc="-1" strike="noStrike">
                <a:solidFill>
                  <a:srgbClr val="ffffff"/>
                </a:solidFill>
                <a:latin typeface="Raleway"/>
                <a:ea typeface="Raleway"/>
              </a:rPr>
              <a:t>3.</a:t>
            </a:r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 </a:t>
            </a:r>
            <a:r>
              <a:rPr b="0" lang="en-IN" sz="1800" spc="-1" strike="noStrike">
                <a:solidFill>
                  <a:srgbClr val="ffffff"/>
                </a:solidFill>
                <a:latin typeface="Raleway"/>
                <a:ea typeface="Raleway"/>
              </a:rPr>
              <a:t>prompt () - take input from user</a:t>
            </a:r>
            <a:br/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	</a:t>
            </a:r>
            <a:r>
              <a:rPr b="0" lang="en-IN" sz="2400" spc="-1" strike="noStrike">
                <a:solidFill>
                  <a:srgbClr val="ffffff"/>
                </a:solidFill>
                <a:latin typeface="Raleway"/>
                <a:ea typeface="Raleway"/>
              </a:rPr>
              <a:t>	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20;p21" descr=""/>
          <p:cNvPicPr/>
          <p:nvPr/>
        </p:nvPicPr>
        <p:blipFill>
          <a:blip r:embed="rId1"/>
          <a:srcRect l="36516" t="23790" r="31736" b="66579"/>
          <a:stretch/>
        </p:blipFill>
        <p:spPr>
          <a:xfrm>
            <a:off x="1883160" y="1469880"/>
            <a:ext cx="4380840" cy="69012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21;p21" descr=""/>
          <p:cNvPicPr/>
          <p:nvPr/>
        </p:nvPicPr>
        <p:blipFill>
          <a:blip r:embed="rId2"/>
          <a:srcRect l="48049" t="29827" r="13356" b="54191"/>
          <a:stretch/>
        </p:blipFill>
        <p:spPr>
          <a:xfrm>
            <a:off x="1872000" y="2690640"/>
            <a:ext cx="3260520" cy="83880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22;p21" descr=""/>
          <p:cNvPicPr/>
          <p:nvPr/>
        </p:nvPicPr>
        <p:blipFill>
          <a:blip r:embed="rId3"/>
          <a:srcRect l="47650" t="31276" r="10447" b="57067"/>
          <a:stretch/>
        </p:blipFill>
        <p:spPr>
          <a:xfrm>
            <a:off x="1872000" y="4176720"/>
            <a:ext cx="3830400" cy="59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2018-08-28T16:37:47Z</dcterms:modified>
  <cp:revision>5</cp:revision>
  <dc:subject/>
  <dc:title/>
</cp:coreProperties>
</file>