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FC286B-D3C2-46F4-9107-9FDB724CA45A}"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588DDD-1DAF-4AA8-AB25-27E134D69184}" type="slidenum">
              <a:rPr lang="en-IN" smtClean="0"/>
              <a:t>‹#›</a:t>
            </a:fld>
            <a:endParaRPr lang="en-IN"/>
          </a:p>
        </p:txBody>
      </p:sp>
    </p:spTree>
    <p:extLst>
      <p:ext uri="{BB962C8B-B14F-4D97-AF65-F5344CB8AC3E}">
        <p14:creationId xmlns:p14="http://schemas.microsoft.com/office/powerpoint/2010/main" val="71661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FC286B-D3C2-46F4-9107-9FDB724CA45A}"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588DDD-1DAF-4AA8-AB25-27E134D69184}" type="slidenum">
              <a:rPr lang="en-IN" smtClean="0"/>
              <a:t>‹#›</a:t>
            </a:fld>
            <a:endParaRPr lang="en-IN"/>
          </a:p>
        </p:txBody>
      </p:sp>
    </p:spTree>
    <p:extLst>
      <p:ext uri="{BB962C8B-B14F-4D97-AF65-F5344CB8AC3E}">
        <p14:creationId xmlns:p14="http://schemas.microsoft.com/office/powerpoint/2010/main" val="889561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BFC286B-D3C2-46F4-9107-9FDB724CA45A}"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588DDD-1DAF-4AA8-AB25-27E134D69184}" type="slidenum">
              <a:rPr lang="en-IN" smtClean="0"/>
              <a:t>‹#›</a:t>
            </a:fld>
            <a:endParaRPr lang="en-IN"/>
          </a:p>
        </p:txBody>
      </p:sp>
    </p:spTree>
    <p:extLst>
      <p:ext uri="{BB962C8B-B14F-4D97-AF65-F5344CB8AC3E}">
        <p14:creationId xmlns:p14="http://schemas.microsoft.com/office/powerpoint/2010/main" val="102857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BFC286B-D3C2-46F4-9107-9FDB724CA45A}"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588DDD-1DAF-4AA8-AB25-27E134D6918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77882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C286B-D3C2-46F4-9107-9FDB724CA45A}"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588DDD-1DAF-4AA8-AB25-27E134D69184}" type="slidenum">
              <a:rPr lang="en-IN" smtClean="0"/>
              <a:t>‹#›</a:t>
            </a:fld>
            <a:endParaRPr lang="en-IN"/>
          </a:p>
        </p:txBody>
      </p:sp>
    </p:spTree>
    <p:extLst>
      <p:ext uri="{BB962C8B-B14F-4D97-AF65-F5344CB8AC3E}">
        <p14:creationId xmlns:p14="http://schemas.microsoft.com/office/powerpoint/2010/main" val="296457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FC286B-D3C2-46F4-9107-9FDB724CA45A}" type="datetimeFigureOut">
              <a:rPr lang="en-IN" smtClean="0"/>
              <a:t>20-09-2020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588DDD-1DAF-4AA8-AB25-27E134D69184}" type="slidenum">
              <a:rPr lang="en-IN" smtClean="0"/>
              <a:t>‹#›</a:t>
            </a:fld>
            <a:endParaRPr lang="en-IN"/>
          </a:p>
        </p:txBody>
      </p:sp>
    </p:spTree>
    <p:extLst>
      <p:ext uri="{BB962C8B-B14F-4D97-AF65-F5344CB8AC3E}">
        <p14:creationId xmlns:p14="http://schemas.microsoft.com/office/powerpoint/2010/main" val="179689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FC286B-D3C2-46F4-9107-9FDB724CA45A}" type="datetimeFigureOut">
              <a:rPr lang="en-IN" smtClean="0"/>
              <a:t>20-09-2020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588DDD-1DAF-4AA8-AB25-27E134D69184}" type="slidenum">
              <a:rPr lang="en-IN" smtClean="0"/>
              <a:t>‹#›</a:t>
            </a:fld>
            <a:endParaRPr lang="en-IN"/>
          </a:p>
        </p:txBody>
      </p:sp>
    </p:spTree>
    <p:extLst>
      <p:ext uri="{BB962C8B-B14F-4D97-AF65-F5344CB8AC3E}">
        <p14:creationId xmlns:p14="http://schemas.microsoft.com/office/powerpoint/2010/main" val="2277378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C286B-D3C2-46F4-9107-9FDB724CA45A}"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588DDD-1DAF-4AA8-AB25-27E134D69184}" type="slidenum">
              <a:rPr lang="en-IN" smtClean="0"/>
              <a:t>‹#›</a:t>
            </a:fld>
            <a:endParaRPr lang="en-IN"/>
          </a:p>
        </p:txBody>
      </p:sp>
    </p:spTree>
    <p:extLst>
      <p:ext uri="{BB962C8B-B14F-4D97-AF65-F5344CB8AC3E}">
        <p14:creationId xmlns:p14="http://schemas.microsoft.com/office/powerpoint/2010/main" val="3050353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C286B-D3C2-46F4-9107-9FDB724CA45A}"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588DDD-1DAF-4AA8-AB25-27E134D69184}" type="slidenum">
              <a:rPr lang="en-IN" smtClean="0"/>
              <a:t>‹#›</a:t>
            </a:fld>
            <a:endParaRPr lang="en-IN"/>
          </a:p>
        </p:txBody>
      </p:sp>
    </p:spTree>
    <p:extLst>
      <p:ext uri="{BB962C8B-B14F-4D97-AF65-F5344CB8AC3E}">
        <p14:creationId xmlns:p14="http://schemas.microsoft.com/office/powerpoint/2010/main" val="3014375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BFC286B-D3C2-46F4-9107-9FDB724CA45A}"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588DDD-1DAF-4AA8-AB25-27E134D69184}" type="slidenum">
              <a:rPr lang="en-IN" smtClean="0"/>
              <a:t>‹#›</a:t>
            </a:fld>
            <a:endParaRPr lang="en-IN"/>
          </a:p>
        </p:txBody>
      </p:sp>
    </p:spTree>
    <p:extLst>
      <p:ext uri="{BB962C8B-B14F-4D97-AF65-F5344CB8AC3E}">
        <p14:creationId xmlns:p14="http://schemas.microsoft.com/office/powerpoint/2010/main" val="1411939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C286B-D3C2-46F4-9107-9FDB724CA45A}" type="datetimeFigureOut">
              <a:rPr lang="en-IN" smtClean="0"/>
              <a:t>20-09-2020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588DDD-1DAF-4AA8-AB25-27E134D69184}" type="slidenum">
              <a:rPr lang="en-IN" smtClean="0"/>
              <a:t>‹#›</a:t>
            </a:fld>
            <a:endParaRPr lang="en-IN"/>
          </a:p>
        </p:txBody>
      </p:sp>
    </p:spTree>
    <p:extLst>
      <p:ext uri="{BB962C8B-B14F-4D97-AF65-F5344CB8AC3E}">
        <p14:creationId xmlns:p14="http://schemas.microsoft.com/office/powerpoint/2010/main" val="240647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FC286B-D3C2-46F4-9107-9FDB724CA45A}"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588DDD-1DAF-4AA8-AB25-27E134D69184}" type="slidenum">
              <a:rPr lang="en-IN" smtClean="0"/>
              <a:t>‹#›</a:t>
            </a:fld>
            <a:endParaRPr lang="en-IN"/>
          </a:p>
        </p:txBody>
      </p:sp>
    </p:spTree>
    <p:extLst>
      <p:ext uri="{BB962C8B-B14F-4D97-AF65-F5344CB8AC3E}">
        <p14:creationId xmlns:p14="http://schemas.microsoft.com/office/powerpoint/2010/main" val="3605314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FC286B-D3C2-46F4-9107-9FDB724CA45A}" type="datetimeFigureOut">
              <a:rPr lang="en-IN" smtClean="0"/>
              <a:t>20-09-2020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588DDD-1DAF-4AA8-AB25-27E134D69184}" type="slidenum">
              <a:rPr lang="en-IN" smtClean="0"/>
              <a:t>‹#›</a:t>
            </a:fld>
            <a:endParaRPr lang="en-IN"/>
          </a:p>
        </p:txBody>
      </p:sp>
    </p:spTree>
    <p:extLst>
      <p:ext uri="{BB962C8B-B14F-4D97-AF65-F5344CB8AC3E}">
        <p14:creationId xmlns:p14="http://schemas.microsoft.com/office/powerpoint/2010/main" val="242566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BFC286B-D3C2-46F4-9107-9FDB724CA45A}" type="datetimeFigureOut">
              <a:rPr lang="en-IN" smtClean="0"/>
              <a:t>20-09-2020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C588DDD-1DAF-4AA8-AB25-27E134D69184}" type="slidenum">
              <a:rPr lang="en-IN" smtClean="0"/>
              <a:t>‹#›</a:t>
            </a:fld>
            <a:endParaRPr lang="en-IN"/>
          </a:p>
        </p:txBody>
      </p:sp>
    </p:spTree>
    <p:extLst>
      <p:ext uri="{BB962C8B-B14F-4D97-AF65-F5344CB8AC3E}">
        <p14:creationId xmlns:p14="http://schemas.microsoft.com/office/powerpoint/2010/main" val="31924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FC286B-D3C2-46F4-9107-9FDB724CA45A}" type="datetimeFigureOut">
              <a:rPr lang="en-IN" smtClean="0"/>
              <a:t>20-09-2020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C588DDD-1DAF-4AA8-AB25-27E134D69184}" type="slidenum">
              <a:rPr lang="en-IN" smtClean="0"/>
              <a:t>‹#›</a:t>
            </a:fld>
            <a:endParaRPr lang="en-IN"/>
          </a:p>
        </p:txBody>
      </p:sp>
    </p:spTree>
    <p:extLst>
      <p:ext uri="{BB962C8B-B14F-4D97-AF65-F5344CB8AC3E}">
        <p14:creationId xmlns:p14="http://schemas.microsoft.com/office/powerpoint/2010/main" val="81559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BFC286B-D3C2-46F4-9107-9FDB724CA45A}" type="datetimeFigureOut">
              <a:rPr lang="en-IN" smtClean="0"/>
              <a:t>20-09-2020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C588DDD-1DAF-4AA8-AB25-27E134D69184}" type="slidenum">
              <a:rPr lang="en-IN" smtClean="0"/>
              <a:t>‹#›</a:t>
            </a:fld>
            <a:endParaRPr lang="en-IN"/>
          </a:p>
        </p:txBody>
      </p:sp>
    </p:spTree>
    <p:extLst>
      <p:ext uri="{BB962C8B-B14F-4D97-AF65-F5344CB8AC3E}">
        <p14:creationId xmlns:p14="http://schemas.microsoft.com/office/powerpoint/2010/main" val="198229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FC286B-D3C2-46F4-9107-9FDB724CA45A}" type="datetimeFigureOut">
              <a:rPr lang="en-IN" smtClean="0"/>
              <a:t>20-09-2020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588DDD-1DAF-4AA8-AB25-27E134D69184}" type="slidenum">
              <a:rPr lang="en-IN" smtClean="0"/>
              <a:t>‹#›</a:t>
            </a:fld>
            <a:endParaRPr lang="en-IN"/>
          </a:p>
        </p:txBody>
      </p:sp>
    </p:spTree>
    <p:extLst>
      <p:ext uri="{BB962C8B-B14F-4D97-AF65-F5344CB8AC3E}">
        <p14:creationId xmlns:p14="http://schemas.microsoft.com/office/powerpoint/2010/main" val="3712799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FC286B-D3C2-46F4-9107-9FDB724CA45A}" type="datetimeFigureOut">
              <a:rPr lang="en-IN" smtClean="0"/>
              <a:t>20-09-2020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C588DDD-1DAF-4AA8-AB25-27E134D69184}" type="slidenum">
              <a:rPr lang="en-IN" smtClean="0"/>
              <a:t>‹#›</a:t>
            </a:fld>
            <a:endParaRPr lang="en-IN"/>
          </a:p>
        </p:txBody>
      </p:sp>
    </p:spTree>
    <p:extLst>
      <p:ext uri="{BB962C8B-B14F-4D97-AF65-F5344CB8AC3E}">
        <p14:creationId xmlns:p14="http://schemas.microsoft.com/office/powerpoint/2010/main" val="11411016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494F469-76E0-49D9-BF9F-9111CD9D8D55}"/>
              </a:ext>
            </a:extLst>
          </p:cNvPr>
          <p:cNvSpPr txBox="1"/>
          <p:nvPr/>
        </p:nvSpPr>
        <p:spPr>
          <a:xfrm>
            <a:off x="3048000" y="1978787"/>
            <a:ext cx="6096000" cy="2035878"/>
          </a:xfrm>
          <a:prstGeom prst="rect">
            <a:avLst/>
          </a:prstGeom>
          <a:noFill/>
        </p:spPr>
        <p:txBody>
          <a:bodyPr wrap="square">
            <a:spAutoFit/>
          </a:bodyPr>
          <a:lstStyle/>
          <a:p>
            <a:pPr algn="ctr">
              <a:lnSpc>
                <a:spcPct val="107000"/>
              </a:lnSpc>
              <a:spcAft>
                <a:spcPts val="8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Car Accident Severity Report</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Abhilash</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September 20, 2020</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7632A52D-68D6-4E32-B4C5-F9E5D8044DBE}"/>
              </a:ext>
            </a:extLst>
          </p:cNvPr>
          <p:cNvSpPr/>
          <p:nvPr/>
        </p:nvSpPr>
        <p:spPr>
          <a:xfrm>
            <a:off x="1742885" y="330152"/>
            <a:ext cx="8706230" cy="921534"/>
          </a:xfrm>
          <a:prstGeom prst="rect">
            <a:avLst/>
          </a:prstGeom>
          <a:noFill/>
        </p:spPr>
        <p:txBody>
          <a:bodyPr wrap="none" lIns="91440" tIns="45720" rIns="91440" bIns="45720">
            <a:spAutoFit/>
          </a:bodyPr>
          <a:lstStyle/>
          <a:p>
            <a:pPr algn="ctr">
              <a:lnSpc>
                <a:spcPct val="107000"/>
              </a:lnSpc>
              <a:spcAft>
                <a:spcPts val="800"/>
              </a:spcAft>
            </a:pPr>
            <a:r>
              <a:rPr lang="en-US" sz="5400" dirty="0">
                <a:effectLst/>
                <a:latin typeface="Times New Roman" panose="02020603050405020304" pitchFamily="18" charset="0"/>
                <a:ea typeface="Calibri" panose="020F0502020204030204" pitchFamily="34" charset="0"/>
                <a:cs typeface="Times New Roman" panose="02020603050405020304" pitchFamily="18" charset="0"/>
              </a:rPr>
              <a:t>Data Science Capstone Project</a:t>
            </a:r>
          </a:p>
        </p:txBody>
      </p:sp>
    </p:spTree>
    <p:extLst>
      <p:ext uri="{BB962C8B-B14F-4D97-AF65-F5344CB8AC3E}">
        <p14:creationId xmlns:p14="http://schemas.microsoft.com/office/powerpoint/2010/main" val="382466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488E22A0-5C38-4037-B109-42467A7AD320}"/>
              </a:ext>
            </a:extLst>
          </p:cNvPr>
          <p:cNvPicPr/>
          <p:nvPr/>
        </p:nvPicPr>
        <p:blipFill>
          <a:blip r:embed="rId3"/>
          <a:stretch>
            <a:fillRect/>
          </a:stretch>
        </p:blipFill>
        <p:spPr>
          <a:xfrm>
            <a:off x="1984511" y="643467"/>
            <a:ext cx="8222977" cy="5571066"/>
          </a:xfrm>
          <a:prstGeom prst="rect">
            <a:avLst/>
          </a:prstGeom>
        </p:spPr>
      </p:pic>
      <p:sp>
        <p:nvSpPr>
          <p:cNvPr id="9" name="Rectangle 8">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5977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9267FD8D-3A50-4085-BA43-1C6C8EF59BBD}"/>
              </a:ext>
            </a:extLst>
          </p:cNvPr>
          <p:cNvPicPr/>
          <p:nvPr/>
        </p:nvPicPr>
        <p:blipFill>
          <a:blip r:embed="rId3"/>
          <a:stretch>
            <a:fillRect/>
          </a:stretch>
        </p:blipFill>
        <p:spPr>
          <a:xfrm>
            <a:off x="643467" y="975361"/>
            <a:ext cx="10905066" cy="4907278"/>
          </a:xfrm>
          <a:prstGeom prst="rect">
            <a:avLst/>
          </a:prstGeom>
        </p:spPr>
      </p:pic>
      <p:sp>
        <p:nvSpPr>
          <p:cNvPr id="9" name="Rectangle 8">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40852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BE42-B73A-405C-BF07-14658C9DB505}"/>
              </a:ext>
            </a:extLst>
          </p:cNvPr>
          <p:cNvSpPr>
            <a:spLocks noGrp="1"/>
          </p:cNvSpPr>
          <p:nvPr>
            <p:ph type="title"/>
          </p:nvPr>
        </p:nvSpPr>
        <p:spPr/>
        <p:txBody>
          <a:bodyPr/>
          <a:lstStyle/>
          <a:p>
            <a:r>
              <a:rPr lang="en-IN" dirty="0"/>
              <a:t>5.	Results and Evaluation</a:t>
            </a:r>
          </a:p>
        </p:txBody>
      </p:sp>
      <p:sp>
        <p:nvSpPr>
          <p:cNvPr id="3" name="Content Placeholder 2">
            <a:extLst>
              <a:ext uri="{FF2B5EF4-FFF2-40B4-BE49-F238E27FC236}">
                <a16:creationId xmlns:a16="http://schemas.microsoft.com/office/drawing/2014/main" id="{F7291F16-9C3A-44DC-B5AB-54AFDBA09F8B}"/>
              </a:ext>
            </a:extLst>
          </p:cNvPr>
          <p:cNvSpPr>
            <a:spLocks noGrp="1"/>
          </p:cNvSpPr>
          <p:nvPr>
            <p:ph idx="1"/>
          </p:nvPr>
        </p:nvSpPr>
        <p:spPr/>
        <p:txBody>
          <a:bodyPr/>
          <a:lstStyle/>
          <a:p>
            <a:r>
              <a:rPr lang="en-US" dirty="0"/>
              <a:t>Using all the 3 methods we have got almost same level of prediction. Below images show the f1score, </a:t>
            </a:r>
            <a:r>
              <a:rPr lang="en-US" dirty="0" err="1"/>
              <a:t>jaccard_similarity_score</a:t>
            </a:r>
            <a:r>
              <a:rPr lang="en-US" dirty="0"/>
              <a:t>, </a:t>
            </a:r>
            <a:r>
              <a:rPr lang="en-US" dirty="0" err="1"/>
              <a:t>confusion_matrix</a:t>
            </a:r>
            <a:r>
              <a:rPr lang="en-US" dirty="0"/>
              <a:t> and </a:t>
            </a:r>
            <a:r>
              <a:rPr lang="en-US" dirty="0" err="1"/>
              <a:t>classification_report</a:t>
            </a:r>
            <a:r>
              <a:rPr lang="en-US" dirty="0"/>
              <a:t> of the 3 models</a:t>
            </a:r>
            <a:endParaRPr lang="en-IN" dirty="0"/>
          </a:p>
        </p:txBody>
      </p:sp>
    </p:spTree>
    <p:extLst>
      <p:ext uri="{BB962C8B-B14F-4D97-AF65-F5344CB8AC3E}">
        <p14:creationId xmlns:p14="http://schemas.microsoft.com/office/powerpoint/2010/main" val="292568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81A0807-45F6-406C-96B9-5ED8A492DF81}"/>
              </a:ext>
            </a:extLst>
          </p:cNvPr>
          <p:cNvPicPr/>
          <p:nvPr/>
        </p:nvPicPr>
        <p:blipFill>
          <a:blip r:embed="rId2"/>
          <a:stretch>
            <a:fillRect/>
          </a:stretch>
        </p:blipFill>
        <p:spPr>
          <a:xfrm>
            <a:off x="945953" y="650497"/>
            <a:ext cx="5800537" cy="5571066"/>
          </a:xfrm>
          <a:prstGeom prst="rect">
            <a:avLst/>
          </a:prstGeom>
        </p:spPr>
      </p:pic>
      <p:sp>
        <p:nvSpPr>
          <p:cNvPr id="21" name="Rectangle 14">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A32F2F7-A14B-4BE5-9A3F-15D48B72F261}"/>
              </a:ext>
            </a:extLst>
          </p:cNvPr>
          <p:cNvPicPr/>
          <p:nvPr/>
        </p:nvPicPr>
        <p:blipFill>
          <a:blip r:embed="rId3"/>
          <a:stretch>
            <a:fillRect/>
          </a:stretch>
        </p:blipFill>
        <p:spPr>
          <a:xfrm>
            <a:off x="8090433" y="643467"/>
            <a:ext cx="3065824" cy="2475653"/>
          </a:xfrm>
          <a:prstGeom prst="rect">
            <a:avLst/>
          </a:prstGeom>
        </p:spPr>
      </p:pic>
      <p:sp>
        <p:nvSpPr>
          <p:cNvPr id="22" name="Rectangle 16">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12147CD-07E4-496B-AFAD-9BE849EEF1A7}"/>
              </a:ext>
            </a:extLst>
          </p:cNvPr>
          <p:cNvPicPr/>
          <p:nvPr/>
        </p:nvPicPr>
        <p:blipFill>
          <a:blip r:embed="rId4"/>
          <a:stretch>
            <a:fillRect/>
          </a:stretch>
        </p:blipFill>
        <p:spPr>
          <a:xfrm>
            <a:off x="7695873" y="3803433"/>
            <a:ext cx="3854945" cy="2361153"/>
          </a:xfrm>
          <a:prstGeom prst="rect">
            <a:avLst/>
          </a:prstGeom>
        </p:spPr>
      </p:pic>
    </p:spTree>
    <p:extLst>
      <p:ext uri="{BB962C8B-B14F-4D97-AF65-F5344CB8AC3E}">
        <p14:creationId xmlns:p14="http://schemas.microsoft.com/office/powerpoint/2010/main" val="304069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AE59-B6B5-433B-9172-D78B2436ED10}"/>
              </a:ext>
            </a:extLst>
          </p:cNvPr>
          <p:cNvSpPr>
            <a:spLocks noGrp="1"/>
          </p:cNvSpPr>
          <p:nvPr>
            <p:ph type="title"/>
          </p:nvPr>
        </p:nvSpPr>
        <p:spPr/>
        <p:txBody>
          <a:bodyPr/>
          <a:lstStyle/>
          <a:p>
            <a:r>
              <a:rPr lang="en-IN" dirty="0"/>
              <a:t>6.	Discussion</a:t>
            </a:r>
          </a:p>
        </p:txBody>
      </p:sp>
      <p:sp>
        <p:nvSpPr>
          <p:cNvPr id="3" name="Content Placeholder 2">
            <a:extLst>
              <a:ext uri="{FF2B5EF4-FFF2-40B4-BE49-F238E27FC236}">
                <a16:creationId xmlns:a16="http://schemas.microsoft.com/office/drawing/2014/main" id="{E1DEB6DE-A872-41D0-9A74-D98AA10F965A}"/>
              </a:ext>
            </a:extLst>
          </p:cNvPr>
          <p:cNvSpPr>
            <a:spLocks noGrp="1"/>
          </p:cNvSpPr>
          <p:nvPr>
            <p:ph idx="1"/>
          </p:nvPr>
        </p:nvSpPr>
        <p:spPr>
          <a:xfrm>
            <a:off x="1103312" y="1444488"/>
            <a:ext cx="8946541" cy="4803912"/>
          </a:xfrm>
        </p:spPr>
        <p:txBody>
          <a:bodyPr>
            <a:normAutofit fontScale="92500" lnSpcReduction="20000"/>
          </a:bodyPr>
          <a:lstStyle/>
          <a:p>
            <a:r>
              <a:rPr lang="en-US" dirty="0"/>
              <a:t>In the beginning of this notebook, we had categorical data that was of type 'object'. This is not a data type that we could have fed through an algorithm, so label encoding was used to created new classes that were of type int8; a numerical data type.</a:t>
            </a:r>
          </a:p>
          <a:p>
            <a:r>
              <a:rPr lang="en-US" dirty="0"/>
              <a:t>After solving that issue we were presented with another - imbalanced data. As mentioned earlier, class 1 was nearly three times larger than class 2. The solution to this was </a:t>
            </a:r>
            <a:r>
              <a:rPr lang="en-US" dirty="0" err="1"/>
              <a:t>downsampling</a:t>
            </a:r>
            <a:r>
              <a:rPr lang="en-US" dirty="0"/>
              <a:t> the majority class with </a:t>
            </a:r>
            <a:r>
              <a:rPr lang="en-US" dirty="0" err="1"/>
              <a:t>sklearn's</a:t>
            </a:r>
            <a:r>
              <a:rPr lang="en-US" dirty="0"/>
              <a:t> resample tool. We </a:t>
            </a:r>
            <a:r>
              <a:rPr lang="en-US" dirty="0" err="1"/>
              <a:t>downsampled</a:t>
            </a:r>
            <a:r>
              <a:rPr lang="en-US" dirty="0"/>
              <a:t> to match the minority class exactly with 58188 values each.</a:t>
            </a:r>
          </a:p>
          <a:p>
            <a:r>
              <a:rPr lang="en-US" dirty="0"/>
              <a:t>Once we analyzed and cleaned the data, it was then fed through three ML models; K-Nearest Neighbor, Decision Tree and Logistic Regression. Although the first two are ideal for this project, logistic regression made most sense because of its binary nature.</a:t>
            </a:r>
          </a:p>
          <a:p>
            <a:r>
              <a:rPr lang="en-US" dirty="0"/>
              <a:t>Evaluation metrics used to test the accuracy of our models were </a:t>
            </a:r>
            <a:r>
              <a:rPr lang="en-US" dirty="0" err="1"/>
              <a:t>jaccard</a:t>
            </a:r>
            <a:r>
              <a:rPr lang="en-US" dirty="0"/>
              <a:t> index, f-1 score and </a:t>
            </a:r>
            <a:r>
              <a:rPr lang="en-US" dirty="0" err="1"/>
              <a:t>logloss</a:t>
            </a:r>
            <a:r>
              <a:rPr lang="en-US" dirty="0"/>
              <a:t> for logistic regression. Choosing different k, max depth and </a:t>
            </a:r>
            <a:r>
              <a:rPr lang="en-US" dirty="0" err="1"/>
              <a:t>hyparameter</a:t>
            </a:r>
            <a:r>
              <a:rPr lang="en-US" dirty="0"/>
              <a:t> C values helped to improve our accuracy to be the best possible.</a:t>
            </a:r>
          </a:p>
          <a:p>
            <a:endParaRPr lang="en-IN" dirty="0"/>
          </a:p>
        </p:txBody>
      </p:sp>
    </p:spTree>
    <p:extLst>
      <p:ext uri="{BB962C8B-B14F-4D97-AF65-F5344CB8AC3E}">
        <p14:creationId xmlns:p14="http://schemas.microsoft.com/office/powerpoint/2010/main" val="3974120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76B3-EEDD-4F7F-8FCE-39FD8E0A3FF0}"/>
              </a:ext>
            </a:extLst>
          </p:cNvPr>
          <p:cNvSpPr>
            <a:spLocks noGrp="1"/>
          </p:cNvSpPr>
          <p:nvPr>
            <p:ph type="title"/>
          </p:nvPr>
        </p:nvSpPr>
        <p:spPr/>
        <p:txBody>
          <a:bodyPr/>
          <a:lstStyle/>
          <a:p>
            <a:r>
              <a:rPr lang="en-IN" dirty="0"/>
              <a:t>7.	Conclusion</a:t>
            </a:r>
          </a:p>
        </p:txBody>
      </p:sp>
      <p:sp>
        <p:nvSpPr>
          <p:cNvPr id="3" name="Content Placeholder 2">
            <a:extLst>
              <a:ext uri="{FF2B5EF4-FFF2-40B4-BE49-F238E27FC236}">
                <a16:creationId xmlns:a16="http://schemas.microsoft.com/office/drawing/2014/main" id="{37F4FF35-AFCD-4E61-AA1E-315A2372768F}"/>
              </a:ext>
            </a:extLst>
          </p:cNvPr>
          <p:cNvSpPr>
            <a:spLocks noGrp="1"/>
          </p:cNvSpPr>
          <p:nvPr>
            <p:ph idx="1"/>
          </p:nvPr>
        </p:nvSpPr>
        <p:spPr/>
        <p:txBody>
          <a:bodyPr/>
          <a:lstStyle/>
          <a:p>
            <a:r>
              <a:rPr lang="en-US" dirty="0"/>
              <a:t>Based on historical data from weather conditions pointing to certain classes, we can conclude that particular weather conditions have a somewhat impact on whether or not travel could result in property damage (class 1) or injury (class 2)</a:t>
            </a:r>
            <a:endParaRPr lang="en-IN" dirty="0"/>
          </a:p>
        </p:txBody>
      </p:sp>
    </p:spTree>
    <p:extLst>
      <p:ext uri="{BB962C8B-B14F-4D97-AF65-F5344CB8AC3E}">
        <p14:creationId xmlns:p14="http://schemas.microsoft.com/office/powerpoint/2010/main" val="1849719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C26D-FE5D-4FE7-8108-7A74B9DDC47E}"/>
              </a:ext>
            </a:extLst>
          </p:cNvPr>
          <p:cNvSpPr>
            <a:spLocks noGrp="1"/>
          </p:cNvSpPr>
          <p:nvPr>
            <p:ph type="title"/>
          </p:nvPr>
        </p:nvSpPr>
        <p:spPr>
          <a:xfrm>
            <a:off x="659363" y="2162248"/>
            <a:ext cx="9404723" cy="1400530"/>
          </a:xfrm>
        </p:spPr>
        <p:txBody>
          <a:bodyPr/>
          <a:lstStyle/>
          <a:p>
            <a:pPr algn="ctr"/>
            <a:r>
              <a:rPr lang="en-US" dirty="0"/>
              <a:t>Thank You</a:t>
            </a:r>
            <a:br>
              <a:rPr lang="en-US" dirty="0"/>
            </a:br>
            <a:endParaRPr lang="en-IN" dirty="0"/>
          </a:p>
        </p:txBody>
      </p:sp>
    </p:spTree>
    <p:extLst>
      <p:ext uri="{BB962C8B-B14F-4D97-AF65-F5344CB8AC3E}">
        <p14:creationId xmlns:p14="http://schemas.microsoft.com/office/powerpoint/2010/main" val="77676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D3D3-2245-494E-95FA-92525AA9022B}"/>
              </a:ext>
            </a:extLst>
          </p:cNvPr>
          <p:cNvSpPr>
            <a:spLocks noGrp="1"/>
          </p:cNvSpPr>
          <p:nvPr>
            <p:ph type="title"/>
          </p:nvPr>
        </p:nvSpPr>
        <p:spPr/>
        <p:txBody>
          <a:bodyPr/>
          <a:lstStyle/>
          <a:p>
            <a:r>
              <a:rPr lang="en-IN" dirty="0"/>
              <a:t>1.	Introduction</a:t>
            </a:r>
          </a:p>
        </p:txBody>
      </p:sp>
      <p:sp>
        <p:nvSpPr>
          <p:cNvPr id="3" name="Content Placeholder 2">
            <a:extLst>
              <a:ext uri="{FF2B5EF4-FFF2-40B4-BE49-F238E27FC236}">
                <a16:creationId xmlns:a16="http://schemas.microsoft.com/office/drawing/2014/main" id="{FFF93967-02EC-4E36-BA1D-3BBA982E27F0}"/>
              </a:ext>
            </a:extLst>
          </p:cNvPr>
          <p:cNvSpPr>
            <a:spLocks noGrp="1"/>
          </p:cNvSpPr>
          <p:nvPr>
            <p:ph idx="1"/>
          </p:nvPr>
        </p:nvSpPr>
        <p:spPr>
          <a:xfrm>
            <a:off x="1104293" y="1734866"/>
            <a:ext cx="8946541" cy="4195481"/>
          </a:xfrm>
        </p:spPr>
        <p:txBody>
          <a:bodyPr/>
          <a:lstStyle/>
          <a:p>
            <a:r>
              <a:rPr lang="en-US" dirty="0"/>
              <a:t>The main objective of this project is to make drivers aware of the chances of a collision to reduce the number of collisions. A machine learning model which can predict the severity of the accident will be developed based on the considered dataset. This developed model will help the drivers to know the risk and be careful when the conditions are not favorable for driving. </a:t>
            </a:r>
            <a:endParaRPr lang="en-IN" dirty="0"/>
          </a:p>
        </p:txBody>
      </p:sp>
    </p:spTree>
    <p:extLst>
      <p:ext uri="{BB962C8B-B14F-4D97-AF65-F5344CB8AC3E}">
        <p14:creationId xmlns:p14="http://schemas.microsoft.com/office/powerpoint/2010/main" val="2008274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FDCE5-D749-4149-B6C6-714DC8DF702C}"/>
              </a:ext>
            </a:extLst>
          </p:cNvPr>
          <p:cNvSpPr>
            <a:spLocks noGrp="1"/>
          </p:cNvSpPr>
          <p:nvPr>
            <p:ph type="title"/>
          </p:nvPr>
        </p:nvSpPr>
        <p:spPr/>
        <p:txBody>
          <a:bodyPr/>
          <a:lstStyle/>
          <a:p>
            <a:r>
              <a:rPr lang="en-IN" dirty="0"/>
              <a:t>2.	Data Understanding</a:t>
            </a:r>
            <a:br>
              <a:rPr lang="en-IN" dirty="0"/>
            </a:br>
            <a:endParaRPr lang="en-IN" dirty="0"/>
          </a:p>
        </p:txBody>
      </p:sp>
      <p:sp>
        <p:nvSpPr>
          <p:cNvPr id="3" name="Content Placeholder 2">
            <a:extLst>
              <a:ext uri="{FF2B5EF4-FFF2-40B4-BE49-F238E27FC236}">
                <a16:creationId xmlns:a16="http://schemas.microsoft.com/office/drawing/2014/main" id="{37A25952-202C-4115-8229-8C418838AFC9}"/>
              </a:ext>
            </a:extLst>
          </p:cNvPr>
          <p:cNvSpPr>
            <a:spLocks noGrp="1"/>
          </p:cNvSpPr>
          <p:nvPr>
            <p:ph idx="1"/>
          </p:nvPr>
        </p:nvSpPr>
        <p:spPr>
          <a:xfrm>
            <a:off x="1103312" y="1524000"/>
            <a:ext cx="8946541" cy="4724399"/>
          </a:xfrm>
        </p:spPr>
        <p:txBody>
          <a:bodyPr>
            <a:normAutofit fontScale="92500" lnSpcReduction="10000"/>
          </a:bodyPr>
          <a:lstStyle/>
          <a:p>
            <a:r>
              <a:rPr lang="en-US" dirty="0"/>
              <a:t>In this project I am going to deal with a data set called ‘Data-Collisions’ which is take from </a:t>
            </a:r>
          </a:p>
          <a:p>
            <a:r>
              <a:rPr lang="en-US" dirty="0"/>
              <a:t>https://s3.us.cloud-object-storage.appdomain.cloud/cf-courses-data/CognitiveClass/DP0701EN/version-2/Data-Collisions.csv</a:t>
            </a:r>
          </a:p>
          <a:p>
            <a:r>
              <a:rPr lang="en-US" dirty="0"/>
              <a:t>This data consists of ‘Car Collisions’ details for different conditions of weather, road, light conditions etc. in a community.</a:t>
            </a:r>
          </a:p>
          <a:p>
            <a:r>
              <a:rPr lang="en-US" dirty="0"/>
              <a:t>In this data our predictor is ‘SEVERITYCODE’ which is used to measure the severity of an accident from 0 to 4. </a:t>
            </a:r>
          </a:p>
          <a:p>
            <a:r>
              <a:rPr lang="en-US" dirty="0"/>
              <a:t>0 – Almost no Probability of accident</a:t>
            </a:r>
          </a:p>
          <a:p>
            <a:r>
              <a:rPr lang="en-US" dirty="0"/>
              <a:t>1 – Very low Probability of accident with a chance of property damage</a:t>
            </a:r>
          </a:p>
          <a:p>
            <a:r>
              <a:rPr lang="en-US" dirty="0"/>
              <a:t>2 – Low Probability of accident with a chance of minor injuries</a:t>
            </a:r>
          </a:p>
          <a:p>
            <a:r>
              <a:rPr lang="en-US" dirty="0"/>
              <a:t>3 – Mild Probability of accident with a chance of serious injuries </a:t>
            </a:r>
          </a:p>
          <a:p>
            <a:r>
              <a:rPr lang="en-US" dirty="0"/>
              <a:t>4 – High Probability of accident with a chance of fatality</a:t>
            </a:r>
          </a:p>
          <a:p>
            <a:endParaRPr lang="en-IN" dirty="0"/>
          </a:p>
        </p:txBody>
      </p:sp>
    </p:spTree>
    <p:extLst>
      <p:ext uri="{BB962C8B-B14F-4D97-AF65-F5344CB8AC3E}">
        <p14:creationId xmlns:p14="http://schemas.microsoft.com/office/powerpoint/2010/main" val="4117132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FE4-5585-40BA-B9EF-1AB3BBD5EF21}"/>
              </a:ext>
            </a:extLst>
          </p:cNvPr>
          <p:cNvSpPr>
            <a:spLocks noGrp="1"/>
          </p:cNvSpPr>
          <p:nvPr>
            <p:ph type="title"/>
          </p:nvPr>
        </p:nvSpPr>
        <p:spPr/>
        <p:txBody>
          <a:bodyPr/>
          <a:lstStyle/>
          <a:p>
            <a:r>
              <a:rPr lang="en-IN" dirty="0"/>
              <a:t>3.	Data Preparation</a:t>
            </a:r>
          </a:p>
        </p:txBody>
      </p:sp>
      <p:sp>
        <p:nvSpPr>
          <p:cNvPr id="3" name="Content Placeholder 2">
            <a:extLst>
              <a:ext uri="{FF2B5EF4-FFF2-40B4-BE49-F238E27FC236}">
                <a16:creationId xmlns:a16="http://schemas.microsoft.com/office/drawing/2014/main" id="{359CDB95-F09F-4944-949C-B5CCB4692A74}"/>
              </a:ext>
            </a:extLst>
          </p:cNvPr>
          <p:cNvSpPr>
            <a:spLocks noGrp="1"/>
          </p:cNvSpPr>
          <p:nvPr>
            <p:ph idx="1"/>
          </p:nvPr>
        </p:nvSpPr>
        <p:spPr/>
        <p:txBody>
          <a:bodyPr/>
          <a:lstStyle/>
          <a:p>
            <a:pPr algn="l"/>
            <a:r>
              <a:rPr lang="en-US" sz="1900" dirty="0"/>
              <a:t>In it's original form, this data is not fit for analysis. For one, there are many columns that we will not use for this model. Also, most of the features are of type object, when they should be numerical type.</a:t>
            </a:r>
          </a:p>
          <a:p>
            <a:pPr algn="l"/>
            <a:r>
              <a:rPr lang="en-US" sz="1900" dirty="0"/>
              <a:t>We must use label encoding to covert the features to our desired data type.</a:t>
            </a:r>
          </a:p>
          <a:p>
            <a:pPr algn="l"/>
            <a:r>
              <a:rPr lang="en-US" sz="1900" dirty="0"/>
              <a:t>We must also clean the data wherever there is null </a:t>
            </a:r>
          </a:p>
          <a:p>
            <a:r>
              <a:rPr lang="en-US" sz="1900" dirty="0"/>
              <a:t>With the new columns, we can now use this data in our analysis and ML models</a:t>
            </a:r>
          </a:p>
          <a:p>
            <a:pPr marL="0" indent="0">
              <a:buNone/>
            </a:pPr>
            <a:endParaRPr lang="en-IN" dirty="0"/>
          </a:p>
        </p:txBody>
      </p:sp>
    </p:spTree>
    <p:extLst>
      <p:ext uri="{BB962C8B-B14F-4D97-AF65-F5344CB8AC3E}">
        <p14:creationId xmlns:p14="http://schemas.microsoft.com/office/powerpoint/2010/main" val="335489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A picture containing building&#10;&#10;Description automatically generated">
            <a:extLst>
              <a:ext uri="{FF2B5EF4-FFF2-40B4-BE49-F238E27FC236}">
                <a16:creationId xmlns:a16="http://schemas.microsoft.com/office/drawing/2014/main" id="{ECC9FF25-BB66-456A-A385-01406179580B}"/>
              </a:ext>
            </a:extLst>
          </p:cNvPr>
          <p:cNvPicPr/>
          <p:nvPr/>
        </p:nvPicPr>
        <p:blipFill>
          <a:blip r:embed="rId3">
            <a:extLst>
              <a:ext uri="{28A0092B-C50C-407E-A947-70E740481C1C}">
                <a14:useLocalDpi xmlns:a14="http://schemas.microsoft.com/office/drawing/2010/main" val="0"/>
              </a:ext>
            </a:extLst>
          </a:blip>
          <a:stretch>
            <a:fillRect/>
          </a:stretch>
        </p:blipFill>
        <p:spPr>
          <a:xfrm>
            <a:off x="1726536" y="643467"/>
            <a:ext cx="8738927" cy="5571066"/>
          </a:xfrm>
          <a:prstGeom prst="rect">
            <a:avLst/>
          </a:prstGeom>
        </p:spPr>
      </p:pic>
      <p:sp>
        <p:nvSpPr>
          <p:cNvPr id="9" name="Rectangle 8">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580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63EFB6-9A0F-47DD-AF61-29FB64972D81}"/>
              </a:ext>
            </a:extLst>
          </p:cNvPr>
          <p:cNvPicPr/>
          <p:nvPr/>
        </p:nvPicPr>
        <p:blipFill>
          <a:blip r:embed="rId2"/>
          <a:stretch>
            <a:fillRect/>
          </a:stretch>
        </p:blipFill>
        <p:spPr>
          <a:xfrm>
            <a:off x="3294111" y="1536895"/>
            <a:ext cx="5603777" cy="3784210"/>
          </a:xfrm>
          <a:prstGeom prst="rect">
            <a:avLst/>
          </a:prstGeom>
        </p:spPr>
      </p:pic>
    </p:spTree>
    <p:extLst>
      <p:ext uri="{BB962C8B-B14F-4D97-AF65-F5344CB8AC3E}">
        <p14:creationId xmlns:p14="http://schemas.microsoft.com/office/powerpoint/2010/main" val="45977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1340-3AAD-4409-A4F9-36237E3E46B0}"/>
              </a:ext>
            </a:extLst>
          </p:cNvPr>
          <p:cNvSpPr>
            <a:spLocks noGrp="1"/>
          </p:cNvSpPr>
          <p:nvPr>
            <p:ph type="title"/>
          </p:nvPr>
        </p:nvSpPr>
        <p:spPr/>
        <p:txBody>
          <a:bodyPr/>
          <a:lstStyle/>
          <a:p>
            <a:r>
              <a:rPr lang="en-IN" dirty="0"/>
              <a:t>4.	Methodology</a:t>
            </a:r>
          </a:p>
        </p:txBody>
      </p:sp>
      <p:sp>
        <p:nvSpPr>
          <p:cNvPr id="3" name="Content Placeholder 2">
            <a:extLst>
              <a:ext uri="{FF2B5EF4-FFF2-40B4-BE49-F238E27FC236}">
                <a16:creationId xmlns:a16="http://schemas.microsoft.com/office/drawing/2014/main" id="{913A57D3-B1D8-48F7-B7D3-572FEFE092A1}"/>
              </a:ext>
            </a:extLst>
          </p:cNvPr>
          <p:cNvSpPr>
            <a:spLocks noGrp="1"/>
          </p:cNvSpPr>
          <p:nvPr>
            <p:ph idx="1"/>
          </p:nvPr>
        </p:nvSpPr>
        <p:spPr/>
        <p:txBody>
          <a:bodyPr/>
          <a:lstStyle/>
          <a:p>
            <a:r>
              <a:rPr lang="en-US" dirty="0"/>
              <a:t>As our data is has a categorical target value It comes under a classification problem and we will choose K-Nearest </a:t>
            </a:r>
            <a:r>
              <a:rPr lang="en-US" dirty="0" err="1"/>
              <a:t>Neighbour</a:t>
            </a:r>
            <a:r>
              <a:rPr lang="en-US" dirty="0"/>
              <a:t>(k-NN), Decision Tree and Logistic Regression Model.</a:t>
            </a:r>
          </a:p>
          <a:p>
            <a:r>
              <a:rPr lang="en-US" dirty="0"/>
              <a:t>Let us split our dataset into features and target variables and normalize the features value.</a:t>
            </a:r>
          </a:p>
          <a:p>
            <a:endParaRPr lang="en-IN" dirty="0"/>
          </a:p>
        </p:txBody>
      </p:sp>
    </p:spTree>
    <p:extLst>
      <p:ext uri="{BB962C8B-B14F-4D97-AF65-F5344CB8AC3E}">
        <p14:creationId xmlns:p14="http://schemas.microsoft.com/office/powerpoint/2010/main" val="2501499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E04492-3977-40DD-9799-84394191F0B0}"/>
              </a:ext>
            </a:extLst>
          </p:cNvPr>
          <p:cNvPicPr/>
          <p:nvPr/>
        </p:nvPicPr>
        <p:blipFill>
          <a:blip r:embed="rId2"/>
          <a:stretch>
            <a:fillRect/>
          </a:stretch>
        </p:blipFill>
        <p:spPr>
          <a:xfrm>
            <a:off x="3886200" y="483210"/>
            <a:ext cx="4419600" cy="3781425"/>
          </a:xfrm>
          <a:prstGeom prst="rect">
            <a:avLst/>
          </a:prstGeom>
        </p:spPr>
      </p:pic>
      <p:pic>
        <p:nvPicPr>
          <p:cNvPr id="3" name="Picture 2">
            <a:extLst>
              <a:ext uri="{FF2B5EF4-FFF2-40B4-BE49-F238E27FC236}">
                <a16:creationId xmlns:a16="http://schemas.microsoft.com/office/drawing/2014/main" id="{A2F7563A-5A32-43F2-94C7-918359C562E0}"/>
              </a:ext>
            </a:extLst>
          </p:cNvPr>
          <p:cNvPicPr/>
          <p:nvPr/>
        </p:nvPicPr>
        <p:blipFill>
          <a:blip r:embed="rId3"/>
          <a:stretch>
            <a:fillRect/>
          </a:stretch>
        </p:blipFill>
        <p:spPr>
          <a:xfrm>
            <a:off x="3230245" y="4726965"/>
            <a:ext cx="5731510" cy="1647825"/>
          </a:xfrm>
          <a:prstGeom prst="rect">
            <a:avLst/>
          </a:prstGeom>
        </p:spPr>
      </p:pic>
    </p:spTree>
    <p:extLst>
      <p:ext uri="{BB962C8B-B14F-4D97-AF65-F5344CB8AC3E}">
        <p14:creationId xmlns:p14="http://schemas.microsoft.com/office/powerpoint/2010/main" val="1697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411526CE-D61B-4A81-97BE-673AAD6FC0D0}"/>
              </a:ext>
            </a:extLst>
          </p:cNvPr>
          <p:cNvPicPr/>
          <p:nvPr/>
        </p:nvPicPr>
        <p:blipFill>
          <a:blip r:embed="rId3"/>
          <a:stretch>
            <a:fillRect/>
          </a:stretch>
        </p:blipFill>
        <p:spPr>
          <a:xfrm>
            <a:off x="1691994" y="643467"/>
            <a:ext cx="8808011" cy="5571066"/>
          </a:xfrm>
          <a:prstGeom prst="rect">
            <a:avLst/>
          </a:prstGeom>
        </p:spPr>
      </p:pic>
      <p:sp>
        <p:nvSpPr>
          <p:cNvPr id="9" name="Rectangle 8">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643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TotalTime>
  <Words>677</Words>
  <Application>Microsoft Office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Ion</vt:lpstr>
      <vt:lpstr>PowerPoint Presentation</vt:lpstr>
      <vt:lpstr>1. Introduction</vt:lpstr>
      <vt:lpstr>2. Data Understanding </vt:lpstr>
      <vt:lpstr>3. Data Preparation</vt:lpstr>
      <vt:lpstr>PowerPoint Presentation</vt:lpstr>
      <vt:lpstr>PowerPoint Presentation</vt:lpstr>
      <vt:lpstr>4. Methodology</vt:lpstr>
      <vt:lpstr>PowerPoint Presentation</vt:lpstr>
      <vt:lpstr>PowerPoint Presentation</vt:lpstr>
      <vt:lpstr>PowerPoint Presentation</vt:lpstr>
      <vt:lpstr>PowerPoint Presentation</vt:lpstr>
      <vt:lpstr>5. Results and Evaluation</vt:lpstr>
      <vt:lpstr>PowerPoint Presentation</vt:lpstr>
      <vt:lpstr>6. Discussion</vt:lpstr>
      <vt:lpstr>7.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Perumbuduri, Abhilash</dc:creator>
  <cp:lastModifiedBy>Perumbuduri, Abhilash</cp:lastModifiedBy>
  <cp:revision>2</cp:revision>
  <dcterms:created xsi:type="dcterms:W3CDTF">2020-09-20T15:34:22Z</dcterms:created>
  <dcterms:modified xsi:type="dcterms:W3CDTF">2020-09-20T15:39:20Z</dcterms:modified>
</cp:coreProperties>
</file>