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67" r:id="rId5"/>
    <p:sldId id="25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712" autoAdjust="0"/>
  </p:normalViewPr>
  <p:slideViewPr>
    <p:cSldViewPr snapToGrid="0">
      <p:cViewPr varScale="1">
        <p:scale>
          <a:sx n="77" d="100"/>
          <a:sy n="77" d="100"/>
        </p:scale>
        <p:origin x="192" y="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4/23/2020</a:t>
            </a:fld>
            <a:endParaRPr lang="en-US" dirty="0"/>
          </a:p>
        </p:txBody>
      </p:sp>
      <p:sp>
        <p:nvSpPr>
          <p:cNvPr id="4" name="Footer Placeholder 3">
            <a:extLst>
              <a:ext uri="{FF2B5EF4-FFF2-40B4-BE49-F238E27FC236}">
                <a16:creationId xmlns=""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4D3A1-ABE1-40BE-9470-BEDE686B0685}" type="datetimeFigureOut">
              <a:rPr lang="en-IN" smtClean="0"/>
              <a:t>23-04-2020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6C1F8-34BE-433D-AFBD-0ACD0FF8756D}" type="slidenum">
              <a:rPr lang="en-IN" smtClean="0"/>
              <a:t>‹#›</a:t>
            </a:fld>
            <a:endParaRPr lang="en-IN"/>
          </a:p>
        </p:txBody>
      </p:sp>
    </p:spTree>
    <p:extLst>
      <p:ext uri="{BB962C8B-B14F-4D97-AF65-F5344CB8AC3E}">
        <p14:creationId xmlns:p14="http://schemas.microsoft.com/office/powerpoint/2010/main" val="303253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ChebyshevDistanceMeasure</a:t>
            </a:r>
            <a:r>
              <a:rPr lang="en-IN" dirty="0" smtClean="0"/>
              <a:t>,</a:t>
            </a:r>
            <a:r>
              <a:rPr lang="en-IN" baseline="0" dirty="0" smtClean="0"/>
              <a:t> </a:t>
            </a:r>
            <a:r>
              <a:rPr lang="en-IN" dirty="0" err="1" smtClean="0"/>
              <a:t>CosineDistanceMeasure</a:t>
            </a:r>
            <a:r>
              <a:rPr lang="en-IN" dirty="0" smtClean="0"/>
              <a:t>,</a:t>
            </a:r>
            <a:r>
              <a:rPr lang="en-IN" baseline="0" dirty="0" smtClean="0"/>
              <a:t> </a:t>
            </a:r>
            <a:r>
              <a:rPr lang="en-IN" dirty="0" err="1" smtClean="0"/>
              <a:t>EuclideanDistanceMeasure</a:t>
            </a:r>
            <a:r>
              <a:rPr lang="en-IN" dirty="0" smtClean="0"/>
              <a:t>,</a:t>
            </a:r>
            <a:r>
              <a:rPr lang="en-IN" baseline="0" dirty="0" smtClean="0"/>
              <a:t> </a:t>
            </a:r>
            <a:r>
              <a:rPr lang="en-IN" dirty="0" err="1" smtClean="0"/>
              <a:t>MahalanobisDistanceMeasure</a:t>
            </a:r>
            <a:r>
              <a:rPr lang="en-IN" dirty="0" smtClean="0"/>
              <a:t>,</a:t>
            </a:r>
            <a:r>
              <a:rPr lang="en-IN" baseline="0" dirty="0" smtClean="0"/>
              <a:t> </a:t>
            </a:r>
            <a:r>
              <a:rPr lang="en-IN" dirty="0" err="1" smtClean="0"/>
              <a:t>ManhattanDistanceMeasure</a:t>
            </a:r>
            <a:r>
              <a:rPr lang="en-IN" dirty="0" smtClean="0"/>
              <a:t> </a:t>
            </a:r>
          </a:p>
          <a:p>
            <a:r>
              <a:rPr lang="en-IN" dirty="0" err="1" smtClean="0"/>
              <a:t>MinkowskiDistanceMeasure</a:t>
            </a:r>
            <a:r>
              <a:rPr lang="en-IN" dirty="0" smtClean="0"/>
              <a:t> </a:t>
            </a:r>
          </a:p>
          <a:p>
            <a:r>
              <a:rPr lang="en-IN" dirty="0" err="1" smtClean="0"/>
              <a:t>SquaredEuclideanDistanceMeasure</a:t>
            </a:r>
            <a:r>
              <a:rPr lang="en-IN" dirty="0" smtClean="0"/>
              <a:t> </a:t>
            </a:r>
          </a:p>
          <a:p>
            <a:r>
              <a:rPr lang="en-IN" dirty="0" err="1" smtClean="0"/>
              <a:t>TanimotoDistanceMeasure</a:t>
            </a:r>
            <a:r>
              <a:rPr lang="en-IN" dirty="0" smtClean="0"/>
              <a:t> </a:t>
            </a:r>
          </a:p>
          <a:p>
            <a:endParaRPr lang="en-IN" dirty="0"/>
          </a:p>
        </p:txBody>
      </p:sp>
      <p:sp>
        <p:nvSpPr>
          <p:cNvPr id="4" name="Slide Number Placeholder 3"/>
          <p:cNvSpPr>
            <a:spLocks noGrp="1"/>
          </p:cNvSpPr>
          <p:nvPr>
            <p:ph type="sldNum" sz="quarter" idx="10"/>
          </p:nvPr>
        </p:nvSpPr>
        <p:spPr/>
        <p:txBody>
          <a:bodyPr/>
          <a:lstStyle/>
          <a:p>
            <a:fld id="{AC86C1F8-34BE-433D-AFBD-0ACD0FF8756D}" type="slidenum">
              <a:rPr lang="en-IN" smtClean="0"/>
              <a:t>13</a:t>
            </a:fld>
            <a:endParaRPr lang="en-IN"/>
          </a:p>
        </p:txBody>
      </p:sp>
    </p:spTree>
    <p:extLst>
      <p:ext uri="{BB962C8B-B14F-4D97-AF65-F5344CB8AC3E}">
        <p14:creationId xmlns:p14="http://schemas.microsoft.com/office/powerpoint/2010/main" val="141662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6C1F8-34BE-433D-AFBD-0ACD0FF8756D}" type="slidenum">
              <a:rPr lang="en-IN" smtClean="0"/>
              <a:t>14</a:t>
            </a:fld>
            <a:endParaRPr lang="en-IN"/>
          </a:p>
        </p:txBody>
      </p:sp>
    </p:spTree>
    <p:extLst>
      <p:ext uri="{BB962C8B-B14F-4D97-AF65-F5344CB8AC3E}">
        <p14:creationId xmlns:p14="http://schemas.microsoft.com/office/powerpoint/2010/main" val="417171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6C1F8-34BE-433D-AFBD-0ACD0FF8756D}" type="slidenum">
              <a:rPr lang="en-IN" smtClean="0"/>
              <a:t>15</a:t>
            </a:fld>
            <a:endParaRPr lang="en-IN"/>
          </a:p>
        </p:txBody>
      </p:sp>
    </p:spTree>
    <p:extLst>
      <p:ext uri="{BB962C8B-B14F-4D97-AF65-F5344CB8AC3E}">
        <p14:creationId xmlns:p14="http://schemas.microsoft.com/office/powerpoint/2010/main" val="404083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6C1F8-34BE-433D-AFBD-0ACD0FF8756D}" type="slidenum">
              <a:rPr lang="en-IN" smtClean="0"/>
              <a:t>16</a:t>
            </a:fld>
            <a:endParaRPr lang="en-IN"/>
          </a:p>
        </p:txBody>
      </p:sp>
    </p:spTree>
    <p:extLst>
      <p:ext uri="{BB962C8B-B14F-4D97-AF65-F5344CB8AC3E}">
        <p14:creationId xmlns:p14="http://schemas.microsoft.com/office/powerpoint/2010/main" val="171325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6C1F8-34BE-433D-AFBD-0ACD0FF8756D}" type="slidenum">
              <a:rPr lang="en-IN" smtClean="0"/>
              <a:t>17</a:t>
            </a:fld>
            <a:endParaRPr lang="en-IN"/>
          </a:p>
        </p:txBody>
      </p:sp>
    </p:spTree>
    <p:extLst>
      <p:ext uri="{BB962C8B-B14F-4D97-AF65-F5344CB8AC3E}">
        <p14:creationId xmlns:p14="http://schemas.microsoft.com/office/powerpoint/2010/main" val="3784150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6C1F8-34BE-433D-AFBD-0ACD0FF8756D}" type="slidenum">
              <a:rPr lang="en-IN" smtClean="0"/>
              <a:t>18</a:t>
            </a:fld>
            <a:endParaRPr lang="en-IN"/>
          </a:p>
        </p:txBody>
      </p:sp>
    </p:spTree>
    <p:extLst>
      <p:ext uri="{BB962C8B-B14F-4D97-AF65-F5344CB8AC3E}">
        <p14:creationId xmlns:p14="http://schemas.microsoft.com/office/powerpoint/2010/main" val="206103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4/23/2020</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3B77EF04-6424-4B70-94D1-FC932CBBDD9B}" type="datetimeFigureOut">
              <a:rPr lang="en-US" noProof="0" smtClean="0"/>
              <a:t>4/23/2020</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4/23/2020</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4/23/2020</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4/23/2020</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4/23/2020</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3B77EF04-6424-4B70-94D1-FC932CBBDD9B}" type="datetimeFigureOut">
              <a:rPr lang="en-US" noProof="0" smtClean="0"/>
              <a:t>4/23/2020</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4/23/2020</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smtClean="0"/>
              <a:t>Click icon to add picture</a:t>
            </a:r>
            <a:endParaRPr lang="en-US" noProof="0" dirty="0"/>
          </a:p>
        </p:txBody>
      </p:sp>
      <p:sp>
        <p:nvSpPr>
          <p:cNvPr id="17" name="Content Placeholder 15">
            <a:extLst>
              <a:ext uri="{FF2B5EF4-FFF2-40B4-BE49-F238E27FC236}">
                <a16:creationId xmlns=""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L-Shape 20">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4/23/2020</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smtClean="0"/>
              <a:t>Click to edit Master text styles</a:t>
            </a:r>
          </a:p>
          <a:p>
            <a:pPr marL="0" lvl="1" indent="0" algn="ctr">
              <a:buNone/>
            </a:pPr>
            <a:r>
              <a:rPr lang="en-US" noProof="0" smtClean="0"/>
              <a:t>Second level</a:t>
            </a:r>
          </a:p>
          <a:p>
            <a:pPr marL="0" lvl="2" indent="0" algn="ctr">
              <a:buNone/>
            </a:pPr>
            <a:r>
              <a:rPr lang="en-US" noProof="0" smtClean="0"/>
              <a:t>Third level</a:t>
            </a:r>
          </a:p>
          <a:p>
            <a:pPr marL="0" lvl="3" indent="0" algn="ctr">
              <a:buNone/>
            </a:pPr>
            <a:r>
              <a:rPr lang="en-US" noProof="0" smtClean="0"/>
              <a:t>Fourth level</a:t>
            </a:r>
          </a:p>
          <a:p>
            <a:pPr marL="0" lvl="4" indent="0" algn="ctr">
              <a:buNone/>
            </a:pPr>
            <a:r>
              <a:rPr lang="en-US" noProof="0" smtClean="0"/>
              <a:t>Fifth level</a:t>
            </a:r>
            <a:endParaRPr lang="en-US" noProof="0"/>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4/23/2020</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smtClean="0"/>
              <a:t>Click icon to add picture</a:t>
            </a:r>
            <a:endParaRPr lang="en-US" noProof="0" dirty="0"/>
          </a:p>
        </p:txBody>
      </p:sp>
      <p:sp>
        <p:nvSpPr>
          <p:cNvPr id="16" name="Text Placeholder 15">
            <a:extLst>
              <a:ext uri="{FF2B5EF4-FFF2-40B4-BE49-F238E27FC236}">
                <a16:creationId xmlns=""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L-Shape 19">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4/23/2020</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0" name="L-Shape 19">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4/23/2020</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3B77EF04-6424-4B70-94D1-FC932CBBDD9B}" type="datetimeFigureOut">
              <a:rPr lang="en-US" noProof="0" smtClean="0"/>
              <a:t>4/23/2020</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4/23/2020</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people.csail.mit.edu/jrenni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1889FE-7B85-40C7-8441-909223A9B382}"/>
              </a:ext>
            </a:extLst>
          </p:cNvPr>
          <p:cNvSpPr>
            <a:spLocks noGrp="1"/>
          </p:cNvSpPr>
          <p:nvPr>
            <p:ph type="ctrTitle"/>
          </p:nvPr>
        </p:nvSpPr>
        <p:spPr/>
        <p:txBody>
          <a:bodyPr/>
          <a:lstStyle/>
          <a:p>
            <a:r>
              <a:rPr lang="en-US" dirty="0" smtClean="0"/>
              <a:t>Apache Mahout</a:t>
            </a:r>
            <a:endParaRPr lang="en-US" dirty="0"/>
          </a:p>
        </p:txBody>
      </p:sp>
      <p:sp>
        <p:nvSpPr>
          <p:cNvPr id="3" name="Subtitle 2">
            <a:extLst>
              <a:ext uri="{FF2B5EF4-FFF2-40B4-BE49-F238E27FC236}">
                <a16:creationId xmlns="" xmlns:a16="http://schemas.microsoft.com/office/drawing/2014/main" id="{B87DC842-2DF4-46F3-AEC5-E38386DA6887}"/>
              </a:ext>
            </a:extLst>
          </p:cNvPr>
          <p:cNvSpPr>
            <a:spLocks noGrp="1"/>
          </p:cNvSpPr>
          <p:nvPr>
            <p:ph type="subTitle" idx="1"/>
          </p:nvPr>
        </p:nvSpPr>
        <p:spPr>
          <a:xfrm>
            <a:off x="750014" y="3186020"/>
            <a:ext cx="10685124" cy="1086237"/>
          </a:xfrm>
        </p:spPr>
        <p:txBody>
          <a:bodyPr>
            <a:normAutofit/>
          </a:bodyPr>
          <a:lstStyle/>
          <a:p>
            <a:r>
              <a:rPr lang="en-US" dirty="0" smtClean="0"/>
              <a:t>A project of Apache Software Foundation to </a:t>
            </a:r>
            <a:r>
              <a:rPr lang="en-US" dirty="0"/>
              <a:t>produce free implementations of distributed or </a:t>
            </a:r>
            <a:r>
              <a:rPr lang="en-US" dirty="0" smtClean="0"/>
              <a:t>scalable </a:t>
            </a:r>
            <a:r>
              <a:rPr lang="en-US" dirty="0"/>
              <a:t>machine learning algorithms </a:t>
            </a:r>
          </a:p>
        </p:txBody>
      </p:sp>
      <p:sp>
        <p:nvSpPr>
          <p:cNvPr id="4" name="TextBox 3"/>
          <p:cNvSpPr txBox="1"/>
          <p:nvPr/>
        </p:nvSpPr>
        <p:spPr>
          <a:xfrm>
            <a:off x="130140" y="4643919"/>
            <a:ext cx="5835721" cy="1908215"/>
          </a:xfrm>
          <a:prstGeom prst="rect">
            <a:avLst/>
          </a:prstGeom>
          <a:noFill/>
        </p:spPr>
        <p:txBody>
          <a:bodyPr wrap="square" rtlCol="0">
            <a:spAutoFit/>
          </a:bodyPr>
          <a:lstStyle/>
          <a:p>
            <a:r>
              <a:rPr lang="en-IN" sz="2000" dirty="0" smtClean="0">
                <a:solidFill>
                  <a:schemeClr val="bg1"/>
                </a:solidFill>
              </a:rPr>
              <a:t>Binu P K </a:t>
            </a:r>
          </a:p>
          <a:p>
            <a:r>
              <a:rPr lang="en-IN" sz="2000" dirty="0" smtClean="0">
                <a:solidFill>
                  <a:schemeClr val="bg1"/>
                </a:solidFill>
              </a:rPr>
              <a:t>Asst. Professor</a:t>
            </a:r>
          </a:p>
          <a:p>
            <a:r>
              <a:rPr lang="en-IN" sz="2000" dirty="0" smtClean="0">
                <a:solidFill>
                  <a:schemeClr val="bg1"/>
                </a:solidFill>
              </a:rPr>
              <a:t>Dept. of Computer Science</a:t>
            </a:r>
          </a:p>
          <a:p>
            <a:r>
              <a:rPr lang="en-IN" sz="2000" dirty="0" smtClean="0">
                <a:solidFill>
                  <a:schemeClr val="bg1"/>
                </a:solidFill>
              </a:rPr>
              <a:t>School of Engineering</a:t>
            </a:r>
          </a:p>
          <a:p>
            <a:r>
              <a:rPr lang="en-IN" sz="2000" dirty="0" smtClean="0">
                <a:solidFill>
                  <a:schemeClr val="bg1"/>
                </a:solidFill>
              </a:rPr>
              <a:t>Amrita </a:t>
            </a:r>
            <a:r>
              <a:rPr lang="en-IN" sz="2000" dirty="0" err="1" smtClean="0">
                <a:solidFill>
                  <a:schemeClr val="bg1"/>
                </a:solidFill>
              </a:rPr>
              <a:t>Vishwa</a:t>
            </a:r>
            <a:r>
              <a:rPr lang="en-IN" sz="2000" dirty="0" smtClean="0">
                <a:solidFill>
                  <a:schemeClr val="bg1"/>
                </a:solidFill>
              </a:rPr>
              <a:t> Vidyapeetham, </a:t>
            </a:r>
            <a:r>
              <a:rPr lang="en-IN" sz="2000" dirty="0" err="1" smtClean="0">
                <a:solidFill>
                  <a:schemeClr val="bg1"/>
                </a:solidFill>
              </a:rPr>
              <a:t>Amritapuri</a:t>
            </a:r>
            <a:r>
              <a:rPr lang="en-IN" sz="2000" dirty="0" smtClean="0">
                <a:solidFill>
                  <a:schemeClr val="bg1"/>
                </a:solidFill>
              </a:rPr>
              <a:t> Campus</a:t>
            </a:r>
          </a:p>
          <a:p>
            <a:endParaRPr lang="en-IN" dirty="0"/>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pPr marL="0" indent="0">
              <a:buNone/>
            </a:pPr>
            <a:r>
              <a:rPr lang="en-US" dirty="0" smtClean="0">
                <a:solidFill>
                  <a:srgbClr val="C00000"/>
                </a:solidFill>
              </a:rPr>
              <a:t>Example</a:t>
            </a:r>
          </a:p>
          <a:p>
            <a:pPr marL="0" indent="0">
              <a:buNone/>
            </a:pPr>
            <a:r>
              <a:rPr lang="en-US" altLang="en-US" dirty="0">
                <a:solidFill>
                  <a:schemeClr val="tx1"/>
                </a:solidFill>
                <a:latin typeface="Arial Unicode MS" panose="020B0604020202020204" pitchFamily="34" charset="-128"/>
              </a:rPr>
              <a:t>mahout canopy -</a:t>
            </a:r>
            <a:r>
              <a:rPr lang="en-US" altLang="en-US" dirty="0" err="1">
                <a:solidFill>
                  <a:schemeClr val="tx1"/>
                </a:solidFill>
                <a:latin typeface="Arial Unicode MS" panose="020B0604020202020204" pitchFamily="34" charset="-128"/>
              </a:rPr>
              <a:t>i</a:t>
            </a:r>
            <a:r>
              <a:rPr lang="en-US" altLang="en-US" dirty="0">
                <a:solidFill>
                  <a:schemeClr val="tx1"/>
                </a:solidFill>
                <a:latin typeface="Arial Unicode MS" panose="020B0604020202020204" pitchFamily="34" charset="-128"/>
              </a:rPr>
              <a:t> hdfs://localhost:9000/mahout_seq/mydata.seq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o hdfs://localhost:9000/clustered_data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t1 20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t2 30 </a:t>
            </a:r>
            <a:endParaRPr lang="en-US" altLang="en-US" dirty="0" smtClean="0">
              <a:solidFill>
                <a:schemeClr val="tx1"/>
              </a:solidFill>
              <a:latin typeface="Arial Unicode MS" panose="020B0604020202020204" pitchFamily="34" charset="-128"/>
            </a:endParaRPr>
          </a:p>
          <a:p>
            <a:pPr marL="0" indent="0">
              <a:buNone/>
            </a:pPr>
            <a:endParaRPr lang="en-US" altLang="en-US" sz="4800" dirty="0">
              <a:solidFill>
                <a:schemeClr val="tx1"/>
              </a:solidFill>
              <a:latin typeface="Arial Unicode MS" panose="020B0604020202020204" pitchFamily="34" charset="-128"/>
            </a:endParaRPr>
          </a:p>
          <a:p>
            <a:pPr marL="0" indent="0">
              <a:buNone/>
            </a:pPr>
            <a:r>
              <a:rPr lang="en-US" dirty="0" smtClean="0">
                <a:solidFill>
                  <a:schemeClr val="tx1"/>
                </a:solidFill>
                <a:latin typeface="Arial Unicode MS" panose="020B0604020202020204" pitchFamily="34" charset="-128"/>
              </a:rPr>
              <a:t>Clustered data will be generated in the specified output directory “</a:t>
            </a:r>
            <a:r>
              <a:rPr lang="en-US" altLang="en-US" dirty="0" err="1" smtClean="0">
                <a:solidFill>
                  <a:schemeClr val="tx1"/>
                </a:solidFill>
                <a:latin typeface="Arial Unicode MS" panose="020B0604020202020204" pitchFamily="34" charset="-128"/>
              </a:rPr>
              <a:t>clustered_data</a:t>
            </a:r>
            <a:r>
              <a:rPr lang="en-US" altLang="en-US" dirty="0" smtClean="0">
                <a:solidFill>
                  <a:schemeClr val="tx1"/>
                </a:solidFill>
                <a:latin typeface="Arial Unicode MS" panose="020B0604020202020204" pitchFamily="34" charset="-128"/>
              </a:rPr>
              <a:t>”</a:t>
            </a:r>
            <a:endParaRPr lang="en-US" altLang="en-US" dirty="0">
              <a:solidFill>
                <a:schemeClr val="tx1"/>
              </a:solidFill>
              <a:latin typeface="Arial Unicode MS" panose="020B0604020202020204" pitchFamily="34" charset="-128"/>
            </a:endParaRPr>
          </a:p>
          <a:p>
            <a:pPr marL="0" indent="0">
              <a:buNone/>
            </a:pPr>
            <a:endParaRPr lang="en-US" altLang="en-US" sz="4800" dirty="0">
              <a:solidFill>
                <a:schemeClr val="tx1"/>
              </a:solidFill>
              <a:latin typeface="Arial" panose="020B0604020202020204" pitchFamily="34" charset="0"/>
            </a:endParaRPr>
          </a:p>
          <a:p>
            <a:pPr marL="0" indent="0">
              <a:buNone/>
            </a:pPr>
            <a:endParaRPr lang="en-US" dirty="0" smtClean="0"/>
          </a:p>
          <a:p>
            <a:pPr marL="0" indent="0">
              <a:buNone/>
            </a:pPr>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373481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pPr marL="0" indent="0">
              <a:buNone/>
            </a:pPr>
            <a:r>
              <a:rPr lang="en-IN" b="1" dirty="0"/>
              <a:t>K-means Clustering</a:t>
            </a:r>
          </a:p>
          <a:p>
            <a:r>
              <a:rPr lang="en-US" dirty="0" smtClean="0"/>
              <a:t>One of the most widely used clustering algorithm.</a:t>
            </a:r>
          </a:p>
          <a:p>
            <a:r>
              <a:rPr lang="en-US" dirty="0"/>
              <a:t>The k in k-means clustering algorithm represents the number of clusters the data is to be divided into</a:t>
            </a:r>
            <a:r>
              <a:rPr lang="en-US" dirty="0" smtClean="0"/>
              <a:t>.</a:t>
            </a:r>
          </a:p>
          <a:p>
            <a:r>
              <a:rPr lang="en-US" dirty="0"/>
              <a:t>For example, the k value specified to this algorithm is </a:t>
            </a:r>
            <a:r>
              <a:rPr lang="en-US" dirty="0" smtClean="0"/>
              <a:t>3</a:t>
            </a:r>
            <a:r>
              <a:rPr lang="en-US" dirty="0"/>
              <a:t>, the algorithm </a:t>
            </a:r>
            <a:r>
              <a:rPr lang="en-US" dirty="0" smtClean="0"/>
              <a:t>will divide </a:t>
            </a:r>
            <a:r>
              <a:rPr lang="en-US" dirty="0"/>
              <a:t>the data into 3 clusters</a:t>
            </a:r>
            <a:r>
              <a:rPr lang="en-US" dirty="0" smtClean="0"/>
              <a:t>.</a:t>
            </a:r>
          </a:p>
          <a:p>
            <a:r>
              <a:rPr lang="en-US" dirty="0"/>
              <a:t>Each object will be represented as vector in space</a:t>
            </a:r>
            <a:r>
              <a:rPr lang="en-US" dirty="0" smtClean="0"/>
              <a:t>.</a:t>
            </a:r>
          </a:p>
          <a:p>
            <a:r>
              <a:rPr lang="en-US" dirty="0"/>
              <a:t>Initially k points will be chosen by the algorithm randomly and treated as </a:t>
            </a:r>
            <a:r>
              <a:rPr lang="en-US" dirty="0" smtClean="0"/>
              <a:t>centers.</a:t>
            </a:r>
          </a:p>
          <a:p>
            <a:r>
              <a:rPr lang="en-US" dirty="0" smtClean="0"/>
              <a:t>Every </a:t>
            </a:r>
            <a:r>
              <a:rPr lang="en-US" dirty="0"/>
              <a:t>object closest to each center are clustered</a:t>
            </a:r>
            <a:r>
              <a:rPr lang="en-US" dirty="0" smtClean="0"/>
              <a:t>.</a:t>
            </a:r>
          </a:p>
          <a:p>
            <a:r>
              <a:rPr lang="en-US" dirty="0"/>
              <a:t>There are several algorithms for </a:t>
            </a:r>
            <a:r>
              <a:rPr lang="en-US" dirty="0" smtClean="0"/>
              <a:t>measuring the distance and </a:t>
            </a:r>
            <a:r>
              <a:rPr lang="en-US" dirty="0"/>
              <a:t>the user should choose the required one.</a:t>
            </a:r>
            <a:endParaRPr lang="en-US" dirty="0" smtClean="0"/>
          </a:p>
          <a:p>
            <a:pPr marL="0" indent="0">
              <a:buNone/>
            </a:pPr>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215627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pPr marL="0" indent="0">
              <a:buNone/>
            </a:pPr>
            <a:r>
              <a:rPr lang="en-IN" b="1" dirty="0"/>
              <a:t>Creating Vector </a:t>
            </a:r>
            <a:r>
              <a:rPr lang="en-IN" b="1" dirty="0" smtClean="0"/>
              <a:t>Files</a:t>
            </a:r>
          </a:p>
          <a:p>
            <a:r>
              <a:rPr lang="en-US" dirty="0" smtClean="0"/>
              <a:t>The </a:t>
            </a:r>
            <a:r>
              <a:rPr lang="en-US" dirty="0"/>
              <a:t>k-means algorithm requires vector files as input, therefore you have to create vector </a:t>
            </a:r>
            <a:r>
              <a:rPr lang="en-US" dirty="0" smtClean="0"/>
              <a:t>files first.</a:t>
            </a:r>
          </a:p>
          <a:p>
            <a:r>
              <a:rPr lang="en-US" dirty="0"/>
              <a:t>Mahout provides the </a:t>
            </a:r>
            <a:r>
              <a:rPr lang="en-US" b="1" dirty="0"/>
              <a:t>seq2parse</a:t>
            </a:r>
            <a:r>
              <a:rPr lang="en-US" dirty="0"/>
              <a:t> </a:t>
            </a:r>
            <a:r>
              <a:rPr lang="en-US" dirty="0" smtClean="0"/>
              <a:t>utility for generating vector file from the sequence file format.</a:t>
            </a:r>
          </a:p>
          <a:p>
            <a:pPr marL="0" indent="0">
              <a:buNone/>
            </a:pPr>
            <a:r>
              <a:rPr lang="en-US" altLang="en-US" dirty="0">
                <a:solidFill>
                  <a:schemeClr val="tx1"/>
                </a:solidFill>
                <a:latin typeface="Arial Unicode MS" panose="020B0604020202020204" pitchFamily="34" charset="-128"/>
              </a:rPr>
              <a:t>$MAHOUT_HOME/bin/mahout </a:t>
            </a:r>
            <a:r>
              <a:rPr lang="en-US" altLang="en-US" dirty="0" smtClean="0">
                <a:solidFill>
                  <a:schemeClr val="tx1"/>
                </a:solidFill>
                <a:latin typeface="Arial Unicode MS" panose="020B0604020202020204" pitchFamily="34" charset="-128"/>
              </a:rPr>
              <a:t>seq2sparse</a:t>
            </a:r>
          </a:p>
          <a:p>
            <a:pPr marL="0" indent="0">
              <a:buNone/>
            </a:pPr>
            <a:r>
              <a:rPr lang="en-US" altLang="en-US" dirty="0" smtClean="0">
                <a:solidFill>
                  <a:schemeClr val="tx1"/>
                </a:solidFill>
                <a:latin typeface="Arial Unicode MS" panose="020B0604020202020204" pitchFamily="34" charset="-128"/>
              </a:rPr>
              <a:t> </a:t>
            </a:r>
            <a:r>
              <a:rPr lang="en-US" altLang="en-US" dirty="0">
                <a:solidFill>
                  <a:schemeClr val="tx1"/>
                </a:solidFill>
                <a:latin typeface="Arial Unicode MS" panose="020B0604020202020204" pitchFamily="34" charset="-128"/>
              </a:rPr>
              <a:t>--</a:t>
            </a:r>
            <a:r>
              <a:rPr lang="en-US" altLang="en-US" dirty="0" err="1">
                <a:solidFill>
                  <a:schemeClr val="tx1"/>
                </a:solidFill>
                <a:latin typeface="Arial Unicode MS" panose="020B0604020202020204" pitchFamily="34" charset="-128"/>
              </a:rPr>
              <a:t>analyzerName</a:t>
            </a:r>
            <a:r>
              <a:rPr lang="en-US" altLang="en-US" dirty="0">
                <a:solidFill>
                  <a:schemeClr val="tx1"/>
                </a:solidFill>
                <a:latin typeface="Arial Unicode MS" panose="020B0604020202020204" pitchFamily="34" charset="-128"/>
              </a:rPr>
              <a:t> (-a) </a:t>
            </a:r>
            <a:r>
              <a:rPr lang="en-US" altLang="en-US" dirty="0" err="1">
                <a:solidFill>
                  <a:schemeClr val="tx1"/>
                </a:solidFill>
                <a:latin typeface="Arial Unicode MS" panose="020B0604020202020204" pitchFamily="34" charset="-128"/>
              </a:rPr>
              <a:t>analyzerName</a:t>
            </a:r>
            <a:r>
              <a:rPr lang="en-US" altLang="en-US" dirty="0">
                <a:solidFill>
                  <a:schemeClr val="tx1"/>
                </a:solidFill>
                <a:latin typeface="Arial Unicode MS" panose="020B0604020202020204" pitchFamily="34" charset="-128"/>
              </a:rPr>
              <a:t> </a:t>
            </a:r>
            <a:r>
              <a:rPr lang="en-US" altLang="en-US" dirty="0" smtClean="0">
                <a:solidFill>
                  <a:schemeClr val="tx1"/>
                </a:solidFill>
                <a:latin typeface="Arial Unicode MS" panose="020B0604020202020204" pitchFamily="34" charset="-128"/>
              </a:rPr>
              <a:t>     The </a:t>
            </a:r>
            <a:r>
              <a:rPr lang="en-US" altLang="en-US" dirty="0">
                <a:solidFill>
                  <a:schemeClr val="tx1"/>
                </a:solidFill>
                <a:latin typeface="Arial Unicode MS" panose="020B0604020202020204" pitchFamily="34" charset="-128"/>
              </a:rPr>
              <a:t>class name of the analyzer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a:t>
            </a:r>
            <a:r>
              <a:rPr lang="en-US" altLang="en-US" dirty="0" err="1">
                <a:solidFill>
                  <a:schemeClr val="tx1"/>
                </a:solidFill>
                <a:latin typeface="Arial Unicode MS" panose="020B0604020202020204" pitchFamily="34" charset="-128"/>
              </a:rPr>
              <a:t>chunkSize</a:t>
            </a:r>
            <a:r>
              <a:rPr lang="en-US" altLang="en-US" dirty="0">
                <a:solidFill>
                  <a:schemeClr val="tx1"/>
                </a:solidFill>
                <a:latin typeface="Arial Unicode MS" panose="020B0604020202020204" pitchFamily="34" charset="-128"/>
              </a:rPr>
              <a:t> (-chunk) </a:t>
            </a:r>
            <a:r>
              <a:rPr lang="en-US" altLang="en-US" dirty="0" err="1">
                <a:solidFill>
                  <a:schemeClr val="tx1"/>
                </a:solidFill>
                <a:latin typeface="Arial Unicode MS" panose="020B0604020202020204" pitchFamily="34" charset="-128"/>
              </a:rPr>
              <a:t>chunkSize</a:t>
            </a:r>
            <a:r>
              <a:rPr lang="en-US" altLang="en-US" dirty="0">
                <a:solidFill>
                  <a:schemeClr val="tx1"/>
                </a:solidFill>
                <a:latin typeface="Arial Unicode MS" panose="020B0604020202020204" pitchFamily="34" charset="-128"/>
              </a:rPr>
              <a:t> </a:t>
            </a:r>
            <a:r>
              <a:rPr lang="en-US" altLang="en-US" dirty="0" smtClean="0">
                <a:solidFill>
                  <a:schemeClr val="tx1"/>
                </a:solidFill>
                <a:latin typeface="Arial Unicode MS" panose="020B0604020202020204" pitchFamily="34" charset="-128"/>
              </a:rPr>
              <a:t>            The </a:t>
            </a:r>
            <a:r>
              <a:rPr lang="en-US" altLang="en-US" dirty="0" err="1">
                <a:solidFill>
                  <a:schemeClr val="tx1"/>
                </a:solidFill>
                <a:latin typeface="Arial Unicode MS" panose="020B0604020202020204" pitchFamily="34" charset="-128"/>
              </a:rPr>
              <a:t>chunkSize</a:t>
            </a:r>
            <a:r>
              <a:rPr lang="en-US" altLang="en-US" dirty="0">
                <a:solidFill>
                  <a:schemeClr val="tx1"/>
                </a:solidFill>
                <a:latin typeface="Arial Unicode MS" panose="020B0604020202020204" pitchFamily="34" charset="-128"/>
              </a:rPr>
              <a:t> in </a:t>
            </a:r>
            <a:r>
              <a:rPr lang="en-US" altLang="en-US" dirty="0" err="1" smtClean="0">
                <a:solidFill>
                  <a:schemeClr val="tx1"/>
                </a:solidFill>
                <a:latin typeface="Arial Unicode MS" panose="020B0604020202020204" pitchFamily="34" charset="-128"/>
              </a:rPr>
              <a:t>MegaBytes</a:t>
            </a:r>
            <a:r>
              <a:rPr lang="en-US" altLang="en-US" dirty="0" smtClean="0">
                <a:solidFill>
                  <a:schemeClr val="tx1"/>
                </a:solidFill>
                <a:latin typeface="Arial Unicode MS" panose="020B0604020202020204" pitchFamily="34" charset="-128"/>
              </a:rPr>
              <a:t> </a:t>
            </a:r>
          </a:p>
          <a:p>
            <a:pPr marL="0"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output (-o) output </a:t>
            </a:r>
            <a:r>
              <a:rPr lang="en-US" altLang="en-US" dirty="0" smtClean="0">
                <a:solidFill>
                  <a:schemeClr val="tx1"/>
                </a:solidFill>
                <a:latin typeface="Arial Unicode MS" panose="020B0604020202020204" pitchFamily="34" charset="-128"/>
              </a:rPr>
              <a:t>                                 The </a:t>
            </a:r>
            <a:r>
              <a:rPr lang="en-US" altLang="en-US" dirty="0">
                <a:solidFill>
                  <a:schemeClr val="tx1"/>
                </a:solidFill>
                <a:latin typeface="Arial Unicode MS" panose="020B0604020202020204" pitchFamily="34" charset="-128"/>
              </a:rPr>
              <a:t>directory pathname for </a:t>
            </a:r>
            <a:r>
              <a:rPr lang="en-US" altLang="en-US" dirty="0" smtClean="0">
                <a:solidFill>
                  <a:schemeClr val="tx1"/>
                </a:solidFill>
                <a:latin typeface="Arial Unicode MS" panose="020B0604020202020204" pitchFamily="34" charset="-128"/>
              </a:rPr>
              <a:t>o/p</a:t>
            </a:r>
          </a:p>
          <a:p>
            <a:pPr marL="0"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input (-</a:t>
            </a:r>
            <a:r>
              <a:rPr lang="en-US" altLang="en-US" dirty="0" err="1">
                <a:solidFill>
                  <a:schemeClr val="tx1"/>
                </a:solidFill>
                <a:latin typeface="Arial Unicode MS" panose="020B0604020202020204" pitchFamily="34" charset="-128"/>
              </a:rPr>
              <a:t>i</a:t>
            </a:r>
            <a:r>
              <a:rPr lang="en-US" altLang="en-US" dirty="0">
                <a:solidFill>
                  <a:schemeClr val="tx1"/>
                </a:solidFill>
                <a:latin typeface="Arial Unicode MS" panose="020B0604020202020204" pitchFamily="34" charset="-128"/>
              </a:rPr>
              <a:t>) input </a:t>
            </a:r>
            <a:r>
              <a:rPr lang="en-US" altLang="en-US" dirty="0" smtClean="0">
                <a:solidFill>
                  <a:schemeClr val="tx1"/>
                </a:solidFill>
                <a:latin typeface="Arial Unicode MS" panose="020B0604020202020204" pitchFamily="34" charset="-128"/>
              </a:rPr>
              <a:t>                                       Path </a:t>
            </a:r>
            <a:r>
              <a:rPr lang="en-US" altLang="en-US" dirty="0">
                <a:solidFill>
                  <a:schemeClr val="tx1"/>
                </a:solidFill>
                <a:latin typeface="Arial Unicode MS" panose="020B0604020202020204" pitchFamily="34" charset="-128"/>
              </a:rPr>
              <a:t>to job input </a:t>
            </a:r>
            <a:r>
              <a:rPr lang="en-US" altLang="en-US" dirty="0" smtClean="0">
                <a:solidFill>
                  <a:schemeClr val="tx1"/>
                </a:solidFill>
                <a:latin typeface="Arial Unicode MS" panose="020B0604020202020204" pitchFamily="34" charset="-128"/>
              </a:rPr>
              <a:t>directory</a:t>
            </a:r>
            <a:endParaRPr lang="en-US" altLang="en-US" sz="4800" dirty="0">
              <a:solidFill>
                <a:schemeClr val="tx1"/>
              </a:solidFill>
              <a:latin typeface="Arial" panose="020B0604020202020204" pitchFamily="34" charset="0"/>
            </a:endParaRPr>
          </a:p>
          <a:p>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595532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r>
              <a:rPr lang="en-US" dirty="0"/>
              <a:t>After creating vectors, proceed with k-means algorithm</a:t>
            </a:r>
            <a:r>
              <a:rPr lang="en-US" dirty="0" smtClean="0"/>
              <a:t>.</a:t>
            </a:r>
          </a:p>
          <a:p>
            <a:r>
              <a:rPr lang="en-US" dirty="0" smtClean="0"/>
              <a:t>K-means </a:t>
            </a:r>
            <a:r>
              <a:rPr lang="en-US" dirty="0"/>
              <a:t>clustering job requires input vector directory, output clusters directory, distance measure, maximum number of iterations to be carried out, and an integer value representing the number of clusters the input data is to be divided into</a:t>
            </a:r>
            <a:r>
              <a:rPr lang="en-US" dirty="0" smtClean="0"/>
              <a:t>.</a:t>
            </a:r>
          </a:p>
          <a:p>
            <a:r>
              <a:rPr lang="en-US" dirty="0"/>
              <a:t>The syntax to run k-means job is as follows:</a:t>
            </a:r>
          </a:p>
          <a:p>
            <a:pPr marL="530352" lvl="1" indent="0">
              <a:buNone/>
            </a:pPr>
            <a:r>
              <a:rPr lang="en-US" altLang="en-US" dirty="0">
                <a:solidFill>
                  <a:schemeClr val="tx1"/>
                </a:solidFill>
                <a:latin typeface="Arial Unicode MS" panose="020B0604020202020204" pitchFamily="34" charset="-128"/>
              </a:rPr>
              <a:t>mahout </a:t>
            </a:r>
            <a:r>
              <a:rPr lang="en-US" altLang="en-US" dirty="0" err="1">
                <a:solidFill>
                  <a:schemeClr val="tx1"/>
                </a:solidFill>
                <a:latin typeface="Arial Unicode MS" panose="020B0604020202020204" pitchFamily="34" charset="-128"/>
              </a:rPr>
              <a:t>kmeans</a:t>
            </a: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i</a:t>
            </a:r>
            <a:r>
              <a:rPr lang="en-US" altLang="en-US" dirty="0">
                <a:solidFill>
                  <a:schemeClr val="tx1"/>
                </a:solidFill>
                <a:latin typeface="Arial Unicode MS" panose="020B0604020202020204" pitchFamily="34" charset="-128"/>
              </a:rPr>
              <a:t> &lt;input vectors directory&gt; </a:t>
            </a:r>
            <a:endParaRPr lang="en-US" altLang="en-US" dirty="0" smtClean="0">
              <a:solidFill>
                <a:schemeClr val="tx1"/>
              </a:solidFill>
              <a:latin typeface="Arial Unicode MS" panose="020B0604020202020204" pitchFamily="34" charset="-128"/>
            </a:endParaRPr>
          </a:p>
          <a:p>
            <a:pPr marL="530352" lvl="1"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c &lt;input clusters directory&gt; </a:t>
            </a:r>
            <a:endParaRPr lang="en-US" altLang="en-US" dirty="0" smtClean="0">
              <a:solidFill>
                <a:schemeClr val="tx1"/>
              </a:solidFill>
              <a:latin typeface="Arial Unicode MS" panose="020B0604020202020204" pitchFamily="34" charset="-128"/>
            </a:endParaRPr>
          </a:p>
          <a:p>
            <a:pPr marL="530352" lvl="1"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o &lt;output working directory&gt; </a:t>
            </a:r>
            <a:endParaRPr lang="en-US" altLang="en-US" dirty="0" smtClean="0">
              <a:solidFill>
                <a:schemeClr val="tx1"/>
              </a:solidFill>
              <a:latin typeface="Arial Unicode MS" panose="020B0604020202020204" pitchFamily="34" charset="-128"/>
            </a:endParaRPr>
          </a:p>
          <a:p>
            <a:pPr marL="530352" lvl="1" indent="0">
              <a:buNone/>
            </a:pPr>
            <a:r>
              <a:rPr lang="en-US" altLang="en-US" dirty="0" smtClean="0">
                <a:solidFill>
                  <a:schemeClr val="tx1"/>
                </a:solidFill>
                <a:latin typeface="Arial Unicode MS" panose="020B0604020202020204" pitchFamily="34" charset="-128"/>
              </a:rPr>
              <a:t>-</a:t>
            </a:r>
            <a:r>
              <a:rPr lang="en-US" altLang="en-US" dirty="0" err="1">
                <a:solidFill>
                  <a:schemeClr val="tx1"/>
                </a:solidFill>
                <a:latin typeface="Arial Unicode MS" panose="020B0604020202020204" pitchFamily="34" charset="-128"/>
              </a:rPr>
              <a:t>dm</a:t>
            </a:r>
            <a:r>
              <a:rPr lang="en-US" altLang="en-US" dirty="0">
                <a:solidFill>
                  <a:schemeClr val="tx1"/>
                </a:solidFill>
                <a:latin typeface="Arial Unicode MS" panose="020B0604020202020204" pitchFamily="34" charset="-128"/>
              </a:rPr>
              <a:t> &lt;Distance Measure technique&gt; </a:t>
            </a:r>
            <a:endParaRPr lang="en-US" altLang="en-US" dirty="0" smtClean="0">
              <a:solidFill>
                <a:schemeClr val="tx1"/>
              </a:solidFill>
              <a:latin typeface="Arial Unicode MS" panose="020B0604020202020204" pitchFamily="34" charset="-128"/>
            </a:endParaRPr>
          </a:p>
          <a:p>
            <a:pPr marL="530352" lvl="1"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x &lt;maximum number of iterations&gt; </a:t>
            </a:r>
            <a:endParaRPr lang="en-US" altLang="en-US" dirty="0" smtClean="0">
              <a:solidFill>
                <a:schemeClr val="tx1"/>
              </a:solidFill>
              <a:latin typeface="Arial Unicode MS" panose="020B0604020202020204" pitchFamily="34" charset="-128"/>
            </a:endParaRPr>
          </a:p>
          <a:p>
            <a:pPr marL="530352" lvl="1" indent="0">
              <a:buNone/>
            </a:pPr>
            <a:r>
              <a:rPr lang="en-US" altLang="en-US" dirty="0" smtClean="0">
                <a:solidFill>
                  <a:schemeClr val="tx1"/>
                </a:solidFill>
                <a:latin typeface="Arial Unicode MS" panose="020B0604020202020204" pitchFamily="34" charset="-128"/>
              </a:rPr>
              <a:t>-</a:t>
            </a:r>
            <a:r>
              <a:rPr lang="en-US" altLang="en-US" dirty="0">
                <a:solidFill>
                  <a:schemeClr val="tx1"/>
                </a:solidFill>
                <a:latin typeface="Arial Unicode MS" panose="020B0604020202020204" pitchFamily="34" charset="-128"/>
              </a:rPr>
              <a:t>k &lt;number of initial clusters&gt;</a:t>
            </a:r>
            <a:r>
              <a:rPr lang="en-US" altLang="en-US" sz="1800" dirty="0">
                <a:solidFill>
                  <a:schemeClr val="tx1"/>
                </a:solidFill>
              </a:rPr>
              <a:t> </a:t>
            </a:r>
            <a:endParaRPr lang="en-US" altLang="en-US" sz="4800" dirty="0">
              <a:solidFill>
                <a:schemeClr val="tx1"/>
              </a:solidFill>
              <a:latin typeface="Arial" panose="020B0604020202020204" pitchFamily="34" charset="0"/>
            </a:endParaRPr>
          </a:p>
          <a:p>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3788703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Classification in Mahout</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r>
              <a:rPr lang="en-US" dirty="0"/>
              <a:t>Classification is a machine learning technique that uses known data to determine how the new data should be classified into a set of existing categories</a:t>
            </a:r>
            <a:r>
              <a:rPr lang="en-US" dirty="0" smtClean="0"/>
              <a:t>.</a:t>
            </a:r>
          </a:p>
          <a:p>
            <a:r>
              <a:rPr lang="en-IN" dirty="0"/>
              <a:t>For example</a:t>
            </a:r>
            <a:r>
              <a:rPr lang="en-IN" dirty="0" smtClean="0"/>
              <a:t>, </a:t>
            </a:r>
            <a:r>
              <a:rPr lang="en-US" dirty="0"/>
              <a:t>Mail service providers such as Yahoo</a:t>
            </a:r>
            <a:r>
              <a:rPr lang="en-US" dirty="0" smtClean="0"/>
              <a:t>!, </a:t>
            </a:r>
            <a:r>
              <a:rPr lang="en-US" dirty="0"/>
              <a:t>Gmail </a:t>
            </a:r>
            <a:r>
              <a:rPr lang="en-US" dirty="0" smtClean="0"/>
              <a:t>etc. use </a:t>
            </a:r>
            <a:r>
              <a:rPr lang="en-US" dirty="0"/>
              <a:t>this technique to decide whether a new mail should be classified as a </a:t>
            </a:r>
            <a:r>
              <a:rPr lang="en-US" dirty="0" smtClean="0"/>
              <a:t>spam or not.</a:t>
            </a:r>
          </a:p>
          <a:p>
            <a:r>
              <a:rPr lang="en-US" dirty="0"/>
              <a:t>The categorization algorithm trains itself by analyzing user habits of marking certain mails as </a:t>
            </a:r>
            <a:r>
              <a:rPr lang="en-US" dirty="0" smtClean="0"/>
              <a:t>spam.</a:t>
            </a:r>
          </a:p>
          <a:p>
            <a:r>
              <a:rPr lang="en-US" dirty="0"/>
              <a:t>Based on that, the classifier decides whether a future mail should be deposited in your inbox or in the spams </a:t>
            </a:r>
            <a:r>
              <a:rPr lang="en-US" dirty="0" smtClean="0"/>
              <a:t>folder.</a:t>
            </a:r>
          </a:p>
          <a:p>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3818161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How Classification Works</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r>
              <a:rPr lang="en-US" dirty="0"/>
              <a:t>While classifying a given set of data, the classifier system performs the following actions</a:t>
            </a:r>
            <a:r>
              <a:rPr lang="en-US" dirty="0" smtClean="0"/>
              <a:t>:</a:t>
            </a:r>
          </a:p>
          <a:p>
            <a:pPr lvl="1"/>
            <a:r>
              <a:rPr lang="en-US" dirty="0"/>
              <a:t>Initially a new data model is prepared using any of the learning algorithms</a:t>
            </a:r>
            <a:r>
              <a:rPr lang="en-US" dirty="0" smtClean="0"/>
              <a:t>.</a:t>
            </a:r>
          </a:p>
          <a:p>
            <a:pPr lvl="1"/>
            <a:r>
              <a:rPr lang="en-US" dirty="0"/>
              <a:t>Then the prepared data model is tested</a:t>
            </a:r>
            <a:r>
              <a:rPr lang="en-US" dirty="0" smtClean="0"/>
              <a:t>.</a:t>
            </a:r>
          </a:p>
          <a:p>
            <a:pPr lvl="1"/>
            <a:r>
              <a:rPr lang="en-US" dirty="0"/>
              <a:t>Thereafter, this data model is used to evaluate the new data and to determine its class</a:t>
            </a:r>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688" y="4237759"/>
            <a:ext cx="5115791" cy="2466086"/>
          </a:xfrm>
          <a:prstGeom prst="rect">
            <a:avLst/>
          </a:prstGeom>
        </p:spPr>
      </p:pic>
    </p:spTree>
    <p:extLst>
      <p:ext uri="{BB962C8B-B14F-4D97-AF65-F5344CB8AC3E}">
        <p14:creationId xmlns:p14="http://schemas.microsoft.com/office/powerpoint/2010/main" val="963927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Procedures of Classification</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599" y="1493477"/>
            <a:ext cx="10820401" cy="5364523"/>
          </a:xfrm>
        </p:spPr>
        <p:txBody>
          <a:bodyPr/>
          <a:lstStyle/>
          <a:p>
            <a:r>
              <a:rPr lang="en-US" dirty="0"/>
              <a:t>The following steps are to be followed to implement Classification:</a:t>
            </a:r>
          </a:p>
          <a:p>
            <a:pPr lvl="1"/>
            <a:r>
              <a:rPr lang="en-US" dirty="0"/>
              <a:t>Generate example data</a:t>
            </a:r>
          </a:p>
          <a:p>
            <a:pPr lvl="1"/>
            <a:r>
              <a:rPr lang="en-US" dirty="0"/>
              <a:t>Create sequence files from data</a:t>
            </a:r>
          </a:p>
          <a:p>
            <a:pPr lvl="1"/>
            <a:r>
              <a:rPr lang="en-US" dirty="0"/>
              <a:t>Convert sequence files to vectors</a:t>
            </a:r>
          </a:p>
          <a:p>
            <a:pPr lvl="1"/>
            <a:r>
              <a:rPr lang="en-US" dirty="0"/>
              <a:t>Train the vectors</a:t>
            </a:r>
          </a:p>
          <a:p>
            <a:pPr lvl="1"/>
            <a:r>
              <a:rPr lang="en-US" dirty="0"/>
              <a:t>Test the vectors</a:t>
            </a:r>
          </a:p>
          <a:p>
            <a:pPr marL="0" indent="0">
              <a:buNone/>
            </a:pPr>
            <a:r>
              <a:rPr lang="en-IN" b="1" dirty="0"/>
              <a:t>Step1: Generate Example Data</a:t>
            </a:r>
          </a:p>
          <a:p>
            <a:pPr marL="0" indent="0">
              <a:buNone/>
            </a:pPr>
            <a:r>
              <a:rPr lang="en-US" dirty="0"/>
              <a:t>Generate or download the data to be </a:t>
            </a:r>
            <a:r>
              <a:rPr lang="en-US" dirty="0" smtClean="0"/>
              <a:t>classified and save it in a directory.</a:t>
            </a:r>
          </a:p>
          <a:p>
            <a:pPr marL="0" indent="0">
              <a:buNone/>
            </a:pPr>
            <a:r>
              <a:rPr lang="en-US" altLang="en-US" sz="2000" dirty="0">
                <a:solidFill>
                  <a:schemeClr val="tx1"/>
                </a:solidFill>
                <a:latin typeface="Arial Unicode MS" panose="020B0604020202020204" pitchFamily="34" charset="-128"/>
              </a:rPr>
              <a:t>$ </a:t>
            </a:r>
            <a:r>
              <a:rPr lang="en-US" altLang="en-US" sz="2000" dirty="0" err="1">
                <a:solidFill>
                  <a:schemeClr val="tx1"/>
                </a:solidFill>
                <a:latin typeface="Arial Unicode MS" panose="020B0604020202020204" pitchFamily="34" charset="-128"/>
              </a:rPr>
              <a:t>mkdir</a:t>
            </a:r>
            <a:r>
              <a:rPr lang="en-US" altLang="en-US" sz="2000" dirty="0">
                <a:solidFill>
                  <a:schemeClr val="tx1"/>
                </a:solidFill>
                <a:latin typeface="Arial Unicode MS" panose="020B0604020202020204" pitchFamily="34" charset="-128"/>
              </a:rPr>
              <a:t> </a:t>
            </a:r>
            <a:r>
              <a:rPr lang="en-US" altLang="en-US" sz="2000" dirty="0" err="1">
                <a:solidFill>
                  <a:schemeClr val="tx1"/>
                </a:solidFill>
                <a:latin typeface="Arial Unicode MS" panose="020B0604020202020204" pitchFamily="34" charset="-128"/>
              </a:rPr>
              <a:t>classification_example</a:t>
            </a:r>
            <a:r>
              <a:rPr lang="en-US" altLang="en-US" sz="2000" dirty="0">
                <a:solidFill>
                  <a:schemeClr val="tx1"/>
                </a:solidFill>
                <a:latin typeface="Arial Unicode MS" panose="020B0604020202020204" pitchFamily="34" charset="-128"/>
              </a:rPr>
              <a:t> </a:t>
            </a:r>
            <a:endParaRPr lang="en-US" altLang="en-US" sz="2000" dirty="0" smtClean="0">
              <a:solidFill>
                <a:schemeClr val="tx1"/>
              </a:solidFill>
              <a:latin typeface="Arial Unicode MS" panose="020B0604020202020204" pitchFamily="34" charset="-128"/>
            </a:endParaRPr>
          </a:p>
          <a:p>
            <a:pPr marL="0" indent="0">
              <a:buNone/>
            </a:pPr>
            <a:r>
              <a:rPr lang="en-US" altLang="en-US" sz="2000" dirty="0" smtClean="0">
                <a:solidFill>
                  <a:schemeClr val="tx1"/>
                </a:solidFill>
                <a:latin typeface="Arial Unicode MS" panose="020B0604020202020204" pitchFamily="34" charset="-128"/>
              </a:rPr>
              <a:t>$ </a:t>
            </a:r>
            <a:r>
              <a:rPr lang="en-US" altLang="en-US" sz="2000" dirty="0">
                <a:solidFill>
                  <a:schemeClr val="tx1"/>
                </a:solidFill>
                <a:latin typeface="Arial Unicode MS" panose="020B0604020202020204" pitchFamily="34" charset="-128"/>
              </a:rPr>
              <a:t>cd </a:t>
            </a:r>
            <a:r>
              <a:rPr lang="en-US" altLang="en-US" sz="2000" dirty="0" err="1">
                <a:solidFill>
                  <a:schemeClr val="tx1"/>
                </a:solidFill>
                <a:latin typeface="Arial Unicode MS" panose="020B0604020202020204" pitchFamily="34" charset="-128"/>
              </a:rPr>
              <a:t>classification_example</a:t>
            </a:r>
            <a:r>
              <a:rPr lang="en-US" altLang="en-US" sz="2000" dirty="0">
                <a:solidFill>
                  <a:schemeClr val="tx1"/>
                </a:solidFill>
                <a:latin typeface="Arial Unicode MS" panose="020B0604020202020204" pitchFamily="34" charset="-128"/>
              </a:rPr>
              <a:t> </a:t>
            </a:r>
            <a:endParaRPr lang="en-US" altLang="en-US" sz="2000" dirty="0" smtClean="0">
              <a:solidFill>
                <a:schemeClr val="tx1"/>
              </a:solidFill>
              <a:latin typeface="Arial Unicode MS" panose="020B0604020202020204" pitchFamily="34" charset="-128"/>
            </a:endParaRPr>
          </a:p>
          <a:p>
            <a:pPr marL="0" indent="0">
              <a:buNone/>
            </a:pPr>
            <a:r>
              <a:rPr lang="en-US" altLang="en-US" sz="2000" dirty="0" err="1" smtClean="0">
                <a:solidFill>
                  <a:schemeClr val="tx1"/>
                </a:solidFill>
                <a:latin typeface="Arial Unicode MS" panose="020B0604020202020204" pitchFamily="34" charset="-128"/>
              </a:rPr>
              <a:t>wget</a:t>
            </a:r>
            <a:r>
              <a:rPr lang="en-US" altLang="en-US" sz="2000" dirty="0" smtClean="0">
                <a:solidFill>
                  <a:schemeClr val="tx1"/>
                </a:solidFill>
                <a:latin typeface="Arial Unicode MS" panose="020B0604020202020204" pitchFamily="34" charset="-128"/>
              </a:rPr>
              <a:t> </a:t>
            </a:r>
            <a:r>
              <a:rPr lang="en-US" altLang="en-US" sz="2000" u="sng" dirty="0">
                <a:solidFill>
                  <a:srgbClr val="0066FF"/>
                </a:solidFill>
                <a:latin typeface="Arial Unicode MS" panose="020B0604020202020204" pitchFamily="34" charset="-128"/>
                <a:hlinkClick r:id="rId3"/>
              </a:rPr>
              <a:t>http</a:t>
            </a:r>
            <a:r>
              <a:rPr lang="en-US" altLang="en-US" sz="2000" u="sng" dirty="0">
                <a:solidFill>
                  <a:srgbClr val="0066FF"/>
                </a:solidFill>
                <a:latin typeface="Arial Unicode MS" panose="020B0604020202020204" pitchFamily="34" charset="-128"/>
                <a:hlinkClick r:id="rId3"/>
              </a:rPr>
              <a:t>://</a:t>
            </a:r>
            <a:r>
              <a:rPr lang="en-US" altLang="en-US" sz="2000" u="sng" dirty="0" smtClean="0">
                <a:solidFill>
                  <a:srgbClr val="0066FF"/>
                </a:solidFill>
                <a:latin typeface="Arial Unicode MS" panose="020B0604020202020204" pitchFamily="34" charset="-128"/>
                <a:hlinkClick r:id="rId3"/>
              </a:rPr>
              <a:t>people.csail.mit.edu/jrennie/</a:t>
            </a:r>
            <a:r>
              <a:rPr lang="en-US" altLang="en-US" sz="2000" u="sng" dirty="0" smtClean="0">
                <a:solidFill>
                  <a:srgbClr val="0066FF"/>
                </a:solidFill>
                <a:latin typeface="Arial Unicode MS" panose="020B0604020202020204" pitchFamily="34" charset="-128"/>
              </a:rPr>
              <a:t>20Newsgroups/20news-bydate.tar.gz </a:t>
            </a:r>
            <a:endParaRPr lang="en-US" altLang="en-US" sz="2000" u="sng" dirty="0">
              <a:solidFill>
                <a:srgbClr val="0066FF"/>
              </a:solidFill>
              <a:latin typeface="Arial Unicode MS" panose="020B0604020202020204" pitchFamily="34" charset="-128"/>
            </a:endParaRPr>
          </a:p>
          <a:p>
            <a:pPr marL="0" indent="0">
              <a:buNone/>
            </a:pPr>
            <a:r>
              <a:rPr lang="en-US" altLang="en-US" sz="2000" dirty="0">
                <a:solidFill>
                  <a:schemeClr val="tx1"/>
                </a:solidFill>
                <a:latin typeface="Arial Unicode MS" panose="020B0604020202020204" pitchFamily="34" charset="-128"/>
              </a:rPr>
              <a:t>$tar </a:t>
            </a:r>
            <a:r>
              <a:rPr lang="en-US" altLang="en-US" sz="2000" dirty="0" err="1">
                <a:solidFill>
                  <a:schemeClr val="tx1"/>
                </a:solidFill>
                <a:latin typeface="Arial Unicode MS" panose="020B0604020202020204" pitchFamily="34" charset="-128"/>
              </a:rPr>
              <a:t>xzvf</a:t>
            </a:r>
            <a:r>
              <a:rPr lang="en-US" altLang="en-US" sz="2000" dirty="0">
                <a:solidFill>
                  <a:schemeClr val="tx1"/>
                </a:solidFill>
                <a:latin typeface="Arial Unicode MS" panose="020B0604020202020204" pitchFamily="34" charset="-128"/>
              </a:rPr>
              <a:t> 20news-bydate.tar.gz</a:t>
            </a:r>
            <a:endParaRPr lang="en-IN" sz="2000" b="1" dirty="0"/>
          </a:p>
          <a:p>
            <a:pPr marL="0" indent="0">
              <a:buNone/>
            </a:pPr>
            <a:endParaRPr lang="en-US" dirty="0"/>
          </a:p>
        </p:txBody>
      </p:sp>
    </p:spTree>
    <p:extLst>
      <p:ext uri="{BB962C8B-B14F-4D97-AF65-F5344CB8AC3E}">
        <p14:creationId xmlns:p14="http://schemas.microsoft.com/office/powerpoint/2010/main" val="369527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Procedures of Classification</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599" y="1493477"/>
            <a:ext cx="10820401" cy="5364523"/>
          </a:xfrm>
        </p:spPr>
        <p:txBody>
          <a:bodyPr/>
          <a:lstStyle/>
          <a:p>
            <a:pPr marL="0" indent="0">
              <a:buNone/>
            </a:pPr>
            <a:r>
              <a:rPr lang="en-US" b="1" dirty="0"/>
              <a:t>Step 2: Create Sequence Files</a:t>
            </a:r>
          </a:p>
          <a:p>
            <a:pPr marL="0" indent="0">
              <a:buNone/>
            </a:pPr>
            <a:r>
              <a:rPr lang="en-US" dirty="0"/>
              <a:t>Create sequence file from the example using </a:t>
            </a:r>
            <a:r>
              <a:rPr lang="en-US" b="1" dirty="0" err="1"/>
              <a:t>seqdirectory</a:t>
            </a:r>
            <a:r>
              <a:rPr lang="en-US" dirty="0"/>
              <a:t> utility</a:t>
            </a:r>
            <a:r>
              <a:rPr lang="en-US" dirty="0" smtClean="0"/>
              <a:t>.</a:t>
            </a:r>
          </a:p>
          <a:p>
            <a:pPr marL="0" indent="0">
              <a:buNone/>
            </a:pPr>
            <a:r>
              <a:rPr lang="en-US" altLang="en-US" dirty="0">
                <a:solidFill>
                  <a:schemeClr val="tx1"/>
                </a:solidFill>
                <a:latin typeface="Arial Unicode MS" panose="020B0604020202020204" pitchFamily="34" charset="-128"/>
              </a:rPr>
              <a:t>mahout </a:t>
            </a:r>
            <a:r>
              <a:rPr lang="en-US" altLang="en-US" dirty="0" err="1">
                <a:solidFill>
                  <a:schemeClr val="tx1"/>
                </a:solidFill>
                <a:latin typeface="Arial Unicode MS" panose="020B0604020202020204" pitchFamily="34" charset="-128"/>
              </a:rPr>
              <a:t>seqdirectory</a:t>
            </a: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i</a:t>
            </a:r>
            <a:r>
              <a:rPr lang="en-US" altLang="en-US" dirty="0">
                <a:solidFill>
                  <a:schemeClr val="tx1"/>
                </a:solidFill>
                <a:latin typeface="Arial Unicode MS" panose="020B0604020202020204" pitchFamily="34" charset="-128"/>
              </a:rPr>
              <a:t> &lt;input file path&gt; -o &lt;output directory&gt;</a:t>
            </a:r>
            <a:r>
              <a:rPr lang="en-US" altLang="en-US" sz="1800" dirty="0">
                <a:solidFill>
                  <a:schemeClr val="tx1"/>
                </a:solidFill>
              </a:rPr>
              <a:t> </a:t>
            </a:r>
            <a:endParaRPr lang="en-US" altLang="en-US" sz="4800" dirty="0">
              <a:solidFill>
                <a:schemeClr val="tx1"/>
              </a:solidFill>
              <a:latin typeface="Arial" panose="020B0604020202020204" pitchFamily="34" charset="0"/>
            </a:endParaRPr>
          </a:p>
          <a:p>
            <a:pPr marL="0" indent="0">
              <a:buNone/>
            </a:pPr>
            <a:r>
              <a:rPr lang="en-US" b="1" dirty="0"/>
              <a:t>Step 3: Convert Sequence Files to Vectors</a:t>
            </a:r>
          </a:p>
          <a:p>
            <a:pPr marL="0" indent="0">
              <a:buNone/>
            </a:pPr>
            <a:r>
              <a:rPr lang="en-US" dirty="0"/>
              <a:t>Create vector files from sequence files using </a:t>
            </a:r>
            <a:r>
              <a:rPr lang="en-US" b="1" dirty="0"/>
              <a:t>seq2parse</a:t>
            </a:r>
            <a:r>
              <a:rPr lang="en-US" dirty="0"/>
              <a:t> utility</a:t>
            </a:r>
            <a:r>
              <a:rPr lang="en-US" dirty="0" smtClean="0"/>
              <a:t>.</a:t>
            </a:r>
          </a:p>
          <a:p>
            <a:pPr marL="0" indent="0">
              <a:buNone/>
            </a:pPr>
            <a:r>
              <a:rPr lang="en-US" altLang="en-US" dirty="0">
                <a:solidFill>
                  <a:schemeClr val="tx1"/>
                </a:solidFill>
                <a:latin typeface="Arial Unicode MS" panose="020B0604020202020204" pitchFamily="34" charset="-128"/>
              </a:rPr>
              <a:t>$MAHOUT_HOME/bin/mahout seq2sparse</a:t>
            </a:r>
          </a:p>
          <a:p>
            <a:pPr marL="0" indent="0">
              <a:buNone/>
            </a:pP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analyzerName</a:t>
            </a:r>
            <a:r>
              <a:rPr lang="en-US" altLang="en-US" dirty="0">
                <a:solidFill>
                  <a:schemeClr val="tx1"/>
                </a:solidFill>
                <a:latin typeface="Arial Unicode MS" panose="020B0604020202020204" pitchFamily="34" charset="-128"/>
              </a:rPr>
              <a:t> (-a) </a:t>
            </a:r>
            <a:r>
              <a:rPr lang="en-US" altLang="en-US" dirty="0" err="1">
                <a:solidFill>
                  <a:schemeClr val="tx1"/>
                </a:solidFill>
                <a:latin typeface="Arial Unicode MS" panose="020B0604020202020204" pitchFamily="34" charset="-128"/>
              </a:rPr>
              <a:t>analyzerName</a:t>
            </a:r>
            <a:r>
              <a:rPr lang="en-US" altLang="en-US" dirty="0">
                <a:solidFill>
                  <a:schemeClr val="tx1"/>
                </a:solidFill>
                <a:latin typeface="Arial Unicode MS" panose="020B0604020202020204" pitchFamily="34" charset="-128"/>
              </a:rPr>
              <a:t>      The class name of the analyzer </a:t>
            </a:r>
          </a:p>
          <a:p>
            <a:pPr marL="0" indent="0">
              <a:buNone/>
            </a:pPr>
            <a:r>
              <a:rPr lang="en-US" altLang="en-US" dirty="0">
                <a:solidFill>
                  <a:schemeClr val="tx1"/>
                </a:solidFill>
                <a:latin typeface="Arial Unicode MS" panose="020B0604020202020204" pitchFamily="34" charset="-128"/>
              </a:rPr>
              <a:t>--</a:t>
            </a:r>
            <a:r>
              <a:rPr lang="en-US" altLang="en-US" dirty="0" err="1">
                <a:solidFill>
                  <a:schemeClr val="tx1"/>
                </a:solidFill>
                <a:latin typeface="Arial Unicode MS" panose="020B0604020202020204" pitchFamily="34" charset="-128"/>
              </a:rPr>
              <a:t>chunkSize</a:t>
            </a:r>
            <a:r>
              <a:rPr lang="en-US" altLang="en-US" dirty="0">
                <a:solidFill>
                  <a:schemeClr val="tx1"/>
                </a:solidFill>
                <a:latin typeface="Arial Unicode MS" panose="020B0604020202020204" pitchFamily="34" charset="-128"/>
              </a:rPr>
              <a:t> (-chunk) </a:t>
            </a:r>
            <a:r>
              <a:rPr lang="en-US" altLang="en-US" dirty="0" err="1">
                <a:solidFill>
                  <a:schemeClr val="tx1"/>
                </a:solidFill>
                <a:latin typeface="Arial Unicode MS" panose="020B0604020202020204" pitchFamily="34" charset="-128"/>
              </a:rPr>
              <a:t>chunkSize</a:t>
            </a:r>
            <a:r>
              <a:rPr lang="en-US" altLang="en-US" dirty="0">
                <a:solidFill>
                  <a:schemeClr val="tx1"/>
                </a:solidFill>
                <a:latin typeface="Arial Unicode MS" panose="020B0604020202020204" pitchFamily="34" charset="-128"/>
              </a:rPr>
              <a:t>             The </a:t>
            </a:r>
            <a:r>
              <a:rPr lang="en-US" altLang="en-US" dirty="0" err="1">
                <a:solidFill>
                  <a:schemeClr val="tx1"/>
                </a:solidFill>
                <a:latin typeface="Arial Unicode MS" panose="020B0604020202020204" pitchFamily="34" charset="-128"/>
              </a:rPr>
              <a:t>chunkSize</a:t>
            </a:r>
            <a:r>
              <a:rPr lang="en-US" altLang="en-US" dirty="0">
                <a:solidFill>
                  <a:schemeClr val="tx1"/>
                </a:solidFill>
                <a:latin typeface="Arial Unicode MS" panose="020B0604020202020204" pitchFamily="34" charset="-128"/>
              </a:rPr>
              <a:t> in </a:t>
            </a:r>
            <a:r>
              <a:rPr lang="en-US" altLang="en-US" dirty="0" err="1">
                <a:solidFill>
                  <a:schemeClr val="tx1"/>
                </a:solidFill>
                <a:latin typeface="Arial Unicode MS" panose="020B0604020202020204" pitchFamily="34" charset="-128"/>
              </a:rPr>
              <a:t>MegaBytes</a:t>
            </a:r>
            <a:r>
              <a:rPr lang="en-US" altLang="en-US" dirty="0">
                <a:solidFill>
                  <a:schemeClr val="tx1"/>
                </a:solidFill>
                <a:latin typeface="Arial Unicode MS" panose="020B0604020202020204" pitchFamily="34" charset="-128"/>
              </a:rPr>
              <a:t> </a:t>
            </a:r>
          </a:p>
          <a:p>
            <a:pPr marL="0" indent="0">
              <a:buNone/>
            </a:pPr>
            <a:r>
              <a:rPr lang="en-US" altLang="en-US" dirty="0">
                <a:solidFill>
                  <a:schemeClr val="tx1"/>
                </a:solidFill>
                <a:latin typeface="Arial Unicode MS" panose="020B0604020202020204" pitchFamily="34" charset="-128"/>
              </a:rPr>
              <a:t>--output (-o) output                                  The directory pathname for o/p</a:t>
            </a:r>
          </a:p>
          <a:p>
            <a:pPr marL="0" indent="0">
              <a:buNone/>
            </a:pPr>
            <a:r>
              <a:rPr lang="en-US" altLang="en-US" dirty="0">
                <a:solidFill>
                  <a:schemeClr val="tx1"/>
                </a:solidFill>
                <a:latin typeface="Arial Unicode MS" panose="020B0604020202020204" pitchFamily="34" charset="-128"/>
              </a:rPr>
              <a:t>--input (-</a:t>
            </a:r>
            <a:r>
              <a:rPr lang="en-US" altLang="en-US" dirty="0" err="1">
                <a:solidFill>
                  <a:schemeClr val="tx1"/>
                </a:solidFill>
                <a:latin typeface="Arial Unicode MS" panose="020B0604020202020204" pitchFamily="34" charset="-128"/>
              </a:rPr>
              <a:t>i</a:t>
            </a:r>
            <a:r>
              <a:rPr lang="en-US" altLang="en-US" dirty="0">
                <a:solidFill>
                  <a:schemeClr val="tx1"/>
                </a:solidFill>
                <a:latin typeface="Arial Unicode MS" panose="020B0604020202020204" pitchFamily="34" charset="-128"/>
              </a:rPr>
              <a:t>) input                                        Path to job input directory</a:t>
            </a:r>
            <a:endParaRPr lang="en-US" altLang="en-US" sz="4800" dirty="0">
              <a:solidFill>
                <a:schemeClr val="tx1"/>
              </a:solidFill>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816417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Procedures of Classification</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599" y="1493477"/>
            <a:ext cx="10820401" cy="5364523"/>
          </a:xfrm>
        </p:spPr>
        <p:txBody>
          <a:bodyPr/>
          <a:lstStyle/>
          <a:p>
            <a:pPr marL="0" indent="0">
              <a:buNone/>
            </a:pPr>
            <a:r>
              <a:rPr lang="en-US" b="1" dirty="0"/>
              <a:t>Step </a:t>
            </a:r>
            <a:r>
              <a:rPr lang="en-US" b="1" dirty="0" smtClean="0"/>
              <a:t>4: Train the Vectors</a:t>
            </a:r>
            <a:endParaRPr lang="en-US" b="1" dirty="0"/>
          </a:p>
          <a:p>
            <a:pPr marL="0" indent="0">
              <a:spcBef>
                <a:spcPts val="600"/>
              </a:spcBef>
              <a:buNone/>
            </a:pPr>
            <a:r>
              <a:rPr lang="en-US" dirty="0"/>
              <a:t>Train the generated vectors using the </a:t>
            </a:r>
            <a:r>
              <a:rPr lang="en-US" b="1" dirty="0" err="1"/>
              <a:t>trainnb</a:t>
            </a:r>
            <a:r>
              <a:rPr lang="en-US" dirty="0"/>
              <a:t> utility. </a:t>
            </a:r>
            <a:endParaRPr lang="en-US" dirty="0" smtClean="0"/>
          </a:p>
          <a:p>
            <a:pPr marL="0" indent="0">
              <a:spcBef>
                <a:spcPts val="600"/>
              </a:spcBef>
              <a:buNone/>
            </a:pPr>
            <a:r>
              <a:rPr lang="en-US" altLang="en-US" dirty="0" smtClean="0">
                <a:solidFill>
                  <a:schemeClr val="tx1"/>
                </a:solidFill>
                <a:latin typeface="Arial Unicode MS" panose="020B0604020202020204" pitchFamily="34" charset="-128"/>
              </a:rPr>
              <a:t>	</a:t>
            </a:r>
            <a:r>
              <a:rPr lang="en-US" altLang="en-US" sz="1800" dirty="0" smtClean="0">
                <a:solidFill>
                  <a:schemeClr val="tx1"/>
                </a:solidFill>
                <a:latin typeface="Arial Unicode MS" panose="020B0604020202020204" pitchFamily="34" charset="-128"/>
              </a:rPr>
              <a:t>mahout </a:t>
            </a:r>
            <a:r>
              <a:rPr lang="en-US" altLang="en-US" sz="1800" dirty="0" err="1">
                <a:solidFill>
                  <a:schemeClr val="tx1"/>
                </a:solidFill>
                <a:latin typeface="Arial Unicode MS" panose="020B0604020202020204" pitchFamily="34" charset="-128"/>
              </a:rPr>
              <a:t>trainnb</a:t>
            </a:r>
            <a:r>
              <a:rPr lang="en-US" altLang="en-US" sz="1800" dirty="0">
                <a:solidFill>
                  <a:schemeClr val="tx1"/>
                </a:solidFill>
                <a:latin typeface="Arial Unicode MS" panose="020B0604020202020204" pitchFamily="34" charset="-128"/>
              </a:rPr>
              <a:t> </a:t>
            </a:r>
            <a:endParaRPr lang="en-US" altLang="en-US" sz="1800" dirty="0" smtClean="0">
              <a:solidFill>
                <a:schemeClr val="tx1"/>
              </a:solidFill>
              <a:latin typeface="Arial Unicode MS" panose="020B0604020202020204" pitchFamily="34" charset="-128"/>
            </a:endParaRPr>
          </a:p>
          <a:p>
            <a:pPr marL="0" indent="0">
              <a:spcBef>
                <a:spcPts val="600"/>
              </a:spcBef>
              <a:buNone/>
            </a:pPr>
            <a:r>
              <a:rPr lang="en-US" altLang="en-US" sz="1800" dirty="0" smtClean="0">
                <a:solidFill>
                  <a:schemeClr val="tx1"/>
                </a:solidFill>
                <a:latin typeface="Arial Unicode MS" panose="020B0604020202020204" pitchFamily="34" charset="-128"/>
              </a:rPr>
              <a:t>	-</a:t>
            </a:r>
            <a:r>
              <a:rPr lang="en-US" altLang="en-US" sz="1800" dirty="0" err="1">
                <a:solidFill>
                  <a:schemeClr val="tx1"/>
                </a:solidFill>
                <a:latin typeface="Arial Unicode MS" panose="020B0604020202020204" pitchFamily="34" charset="-128"/>
              </a:rPr>
              <a:t>i</a:t>
            </a:r>
            <a:r>
              <a:rPr lang="en-US" altLang="en-US" sz="1800" dirty="0">
                <a:solidFill>
                  <a:schemeClr val="tx1"/>
                </a:solidFill>
                <a:latin typeface="Arial Unicode MS" panose="020B0604020202020204" pitchFamily="34" charset="-128"/>
              </a:rPr>
              <a:t> ${PATH_TO_TFIDF_VECTORS} </a:t>
            </a:r>
            <a:endParaRPr lang="en-US" altLang="en-US" sz="1800" dirty="0" smtClean="0">
              <a:solidFill>
                <a:schemeClr val="tx1"/>
              </a:solidFill>
              <a:latin typeface="Arial Unicode MS" panose="020B0604020202020204" pitchFamily="34" charset="-128"/>
            </a:endParaRPr>
          </a:p>
          <a:p>
            <a:pPr marL="0" indent="0">
              <a:spcBef>
                <a:spcPts val="600"/>
              </a:spcBef>
              <a:buNone/>
            </a:pPr>
            <a:r>
              <a:rPr lang="en-US" altLang="en-US" sz="1800" dirty="0" smtClean="0">
                <a:solidFill>
                  <a:schemeClr val="tx1"/>
                </a:solidFill>
                <a:latin typeface="Arial Unicode MS" panose="020B0604020202020204" pitchFamily="34" charset="-128"/>
              </a:rPr>
              <a:t>	-</a:t>
            </a:r>
            <a:r>
              <a:rPr lang="en-US" altLang="en-US" sz="1800" dirty="0">
                <a:solidFill>
                  <a:schemeClr val="tx1"/>
                </a:solidFill>
                <a:latin typeface="Arial Unicode MS" panose="020B0604020202020204" pitchFamily="34" charset="-128"/>
              </a:rPr>
              <a:t>o ${PATH_TO_MODEL}/model </a:t>
            </a:r>
            <a:endParaRPr lang="en-US" altLang="en-US" sz="1800" dirty="0" smtClean="0">
              <a:solidFill>
                <a:schemeClr val="tx1"/>
              </a:solidFill>
              <a:latin typeface="Arial Unicode MS" panose="020B0604020202020204" pitchFamily="34" charset="-128"/>
            </a:endParaRPr>
          </a:p>
          <a:p>
            <a:pPr marL="0" indent="0">
              <a:spcBef>
                <a:spcPts val="600"/>
              </a:spcBef>
              <a:buNone/>
            </a:pPr>
            <a:r>
              <a:rPr lang="en-US" altLang="en-US" sz="1800" dirty="0" smtClean="0">
                <a:solidFill>
                  <a:schemeClr val="tx1"/>
                </a:solidFill>
                <a:latin typeface="Arial Unicode MS" panose="020B0604020202020204" pitchFamily="34" charset="-128"/>
              </a:rPr>
              <a:t>	-</a:t>
            </a:r>
            <a:r>
              <a:rPr lang="en-US" altLang="en-US" sz="1800" dirty="0">
                <a:solidFill>
                  <a:schemeClr val="tx1"/>
                </a:solidFill>
                <a:latin typeface="Arial Unicode MS" panose="020B0604020202020204" pitchFamily="34" charset="-128"/>
              </a:rPr>
              <a:t>li ${PATH_TO_MODEL}/</a:t>
            </a:r>
            <a:r>
              <a:rPr lang="en-US" altLang="en-US" sz="1800" dirty="0" err="1">
                <a:solidFill>
                  <a:schemeClr val="tx1"/>
                </a:solidFill>
                <a:latin typeface="Arial Unicode MS" panose="020B0604020202020204" pitchFamily="34" charset="-128"/>
              </a:rPr>
              <a:t>labelindex</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0" indent="0">
              <a:buNone/>
            </a:pPr>
            <a:r>
              <a:rPr lang="en-US" b="1" dirty="0"/>
              <a:t>Step </a:t>
            </a:r>
            <a:r>
              <a:rPr lang="en-US" b="1" dirty="0" smtClean="0"/>
              <a:t>5: Test </a:t>
            </a:r>
            <a:r>
              <a:rPr lang="en-US" b="1" dirty="0"/>
              <a:t>the Vectors</a:t>
            </a:r>
          </a:p>
          <a:p>
            <a:pPr marL="0" indent="0">
              <a:spcBef>
                <a:spcPts val="600"/>
              </a:spcBef>
              <a:buNone/>
            </a:pPr>
            <a:r>
              <a:rPr lang="en-US" dirty="0"/>
              <a:t>Train the generated vectors using the </a:t>
            </a:r>
            <a:r>
              <a:rPr lang="en-US" b="1" dirty="0" err="1" smtClean="0"/>
              <a:t>testnb</a:t>
            </a:r>
            <a:r>
              <a:rPr lang="en-US" dirty="0" smtClean="0"/>
              <a:t> </a:t>
            </a:r>
            <a:r>
              <a:rPr lang="en-US" dirty="0"/>
              <a:t>utility. </a:t>
            </a:r>
          </a:p>
          <a:p>
            <a:pPr marL="0" indent="0">
              <a:spcBef>
                <a:spcPts val="600"/>
              </a:spcBef>
              <a:buNone/>
            </a:pPr>
            <a:r>
              <a:rPr lang="en-US" altLang="en-US" sz="1800" dirty="0" smtClean="0">
                <a:solidFill>
                  <a:schemeClr val="tx1"/>
                </a:solidFill>
                <a:latin typeface="Arial Unicode MS" panose="020B0604020202020204" pitchFamily="34" charset="-128"/>
              </a:rPr>
              <a:t>	</a:t>
            </a:r>
            <a:r>
              <a:rPr lang="en-US" altLang="en-US" sz="1800" dirty="0">
                <a:solidFill>
                  <a:schemeClr val="tx1"/>
                </a:solidFill>
                <a:latin typeface="Arial Unicode MS" panose="020B0604020202020204" pitchFamily="34" charset="-128"/>
              </a:rPr>
              <a:t>mahout </a:t>
            </a:r>
            <a:r>
              <a:rPr lang="en-US" altLang="en-US" sz="1800" dirty="0" err="1">
                <a:solidFill>
                  <a:schemeClr val="tx1"/>
                </a:solidFill>
                <a:latin typeface="Arial Unicode MS" panose="020B0604020202020204" pitchFamily="34" charset="-128"/>
              </a:rPr>
              <a:t>testnb</a:t>
            </a:r>
            <a:r>
              <a:rPr lang="en-US" altLang="en-US" sz="1800" dirty="0">
                <a:solidFill>
                  <a:schemeClr val="tx1"/>
                </a:solidFill>
                <a:latin typeface="Arial Unicode MS" panose="020B0604020202020204" pitchFamily="34" charset="-128"/>
              </a:rPr>
              <a:t> </a:t>
            </a:r>
            <a:endParaRPr lang="en-US" altLang="en-US" sz="1800" dirty="0">
              <a:solidFill>
                <a:schemeClr val="tx1"/>
              </a:solidFill>
              <a:latin typeface="Arial Unicode MS" panose="020B0604020202020204" pitchFamily="34" charset="-128"/>
            </a:endParaRPr>
          </a:p>
          <a:p>
            <a:pPr marL="0" indent="0">
              <a:spcBef>
                <a:spcPts val="600"/>
              </a:spcBef>
              <a:buNone/>
            </a:pPr>
            <a:r>
              <a:rPr lang="en-US" altLang="en-US" sz="1800" dirty="0">
                <a:solidFill>
                  <a:schemeClr val="tx1"/>
                </a:solidFill>
                <a:latin typeface="Arial Unicode MS" panose="020B0604020202020204" pitchFamily="34" charset="-128"/>
              </a:rPr>
              <a:t>	-</a:t>
            </a:r>
            <a:r>
              <a:rPr lang="en-US" altLang="en-US" sz="1800" dirty="0" err="1">
                <a:solidFill>
                  <a:schemeClr val="tx1"/>
                </a:solidFill>
                <a:latin typeface="Arial Unicode MS" panose="020B0604020202020204" pitchFamily="34" charset="-128"/>
              </a:rPr>
              <a:t>i</a:t>
            </a:r>
            <a:r>
              <a:rPr lang="en-US" altLang="en-US" sz="1800" dirty="0">
                <a:solidFill>
                  <a:schemeClr val="tx1"/>
                </a:solidFill>
                <a:latin typeface="Arial Unicode MS" panose="020B0604020202020204" pitchFamily="34" charset="-128"/>
              </a:rPr>
              <a:t> ${PATH_TO_TFIDF_TEST_VECTORS} </a:t>
            </a:r>
            <a:endParaRPr lang="en-US" altLang="en-US" sz="1800" dirty="0">
              <a:solidFill>
                <a:schemeClr val="tx1"/>
              </a:solidFill>
              <a:latin typeface="Arial Unicode MS" panose="020B0604020202020204" pitchFamily="34" charset="-128"/>
            </a:endParaRPr>
          </a:p>
          <a:p>
            <a:pPr marL="0" indent="0">
              <a:spcBef>
                <a:spcPts val="600"/>
              </a:spcBef>
              <a:buNone/>
            </a:pPr>
            <a:r>
              <a:rPr lang="en-US" altLang="en-US" sz="1800" dirty="0">
                <a:solidFill>
                  <a:schemeClr val="tx1"/>
                </a:solidFill>
                <a:latin typeface="Arial Unicode MS" panose="020B0604020202020204" pitchFamily="34" charset="-128"/>
              </a:rPr>
              <a:t>	-</a:t>
            </a:r>
            <a:r>
              <a:rPr lang="en-US" altLang="en-US" sz="1800" dirty="0">
                <a:solidFill>
                  <a:schemeClr val="tx1"/>
                </a:solidFill>
                <a:latin typeface="Arial Unicode MS" panose="020B0604020202020204" pitchFamily="34" charset="-128"/>
              </a:rPr>
              <a:t>m ${PATH_TO_MODEL}/model </a:t>
            </a:r>
            <a:endParaRPr lang="en-US" altLang="en-US" sz="1800" dirty="0">
              <a:solidFill>
                <a:schemeClr val="tx1"/>
              </a:solidFill>
              <a:latin typeface="Arial Unicode MS" panose="020B0604020202020204" pitchFamily="34" charset="-128"/>
            </a:endParaRPr>
          </a:p>
          <a:p>
            <a:pPr marL="0" indent="0">
              <a:spcBef>
                <a:spcPts val="600"/>
              </a:spcBef>
              <a:buNone/>
            </a:pPr>
            <a:r>
              <a:rPr lang="en-US" altLang="en-US" sz="1800" dirty="0">
                <a:solidFill>
                  <a:schemeClr val="tx1"/>
                </a:solidFill>
                <a:latin typeface="Arial Unicode MS" panose="020B0604020202020204" pitchFamily="34" charset="-128"/>
              </a:rPr>
              <a:t>	-</a:t>
            </a:r>
            <a:r>
              <a:rPr lang="en-US" altLang="en-US" sz="1800" dirty="0">
                <a:solidFill>
                  <a:schemeClr val="tx1"/>
                </a:solidFill>
                <a:latin typeface="Arial Unicode MS" panose="020B0604020202020204" pitchFamily="34" charset="-128"/>
              </a:rPr>
              <a:t>l ${PATH_TO_MODEL}/</a:t>
            </a:r>
            <a:r>
              <a:rPr lang="en-US" altLang="en-US" sz="1800" dirty="0" err="1">
                <a:solidFill>
                  <a:schemeClr val="tx1"/>
                </a:solidFill>
                <a:latin typeface="Arial Unicode MS" panose="020B0604020202020204" pitchFamily="34" charset="-128"/>
              </a:rPr>
              <a:t>labelindex</a:t>
            </a:r>
            <a:r>
              <a:rPr lang="en-US" altLang="en-US" sz="1800" dirty="0">
                <a:solidFill>
                  <a:schemeClr val="tx1"/>
                </a:solidFill>
                <a:latin typeface="Arial Unicode MS" panose="020B0604020202020204" pitchFamily="34" charset="-128"/>
              </a:rPr>
              <a:t> </a:t>
            </a:r>
            <a:endParaRPr lang="en-US" altLang="en-US" sz="1800" dirty="0">
              <a:solidFill>
                <a:schemeClr val="tx1"/>
              </a:solidFill>
              <a:latin typeface="Arial Unicode MS" panose="020B0604020202020204" pitchFamily="34" charset="-128"/>
            </a:endParaRPr>
          </a:p>
          <a:p>
            <a:pPr marL="0" indent="0">
              <a:spcBef>
                <a:spcPts val="600"/>
              </a:spcBef>
              <a:buNone/>
            </a:pPr>
            <a:r>
              <a:rPr lang="en-US" altLang="en-US" sz="1800" dirty="0">
                <a:solidFill>
                  <a:schemeClr val="tx1"/>
                </a:solidFill>
                <a:latin typeface="Arial Unicode MS" panose="020B0604020202020204" pitchFamily="34" charset="-128"/>
              </a:rPr>
              <a:t>	</a:t>
            </a:r>
            <a:r>
              <a:rPr lang="en-US" altLang="en-US" sz="1800" dirty="0">
                <a:solidFill>
                  <a:schemeClr val="tx1"/>
                </a:solidFill>
                <a:latin typeface="Arial Unicode MS" panose="020B0604020202020204" pitchFamily="34" charset="-128"/>
              </a:rPr>
              <a:t>-</a:t>
            </a:r>
            <a:r>
              <a:rPr lang="en-US" altLang="en-US" sz="1800" dirty="0">
                <a:solidFill>
                  <a:schemeClr val="tx1"/>
                </a:solidFill>
                <a:latin typeface="Arial Unicode MS" panose="020B0604020202020204" pitchFamily="34" charset="-128"/>
              </a:rPr>
              <a:t>o ${PATH_TO_OUTPUT} </a:t>
            </a:r>
          </a:p>
          <a:p>
            <a:pPr marL="0" indent="0">
              <a:buNone/>
            </a:pPr>
            <a:endParaRPr lang="en-US" dirty="0"/>
          </a:p>
        </p:txBody>
      </p:sp>
    </p:spTree>
    <p:extLst>
      <p:ext uri="{BB962C8B-B14F-4D97-AF65-F5344CB8AC3E}">
        <p14:creationId xmlns:p14="http://schemas.microsoft.com/office/powerpoint/2010/main" val="4152685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187F3-6B4A-40F1-BCC1-2E7D4A05E81D}"/>
              </a:ext>
            </a:extLst>
          </p:cNvPr>
          <p:cNvSpPr>
            <a:spLocks noGrp="1"/>
          </p:cNvSpPr>
          <p:nvPr>
            <p:ph type="title"/>
          </p:nvPr>
        </p:nvSpPr>
        <p:spPr/>
        <p:txBody>
          <a:bodyPr/>
          <a:lstStyle/>
          <a:p>
            <a:r>
              <a:rPr lang="en-US" cap="none" dirty="0" smtClean="0"/>
              <a:t>Thank You..</a:t>
            </a:r>
            <a:endParaRPr lang="en-US" cap="none" dirty="0"/>
          </a:p>
        </p:txBody>
      </p:sp>
    </p:spTree>
    <p:extLst>
      <p:ext uri="{BB962C8B-B14F-4D97-AF65-F5344CB8AC3E}">
        <p14:creationId xmlns:p14="http://schemas.microsoft.com/office/powerpoint/2010/main" val="329477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US" dirty="0" smtClean="0"/>
              <a:t>Mahout Clustering</a:t>
            </a:r>
            <a:endParaRPr lang="en-US"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dirty="0"/>
              <a:t>Clustering is used to form groups or clusters of similar data based on common characteristics</a:t>
            </a:r>
            <a:r>
              <a:rPr lang="en-US" dirty="0" smtClean="0"/>
              <a:t>.</a:t>
            </a:r>
          </a:p>
          <a:p>
            <a:r>
              <a:rPr lang="en-US" dirty="0"/>
              <a:t>Clustering is a form of unsupervised learning</a:t>
            </a:r>
            <a:r>
              <a:rPr lang="en-US" dirty="0" smtClean="0"/>
              <a:t>.</a:t>
            </a:r>
          </a:p>
          <a:p>
            <a:r>
              <a:rPr lang="en-US" dirty="0"/>
              <a:t>Search engines such as Google and Yahoo! use clustering techniques to group data with similar characteristics</a:t>
            </a:r>
            <a:r>
              <a:rPr lang="en-US" dirty="0" smtClean="0"/>
              <a:t>.</a:t>
            </a:r>
          </a:p>
          <a:p>
            <a:r>
              <a:rPr lang="en-US" dirty="0"/>
              <a:t>Newsgroups use clustering techniques to group various articles based on related topics</a:t>
            </a:r>
            <a:r>
              <a:rPr lang="en-US" dirty="0" smtClean="0"/>
              <a:t>.</a:t>
            </a:r>
          </a:p>
          <a:p>
            <a:r>
              <a:rPr lang="en-US" dirty="0"/>
              <a:t>The clustering engine goes through the input data completely and based on the characteristics of the data, it will decide under which cluster it should be grouped</a:t>
            </a:r>
            <a:r>
              <a:rPr lang="en-US" dirty="0" smtClean="0"/>
              <a:t>.</a:t>
            </a:r>
          </a:p>
          <a:p>
            <a:r>
              <a:rPr lang="en-US" dirty="0" smtClean="0"/>
              <a:t>Mahout includes </a:t>
            </a:r>
            <a:r>
              <a:rPr lang="en-US" dirty="0"/>
              <a:t>several MapReduce enabled clustering implementations such as k-means, fuzzy k-means, Canopy, </a:t>
            </a:r>
            <a:r>
              <a:rPr lang="en-US" dirty="0" err="1"/>
              <a:t>Dirichlet</a:t>
            </a:r>
            <a:r>
              <a:rPr lang="en-US" dirty="0" smtClean="0"/>
              <a:t>, Mean-Shift etc.</a:t>
            </a:r>
            <a:endParaRPr lang="en-US" dirty="0"/>
          </a:p>
        </p:txBody>
      </p:sp>
    </p:spTree>
    <p:extLst>
      <p:ext uri="{BB962C8B-B14F-4D97-AF65-F5344CB8AC3E}">
        <p14:creationId xmlns:p14="http://schemas.microsoft.com/office/powerpoint/2010/main" val="26845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Applications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dirty="0" smtClean="0"/>
              <a:t>Broadly </a:t>
            </a:r>
            <a:r>
              <a:rPr lang="en-US" dirty="0"/>
              <a:t>used in many applications such as market research, pattern recognition, data analysis</a:t>
            </a:r>
            <a:r>
              <a:rPr lang="en-US" dirty="0" smtClean="0"/>
              <a:t>, </a:t>
            </a:r>
            <a:r>
              <a:rPr lang="en-US" dirty="0"/>
              <a:t>image </a:t>
            </a:r>
            <a:r>
              <a:rPr lang="en-US" dirty="0" smtClean="0"/>
              <a:t>processing etc.</a:t>
            </a:r>
          </a:p>
          <a:p>
            <a:r>
              <a:rPr lang="en-US" dirty="0"/>
              <a:t>Clustering can help marketers discover distinct groups in their customer basis and can characterize their customer groups based on purchasing </a:t>
            </a:r>
            <a:r>
              <a:rPr lang="en-US" dirty="0" smtClean="0"/>
              <a:t>patterns.</a:t>
            </a:r>
          </a:p>
          <a:p>
            <a:r>
              <a:rPr lang="en-US" dirty="0" smtClean="0"/>
              <a:t>In bio field, </a:t>
            </a:r>
            <a:r>
              <a:rPr lang="en-US" dirty="0"/>
              <a:t>it can be used to derive plant and animal taxonomies, categorize genes with similar </a:t>
            </a:r>
            <a:r>
              <a:rPr lang="en-US" dirty="0" smtClean="0"/>
              <a:t>functionality etc.</a:t>
            </a:r>
          </a:p>
          <a:p>
            <a:r>
              <a:rPr lang="en-US" dirty="0" smtClean="0"/>
              <a:t>Helps </a:t>
            </a:r>
            <a:r>
              <a:rPr lang="en-US" dirty="0"/>
              <a:t>in </a:t>
            </a:r>
            <a:r>
              <a:rPr lang="en-US" dirty="0" smtClean="0"/>
              <a:t>identifying areas </a:t>
            </a:r>
            <a:r>
              <a:rPr lang="en-US" dirty="0"/>
              <a:t>of similar land use in an earth observation database</a:t>
            </a:r>
            <a:r>
              <a:rPr lang="en-US" dirty="0" smtClean="0"/>
              <a:t>.</a:t>
            </a:r>
          </a:p>
          <a:p>
            <a:r>
              <a:rPr lang="en-US" dirty="0" smtClean="0"/>
              <a:t>Helps </a:t>
            </a:r>
            <a:r>
              <a:rPr lang="en-US" dirty="0"/>
              <a:t>in classifying documents on the web for information discovery</a:t>
            </a:r>
            <a:r>
              <a:rPr lang="en-US" dirty="0" smtClean="0"/>
              <a:t>.</a:t>
            </a:r>
          </a:p>
          <a:p>
            <a:r>
              <a:rPr lang="en-US" dirty="0" smtClean="0"/>
              <a:t>Clustering is used </a:t>
            </a:r>
            <a:r>
              <a:rPr lang="en-US" dirty="0"/>
              <a:t>in outlier detection applications such as detection of credit card fraud.</a:t>
            </a:r>
          </a:p>
        </p:txBody>
      </p:sp>
    </p:spTree>
    <p:extLst>
      <p:ext uri="{BB962C8B-B14F-4D97-AF65-F5344CB8AC3E}">
        <p14:creationId xmlns:p14="http://schemas.microsoft.com/office/powerpoint/2010/main" val="344610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Mahout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84671"/>
            <a:ext cx="10484778" cy="5275725"/>
          </a:xfrm>
        </p:spPr>
        <p:txBody>
          <a:bodyPr/>
          <a:lstStyle/>
          <a:p>
            <a:pPr marL="0" indent="0">
              <a:buNone/>
            </a:pPr>
            <a:r>
              <a:rPr lang="en-US" dirty="0" smtClean="0"/>
              <a:t>The </a:t>
            </a:r>
            <a:r>
              <a:rPr lang="en-US" dirty="0"/>
              <a:t>steps </a:t>
            </a:r>
            <a:r>
              <a:rPr lang="en-US" dirty="0" smtClean="0"/>
              <a:t>required to cluster a given set of data using Mahout </a:t>
            </a:r>
            <a:r>
              <a:rPr lang="en-US" dirty="0"/>
              <a:t>are as follows</a:t>
            </a:r>
            <a:r>
              <a:rPr lang="en-US" dirty="0" smtClean="0"/>
              <a:t>:</a:t>
            </a:r>
          </a:p>
          <a:p>
            <a:pPr marL="0" indent="0">
              <a:buNone/>
            </a:pPr>
            <a:r>
              <a:rPr lang="en-US" dirty="0" smtClean="0"/>
              <a:t>Step 1:</a:t>
            </a:r>
          </a:p>
          <a:p>
            <a:r>
              <a:rPr lang="en-US" b="1" dirty="0" smtClean="0"/>
              <a:t>Algorithm:</a:t>
            </a:r>
            <a:r>
              <a:rPr lang="en-US" dirty="0" smtClean="0"/>
              <a:t> You </a:t>
            </a:r>
            <a:r>
              <a:rPr lang="en-US" dirty="0"/>
              <a:t>need to select a suitable clustering algorithm to group the elements of a cluster</a:t>
            </a:r>
            <a:r>
              <a:rPr lang="en-US" dirty="0" smtClean="0"/>
              <a:t>.</a:t>
            </a:r>
          </a:p>
          <a:p>
            <a:pPr marL="0" indent="0">
              <a:buNone/>
            </a:pPr>
            <a:r>
              <a:rPr lang="en-US" dirty="0"/>
              <a:t>Step </a:t>
            </a:r>
            <a:r>
              <a:rPr lang="en-US" dirty="0" smtClean="0"/>
              <a:t>2:</a:t>
            </a:r>
            <a:endParaRPr lang="en-US" dirty="0"/>
          </a:p>
          <a:p>
            <a:r>
              <a:rPr lang="en-IN" b="1" dirty="0" smtClean="0"/>
              <a:t>Similarity </a:t>
            </a:r>
            <a:r>
              <a:rPr lang="en-IN" b="1" dirty="0"/>
              <a:t>and </a:t>
            </a:r>
            <a:r>
              <a:rPr lang="en-IN" b="1" dirty="0" smtClean="0"/>
              <a:t>Dissimilarity: </a:t>
            </a:r>
            <a:r>
              <a:rPr lang="en-US" dirty="0" smtClean="0"/>
              <a:t>You </a:t>
            </a:r>
            <a:r>
              <a:rPr lang="en-US" dirty="0"/>
              <a:t>need to have a rule in place to verify the similarity between the newly encountered elements and the elements in the groups</a:t>
            </a:r>
            <a:r>
              <a:rPr lang="en-US" dirty="0" smtClean="0"/>
              <a:t>.</a:t>
            </a:r>
          </a:p>
          <a:p>
            <a:pPr marL="0" indent="0">
              <a:buNone/>
            </a:pPr>
            <a:r>
              <a:rPr lang="en-US" dirty="0"/>
              <a:t>Step </a:t>
            </a:r>
            <a:r>
              <a:rPr lang="en-US" dirty="0" smtClean="0"/>
              <a:t>3:</a:t>
            </a:r>
            <a:endParaRPr lang="en-US" dirty="0"/>
          </a:p>
          <a:p>
            <a:r>
              <a:rPr lang="en-IN" b="1" dirty="0" smtClean="0"/>
              <a:t>Stopping Condition: </a:t>
            </a:r>
            <a:r>
              <a:rPr lang="en-US" dirty="0" smtClean="0"/>
              <a:t>A </a:t>
            </a:r>
            <a:r>
              <a:rPr lang="en-US" dirty="0"/>
              <a:t>stopping condition is required to define the point where no clustering is required.</a:t>
            </a:r>
          </a:p>
        </p:txBody>
      </p:sp>
    </p:spTree>
    <p:extLst>
      <p:ext uri="{BB962C8B-B14F-4D97-AF65-F5344CB8AC3E}">
        <p14:creationId xmlns:p14="http://schemas.microsoft.com/office/powerpoint/2010/main" val="290649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84671"/>
            <a:ext cx="10484778" cy="5275725"/>
          </a:xfrm>
        </p:spPr>
        <p:txBody>
          <a:bodyPr/>
          <a:lstStyle/>
          <a:p>
            <a:pPr marL="0" indent="0">
              <a:buNone/>
            </a:pPr>
            <a:r>
              <a:rPr lang="en-US" dirty="0"/>
              <a:t>To cluster the given data you need to </a:t>
            </a:r>
            <a:r>
              <a:rPr lang="en-US" dirty="0" smtClean="0"/>
              <a:t>:</a:t>
            </a:r>
          </a:p>
          <a:p>
            <a:r>
              <a:rPr lang="en-IN" dirty="0" smtClean="0"/>
              <a:t>Start </a:t>
            </a:r>
            <a:r>
              <a:rPr lang="en-IN" dirty="0"/>
              <a:t>the Hadoop server. </a:t>
            </a:r>
            <a:endParaRPr lang="en-IN" dirty="0" smtClean="0"/>
          </a:p>
          <a:p>
            <a:r>
              <a:rPr lang="en-US" dirty="0"/>
              <a:t>Create required directories for storing files in Hadoop File System</a:t>
            </a:r>
            <a:r>
              <a:rPr lang="en-US" dirty="0" smtClean="0"/>
              <a:t>.</a:t>
            </a:r>
          </a:p>
          <a:p>
            <a:r>
              <a:rPr lang="en-US" dirty="0"/>
              <a:t>Create directories for input file, sequence file, and clustered output in case of </a:t>
            </a:r>
            <a:r>
              <a:rPr lang="en-US" dirty="0" smtClean="0"/>
              <a:t>canopy.</a:t>
            </a:r>
          </a:p>
          <a:p>
            <a:r>
              <a:rPr lang="en-US" dirty="0"/>
              <a:t>Copy the input file to the Hadoop File system from </a:t>
            </a:r>
            <a:r>
              <a:rPr lang="en-US" dirty="0" smtClean="0"/>
              <a:t>normal </a:t>
            </a:r>
            <a:r>
              <a:rPr lang="en-US" dirty="0"/>
              <a:t>file system</a:t>
            </a:r>
            <a:r>
              <a:rPr lang="en-US" dirty="0" smtClean="0"/>
              <a:t>.</a:t>
            </a:r>
          </a:p>
          <a:p>
            <a:r>
              <a:rPr lang="en-US" dirty="0"/>
              <a:t>Prepare the sequence file from the input data</a:t>
            </a:r>
            <a:r>
              <a:rPr lang="en-US" dirty="0" smtClean="0"/>
              <a:t>.</a:t>
            </a:r>
          </a:p>
          <a:p>
            <a:r>
              <a:rPr lang="en-US" dirty="0"/>
              <a:t>Run any of the available clustering algorithms</a:t>
            </a:r>
            <a:r>
              <a:rPr lang="en-US" dirty="0" smtClean="0"/>
              <a:t>.</a:t>
            </a:r>
          </a:p>
          <a:p>
            <a:r>
              <a:rPr lang="en-IN" dirty="0"/>
              <a:t>Get the clustered data.</a:t>
            </a:r>
            <a:endParaRPr lang="en-US" dirty="0"/>
          </a:p>
          <a:p>
            <a:endParaRPr lang="en-US" dirty="0"/>
          </a:p>
        </p:txBody>
      </p:sp>
    </p:spTree>
    <p:extLst>
      <p:ext uri="{BB962C8B-B14F-4D97-AF65-F5344CB8AC3E}">
        <p14:creationId xmlns:p14="http://schemas.microsoft.com/office/powerpoint/2010/main" val="181095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pPr marL="0" indent="0">
              <a:buNone/>
            </a:pPr>
            <a:r>
              <a:rPr lang="en-IN" b="1" dirty="0" smtClean="0"/>
              <a:t>Step 1 - </a:t>
            </a:r>
            <a:r>
              <a:rPr lang="en-IN" dirty="0"/>
              <a:t>Starting Hadoop</a:t>
            </a:r>
          </a:p>
          <a:p>
            <a:pPr marL="0" indent="0">
              <a:buNone/>
            </a:pPr>
            <a:r>
              <a:rPr lang="en-US" dirty="0"/>
              <a:t>Mahout works with Hadoop, hence make sure that the Hadoop server is up and running. </a:t>
            </a:r>
            <a:endParaRPr lang="en-US" dirty="0" smtClean="0"/>
          </a:p>
          <a:p>
            <a:pPr marL="0" indent="0">
              <a:buNone/>
            </a:pPr>
            <a:r>
              <a:rPr lang="en-US" altLang="en-US" dirty="0">
                <a:solidFill>
                  <a:schemeClr val="tx1"/>
                </a:solidFill>
                <a:latin typeface="Arial Unicode MS" panose="020B0604020202020204" pitchFamily="34" charset="-128"/>
              </a:rPr>
              <a:t>$ cd HADOOP_HOME/bin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 </a:t>
            </a:r>
            <a:r>
              <a:rPr lang="en-US" altLang="en-US" dirty="0">
                <a:solidFill>
                  <a:schemeClr val="tx1"/>
                </a:solidFill>
                <a:latin typeface="Arial Unicode MS" panose="020B0604020202020204" pitchFamily="34" charset="-128"/>
              </a:rPr>
              <a:t>start-all.sh</a:t>
            </a:r>
            <a:r>
              <a:rPr lang="en-US" altLang="en-US" dirty="0">
                <a:solidFill>
                  <a:schemeClr val="tx1"/>
                </a:solidFill>
              </a:rPr>
              <a:t> </a:t>
            </a:r>
            <a:endParaRPr lang="en-US" altLang="en-US" dirty="0" smtClean="0">
              <a:solidFill>
                <a:schemeClr val="tx1"/>
              </a:solidFill>
            </a:endParaRPr>
          </a:p>
          <a:p>
            <a:pPr marL="0" indent="0">
              <a:buNone/>
            </a:pPr>
            <a:r>
              <a:rPr lang="en-IN" b="1" dirty="0"/>
              <a:t>Step </a:t>
            </a:r>
            <a:r>
              <a:rPr lang="en-IN" b="1" dirty="0" smtClean="0"/>
              <a:t>2 </a:t>
            </a:r>
            <a:r>
              <a:rPr lang="en-IN" b="1" dirty="0"/>
              <a:t>- </a:t>
            </a:r>
            <a:r>
              <a:rPr lang="en-IN" dirty="0"/>
              <a:t>Preparing Input File Directories</a:t>
            </a:r>
          </a:p>
          <a:p>
            <a:pPr marL="0" indent="0">
              <a:buNone/>
            </a:pPr>
            <a:r>
              <a:rPr lang="en-US" dirty="0"/>
              <a:t>Create directories in the Hadoop file system to store the input file, sequence files, and clustered </a:t>
            </a:r>
            <a:r>
              <a:rPr lang="en-US" dirty="0" smtClean="0"/>
              <a:t>data (check it in </a:t>
            </a:r>
            <a:r>
              <a:rPr lang="en-IN" b="1" dirty="0" smtClean="0"/>
              <a:t>http</a:t>
            </a:r>
            <a:r>
              <a:rPr lang="en-IN" b="1" dirty="0"/>
              <a:t>://localhost:50070</a:t>
            </a:r>
            <a:r>
              <a:rPr lang="en-IN" b="1" dirty="0" smtClean="0"/>
              <a:t>/)</a:t>
            </a:r>
            <a:endParaRPr lang="en-IN" dirty="0"/>
          </a:p>
          <a:p>
            <a:pPr marL="0" indent="0">
              <a:buNone/>
            </a:pP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hadoop</a:t>
            </a:r>
            <a:r>
              <a:rPr lang="en-US" altLang="en-US" dirty="0">
                <a:solidFill>
                  <a:schemeClr val="tx1"/>
                </a:solidFill>
                <a:latin typeface="Arial Unicode MS" panose="020B0604020202020204" pitchFamily="34" charset="-128"/>
              </a:rPr>
              <a:t> fs -p </a:t>
            </a:r>
            <a:r>
              <a:rPr lang="en-US" altLang="en-US" dirty="0" err="1">
                <a:solidFill>
                  <a:schemeClr val="tx1"/>
                </a:solidFill>
                <a:latin typeface="Arial Unicode MS" panose="020B0604020202020204" pitchFamily="34" charset="-128"/>
              </a:rPr>
              <a:t>mkdir</a:t>
            </a: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mahout_data</a:t>
            </a:r>
            <a:r>
              <a:rPr lang="en-US" altLang="en-US" dirty="0">
                <a:solidFill>
                  <a:schemeClr val="tx1"/>
                </a:solidFill>
                <a:latin typeface="Arial Unicode MS" panose="020B0604020202020204" pitchFamily="34" charset="-128"/>
              </a:rPr>
              <a:t>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hadoop</a:t>
            </a:r>
            <a:r>
              <a:rPr lang="en-US" altLang="en-US" dirty="0">
                <a:solidFill>
                  <a:schemeClr val="tx1"/>
                </a:solidFill>
                <a:latin typeface="Arial Unicode MS" panose="020B0604020202020204" pitchFamily="34" charset="-128"/>
              </a:rPr>
              <a:t> fs -p </a:t>
            </a:r>
            <a:r>
              <a:rPr lang="en-US" altLang="en-US" dirty="0" err="1">
                <a:solidFill>
                  <a:schemeClr val="tx1"/>
                </a:solidFill>
                <a:latin typeface="Arial Unicode MS" panose="020B0604020202020204" pitchFamily="34" charset="-128"/>
              </a:rPr>
              <a:t>mkdir</a:t>
            </a: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clustered_data</a:t>
            </a:r>
            <a:r>
              <a:rPr lang="en-US" altLang="en-US" dirty="0">
                <a:solidFill>
                  <a:schemeClr val="tx1"/>
                </a:solidFill>
                <a:latin typeface="Arial Unicode MS" panose="020B0604020202020204" pitchFamily="34" charset="-128"/>
              </a:rPr>
              <a:t>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hadoop</a:t>
            </a:r>
            <a:r>
              <a:rPr lang="en-US" altLang="en-US" dirty="0">
                <a:solidFill>
                  <a:schemeClr val="tx1"/>
                </a:solidFill>
                <a:latin typeface="Arial Unicode MS" panose="020B0604020202020204" pitchFamily="34" charset="-128"/>
              </a:rPr>
              <a:t> fs -p </a:t>
            </a:r>
            <a:r>
              <a:rPr lang="en-US" altLang="en-US" dirty="0" err="1">
                <a:solidFill>
                  <a:schemeClr val="tx1"/>
                </a:solidFill>
                <a:latin typeface="Arial Unicode MS" panose="020B0604020202020204" pitchFamily="34" charset="-128"/>
              </a:rPr>
              <a:t>mkdir</a:t>
            </a: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mahout_seq</a:t>
            </a:r>
            <a:r>
              <a:rPr lang="en-US" altLang="en-US" dirty="0">
                <a:solidFill>
                  <a:schemeClr val="tx1"/>
                </a:solidFill>
                <a:latin typeface="Arial Unicode MS" panose="020B0604020202020204" pitchFamily="34" charset="-128"/>
              </a:rPr>
              <a:t> </a:t>
            </a:r>
          </a:p>
          <a:p>
            <a:pPr marL="0" indent="0">
              <a:buNone/>
            </a:pPr>
            <a:endParaRPr lang="en-US" altLang="en-US" sz="4800" dirty="0">
              <a:solidFill>
                <a:schemeClr val="tx1"/>
              </a:solidFill>
              <a:latin typeface="Arial" panose="020B0604020202020204" pitchFamily="34" charset="0"/>
            </a:endParaRPr>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1802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pPr marL="0" indent="0">
              <a:buNone/>
            </a:pPr>
            <a:r>
              <a:rPr lang="en-IN" b="1" dirty="0" smtClean="0"/>
              <a:t>Step 3 – </a:t>
            </a:r>
            <a:r>
              <a:rPr lang="en-IN" dirty="0" smtClean="0"/>
              <a:t>Copying input files to HDFS</a:t>
            </a:r>
          </a:p>
          <a:p>
            <a:pPr marL="0" indent="0">
              <a:buNone/>
            </a:pPr>
            <a:r>
              <a:rPr lang="en-US" dirty="0" smtClean="0"/>
              <a:t>Copy </a:t>
            </a:r>
            <a:r>
              <a:rPr lang="en-US" dirty="0"/>
              <a:t>the input data file from the Linux file system to </a:t>
            </a:r>
            <a:r>
              <a:rPr lang="en-US" dirty="0" err="1"/>
              <a:t>mahout_data</a:t>
            </a:r>
            <a:r>
              <a:rPr lang="en-US" dirty="0"/>
              <a:t> directory in the Hadoop File System as shown below.</a:t>
            </a:r>
            <a:endParaRPr lang="en-IN" dirty="0" smtClean="0"/>
          </a:p>
          <a:p>
            <a:pPr marL="0" indent="0">
              <a:buNone/>
            </a:pPr>
            <a:r>
              <a:rPr lang="en-US" dirty="0"/>
              <a:t>Assume your input file is </a:t>
            </a:r>
            <a:r>
              <a:rPr lang="en-US" b="1" dirty="0"/>
              <a:t>mydata.txt</a:t>
            </a:r>
            <a:r>
              <a:rPr lang="en-US" dirty="0"/>
              <a:t> and it is in the </a:t>
            </a:r>
            <a:r>
              <a:rPr lang="en-US" b="1" dirty="0"/>
              <a:t>/home/Hadoop/data/</a:t>
            </a:r>
            <a:r>
              <a:rPr lang="en-US" dirty="0"/>
              <a:t> </a:t>
            </a:r>
            <a:r>
              <a:rPr lang="en-US" dirty="0" smtClean="0"/>
              <a:t>directory.</a:t>
            </a:r>
          </a:p>
          <a:p>
            <a:pPr marL="0" indent="0">
              <a:buNone/>
            </a:pP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hadoop</a:t>
            </a:r>
            <a:r>
              <a:rPr lang="en-US" altLang="en-US" dirty="0">
                <a:solidFill>
                  <a:schemeClr val="tx1"/>
                </a:solidFill>
                <a:latin typeface="Arial Unicode MS" panose="020B0604020202020204" pitchFamily="34" charset="-128"/>
              </a:rPr>
              <a:t> fs -put /home/Hadoop/data/mydata.txt /</a:t>
            </a:r>
            <a:r>
              <a:rPr lang="en-US" altLang="en-US" dirty="0" err="1">
                <a:solidFill>
                  <a:schemeClr val="tx1"/>
                </a:solidFill>
                <a:latin typeface="Arial Unicode MS" panose="020B0604020202020204" pitchFamily="34" charset="-128"/>
              </a:rPr>
              <a:t>mahout_data</a:t>
            </a:r>
            <a:r>
              <a:rPr lang="en-US" altLang="en-US" dirty="0">
                <a:solidFill>
                  <a:schemeClr val="tx1"/>
                </a:solidFill>
                <a:latin typeface="Arial Unicode MS" panose="020B0604020202020204" pitchFamily="34" charset="-128"/>
              </a:rPr>
              <a:t>/</a:t>
            </a:r>
            <a:r>
              <a:rPr lang="en-US" altLang="en-US" sz="1800" dirty="0">
                <a:solidFill>
                  <a:schemeClr val="tx1"/>
                </a:solidFill>
              </a:rPr>
              <a:t> </a:t>
            </a:r>
            <a:endParaRPr lang="en-US" altLang="en-US" sz="4800" dirty="0">
              <a:solidFill>
                <a:schemeClr val="tx1"/>
              </a:solidFill>
              <a:latin typeface="Arial" panose="020B0604020202020204" pitchFamily="34" charset="0"/>
            </a:endParaRPr>
          </a:p>
          <a:p>
            <a:pPr marL="0" indent="0">
              <a:buNone/>
            </a:pPr>
            <a:r>
              <a:rPr lang="en-IN" b="1" dirty="0"/>
              <a:t>Step </a:t>
            </a:r>
            <a:r>
              <a:rPr lang="en-IN" b="1" dirty="0" smtClean="0"/>
              <a:t>4 </a:t>
            </a:r>
            <a:r>
              <a:rPr lang="en-IN" b="1" dirty="0"/>
              <a:t>– </a:t>
            </a:r>
            <a:r>
              <a:rPr lang="en-IN" dirty="0" smtClean="0"/>
              <a:t>Preparing the sequence file</a:t>
            </a:r>
            <a:endParaRPr lang="en-IN" dirty="0"/>
          </a:p>
          <a:p>
            <a:pPr marL="0" indent="0">
              <a:buNone/>
            </a:pPr>
            <a:r>
              <a:rPr lang="en-US" dirty="0"/>
              <a:t>Mahout provides you a utility to convert the given input file in to a sequence file format</a:t>
            </a:r>
            <a:r>
              <a:rPr lang="en-US" dirty="0" smtClean="0"/>
              <a:t>.</a:t>
            </a:r>
          </a:p>
          <a:p>
            <a:pPr marL="0" indent="0">
              <a:buNone/>
            </a:pPr>
            <a:r>
              <a:rPr lang="en-US" dirty="0"/>
              <a:t>This utility requires two parameters.</a:t>
            </a:r>
          </a:p>
          <a:p>
            <a:pPr lvl="1"/>
            <a:r>
              <a:rPr lang="en-US" dirty="0"/>
              <a:t>The input file directory where the original data resides.</a:t>
            </a:r>
          </a:p>
          <a:p>
            <a:pPr lvl="1"/>
            <a:r>
              <a:rPr lang="en-US" dirty="0"/>
              <a:t>The output file directory where the clustered data is to be stored.</a:t>
            </a:r>
          </a:p>
          <a:p>
            <a:pPr marL="0" indent="0">
              <a:buNone/>
            </a:pP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315955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pPr marL="0" indent="0">
              <a:buNone/>
            </a:pPr>
            <a:r>
              <a:rPr lang="en-US" dirty="0"/>
              <a:t>Generate the sequence file using the utility </a:t>
            </a:r>
            <a:r>
              <a:rPr lang="en-US" dirty="0" smtClean="0"/>
              <a:t>as follows:</a:t>
            </a:r>
          </a:p>
          <a:p>
            <a:pPr marL="0" indent="0">
              <a:buNone/>
            </a:pPr>
            <a:r>
              <a:rPr lang="en-US" altLang="en-US" dirty="0">
                <a:solidFill>
                  <a:schemeClr val="tx1"/>
                </a:solidFill>
                <a:latin typeface="Arial Unicode MS" panose="020B0604020202020204" pitchFamily="34" charset="-128"/>
              </a:rPr>
              <a:t>mahout </a:t>
            </a:r>
            <a:r>
              <a:rPr lang="en-US" altLang="en-US" dirty="0" err="1">
                <a:solidFill>
                  <a:schemeClr val="tx1"/>
                </a:solidFill>
                <a:latin typeface="Arial Unicode MS" panose="020B0604020202020204" pitchFamily="34" charset="-128"/>
              </a:rPr>
              <a:t>seqdirectory</a:t>
            </a: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i</a:t>
            </a:r>
            <a:r>
              <a:rPr lang="en-US" altLang="en-US" dirty="0">
                <a:solidFill>
                  <a:schemeClr val="tx1"/>
                </a:solidFill>
                <a:latin typeface="Arial Unicode MS" panose="020B0604020202020204" pitchFamily="34" charset="-128"/>
              </a:rPr>
              <a:t> &lt;input file path&gt; -o &lt;output directory&gt;</a:t>
            </a:r>
            <a:r>
              <a:rPr lang="en-US" altLang="en-US" sz="1800" dirty="0">
                <a:solidFill>
                  <a:schemeClr val="tx1"/>
                </a:solidFill>
              </a:rPr>
              <a:t> </a:t>
            </a:r>
            <a:endParaRPr lang="en-US" altLang="en-US" sz="4800" dirty="0">
              <a:solidFill>
                <a:schemeClr val="tx1"/>
              </a:solidFill>
              <a:latin typeface="Arial" panose="020B0604020202020204" pitchFamily="34" charset="0"/>
            </a:endParaRPr>
          </a:p>
          <a:p>
            <a:pPr marL="0" indent="0">
              <a:buNone/>
            </a:pPr>
            <a:r>
              <a:rPr lang="en-US" altLang="en-US" dirty="0" smtClean="0">
                <a:solidFill>
                  <a:srgbClr val="C00000"/>
                </a:solidFill>
                <a:latin typeface="Arial Unicode MS" panose="020B0604020202020204" pitchFamily="34" charset="-128"/>
              </a:rPr>
              <a:t>Example</a:t>
            </a:r>
          </a:p>
          <a:p>
            <a:pPr marL="0" indent="0">
              <a:buNone/>
            </a:pPr>
            <a:r>
              <a:rPr lang="en-US" altLang="en-US" dirty="0" smtClean="0">
                <a:latin typeface="Arial Unicode MS" panose="020B0604020202020204" pitchFamily="34" charset="-128"/>
              </a:rPr>
              <a:t>mahout </a:t>
            </a:r>
            <a:r>
              <a:rPr lang="en-US" altLang="en-US" dirty="0" err="1">
                <a:latin typeface="Arial Unicode MS" panose="020B0604020202020204" pitchFamily="34" charset="-128"/>
              </a:rPr>
              <a:t>seqdirectory</a:t>
            </a:r>
            <a:r>
              <a:rPr lang="en-US" altLang="en-US" dirty="0">
                <a:latin typeface="Arial Unicode MS" panose="020B0604020202020204" pitchFamily="34" charset="-128"/>
              </a:rPr>
              <a:t> </a:t>
            </a:r>
            <a:endParaRPr lang="en-US" altLang="en-US" dirty="0" smtClean="0">
              <a:latin typeface="Arial Unicode MS" panose="020B0604020202020204" pitchFamily="34" charset="-128"/>
            </a:endParaRPr>
          </a:p>
          <a:p>
            <a:pPr marL="0" indent="0">
              <a:buNone/>
            </a:pPr>
            <a:r>
              <a:rPr lang="en-US" altLang="en-US" dirty="0" smtClean="0">
                <a:latin typeface="Arial Unicode MS" panose="020B0604020202020204" pitchFamily="34" charset="-128"/>
              </a:rPr>
              <a:t>-</a:t>
            </a:r>
            <a:r>
              <a:rPr lang="en-US" altLang="en-US" dirty="0" err="1">
                <a:latin typeface="Arial Unicode MS" panose="020B0604020202020204" pitchFamily="34" charset="-128"/>
              </a:rPr>
              <a:t>i</a:t>
            </a:r>
            <a:r>
              <a:rPr lang="en-US" altLang="en-US" dirty="0">
                <a:latin typeface="Arial Unicode MS" panose="020B0604020202020204" pitchFamily="34" charset="-128"/>
              </a:rPr>
              <a:t> </a:t>
            </a:r>
            <a:r>
              <a:rPr lang="en-US" altLang="en-US" dirty="0" smtClean="0">
                <a:latin typeface="Arial Unicode MS" panose="020B0604020202020204" pitchFamily="34" charset="-128"/>
              </a:rPr>
              <a:t> hdfs</a:t>
            </a:r>
            <a:r>
              <a:rPr lang="en-US" altLang="en-US" dirty="0">
                <a:latin typeface="Arial Unicode MS" panose="020B0604020202020204" pitchFamily="34" charset="-128"/>
              </a:rPr>
              <a:t>://localhost:9000/mahout_seq/ </a:t>
            </a:r>
            <a:endParaRPr lang="en-US" altLang="en-US" dirty="0" smtClean="0">
              <a:latin typeface="Arial Unicode MS" panose="020B0604020202020204" pitchFamily="34" charset="-128"/>
            </a:endParaRPr>
          </a:p>
          <a:p>
            <a:pPr marL="0" indent="0">
              <a:buNone/>
            </a:pPr>
            <a:r>
              <a:rPr lang="en-US" altLang="en-US" dirty="0" smtClean="0">
                <a:latin typeface="Arial Unicode MS" panose="020B0604020202020204" pitchFamily="34" charset="-128"/>
              </a:rPr>
              <a:t>-</a:t>
            </a:r>
            <a:r>
              <a:rPr lang="en-US" altLang="en-US" dirty="0">
                <a:latin typeface="Arial Unicode MS" panose="020B0604020202020204" pitchFamily="34" charset="-128"/>
              </a:rPr>
              <a:t>o hdfs://localhost:9000/clustered_data/</a:t>
            </a:r>
            <a:r>
              <a:rPr lang="en-US" altLang="en-US" sz="1800" dirty="0"/>
              <a:t> </a:t>
            </a:r>
            <a:endParaRPr lang="en-US" altLang="en-US" sz="4800" dirty="0">
              <a:latin typeface="Arial" panose="020B0604020202020204" pitchFamily="34" charset="0"/>
            </a:endParaRPr>
          </a:p>
          <a:p>
            <a:pPr marL="0" indent="0">
              <a:buNone/>
            </a:pPr>
            <a:r>
              <a:rPr lang="en-IN" b="1" dirty="0"/>
              <a:t>Step </a:t>
            </a:r>
            <a:r>
              <a:rPr lang="en-IN" b="1" dirty="0" smtClean="0"/>
              <a:t>5 </a:t>
            </a:r>
            <a:r>
              <a:rPr lang="en-IN" b="1" dirty="0"/>
              <a:t>– </a:t>
            </a:r>
            <a:r>
              <a:rPr lang="en-IN" dirty="0" smtClean="0"/>
              <a:t>Clustering Algorithms</a:t>
            </a:r>
          </a:p>
          <a:p>
            <a:pPr marL="0" indent="0">
              <a:buNone/>
            </a:pPr>
            <a:r>
              <a:rPr lang="en-US" dirty="0"/>
              <a:t>Mahout supports two main algorithms for clustering namely:</a:t>
            </a:r>
          </a:p>
          <a:p>
            <a:pPr lvl="1"/>
            <a:r>
              <a:rPr lang="en-US" dirty="0"/>
              <a:t>Canopy clustering</a:t>
            </a:r>
          </a:p>
          <a:p>
            <a:pPr lvl="1"/>
            <a:r>
              <a:rPr lang="en-US" dirty="0"/>
              <a:t>K-means clustering</a:t>
            </a:r>
          </a:p>
          <a:p>
            <a:pPr marL="0" indent="0">
              <a:buNone/>
            </a:pPr>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202215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p:txBody>
          <a:bodyPr/>
          <a:lstStyle/>
          <a:p>
            <a:r>
              <a:rPr lang="en-IN" b="1" dirty="0" smtClean="0"/>
              <a:t>Procedure of Clustering</a:t>
            </a:r>
            <a:endParaRPr lang="en-IN" b="1" dirty="0"/>
          </a:p>
        </p:txBody>
      </p:sp>
      <p:sp>
        <p:nvSpPr>
          <p:cNvPr id="3" name="Content Placeholder 2">
            <a:extLst>
              <a:ext uri="{FF2B5EF4-FFF2-40B4-BE49-F238E27FC236}">
                <a16:creationId xmlns="" xmlns:a16="http://schemas.microsoft.com/office/drawing/2014/main" id="{9276B044-A495-4FDE-B341-D8F787F3BAD4}"/>
              </a:ext>
            </a:extLst>
          </p:cNvPr>
          <p:cNvSpPr>
            <a:spLocks noGrp="1"/>
          </p:cNvSpPr>
          <p:nvPr>
            <p:ph idx="1"/>
          </p:nvPr>
        </p:nvSpPr>
        <p:spPr>
          <a:xfrm>
            <a:off x="1371600" y="1493477"/>
            <a:ext cx="10484778" cy="5296937"/>
          </a:xfrm>
        </p:spPr>
        <p:txBody>
          <a:bodyPr/>
          <a:lstStyle/>
          <a:p>
            <a:r>
              <a:rPr lang="en-US" dirty="0"/>
              <a:t>Canopy clustering is a simple and fast technique used by Mahout for clustering purpose</a:t>
            </a:r>
            <a:r>
              <a:rPr lang="en-US" dirty="0" smtClean="0"/>
              <a:t>.</a:t>
            </a:r>
          </a:p>
          <a:p>
            <a:r>
              <a:rPr lang="en-US" dirty="0"/>
              <a:t>All objects are represented as a point in a </a:t>
            </a:r>
            <a:r>
              <a:rPr lang="en-US" dirty="0" smtClean="0"/>
              <a:t>plain space.</a:t>
            </a:r>
          </a:p>
          <a:p>
            <a:r>
              <a:rPr lang="en-US" dirty="0"/>
              <a:t>This technique is often used as an initial step in other clustering techniques such as k-means </a:t>
            </a:r>
            <a:r>
              <a:rPr lang="en-US" dirty="0" smtClean="0"/>
              <a:t>clustering.</a:t>
            </a:r>
          </a:p>
          <a:p>
            <a:r>
              <a:rPr lang="en-US" dirty="0"/>
              <a:t>You can run a Canopy job using the following syntax</a:t>
            </a:r>
            <a:r>
              <a:rPr lang="en-US" dirty="0" smtClean="0"/>
              <a:t>:</a:t>
            </a:r>
          </a:p>
          <a:p>
            <a:pPr marL="0" indent="0">
              <a:buNone/>
            </a:pPr>
            <a:r>
              <a:rPr lang="en-US" altLang="en-US" dirty="0" smtClean="0">
                <a:solidFill>
                  <a:schemeClr val="tx1"/>
                </a:solidFill>
                <a:latin typeface="Arial Unicode MS" panose="020B0604020202020204" pitchFamily="34" charset="-128"/>
              </a:rPr>
              <a:t>	mahout </a:t>
            </a:r>
            <a:r>
              <a:rPr lang="en-US" altLang="en-US" dirty="0">
                <a:solidFill>
                  <a:schemeClr val="tx1"/>
                </a:solidFill>
                <a:latin typeface="Arial Unicode MS" panose="020B0604020202020204" pitchFamily="34" charset="-128"/>
              </a:rPr>
              <a:t>canopy -</a:t>
            </a:r>
            <a:r>
              <a:rPr lang="en-US" altLang="en-US" dirty="0" err="1">
                <a:solidFill>
                  <a:schemeClr val="tx1"/>
                </a:solidFill>
                <a:latin typeface="Arial Unicode MS" panose="020B0604020202020204" pitchFamily="34" charset="-128"/>
              </a:rPr>
              <a:t>i</a:t>
            </a:r>
            <a:r>
              <a:rPr lang="en-US" altLang="en-US" dirty="0">
                <a:solidFill>
                  <a:schemeClr val="tx1"/>
                </a:solidFill>
                <a:latin typeface="Arial Unicode MS" panose="020B0604020202020204" pitchFamily="34" charset="-128"/>
              </a:rPr>
              <a:t> &lt;input vectors directory&gt;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	-</a:t>
            </a:r>
            <a:r>
              <a:rPr lang="en-US" altLang="en-US" dirty="0">
                <a:solidFill>
                  <a:schemeClr val="tx1"/>
                </a:solidFill>
                <a:latin typeface="Arial Unicode MS" panose="020B0604020202020204" pitchFamily="34" charset="-128"/>
              </a:rPr>
              <a:t>o &lt;output directory&gt;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	-</a:t>
            </a:r>
            <a:r>
              <a:rPr lang="en-US" altLang="en-US" dirty="0">
                <a:solidFill>
                  <a:schemeClr val="tx1"/>
                </a:solidFill>
                <a:latin typeface="Arial Unicode MS" panose="020B0604020202020204" pitchFamily="34" charset="-128"/>
              </a:rPr>
              <a:t>t1 &lt;threshold value 1&gt; </a:t>
            </a:r>
            <a:endParaRPr lang="en-US" altLang="en-US" dirty="0" smtClean="0">
              <a:solidFill>
                <a:schemeClr val="tx1"/>
              </a:solidFill>
              <a:latin typeface="Arial Unicode MS" panose="020B0604020202020204" pitchFamily="34" charset="-128"/>
            </a:endParaRPr>
          </a:p>
          <a:p>
            <a:pPr marL="0" indent="0">
              <a:buNone/>
            </a:pPr>
            <a:r>
              <a:rPr lang="en-US" altLang="en-US" dirty="0" smtClean="0">
                <a:solidFill>
                  <a:schemeClr val="tx1"/>
                </a:solidFill>
                <a:latin typeface="Arial Unicode MS" panose="020B0604020202020204" pitchFamily="34" charset="-128"/>
              </a:rPr>
              <a:t>	-</a:t>
            </a:r>
            <a:r>
              <a:rPr lang="en-US" altLang="en-US" dirty="0">
                <a:solidFill>
                  <a:schemeClr val="tx1"/>
                </a:solidFill>
                <a:latin typeface="Arial Unicode MS" panose="020B0604020202020204" pitchFamily="34" charset="-128"/>
              </a:rPr>
              <a:t>t2 &lt;threshold value 2&gt;</a:t>
            </a:r>
            <a:r>
              <a:rPr lang="en-US" altLang="en-US" sz="1800" dirty="0">
                <a:solidFill>
                  <a:schemeClr val="tx1"/>
                </a:solidFill>
              </a:rPr>
              <a:t> </a:t>
            </a:r>
            <a:endParaRPr lang="en-US" altLang="en-US" sz="4800" dirty="0">
              <a:solidFill>
                <a:schemeClr val="tx1"/>
              </a:solidFill>
              <a:latin typeface="Arial" panose="020B0604020202020204" pitchFamily="34" charset="0"/>
            </a:endParaRPr>
          </a:p>
          <a:p>
            <a:r>
              <a:rPr lang="en-US" dirty="0"/>
              <a:t>You will get the clustered data generated in the given output directory.</a:t>
            </a:r>
            <a:endParaRPr lang="en-US" dirty="0" smtClean="0"/>
          </a:p>
          <a:p>
            <a:pPr marL="0" indent="0">
              <a:buNone/>
            </a:pPr>
            <a:endParaRPr lang="en-IN" dirty="0"/>
          </a:p>
          <a:p>
            <a:pPr marL="0" indent="0">
              <a:buNone/>
            </a:pPr>
            <a:r>
              <a:rPr lang="en-US" altLang="en-US" dirty="0" smtClean="0"/>
              <a:t>	</a:t>
            </a:r>
            <a:endParaRPr lang="en-US" altLang="en-US" dirty="0"/>
          </a:p>
          <a:p>
            <a:pPr marL="0" indent="0">
              <a:buNone/>
            </a:pPr>
            <a:endParaRPr lang="en-IN" b="1" dirty="0"/>
          </a:p>
          <a:p>
            <a:pPr marL="0" indent="0">
              <a:buNone/>
            </a:pPr>
            <a:endParaRPr lang="en-US" dirty="0"/>
          </a:p>
        </p:txBody>
      </p:sp>
    </p:spTree>
    <p:extLst>
      <p:ext uri="{BB962C8B-B14F-4D97-AF65-F5344CB8AC3E}">
        <p14:creationId xmlns:p14="http://schemas.microsoft.com/office/powerpoint/2010/main" val="2475708977"/>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3" ma:contentTypeDescription="Create a new document." ma:contentTypeScope="" ma:versionID="dc167141ae14cddb09a366387c72a225">
  <xsd:schema xmlns:xsd="http://www.w3.org/2001/XMLSchema" xmlns:xs="http://www.w3.org/2001/XMLSchema" xmlns:p="http://schemas.microsoft.com/office/2006/metadata/properties" xmlns:ns2="288a120d-550d-410d-8e83-3a0debd8f61a" targetNamespace="http://schemas.microsoft.com/office/2006/metadata/properties" ma:root="true" ma:fieldsID="c8e7ed70e885c6a587dac215548f093f" ns2:_="">
    <xsd:import namespace="288a120d-550d-410d-8e83-3a0debd8f61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F44E19-6F9C-40C6-8F6B-82886B90190C}">
  <ds:schemaRefs>
    <ds:schemaRef ds:uri="http://schemas.microsoft.com/sharepoint/v3/contenttype/forms"/>
  </ds:schemaRefs>
</ds:datastoreItem>
</file>

<file path=customXml/itemProps2.xml><?xml version="1.0" encoding="utf-8"?>
<ds:datastoreItem xmlns:ds="http://schemas.openxmlformats.org/officeDocument/2006/customXml" ds:itemID="{4505DA89-9689-4EB7-83A3-32913C232C3C}">
  <ds:schemaRefs>
    <ds:schemaRef ds:uri="http://www.w3.org/XML/1998/namespace"/>
    <ds:schemaRef ds:uri="http://schemas.microsoft.com/office/2006/documentManagement/types"/>
    <ds:schemaRef ds:uri="http://purl.org/dc/elements/1.1/"/>
    <ds:schemaRef ds:uri="http://schemas.microsoft.com/office/infopath/2007/PartnerControls"/>
    <ds:schemaRef ds:uri="http://purl.org/dc/dcmitype/"/>
    <ds:schemaRef ds:uri="71af3243-3dd4-4a8d-8c0d-dd76da1f02a5"/>
    <ds:schemaRef ds:uri="16c05727-aa75-4e4a-9b5f-8a80a1165891"/>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DF21267-71C1-4EB6-926D-291F6F544412}"/>
</file>

<file path=docProps/app.xml><?xml version="1.0" encoding="utf-8"?>
<Properties xmlns="http://schemas.openxmlformats.org/officeDocument/2006/extended-properties" xmlns:vt="http://schemas.openxmlformats.org/officeDocument/2006/docPropsVTypes">
  <Template>Trading cards</Template>
  <TotalTime>0</TotalTime>
  <Words>1448</Words>
  <Application>Microsoft Office PowerPoint</Application>
  <PresentationFormat>Widescreen</PresentationFormat>
  <Paragraphs>193</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Arial</vt:lpstr>
      <vt:lpstr>Calibri</vt:lpstr>
      <vt:lpstr>Franklin Gothic Book</vt:lpstr>
      <vt:lpstr>Impact</vt:lpstr>
      <vt:lpstr>Crop</vt:lpstr>
      <vt:lpstr>Apache Mahout</vt:lpstr>
      <vt:lpstr>Mahout Clustering</vt:lpstr>
      <vt:lpstr>Applications of Clustering</vt:lpstr>
      <vt:lpstr>Mahout Clustering</vt:lpstr>
      <vt:lpstr>Procedure of Clustering</vt:lpstr>
      <vt:lpstr>Procedure of Clustering</vt:lpstr>
      <vt:lpstr>Procedure of Clustering</vt:lpstr>
      <vt:lpstr>Procedure of Clustering</vt:lpstr>
      <vt:lpstr>Procedure of Clustering</vt:lpstr>
      <vt:lpstr>Procedure of Clustering</vt:lpstr>
      <vt:lpstr>Procedure of Clustering</vt:lpstr>
      <vt:lpstr>Procedure of Clustering</vt:lpstr>
      <vt:lpstr>Procedure of Clustering</vt:lpstr>
      <vt:lpstr>Classification in Mahout</vt:lpstr>
      <vt:lpstr>How Classification Works</vt:lpstr>
      <vt:lpstr>Procedures of Classification</vt:lpstr>
      <vt:lpstr>Procedures of Classification</vt:lpstr>
      <vt:lpstr>Procedures of Classification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2020-04-17T12:01:19Z</dcterms:created>
  <dcterms:modified xsi:type="dcterms:W3CDTF">2020-04-23T15:41:10Z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