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7"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0290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0287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2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5420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40188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7651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75107E-1F81-4CB2-81B1-17CBA2533764}" type="datetimeFigureOut">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771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75107E-1F81-4CB2-81B1-17CBA2533764}" type="datetimeFigureOut">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43866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5107E-1F81-4CB2-81B1-17CBA2533764}" type="datetimeFigureOut">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52506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6242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75443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107E-1F81-4CB2-81B1-17CBA2533764}" type="datetimeFigureOut">
              <a:rPr lang="en-IN" smtClean="0"/>
              <a:t>25-05-2020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95C8B-E229-48A7-A975-4BCC59753C59}" type="slidenum">
              <a:rPr lang="en-IN" smtClean="0"/>
              <a:t>‹#›</a:t>
            </a:fld>
            <a:endParaRPr lang="en-IN"/>
          </a:p>
        </p:txBody>
      </p:sp>
    </p:spTree>
    <p:extLst>
      <p:ext uri="{BB962C8B-B14F-4D97-AF65-F5344CB8AC3E}">
        <p14:creationId xmlns:p14="http://schemas.microsoft.com/office/powerpoint/2010/main" val="425904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Recurrent Neural Networks</a:t>
            </a:r>
            <a:endParaRPr lang="en-IN" dirty="0"/>
          </a:p>
        </p:txBody>
      </p:sp>
      <p:sp>
        <p:nvSpPr>
          <p:cNvPr id="3" name="Subtitle 2"/>
          <p:cNvSpPr>
            <a:spLocks noGrp="1"/>
          </p:cNvSpPr>
          <p:nvPr>
            <p:ph type="subTitle" idx="1"/>
          </p:nvPr>
        </p:nvSpPr>
        <p:spPr>
          <a:xfrm>
            <a:off x="4716016" y="4365104"/>
            <a:ext cx="3672408" cy="1703040"/>
          </a:xfrm>
        </p:spPr>
        <p:txBody>
          <a:bodyPr>
            <a:normAutofit lnSpcReduction="10000"/>
          </a:bodyPr>
          <a:lstStyle/>
          <a:p>
            <a:r>
              <a:rPr lang="en-IN" sz="2400" dirty="0" err="1" smtClean="0"/>
              <a:t>Abhilash</a:t>
            </a:r>
            <a:r>
              <a:rPr lang="en-IN" sz="2400" dirty="0" smtClean="0"/>
              <a:t> </a:t>
            </a:r>
            <a:r>
              <a:rPr lang="en-IN" sz="2400" dirty="0" err="1" smtClean="0"/>
              <a:t>Saj</a:t>
            </a:r>
            <a:endParaRPr lang="en-IN" sz="2400" dirty="0" smtClean="0"/>
          </a:p>
          <a:p>
            <a:r>
              <a:rPr lang="en-IN" sz="2400" dirty="0" err="1" smtClean="0"/>
              <a:t>Kiran</a:t>
            </a:r>
            <a:r>
              <a:rPr lang="en-IN" sz="2400" dirty="0" smtClean="0"/>
              <a:t> M</a:t>
            </a:r>
          </a:p>
          <a:p>
            <a:endParaRPr lang="en-IN" sz="2400" dirty="0" smtClean="0"/>
          </a:p>
          <a:p>
            <a:pPr algn="r"/>
            <a:r>
              <a:rPr lang="en-IN" sz="2400" dirty="0" smtClean="0"/>
              <a:t>S4 – MCA</a:t>
            </a:r>
          </a:p>
        </p:txBody>
      </p:sp>
    </p:spTree>
    <p:extLst>
      <p:ext uri="{BB962C8B-B14F-4D97-AF65-F5344CB8AC3E}">
        <p14:creationId xmlns:p14="http://schemas.microsoft.com/office/powerpoint/2010/main" val="371160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Advantages of Recurrent Neural </a:t>
            </a:r>
            <a:r>
              <a:rPr lang="en-US" sz="3600" dirty="0" smtClean="0"/>
              <a:t>Network</a:t>
            </a:r>
            <a:endParaRPr lang="en-IN" sz="3600" dirty="0"/>
          </a:p>
        </p:txBody>
      </p:sp>
      <p:sp>
        <p:nvSpPr>
          <p:cNvPr id="3" name="Content Placeholder 2"/>
          <p:cNvSpPr>
            <a:spLocks noGrp="1"/>
          </p:cNvSpPr>
          <p:nvPr>
            <p:ph idx="1"/>
          </p:nvPr>
        </p:nvSpPr>
        <p:spPr/>
        <p:txBody>
          <a:bodyPr/>
          <a:lstStyle/>
          <a:p>
            <a:pPr fontAlgn="base"/>
            <a:r>
              <a:rPr lang="en-US" dirty="0"/>
              <a:t>An RNN remembers each and every information through time. It is useful in time series prediction only because of the feature to remember previous inputs as well. This is called Long Short Term Memory.</a:t>
            </a:r>
          </a:p>
          <a:p>
            <a:pPr fontAlgn="base"/>
            <a:r>
              <a:rPr lang="en-US" dirty="0"/>
              <a:t>Recurrent neural network are even used with convolutional layers to extend the effective pixel neighborhood</a:t>
            </a:r>
            <a:r>
              <a:rPr lang="en-US" dirty="0" smtClean="0"/>
              <a:t>.</a:t>
            </a:r>
            <a:endParaRPr lang="en-US" dirty="0"/>
          </a:p>
        </p:txBody>
      </p:sp>
    </p:spTree>
    <p:extLst>
      <p:ext uri="{BB962C8B-B14F-4D97-AF65-F5344CB8AC3E}">
        <p14:creationId xmlns:p14="http://schemas.microsoft.com/office/powerpoint/2010/main" val="378558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Recurrent Neural Network</a:t>
            </a:r>
            <a:endParaRPr lang="en-IN" dirty="0"/>
          </a:p>
        </p:txBody>
      </p:sp>
      <p:sp>
        <p:nvSpPr>
          <p:cNvPr id="3" name="Content Placeholder 2"/>
          <p:cNvSpPr>
            <a:spLocks noGrp="1"/>
          </p:cNvSpPr>
          <p:nvPr>
            <p:ph idx="1"/>
          </p:nvPr>
        </p:nvSpPr>
        <p:spPr/>
        <p:txBody>
          <a:bodyPr/>
          <a:lstStyle/>
          <a:p>
            <a:pPr fontAlgn="base"/>
            <a:r>
              <a:rPr lang="en-US" dirty="0"/>
              <a:t>Gradient vanishing and exploding problems.</a:t>
            </a:r>
          </a:p>
          <a:p>
            <a:pPr fontAlgn="base"/>
            <a:r>
              <a:rPr lang="en-US" dirty="0"/>
              <a:t>Training an RNN is a very difficult task.</a:t>
            </a:r>
          </a:p>
          <a:p>
            <a:pPr fontAlgn="base"/>
            <a:r>
              <a:rPr lang="en-US" dirty="0"/>
              <a:t>It cannot process very long sequences if using </a:t>
            </a:r>
            <a:r>
              <a:rPr lang="en-US" dirty="0" err="1"/>
              <a:t>tanh</a:t>
            </a:r>
            <a:r>
              <a:rPr lang="en-US" dirty="0"/>
              <a:t> or </a:t>
            </a:r>
            <a:r>
              <a:rPr lang="en-US" dirty="0" err="1"/>
              <a:t>relu</a:t>
            </a:r>
            <a:r>
              <a:rPr lang="en-US" dirty="0"/>
              <a:t> as an activation function</a:t>
            </a:r>
            <a:r>
              <a:rPr lang="en-US" dirty="0" smtClean="0"/>
              <a:t>.</a:t>
            </a:r>
            <a:endParaRPr lang="en-US" dirty="0"/>
          </a:p>
        </p:txBody>
      </p:sp>
    </p:spTree>
    <p:extLst>
      <p:ext uri="{BB962C8B-B14F-4D97-AF65-F5344CB8AC3E}">
        <p14:creationId xmlns:p14="http://schemas.microsoft.com/office/powerpoint/2010/main" val="1798125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18280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a:t>
            </a:r>
          </a:p>
        </p:txBody>
      </p:sp>
      <p:sp>
        <p:nvSpPr>
          <p:cNvPr id="3" name="Content Placeholder 2"/>
          <p:cNvSpPr>
            <a:spLocks noGrp="1"/>
          </p:cNvSpPr>
          <p:nvPr>
            <p:ph idx="1"/>
          </p:nvPr>
        </p:nvSpPr>
        <p:spPr/>
        <p:txBody>
          <a:bodyPr>
            <a:normAutofit fontScale="85000" lnSpcReduction="10000"/>
          </a:bodyPr>
          <a:lstStyle/>
          <a:p>
            <a:r>
              <a:rPr lang="en-US" b="1" dirty="0"/>
              <a:t>Recurrent Neural Network(RNN)</a:t>
            </a:r>
            <a:r>
              <a:rPr lang="en-US" dirty="0"/>
              <a:t> are a type of Neural Network where the </a:t>
            </a:r>
            <a:r>
              <a:rPr lang="en-US" b="1" dirty="0"/>
              <a:t>output from previous step are fed as input to the current step</a:t>
            </a:r>
            <a:r>
              <a:rPr lang="en-US" dirty="0"/>
              <a:t>. </a:t>
            </a:r>
            <a:endParaRPr lang="en-US" dirty="0" smtClean="0"/>
          </a:p>
          <a:p>
            <a:r>
              <a:rPr lang="en-US" dirty="0" smtClean="0"/>
              <a:t>In </a:t>
            </a:r>
            <a:r>
              <a:rPr lang="en-US" dirty="0"/>
              <a:t>traditional neural networks, all the inputs and outputs are independent of each other, but in cases like when it is required to predict the next word of a sentence, the previous words are required and hence there is a need to remember the previous words. </a:t>
            </a:r>
            <a:endParaRPr lang="en-US" dirty="0" smtClean="0"/>
          </a:p>
          <a:p>
            <a:r>
              <a:rPr lang="en-US" dirty="0" smtClean="0"/>
              <a:t>Thus </a:t>
            </a:r>
            <a:r>
              <a:rPr lang="en-US" dirty="0"/>
              <a:t>RNN came into existence, which solved this issue with the help of a Hidden Layer. </a:t>
            </a:r>
            <a:endParaRPr lang="en-IN" dirty="0"/>
          </a:p>
        </p:txBody>
      </p:sp>
    </p:spTree>
    <p:extLst>
      <p:ext uri="{BB962C8B-B14F-4D97-AF65-F5344CB8AC3E}">
        <p14:creationId xmlns:p14="http://schemas.microsoft.com/office/powerpoint/2010/main" val="505727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Consider these 2 reviews</a:t>
            </a:r>
          </a:p>
          <a:p>
            <a:pPr lvl="1"/>
            <a:r>
              <a:rPr lang="en-IN" dirty="0" smtClean="0"/>
              <a:t>This movie is not terrible at all</a:t>
            </a:r>
          </a:p>
          <a:p>
            <a:pPr lvl="1"/>
            <a:r>
              <a:rPr lang="en-IN" dirty="0" smtClean="0"/>
              <a:t>This movie is pretty decent</a:t>
            </a:r>
            <a:endParaRPr lang="en-IN" dirty="0"/>
          </a:p>
        </p:txBody>
      </p:sp>
    </p:spTree>
    <p:extLst>
      <p:ext uri="{BB962C8B-B14F-4D97-AF65-F5344CB8AC3E}">
        <p14:creationId xmlns:p14="http://schemas.microsoft.com/office/powerpoint/2010/main" val="18250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Hidden Layer</a:t>
            </a:r>
            <a:endParaRPr lang="en-IN" dirty="0"/>
          </a:p>
        </p:txBody>
      </p:sp>
      <p:sp>
        <p:nvSpPr>
          <p:cNvPr id="3" name="Content Placeholder 2"/>
          <p:cNvSpPr>
            <a:spLocks noGrp="1"/>
          </p:cNvSpPr>
          <p:nvPr>
            <p:ph idx="1"/>
          </p:nvPr>
        </p:nvSpPr>
        <p:spPr>
          <a:xfrm>
            <a:off x="395536" y="1340768"/>
            <a:ext cx="5904656" cy="5400599"/>
          </a:xfrm>
        </p:spPr>
        <p:txBody>
          <a:bodyPr>
            <a:normAutofit fontScale="85000" lnSpcReduction="20000"/>
          </a:bodyPr>
          <a:lstStyle/>
          <a:p>
            <a:r>
              <a:rPr lang="en-US" dirty="0"/>
              <a:t>The main and most important feature of RNN is </a:t>
            </a:r>
            <a:r>
              <a:rPr lang="en-US" b="1" dirty="0"/>
              <a:t>Hidden state</a:t>
            </a:r>
            <a:r>
              <a:rPr lang="en-US" dirty="0"/>
              <a:t>, which remembers some information about a sequence</a:t>
            </a:r>
            <a:r>
              <a:rPr lang="en-US" dirty="0" smtClean="0"/>
              <a:t>.</a:t>
            </a:r>
          </a:p>
          <a:p>
            <a:r>
              <a:rPr lang="en-US" dirty="0"/>
              <a:t>RNN have a </a:t>
            </a:r>
            <a:r>
              <a:rPr lang="en-US" b="1" dirty="0"/>
              <a:t>“memory”</a:t>
            </a:r>
            <a:r>
              <a:rPr lang="en-US" dirty="0"/>
              <a:t> which remembers all information about what has been calculated. It uses the same parameters for each input as it performs the same task on all the inputs or hidden layers to produce the output. </a:t>
            </a:r>
            <a:endParaRPr lang="en-US" dirty="0" smtClean="0"/>
          </a:p>
          <a:p>
            <a:r>
              <a:rPr lang="en-US" dirty="0" smtClean="0"/>
              <a:t>This </a:t>
            </a:r>
            <a:r>
              <a:rPr lang="en-US" dirty="0"/>
              <a:t>reduces the complexity of parameters, unlike other neural networks.</a:t>
            </a:r>
            <a:r>
              <a:rPr lang="en-US" dirty="0" smtClean="0"/>
              <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376264" cy="598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228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a:t>
            </a:r>
            <a:endParaRPr lang="en-IN" dirty="0"/>
          </a:p>
        </p:txBody>
      </p:sp>
      <p:sp>
        <p:nvSpPr>
          <p:cNvPr id="3" name="Content Placeholder 2"/>
          <p:cNvSpPr>
            <a:spLocks noGrp="1"/>
          </p:cNvSpPr>
          <p:nvPr>
            <p:ph idx="1"/>
          </p:nvPr>
        </p:nvSpPr>
        <p:spPr>
          <a:xfrm>
            <a:off x="457200" y="1412776"/>
            <a:ext cx="6347048" cy="5208288"/>
          </a:xfrm>
        </p:spPr>
        <p:txBody>
          <a:bodyPr>
            <a:normAutofit fontScale="85000" lnSpcReduction="10000"/>
          </a:bodyPr>
          <a:lstStyle/>
          <a:p>
            <a:r>
              <a:rPr lang="en-US" dirty="0"/>
              <a:t>Suppose there is a deeper network with one input layer, three hidden layers and one output layer. </a:t>
            </a:r>
            <a:endParaRPr lang="en-US" dirty="0" smtClean="0"/>
          </a:p>
          <a:p>
            <a:r>
              <a:rPr lang="en-US" dirty="0" smtClean="0"/>
              <a:t>Then </a:t>
            </a:r>
            <a:r>
              <a:rPr lang="en-US" dirty="0"/>
              <a:t>like other neural networks, each hidden layer will have its own set of weights and biases, let’s say, for hidden layer 1 the weights and biases are (w1, b1), (w2, b2) for second hidden layer and (w3, b3) for third hidden layer</a:t>
            </a:r>
            <a:r>
              <a:rPr lang="en-US" dirty="0" smtClean="0"/>
              <a:t>.</a:t>
            </a:r>
          </a:p>
          <a:p>
            <a:r>
              <a:rPr lang="en-US" dirty="0" smtClean="0"/>
              <a:t> </a:t>
            </a:r>
            <a:r>
              <a:rPr lang="en-US" dirty="0"/>
              <a:t>This means that each of these layers are independent of each other, i.e. they do not memorize the previous outputs.</a:t>
            </a:r>
            <a:endParaRPr lang="en-IN" dirty="0"/>
          </a:p>
        </p:txBody>
      </p:sp>
      <p:pic>
        <p:nvPicPr>
          <p:cNvPr id="2050" name="Picture 2" descr="https://media.geeksforgeeks.org/wp-content/uploads/d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66" y="332365"/>
            <a:ext cx="1451238" cy="628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64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5544616" cy="5688632"/>
          </a:xfrm>
        </p:spPr>
        <p:txBody>
          <a:bodyPr>
            <a:normAutofit fontScale="92500" lnSpcReduction="20000"/>
          </a:bodyPr>
          <a:lstStyle/>
          <a:p>
            <a:pPr fontAlgn="base"/>
            <a:r>
              <a:rPr lang="en-US" dirty="0"/>
              <a:t>RNN converts the independent activations into dependent activations by providing the same weights and biases to all the layers, thus reducing the complexity of increasing parameters and memorizing each previous outputs by giving each output as input to the next hidden layer.</a:t>
            </a:r>
          </a:p>
          <a:p>
            <a:pPr fontAlgn="base"/>
            <a:r>
              <a:rPr lang="en-US" dirty="0"/>
              <a:t>Hence these three layers can be joined together such that the weights and bias of all the hidden layers is the same, into a single recurrent layer.</a:t>
            </a:r>
          </a:p>
          <a:p>
            <a:endParaRPr lang="en-IN" dirty="0"/>
          </a:p>
        </p:txBody>
      </p:sp>
      <p:pic>
        <p:nvPicPr>
          <p:cNvPr id="3074" name="Picture 2" descr="https://media.geeksforgeeks.org/wp-content/uploads/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852885"/>
            <a:ext cx="2016224" cy="499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12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26" y="404664"/>
            <a:ext cx="59150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65" y="2682577"/>
            <a:ext cx="59340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5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Training through </a:t>
            </a:r>
            <a:r>
              <a:rPr lang="en-IN" dirty="0" smtClean="0"/>
              <a:t>RNN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dirty="0"/>
              <a:t>A single time step of the input is provided to the network.</a:t>
            </a:r>
          </a:p>
          <a:p>
            <a:pPr fontAlgn="base"/>
            <a:r>
              <a:rPr lang="en-US" dirty="0"/>
              <a:t>Then calculate its current state using set of current input and the previous state.</a:t>
            </a:r>
          </a:p>
          <a:p>
            <a:pPr fontAlgn="base"/>
            <a:r>
              <a:rPr lang="en-US" dirty="0"/>
              <a:t>The current </a:t>
            </a:r>
            <a:r>
              <a:rPr lang="en-US" dirty="0" err="1"/>
              <a:t>ht</a:t>
            </a:r>
            <a:r>
              <a:rPr lang="en-US" dirty="0"/>
              <a:t> becomes ht-1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a:t>
            </a:r>
          </a:p>
          <a:p>
            <a:endParaRPr lang="en-IN" dirty="0"/>
          </a:p>
        </p:txBody>
      </p:sp>
    </p:spTree>
    <p:extLst>
      <p:ext uri="{BB962C8B-B14F-4D97-AF65-F5344CB8AC3E}">
        <p14:creationId xmlns:p14="http://schemas.microsoft.com/office/powerpoint/2010/main" val="2000814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RNN</a:t>
            </a:r>
            <a:endParaRPr lang="en-IN" dirty="0"/>
          </a:p>
        </p:txBody>
      </p:sp>
      <p:sp>
        <p:nvSpPr>
          <p:cNvPr id="3" name="Content Placeholder 2"/>
          <p:cNvSpPr>
            <a:spLocks noGrp="1"/>
          </p:cNvSpPr>
          <p:nvPr>
            <p:ph idx="1"/>
          </p:nvPr>
        </p:nvSpPr>
        <p:spPr/>
        <p:txBody>
          <a:bodyPr/>
          <a:lstStyle/>
          <a:p>
            <a:pPr fontAlgn="base"/>
            <a:r>
              <a:rPr lang="en-US" dirty="0"/>
              <a:t>Prediction problems</a:t>
            </a:r>
          </a:p>
          <a:p>
            <a:pPr fontAlgn="base"/>
            <a:r>
              <a:rPr lang="en-US" dirty="0"/>
              <a:t>Language </a:t>
            </a:r>
            <a:r>
              <a:rPr lang="en-US" dirty="0" err="1"/>
              <a:t>Modelling</a:t>
            </a:r>
            <a:r>
              <a:rPr lang="en-US" dirty="0"/>
              <a:t> and Generating Text</a:t>
            </a:r>
          </a:p>
          <a:p>
            <a:pPr fontAlgn="base"/>
            <a:r>
              <a:rPr lang="en-US" dirty="0"/>
              <a:t>Machine Translation</a:t>
            </a:r>
          </a:p>
          <a:p>
            <a:pPr fontAlgn="base"/>
            <a:r>
              <a:rPr lang="en-US" dirty="0"/>
              <a:t>Speech Recognition</a:t>
            </a:r>
          </a:p>
          <a:p>
            <a:r>
              <a:rPr lang="en-IN"/>
              <a:t>Text Summarization</a:t>
            </a:r>
          </a:p>
        </p:txBody>
      </p:sp>
    </p:spTree>
    <p:extLst>
      <p:ext uri="{BB962C8B-B14F-4D97-AF65-F5344CB8AC3E}">
        <p14:creationId xmlns:p14="http://schemas.microsoft.com/office/powerpoint/2010/main" val="27029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8541</TotalTime>
  <Words>451</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Recurrent Neural Networks</vt:lpstr>
      <vt:lpstr>Introduction </vt:lpstr>
      <vt:lpstr>Example</vt:lpstr>
      <vt:lpstr>Hidden Layer</vt:lpstr>
      <vt:lpstr>Working</vt:lpstr>
      <vt:lpstr>PowerPoint Presentation</vt:lpstr>
      <vt:lpstr>PowerPoint Presentation</vt:lpstr>
      <vt:lpstr>Training through RNN</vt:lpstr>
      <vt:lpstr>Applications of RNN</vt:lpstr>
      <vt:lpstr>Advantages of Recurrent Neural Network</vt:lpstr>
      <vt:lpstr>Disadvantages of Recurrent Neural Network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abhil</dc:creator>
  <cp:lastModifiedBy>abhil</cp:lastModifiedBy>
  <cp:revision>6</cp:revision>
  <dcterms:created xsi:type="dcterms:W3CDTF">2020-04-12T14:14:04Z</dcterms:created>
  <dcterms:modified xsi:type="dcterms:W3CDTF">2020-05-25T13:55:36Z</dcterms:modified>
</cp:coreProperties>
</file>